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3" r:id="rId12"/>
    <p:sldId id="257" r:id="rId13"/>
    <p:sldId id="258" r:id="rId14"/>
    <p:sldId id="259" r:id="rId15"/>
    <p:sldId id="274" r:id="rId16"/>
    <p:sldId id="270" r:id="rId17"/>
    <p:sldId id="260" r:id="rId18"/>
    <p:sldId id="272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0156"/>
    <p:restoredTop sz="89923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06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453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125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212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8012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1508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5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3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2.png"  /><Relationship Id="rId7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19.png"  /><Relationship Id="rId14" Type="http://schemas.openxmlformats.org/officeDocument/2006/relationships/image" Target="../media/image20.png"  /><Relationship Id="rId15" Type="http://schemas.openxmlformats.org/officeDocument/2006/relationships/image" Target="../media/image3.png"  /><Relationship Id="rId16" Type="http://schemas.openxmlformats.org/officeDocument/2006/relationships/image" Target="../media/image17.png"  /><Relationship Id="rId17" Type="http://schemas.openxmlformats.org/officeDocument/2006/relationships/image" Target="../media/image18.png"  /><Relationship Id="rId18" Type="http://schemas.openxmlformats.org/officeDocument/2006/relationships/image" Target="../media/image19.png"  /><Relationship Id="rId19" Type="http://schemas.openxmlformats.org/officeDocument/2006/relationships/image" Target="../media/image20.png"  /><Relationship Id="rId2" Type="http://schemas.openxmlformats.org/officeDocument/2006/relationships/image" Target="../media/image9.png"  /><Relationship Id="rId20" Type="http://schemas.openxmlformats.org/officeDocument/2006/relationships/image" Target="../media/image21.png"  /><Relationship Id="rId21" Type="http://schemas.openxmlformats.org/officeDocument/2006/relationships/image" Target="../media/image22.png"  /><Relationship Id="rId22" Type="http://schemas.openxmlformats.org/officeDocument/2006/relationships/image" Target="../media/image23.png"  /><Relationship Id="rId23" Type="http://schemas.openxmlformats.org/officeDocument/2006/relationships/image" Target="../media/image9.png"  /><Relationship Id="rId24" Type="http://schemas.openxmlformats.org/officeDocument/2006/relationships/image" Target="../media/image10.png"  /><Relationship Id="rId25" Type="http://schemas.openxmlformats.org/officeDocument/2006/relationships/image" Target="../media/image12.png"  /><Relationship Id="rId26" Type="http://schemas.openxmlformats.org/officeDocument/2006/relationships/image" Target="../media/image11.png"  /><Relationship Id="rId27" Type="http://schemas.openxmlformats.org/officeDocument/2006/relationships/image" Target="../media/image3.png"  /><Relationship Id="rId28" Type="http://schemas.openxmlformats.org/officeDocument/2006/relationships/image" Target="../media/image17.png"  /><Relationship Id="rId29" Type="http://schemas.openxmlformats.org/officeDocument/2006/relationships/image" Target="../media/image18.png"  /><Relationship Id="rId3" Type="http://schemas.openxmlformats.org/officeDocument/2006/relationships/image" Target="../media/image10.png"  /><Relationship Id="rId30" Type="http://schemas.openxmlformats.org/officeDocument/2006/relationships/image" Target="../media/image19.png"  /><Relationship Id="rId31" Type="http://schemas.openxmlformats.org/officeDocument/2006/relationships/image" Target="../media/image20.png"  /><Relationship Id="rId4" Type="http://schemas.openxmlformats.org/officeDocument/2006/relationships/image" Target="../media/image12.png"  /><Relationship Id="rId5" Type="http://schemas.openxmlformats.org/officeDocument/2006/relationships/image" Target="../media/image11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2.png"  /><Relationship Id="rId9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24.png"  /><Relationship Id="rId4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플로우차트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3839" y="2303395"/>
            <a:ext cx="2836793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메인메뉴 하단에서 미니맵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이동 버튼 클릭 시 패널 전환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81690" y="2303395"/>
            <a:ext cx="2836793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게임에 저장된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미니맵 정보 로드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8" name="화살표 7"/>
          <p:cNvCxnSpPr/>
          <p:nvPr/>
        </p:nvCxnSpPr>
        <p:spPr>
          <a:xfrm>
            <a:off x="7399666" y="2645052"/>
            <a:ext cx="282989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화살표 11"/>
          <p:cNvCxnSpPr/>
          <p:nvPr/>
        </p:nvCxnSpPr>
        <p:spPr>
          <a:xfrm>
            <a:off x="3881814" y="2645052"/>
            <a:ext cx="282989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5986" y="2303395"/>
            <a:ext cx="2836793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게임 시작 시 미니맵 생성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데이터 저장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14" name="화살표 13"/>
          <p:cNvCxnSpPr/>
          <p:nvPr/>
        </p:nvCxnSpPr>
        <p:spPr>
          <a:xfrm flipV="1">
            <a:off x="1979127" y="4081255"/>
            <a:ext cx="282987" cy="4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74254" y="3429000"/>
            <a:ext cx="3099076" cy="1304510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영토 타일 클릭 시 해당 타일에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저장된 정보 나열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적 영토 타일일 경우 등장하는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적 정보와 병력 선택 버튼 활성화 </a:t>
            </a:r>
            <a:endParaRPr lang="ko-KR" altLang="en-US" sz="1500">
              <a:solidFill>
                <a:schemeClr val="tx1"/>
              </a:solidFill>
            </a:endParaRPr>
          </a:p>
        </p:txBody>
      </p:sp>
      <p:cxnSp>
        <p:nvCxnSpPr>
          <p:cNvPr id="16" name="화살표 15"/>
          <p:cNvCxnSpPr/>
          <p:nvPr/>
        </p:nvCxnSpPr>
        <p:spPr>
          <a:xfrm flipV="1">
            <a:off x="5640742" y="4081260"/>
            <a:ext cx="282987" cy="4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91141" y="3686441"/>
            <a:ext cx="2836793" cy="789629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사용할 병력 선택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식량 차감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적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아 병력 데이터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타일 위치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데이터 전투 씬으로 전송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2552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3078305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구성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번 세부설명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96763" y="1555335"/>
            <a:ext cx="2330151" cy="3194783"/>
          </a:xfrm>
          <a:prstGeom prst="rect">
            <a:avLst/>
          </a:prstGeom>
          <a:solidFill>
            <a:srgbClr val="c5ee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69005" y="1607494"/>
            <a:ext cx="679118" cy="933737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713412" y="1688325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44" name="가로 글상자 143"/>
          <p:cNvSpPr txBox="1"/>
          <p:nvPr/>
        </p:nvSpPr>
        <p:spPr>
          <a:xfrm>
            <a:off x="750227" y="2213936"/>
            <a:ext cx="550271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x12</a:t>
            </a:r>
            <a:endParaRPr lang="en-US" altLang="ko-KR"/>
          </a:p>
        </p:txBody>
      </p:sp>
      <p:sp>
        <p:nvSpPr>
          <p:cNvPr id="145" name="직사각형 144"/>
          <p:cNvSpPr/>
          <p:nvPr/>
        </p:nvSpPr>
        <p:spPr>
          <a:xfrm>
            <a:off x="1420614" y="1607494"/>
            <a:ext cx="679118" cy="933737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1465021" y="1688325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47" name="가로 글상자 146"/>
          <p:cNvSpPr txBox="1"/>
          <p:nvPr/>
        </p:nvSpPr>
        <p:spPr>
          <a:xfrm>
            <a:off x="1501836" y="2213936"/>
            <a:ext cx="550271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x12</a:t>
            </a:r>
            <a:endParaRPr lang="en-US" altLang="ko-KR"/>
          </a:p>
        </p:txBody>
      </p:sp>
      <p:sp>
        <p:nvSpPr>
          <p:cNvPr id="148" name="직사각형 147"/>
          <p:cNvSpPr/>
          <p:nvPr/>
        </p:nvSpPr>
        <p:spPr>
          <a:xfrm>
            <a:off x="2172716" y="1607494"/>
            <a:ext cx="679118" cy="933737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2210815" y="1688325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50" name="가로 글상자 149"/>
          <p:cNvSpPr txBox="1"/>
          <p:nvPr/>
        </p:nvSpPr>
        <p:spPr>
          <a:xfrm>
            <a:off x="2257155" y="2213936"/>
            <a:ext cx="550271" cy="36320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x12</a:t>
            </a:r>
            <a:endParaRPr lang="en-US" altLang="ko-KR"/>
          </a:p>
        </p:txBody>
      </p:sp>
      <p:sp>
        <p:nvSpPr>
          <p:cNvPr id="152" name="직사각형 151"/>
          <p:cNvSpPr/>
          <p:nvPr/>
        </p:nvSpPr>
        <p:spPr>
          <a:xfrm>
            <a:off x="1419874" y="2649122"/>
            <a:ext cx="679118" cy="907760"/>
          </a:xfrm>
          <a:prstGeom prst="rect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464281" y="2729953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54" name="가로 글상자 153"/>
          <p:cNvSpPr txBox="1"/>
          <p:nvPr/>
        </p:nvSpPr>
        <p:spPr>
          <a:xfrm>
            <a:off x="1501095" y="3255563"/>
            <a:ext cx="551012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x34</a:t>
            </a:r>
            <a:endParaRPr lang="en-US" altLang="ko-KR"/>
          </a:p>
        </p:txBody>
      </p:sp>
      <p:sp>
        <p:nvSpPr>
          <p:cNvPr id="155" name="직사각형 154"/>
          <p:cNvSpPr/>
          <p:nvPr/>
        </p:nvSpPr>
        <p:spPr>
          <a:xfrm>
            <a:off x="657874" y="2649122"/>
            <a:ext cx="679118" cy="907760"/>
          </a:xfrm>
          <a:prstGeom prst="rect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702281" y="2729953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57" name="가로 글상자 156"/>
          <p:cNvSpPr txBox="1"/>
          <p:nvPr/>
        </p:nvSpPr>
        <p:spPr>
          <a:xfrm>
            <a:off x="805770" y="3255563"/>
            <a:ext cx="436712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x3</a:t>
            </a:r>
            <a:endParaRPr lang="en-US" altLang="ko-KR"/>
          </a:p>
        </p:txBody>
      </p:sp>
      <p:sp>
        <p:nvSpPr>
          <p:cNvPr id="159" name="직사각형 158"/>
          <p:cNvSpPr/>
          <p:nvPr/>
        </p:nvSpPr>
        <p:spPr>
          <a:xfrm>
            <a:off x="2184815" y="2649122"/>
            <a:ext cx="679118" cy="907760"/>
          </a:xfrm>
          <a:prstGeom prst="rect">
            <a:avLst/>
          </a:prstGeom>
          <a:solidFill>
            <a:srgbClr val="c9fff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2229222" y="2729953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61" name="가로 글상자 160"/>
          <p:cNvSpPr txBox="1"/>
          <p:nvPr/>
        </p:nvSpPr>
        <p:spPr>
          <a:xfrm>
            <a:off x="2332711" y="3246039"/>
            <a:ext cx="433050" cy="36592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x5</a:t>
            </a:r>
            <a:endParaRPr lang="en-US" altLang="ko-KR"/>
          </a:p>
        </p:txBody>
      </p:sp>
      <p:sp>
        <p:nvSpPr>
          <p:cNvPr id="162" name="가로 글상자 161"/>
          <p:cNvSpPr txBox="1"/>
          <p:nvPr/>
        </p:nvSpPr>
        <p:spPr>
          <a:xfrm>
            <a:off x="110655" y="4809401"/>
            <a:ext cx="3297555" cy="771112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1500"/>
              <a:t>상단부터 줄당 최대 </a:t>
            </a:r>
            <a:r>
              <a:rPr lang="en-US" altLang="ko-KR" sz="1500"/>
              <a:t>3</a:t>
            </a:r>
            <a:r>
              <a:rPr lang="ko-KR" altLang="en-US" sz="1500"/>
              <a:t>칸씩 배정</a:t>
            </a:r>
            <a:r>
              <a:rPr lang="en-US" altLang="ko-KR" sz="1500"/>
              <a:t>,</a:t>
            </a:r>
            <a:endParaRPr lang="en-US" altLang="ko-KR" sz="1500"/>
          </a:p>
          <a:p>
            <a:pPr lvl="0" algn="ctr">
              <a:defRPr/>
            </a:pPr>
            <a:r>
              <a:rPr lang="ko-KR" altLang="en-US" sz="1500"/>
              <a:t>나열 순서는 방어 → 근거리 → 원거리</a:t>
            </a:r>
            <a:endParaRPr lang="ko-KR" altLang="en-US" sz="1500"/>
          </a:p>
          <a:p>
            <a:pPr lvl="0" algn="ctr">
              <a:defRPr/>
            </a:pPr>
            <a:r>
              <a:rPr lang="ko-KR" altLang="en-US" sz="1500"/>
              <a:t>유닛 순서로 나열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649955" y="3734567"/>
            <a:ext cx="679118" cy="907760"/>
          </a:xfrm>
          <a:prstGeom prst="rect">
            <a:avLst/>
          </a:prstGeom>
          <a:solidFill>
            <a:srgbClr val="c9fff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94362" y="3815398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65" name="가로 글상자 164"/>
          <p:cNvSpPr txBox="1"/>
          <p:nvPr/>
        </p:nvSpPr>
        <p:spPr>
          <a:xfrm>
            <a:off x="664501" y="4331483"/>
            <a:ext cx="668123" cy="36701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x567</a:t>
            </a:r>
            <a:endParaRPr lang="en-US" altLang="ko-KR"/>
          </a:p>
        </p:txBody>
      </p:sp>
      <p:sp>
        <p:nvSpPr>
          <p:cNvPr id="166" name="직사각형 165"/>
          <p:cNvSpPr/>
          <p:nvPr/>
        </p:nvSpPr>
        <p:spPr>
          <a:xfrm>
            <a:off x="3765849" y="1555336"/>
            <a:ext cx="2330151" cy="3194783"/>
          </a:xfrm>
          <a:prstGeom prst="rect">
            <a:avLst/>
          </a:prstGeom>
          <a:solidFill>
            <a:srgbClr val="c5ee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838091" y="1607494"/>
            <a:ext cx="679118" cy="933737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3882498" y="1688325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69" name="가로 글상자 168"/>
          <p:cNvSpPr txBox="1"/>
          <p:nvPr/>
        </p:nvSpPr>
        <p:spPr>
          <a:xfrm>
            <a:off x="3919313" y="2213936"/>
            <a:ext cx="550271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x12</a:t>
            </a:r>
            <a:endParaRPr lang="en-US" altLang="ko-KR"/>
          </a:p>
        </p:txBody>
      </p:sp>
      <p:sp>
        <p:nvSpPr>
          <p:cNvPr id="170" name="직사각형 169"/>
          <p:cNvSpPr/>
          <p:nvPr/>
        </p:nvSpPr>
        <p:spPr>
          <a:xfrm>
            <a:off x="4589700" y="1607494"/>
            <a:ext cx="679118" cy="933737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4634107" y="1688325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72" name="가로 글상자 171"/>
          <p:cNvSpPr txBox="1"/>
          <p:nvPr/>
        </p:nvSpPr>
        <p:spPr>
          <a:xfrm>
            <a:off x="4670922" y="2213936"/>
            <a:ext cx="550271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x12</a:t>
            </a:r>
            <a:endParaRPr lang="en-US" altLang="ko-KR"/>
          </a:p>
        </p:txBody>
      </p:sp>
      <p:sp>
        <p:nvSpPr>
          <p:cNvPr id="173" name="직사각형 172"/>
          <p:cNvSpPr/>
          <p:nvPr/>
        </p:nvSpPr>
        <p:spPr>
          <a:xfrm>
            <a:off x="5341802" y="1607494"/>
            <a:ext cx="679118" cy="933737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5379900" y="1688325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75" name="가로 글상자 174"/>
          <p:cNvSpPr txBox="1"/>
          <p:nvPr/>
        </p:nvSpPr>
        <p:spPr>
          <a:xfrm>
            <a:off x="5426240" y="2213936"/>
            <a:ext cx="550271" cy="36320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x12</a:t>
            </a:r>
            <a:endParaRPr lang="en-US" altLang="ko-KR"/>
          </a:p>
        </p:txBody>
      </p:sp>
      <p:sp>
        <p:nvSpPr>
          <p:cNvPr id="176" name="직사각형 175"/>
          <p:cNvSpPr/>
          <p:nvPr/>
        </p:nvSpPr>
        <p:spPr>
          <a:xfrm>
            <a:off x="4588959" y="2649122"/>
            <a:ext cx="679118" cy="907760"/>
          </a:xfrm>
          <a:prstGeom prst="rect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4633366" y="2729953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78" name="가로 글상자 177"/>
          <p:cNvSpPr txBox="1"/>
          <p:nvPr/>
        </p:nvSpPr>
        <p:spPr>
          <a:xfrm>
            <a:off x="4670181" y="3255564"/>
            <a:ext cx="551012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x34</a:t>
            </a:r>
            <a:endParaRPr lang="en-US" altLang="ko-KR"/>
          </a:p>
        </p:txBody>
      </p:sp>
      <p:sp>
        <p:nvSpPr>
          <p:cNvPr id="179" name="직사각형 178"/>
          <p:cNvSpPr/>
          <p:nvPr/>
        </p:nvSpPr>
        <p:spPr>
          <a:xfrm>
            <a:off x="3826959" y="2649123"/>
            <a:ext cx="679118" cy="907760"/>
          </a:xfrm>
          <a:prstGeom prst="rect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3871366" y="2729953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81" name="가로 글상자 180"/>
          <p:cNvSpPr txBox="1"/>
          <p:nvPr/>
        </p:nvSpPr>
        <p:spPr>
          <a:xfrm>
            <a:off x="3974856" y="3255564"/>
            <a:ext cx="436712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x3</a:t>
            </a:r>
            <a:endParaRPr lang="en-US" altLang="ko-KR"/>
          </a:p>
        </p:txBody>
      </p:sp>
      <p:sp>
        <p:nvSpPr>
          <p:cNvPr id="182" name="직사각형 181"/>
          <p:cNvSpPr/>
          <p:nvPr/>
        </p:nvSpPr>
        <p:spPr>
          <a:xfrm>
            <a:off x="5353901" y="2649123"/>
            <a:ext cx="679118" cy="907760"/>
          </a:xfrm>
          <a:prstGeom prst="rect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5398308" y="2729954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84" name="가로 글상자 183"/>
          <p:cNvSpPr txBox="1"/>
          <p:nvPr/>
        </p:nvSpPr>
        <p:spPr>
          <a:xfrm>
            <a:off x="5501797" y="3246039"/>
            <a:ext cx="433050" cy="36592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x5</a:t>
            </a:r>
            <a:endParaRPr lang="en-US" altLang="ko-KR"/>
          </a:p>
        </p:txBody>
      </p:sp>
      <p:sp>
        <p:nvSpPr>
          <p:cNvPr id="185" name="가로 글상자 184"/>
          <p:cNvSpPr txBox="1"/>
          <p:nvPr/>
        </p:nvSpPr>
        <p:spPr>
          <a:xfrm>
            <a:off x="4580266" y="4857027"/>
            <a:ext cx="3478529" cy="77034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/>
              <a:t>ListBox</a:t>
            </a:r>
            <a:r>
              <a:rPr lang="ko-KR" altLang="en-US" sz="1500"/>
              <a:t>이므로 </a:t>
            </a:r>
            <a:r>
              <a:rPr lang="en-US" altLang="ko-KR" sz="1500"/>
              <a:t>10</a:t>
            </a:r>
            <a:r>
              <a:rPr lang="ko-KR" altLang="en-US" sz="1500"/>
              <a:t>종류 이상의</a:t>
            </a:r>
            <a:endParaRPr lang="ko-KR" altLang="en-US" sz="1500"/>
          </a:p>
          <a:p>
            <a:pPr lvl="0" algn="ctr">
              <a:defRPr/>
            </a:pPr>
            <a:r>
              <a:rPr lang="ko-KR" altLang="en-US" sz="1500"/>
              <a:t>병력이 선택되면 하단으로</a:t>
            </a:r>
            <a:endParaRPr lang="ko-KR" altLang="en-US" sz="1500"/>
          </a:p>
          <a:p>
            <a:pPr lvl="0" algn="ctr">
              <a:defRPr/>
            </a:pPr>
            <a:r>
              <a:rPr lang="ko-KR" altLang="en-US" sz="1500"/>
              <a:t>드래그 해서 확인 가능하도록 제작 필요</a:t>
            </a:r>
            <a:endParaRPr lang="ko-KR" altLang="en-US" sz="1500"/>
          </a:p>
        </p:txBody>
      </p:sp>
      <p:sp>
        <p:nvSpPr>
          <p:cNvPr id="186" name="직사각형 185"/>
          <p:cNvSpPr/>
          <p:nvPr/>
        </p:nvSpPr>
        <p:spPr>
          <a:xfrm>
            <a:off x="3819040" y="3734567"/>
            <a:ext cx="679118" cy="907760"/>
          </a:xfrm>
          <a:prstGeom prst="rect">
            <a:avLst/>
          </a:prstGeom>
          <a:solidFill>
            <a:srgbClr val="c9fff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3863447" y="3815398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88" name="가로 글상자 187"/>
          <p:cNvSpPr txBox="1"/>
          <p:nvPr/>
        </p:nvSpPr>
        <p:spPr>
          <a:xfrm>
            <a:off x="3833586" y="4331483"/>
            <a:ext cx="668123" cy="36701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x567</a:t>
            </a:r>
            <a:endParaRPr lang="en-US" altLang="ko-KR"/>
          </a:p>
        </p:txBody>
      </p:sp>
      <p:sp>
        <p:nvSpPr>
          <p:cNvPr id="189" name="직사각형 188"/>
          <p:cNvSpPr/>
          <p:nvPr/>
        </p:nvSpPr>
        <p:spPr>
          <a:xfrm>
            <a:off x="5353901" y="3723956"/>
            <a:ext cx="679118" cy="907760"/>
          </a:xfrm>
          <a:prstGeom prst="rect">
            <a:avLst/>
          </a:prstGeom>
          <a:solidFill>
            <a:srgbClr val="c9fff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5398308" y="3804787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91" name="가로 글상자 190"/>
          <p:cNvSpPr txBox="1"/>
          <p:nvPr/>
        </p:nvSpPr>
        <p:spPr>
          <a:xfrm>
            <a:off x="5368447" y="4320872"/>
            <a:ext cx="668123" cy="36701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x567</a:t>
            </a:r>
            <a:endParaRPr lang="en-US" altLang="ko-KR"/>
          </a:p>
        </p:txBody>
      </p:sp>
      <p:sp>
        <p:nvSpPr>
          <p:cNvPr id="192" name="직사각형 191"/>
          <p:cNvSpPr/>
          <p:nvPr/>
        </p:nvSpPr>
        <p:spPr>
          <a:xfrm>
            <a:off x="4588246" y="3756477"/>
            <a:ext cx="679118" cy="907760"/>
          </a:xfrm>
          <a:prstGeom prst="rect">
            <a:avLst/>
          </a:prstGeom>
          <a:solidFill>
            <a:srgbClr val="c9fff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4632653" y="3837308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94" name="가로 글상자 193"/>
          <p:cNvSpPr txBox="1"/>
          <p:nvPr/>
        </p:nvSpPr>
        <p:spPr>
          <a:xfrm>
            <a:off x="4736142" y="4353394"/>
            <a:ext cx="433050" cy="3659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x5</a:t>
            </a:r>
            <a:endParaRPr lang="en-US" altLang="ko-KR"/>
          </a:p>
        </p:txBody>
      </p:sp>
      <p:sp>
        <p:nvSpPr>
          <p:cNvPr id="195" name="오른쪽 화살표 194"/>
          <p:cNvSpPr/>
          <p:nvPr/>
        </p:nvSpPr>
        <p:spPr>
          <a:xfrm>
            <a:off x="6246573" y="3002283"/>
            <a:ext cx="268431" cy="5545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4509277">
            <a:off x="5954694" y="1564678"/>
            <a:ext cx="490524" cy="490524"/>
          </a:xfrm>
          <a:prstGeom prst="rect">
            <a:avLst/>
          </a:prstGeom>
        </p:spPr>
      </p:pic>
      <p:cxnSp>
        <p:nvCxnSpPr>
          <p:cNvPr id="197" name="화살표 196"/>
          <p:cNvCxnSpPr/>
          <p:nvPr/>
        </p:nvCxnSpPr>
        <p:spPr>
          <a:xfrm rot="5400000" flipH="1" flipV="1">
            <a:off x="5833395" y="2298392"/>
            <a:ext cx="683062" cy="18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6683475" y="1560740"/>
            <a:ext cx="2330151" cy="3194783"/>
          </a:xfrm>
          <a:prstGeom prst="rect">
            <a:avLst/>
          </a:prstGeom>
          <a:solidFill>
            <a:srgbClr val="c5ee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6717617" y="3844747"/>
            <a:ext cx="679118" cy="907760"/>
          </a:xfrm>
          <a:prstGeom prst="rect">
            <a:avLst/>
          </a:prstGeom>
          <a:solidFill>
            <a:srgbClr val="c9fff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6762024" y="3925578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219" name="가로 글상자 218"/>
          <p:cNvSpPr txBox="1"/>
          <p:nvPr/>
        </p:nvSpPr>
        <p:spPr>
          <a:xfrm>
            <a:off x="6732163" y="4441663"/>
            <a:ext cx="668123" cy="36701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x567</a:t>
            </a:r>
            <a:endParaRPr lang="en-US" altLang="ko-KR"/>
          </a:p>
        </p:txBody>
      </p:sp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3"/>
          <a:srcRect t="27068"/>
          <a:stretch>
            <a:fillRect/>
          </a:stretch>
        </p:blipFill>
        <p:spPr>
          <a:xfrm>
            <a:off x="6717617" y="1596789"/>
            <a:ext cx="2276959" cy="2262754"/>
          </a:xfrm>
          <a:prstGeom prst="rect">
            <a:avLst/>
          </a:prstGeom>
        </p:spPr>
      </p:pic>
      <p:sp>
        <p:nvSpPr>
          <p:cNvPr id="228" name="직사각형 227"/>
          <p:cNvSpPr/>
          <p:nvPr/>
        </p:nvSpPr>
        <p:spPr>
          <a:xfrm>
            <a:off x="9384536" y="1536284"/>
            <a:ext cx="2330151" cy="3194783"/>
          </a:xfrm>
          <a:prstGeom prst="rect">
            <a:avLst/>
          </a:prstGeom>
          <a:solidFill>
            <a:srgbClr val="c5ee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9456778" y="1588442"/>
            <a:ext cx="679118" cy="933737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9501184" y="1669273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231" name="가로 글상자 230"/>
          <p:cNvSpPr txBox="1"/>
          <p:nvPr/>
        </p:nvSpPr>
        <p:spPr>
          <a:xfrm>
            <a:off x="9538000" y="2194885"/>
            <a:ext cx="550271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x12</a:t>
            </a:r>
            <a:endParaRPr lang="en-US" altLang="ko-KR"/>
          </a:p>
        </p:txBody>
      </p:sp>
      <p:sp>
        <p:nvSpPr>
          <p:cNvPr id="232" name="직사각형 231"/>
          <p:cNvSpPr/>
          <p:nvPr/>
        </p:nvSpPr>
        <p:spPr>
          <a:xfrm>
            <a:off x="10208386" y="1588442"/>
            <a:ext cx="679118" cy="933737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10252794" y="1669273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234" name="가로 글상자 233"/>
          <p:cNvSpPr txBox="1"/>
          <p:nvPr/>
        </p:nvSpPr>
        <p:spPr>
          <a:xfrm>
            <a:off x="10289608" y="2194885"/>
            <a:ext cx="550271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x12</a:t>
            </a:r>
            <a:endParaRPr lang="en-US" altLang="ko-KR"/>
          </a:p>
        </p:txBody>
      </p:sp>
      <p:sp>
        <p:nvSpPr>
          <p:cNvPr id="235" name="직사각형 234"/>
          <p:cNvSpPr/>
          <p:nvPr/>
        </p:nvSpPr>
        <p:spPr>
          <a:xfrm>
            <a:off x="10960488" y="1588442"/>
            <a:ext cx="679118" cy="933737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10998587" y="1669273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237" name="가로 글상자 236"/>
          <p:cNvSpPr txBox="1"/>
          <p:nvPr/>
        </p:nvSpPr>
        <p:spPr>
          <a:xfrm>
            <a:off x="11044927" y="2194885"/>
            <a:ext cx="550271" cy="36320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x12</a:t>
            </a:r>
            <a:endParaRPr lang="en-US" altLang="ko-KR"/>
          </a:p>
        </p:txBody>
      </p:sp>
      <p:sp>
        <p:nvSpPr>
          <p:cNvPr id="238" name="직사각형 237"/>
          <p:cNvSpPr/>
          <p:nvPr/>
        </p:nvSpPr>
        <p:spPr>
          <a:xfrm>
            <a:off x="10207646" y="2630070"/>
            <a:ext cx="679118" cy="907760"/>
          </a:xfrm>
          <a:prstGeom prst="rect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10252053" y="2710901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240" name="가로 글상자 239"/>
          <p:cNvSpPr txBox="1"/>
          <p:nvPr/>
        </p:nvSpPr>
        <p:spPr>
          <a:xfrm>
            <a:off x="10288868" y="3236512"/>
            <a:ext cx="551012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x34</a:t>
            </a:r>
            <a:endParaRPr lang="en-US" altLang="ko-KR"/>
          </a:p>
        </p:txBody>
      </p:sp>
      <p:sp>
        <p:nvSpPr>
          <p:cNvPr id="241" name="직사각형 240"/>
          <p:cNvSpPr/>
          <p:nvPr/>
        </p:nvSpPr>
        <p:spPr>
          <a:xfrm>
            <a:off x="9445646" y="2630071"/>
            <a:ext cx="679118" cy="907760"/>
          </a:xfrm>
          <a:prstGeom prst="rect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9490053" y="2710901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243" name="가로 글상자 242"/>
          <p:cNvSpPr txBox="1"/>
          <p:nvPr/>
        </p:nvSpPr>
        <p:spPr>
          <a:xfrm>
            <a:off x="9593542" y="3236512"/>
            <a:ext cx="436712" cy="36320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x3</a:t>
            </a:r>
            <a:endParaRPr lang="en-US" altLang="ko-KR"/>
          </a:p>
        </p:txBody>
      </p:sp>
      <p:sp>
        <p:nvSpPr>
          <p:cNvPr id="244" name="직사각형 243"/>
          <p:cNvSpPr/>
          <p:nvPr/>
        </p:nvSpPr>
        <p:spPr>
          <a:xfrm>
            <a:off x="10972588" y="2630071"/>
            <a:ext cx="679118" cy="907760"/>
          </a:xfrm>
          <a:prstGeom prst="rect">
            <a:avLst/>
          </a:prstGeom>
          <a:solidFill>
            <a:srgbClr val="c9fff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1016994" y="2710902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246" name="가로 글상자 245"/>
          <p:cNvSpPr txBox="1"/>
          <p:nvPr/>
        </p:nvSpPr>
        <p:spPr>
          <a:xfrm>
            <a:off x="11120484" y="3226987"/>
            <a:ext cx="439056" cy="36592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x4</a:t>
            </a:r>
            <a:endParaRPr lang="en-US" altLang="ko-KR"/>
          </a:p>
        </p:txBody>
      </p:sp>
      <p:sp>
        <p:nvSpPr>
          <p:cNvPr id="247" name="직사각형 246"/>
          <p:cNvSpPr/>
          <p:nvPr/>
        </p:nvSpPr>
        <p:spPr>
          <a:xfrm>
            <a:off x="9437727" y="3715516"/>
            <a:ext cx="679118" cy="907760"/>
          </a:xfrm>
          <a:prstGeom prst="rect">
            <a:avLst/>
          </a:prstGeom>
          <a:solidFill>
            <a:srgbClr val="c9fff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9482134" y="3796347"/>
            <a:ext cx="606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249" name="가로 글상자 248"/>
          <p:cNvSpPr txBox="1"/>
          <p:nvPr/>
        </p:nvSpPr>
        <p:spPr>
          <a:xfrm>
            <a:off x="9452273" y="4312431"/>
            <a:ext cx="668123" cy="36701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x567</a:t>
            </a:r>
            <a:endParaRPr lang="en-US" altLang="ko-KR"/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7052906">
            <a:off x="11577196" y="3183737"/>
            <a:ext cx="490524" cy="490524"/>
          </a:xfrm>
          <a:prstGeom prst="rect">
            <a:avLst/>
          </a:prstGeom>
        </p:spPr>
      </p:pic>
      <p:sp>
        <p:nvSpPr>
          <p:cNvPr id="251" name="가로 글상자 250"/>
          <p:cNvSpPr txBox="1"/>
          <p:nvPr/>
        </p:nvSpPr>
        <p:spPr>
          <a:xfrm>
            <a:off x="9013626" y="4837975"/>
            <a:ext cx="3178373" cy="7703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/>
              <a:t>각 프리팹 터치 </a:t>
            </a:r>
            <a:r>
              <a:rPr lang="en-US" altLang="ko-KR" sz="1500"/>
              <a:t>or</a:t>
            </a:r>
            <a:r>
              <a:rPr lang="ko-KR" altLang="en-US" sz="1500"/>
              <a:t> 홀드 시</a:t>
            </a:r>
            <a:endParaRPr lang="ko-KR" altLang="en-US" sz="1500"/>
          </a:p>
          <a:p>
            <a:pPr lvl="0" algn="ctr">
              <a:defRPr/>
            </a:pPr>
            <a:r>
              <a:rPr lang="ko-KR" altLang="en-US" sz="1500"/>
              <a:t>병력 선택과 같은 매커니즘으로</a:t>
            </a:r>
            <a:endParaRPr lang="ko-KR" altLang="en-US" sz="1500"/>
          </a:p>
          <a:p>
            <a:pPr lvl="0" algn="ctr">
              <a:defRPr/>
            </a:pPr>
            <a:r>
              <a:rPr lang="en-US" altLang="ko-KR" sz="1500"/>
              <a:t>1</a:t>
            </a:r>
            <a:r>
              <a:rPr lang="ko-KR" altLang="en-US" sz="1500"/>
              <a:t>개씩 제거 </a:t>
            </a:r>
            <a:r>
              <a:rPr lang="en-US" altLang="ko-KR" sz="1500"/>
              <a:t>or</a:t>
            </a:r>
            <a:r>
              <a:rPr lang="ko-KR" altLang="en-US" sz="1500"/>
              <a:t> 연속으로 제거</a:t>
            </a:r>
            <a:endParaRPr lang="ko-KR" altLang="en-US" sz="1500"/>
          </a:p>
        </p:txBody>
      </p:sp>
      <p:sp>
        <p:nvSpPr>
          <p:cNvPr id="252" name="가로 글상자 251"/>
          <p:cNvSpPr txBox="1"/>
          <p:nvPr/>
        </p:nvSpPr>
        <p:spPr>
          <a:xfrm>
            <a:off x="11752944" y="3621826"/>
            <a:ext cx="339996" cy="27199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-1</a:t>
            </a:r>
            <a:endParaRPr lang="en-US" altLang="ko-KR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4105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개요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700793" y="744922"/>
            <a:ext cx="10810876" cy="9105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미니맵은 가로 세로 </a:t>
            </a:r>
            <a:r>
              <a:rPr lang="en-US" altLang="ko-KR">
                <a:solidFill>
                  <a:schemeClr val="tx1"/>
                </a:solidFill>
                <a:effectLst/>
              </a:rPr>
              <a:t>10x10,</a:t>
            </a:r>
            <a:r>
              <a:rPr lang="ko-KR" altLang="en-US">
                <a:solidFill>
                  <a:schemeClr val="tx1"/>
                </a:solidFill>
                <a:effectLst/>
              </a:rPr>
              <a:t> 총 </a:t>
            </a:r>
            <a:r>
              <a:rPr lang="en-US" altLang="ko-KR">
                <a:solidFill>
                  <a:schemeClr val="tx1"/>
                </a:solidFill>
                <a:effectLst/>
              </a:rPr>
              <a:t>100</a:t>
            </a:r>
            <a:r>
              <a:rPr lang="ko-KR" altLang="en-US">
                <a:solidFill>
                  <a:schemeClr val="tx1"/>
                </a:solidFill>
                <a:effectLst/>
              </a:rPr>
              <a:t>개의 타일로 이루어져 있다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기본적으로 왼쪽 상단 모서리 일부를 제외한 나머지 타일은 적의 타일로 지정된다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오른쪽 하단 모서리는 적의 본진 타일이 배정되며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해당 타일을 모두 점령하면 승리한다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55961" y="1838300"/>
          <a:ext cx="7821388" cy="4096040"/>
        </p:xfrm>
        <a:graphic>
          <a:graphicData uri="http://schemas.openxmlformats.org/drawingml/2006/table">
            <a:tbl>
              <a:tblPr firstRow="1" bandRow="1"/>
              <a:tblGrid>
                <a:gridCol w="782138"/>
                <a:gridCol w="782138"/>
                <a:gridCol w="782138"/>
                <a:gridCol w="782138"/>
                <a:gridCol w="782138"/>
                <a:gridCol w="782138"/>
                <a:gridCol w="782138"/>
                <a:gridCol w="782138"/>
                <a:gridCol w="782138"/>
                <a:gridCol w="782138"/>
              </a:tblGrid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1001416" y="2244835"/>
            <a:ext cx="1183936" cy="3646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아군 타일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0280466" y="4838478"/>
            <a:ext cx="1464812" cy="36469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적 본진 타일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2624137" y="1655445"/>
            <a:ext cx="343853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x1</a:t>
            </a:r>
            <a:endParaRPr lang="en-US" altLang="ko-KR" sz="1000"/>
          </a:p>
        </p:txBody>
      </p:sp>
      <p:sp>
        <p:nvSpPr>
          <p:cNvPr id="10" name="가로 글상자 9"/>
          <p:cNvSpPr txBox="1"/>
          <p:nvPr/>
        </p:nvSpPr>
        <p:spPr>
          <a:xfrm>
            <a:off x="3386137" y="1655445"/>
            <a:ext cx="343853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x2</a:t>
            </a:r>
            <a:endParaRPr lang="en-US" altLang="ko-KR" sz="1000"/>
          </a:p>
        </p:txBody>
      </p:sp>
      <p:sp>
        <p:nvSpPr>
          <p:cNvPr id="11" name="가로 글상자 10"/>
          <p:cNvSpPr txBox="1"/>
          <p:nvPr/>
        </p:nvSpPr>
        <p:spPr>
          <a:xfrm>
            <a:off x="4186237" y="1655445"/>
            <a:ext cx="343853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x3</a:t>
            </a:r>
            <a:endParaRPr lang="en-US" altLang="ko-KR" sz="1000"/>
          </a:p>
        </p:txBody>
      </p:sp>
      <p:sp>
        <p:nvSpPr>
          <p:cNvPr id="12" name="가로 글상자 11"/>
          <p:cNvSpPr txBox="1"/>
          <p:nvPr/>
        </p:nvSpPr>
        <p:spPr>
          <a:xfrm>
            <a:off x="4938712" y="1655445"/>
            <a:ext cx="343853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x4</a:t>
            </a:r>
            <a:endParaRPr lang="en-US" altLang="ko-KR" sz="1000"/>
          </a:p>
        </p:txBody>
      </p:sp>
      <p:sp>
        <p:nvSpPr>
          <p:cNvPr id="13" name="가로 글상자 12"/>
          <p:cNvSpPr txBox="1"/>
          <p:nvPr/>
        </p:nvSpPr>
        <p:spPr>
          <a:xfrm>
            <a:off x="5719762" y="1662087"/>
            <a:ext cx="343853" cy="24100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x5</a:t>
            </a:r>
            <a:endParaRPr lang="en-US" altLang="ko-KR" sz="1000"/>
          </a:p>
        </p:txBody>
      </p:sp>
      <p:sp>
        <p:nvSpPr>
          <p:cNvPr id="14" name="가로 글상자 13"/>
          <p:cNvSpPr txBox="1"/>
          <p:nvPr/>
        </p:nvSpPr>
        <p:spPr>
          <a:xfrm>
            <a:off x="6481762" y="1662087"/>
            <a:ext cx="343853" cy="24100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x6</a:t>
            </a:r>
            <a:endParaRPr lang="en-US" altLang="ko-KR" sz="1000"/>
          </a:p>
        </p:txBody>
      </p:sp>
      <p:sp>
        <p:nvSpPr>
          <p:cNvPr id="15" name="가로 글상자 14"/>
          <p:cNvSpPr txBox="1"/>
          <p:nvPr/>
        </p:nvSpPr>
        <p:spPr>
          <a:xfrm>
            <a:off x="7281862" y="1662087"/>
            <a:ext cx="343853" cy="24100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x7</a:t>
            </a:r>
            <a:endParaRPr lang="en-US" altLang="ko-KR" sz="1000"/>
          </a:p>
        </p:txBody>
      </p:sp>
      <p:sp>
        <p:nvSpPr>
          <p:cNvPr id="16" name="가로 글상자 15"/>
          <p:cNvSpPr txBox="1"/>
          <p:nvPr/>
        </p:nvSpPr>
        <p:spPr>
          <a:xfrm>
            <a:off x="8034337" y="1662087"/>
            <a:ext cx="343853" cy="24100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x8</a:t>
            </a:r>
            <a:endParaRPr lang="en-US" altLang="ko-KR" sz="1000"/>
          </a:p>
        </p:txBody>
      </p:sp>
      <p:sp>
        <p:nvSpPr>
          <p:cNvPr id="17" name="가로 글상자 16"/>
          <p:cNvSpPr txBox="1"/>
          <p:nvPr/>
        </p:nvSpPr>
        <p:spPr>
          <a:xfrm>
            <a:off x="8834437" y="1655445"/>
            <a:ext cx="343853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x9</a:t>
            </a:r>
            <a:endParaRPr lang="en-US" altLang="ko-KR" sz="1000"/>
          </a:p>
        </p:txBody>
      </p:sp>
      <p:sp>
        <p:nvSpPr>
          <p:cNvPr id="18" name="가로 글상자 17"/>
          <p:cNvSpPr txBox="1"/>
          <p:nvPr/>
        </p:nvSpPr>
        <p:spPr>
          <a:xfrm>
            <a:off x="9596437" y="1655445"/>
            <a:ext cx="410527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x10</a:t>
            </a:r>
            <a:endParaRPr lang="en-US" altLang="ko-KR" sz="1000"/>
          </a:p>
        </p:txBody>
      </p:sp>
      <p:sp>
        <p:nvSpPr>
          <p:cNvPr id="21" name="가로 글상자 20"/>
          <p:cNvSpPr txBox="1"/>
          <p:nvPr/>
        </p:nvSpPr>
        <p:spPr>
          <a:xfrm>
            <a:off x="2100262" y="1933170"/>
            <a:ext cx="343853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y1</a:t>
            </a:r>
            <a:endParaRPr lang="en-US" altLang="ko-KR" sz="1000"/>
          </a:p>
        </p:txBody>
      </p:sp>
      <p:sp>
        <p:nvSpPr>
          <p:cNvPr id="22" name="가로 글상자 21"/>
          <p:cNvSpPr txBox="1"/>
          <p:nvPr/>
        </p:nvSpPr>
        <p:spPr>
          <a:xfrm>
            <a:off x="2107834" y="2308121"/>
            <a:ext cx="336281" cy="24267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y2</a:t>
            </a:r>
            <a:endParaRPr lang="en-US" altLang="ko-KR" sz="1000"/>
          </a:p>
        </p:txBody>
      </p:sp>
      <p:sp>
        <p:nvSpPr>
          <p:cNvPr id="23" name="가로 글상자 22"/>
          <p:cNvSpPr txBox="1"/>
          <p:nvPr/>
        </p:nvSpPr>
        <p:spPr>
          <a:xfrm>
            <a:off x="2100262" y="2752320"/>
            <a:ext cx="343853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y3</a:t>
            </a:r>
            <a:endParaRPr lang="en-US" altLang="ko-KR" sz="1000"/>
          </a:p>
        </p:txBody>
      </p:sp>
      <p:sp>
        <p:nvSpPr>
          <p:cNvPr id="24" name="가로 글상자 23"/>
          <p:cNvSpPr txBox="1"/>
          <p:nvPr/>
        </p:nvSpPr>
        <p:spPr>
          <a:xfrm>
            <a:off x="2107834" y="3127271"/>
            <a:ext cx="336281" cy="24267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y4</a:t>
            </a:r>
            <a:endParaRPr lang="en-US" altLang="ko-KR" sz="1000"/>
          </a:p>
        </p:txBody>
      </p:sp>
      <p:sp>
        <p:nvSpPr>
          <p:cNvPr id="25" name="가로 글상자 24"/>
          <p:cNvSpPr txBox="1"/>
          <p:nvPr/>
        </p:nvSpPr>
        <p:spPr>
          <a:xfrm>
            <a:off x="2092690" y="3571470"/>
            <a:ext cx="343853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y5</a:t>
            </a:r>
            <a:endParaRPr lang="en-US" altLang="ko-KR" sz="1000"/>
          </a:p>
        </p:txBody>
      </p:sp>
      <p:sp>
        <p:nvSpPr>
          <p:cNvPr id="26" name="가로 글상자 25"/>
          <p:cNvSpPr txBox="1"/>
          <p:nvPr/>
        </p:nvSpPr>
        <p:spPr>
          <a:xfrm>
            <a:off x="2100262" y="3946421"/>
            <a:ext cx="343853" cy="24267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y6</a:t>
            </a:r>
            <a:endParaRPr lang="en-US" altLang="ko-KR" sz="1000"/>
          </a:p>
        </p:txBody>
      </p:sp>
      <p:sp>
        <p:nvSpPr>
          <p:cNvPr id="27" name="가로 글상자 26"/>
          <p:cNvSpPr txBox="1"/>
          <p:nvPr/>
        </p:nvSpPr>
        <p:spPr>
          <a:xfrm>
            <a:off x="2092690" y="4390620"/>
            <a:ext cx="341900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y7</a:t>
            </a:r>
            <a:endParaRPr lang="en-US" altLang="ko-KR" sz="1000"/>
          </a:p>
        </p:txBody>
      </p:sp>
      <p:sp>
        <p:nvSpPr>
          <p:cNvPr id="28" name="가로 글상자 27"/>
          <p:cNvSpPr txBox="1"/>
          <p:nvPr/>
        </p:nvSpPr>
        <p:spPr>
          <a:xfrm>
            <a:off x="2100262" y="4765571"/>
            <a:ext cx="343853" cy="24267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y8</a:t>
            </a:r>
            <a:endParaRPr lang="en-US" altLang="ko-KR" sz="1000"/>
          </a:p>
        </p:txBody>
      </p:sp>
      <p:sp>
        <p:nvSpPr>
          <p:cNvPr id="29" name="가로 글상자 28"/>
          <p:cNvSpPr txBox="1"/>
          <p:nvPr/>
        </p:nvSpPr>
        <p:spPr>
          <a:xfrm>
            <a:off x="2085118" y="5209770"/>
            <a:ext cx="339947" cy="2381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y9</a:t>
            </a:r>
            <a:endParaRPr lang="en-US" altLang="ko-KR" sz="1000"/>
          </a:p>
        </p:txBody>
      </p:sp>
      <p:sp>
        <p:nvSpPr>
          <p:cNvPr id="30" name="가로 글상자 29"/>
          <p:cNvSpPr txBox="1"/>
          <p:nvPr/>
        </p:nvSpPr>
        <p:spPr>
          <a:xfrm>
            <a:off x="2064115" y="5584721"/>
            <a:ext cx="408574" cy="24267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y10</a:t>
            </a:r>
            <a:endParaRPr lang="en-US" altLang="ko-KR" sz="1000"/>
          </a:p>
        </p:txBody>
      </p:sp>
      <p:sp>
        <p:nvSpPr>
          <p:cNvPr id="33" name="가로 글상자 32"/>
          <p:cNvSpPr txBox="1"/>
          <p:nvPr/>
        </p:nvSpPr>
        <p:spPr>
          <a:xfrm>
            <a:off x="10186986" y="1571220"/>
            <a:ext cx="829629" cy="36195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x </a:t>
            </a:r>
            <a:r>
              <a:rPr lang="ko-KR" altLang="en-US"/>
              <a:t>좌표</a:t>
            </a:r>
            <a:endParaRPr lang="ko-KR" altLang="en-US"/>
          </a:p>
        </p:txBody>
      </p:sp>
      <p:sp>
        <p:nvSpPr>
          <p:cNvPr id="34" name="가로 글상자 33"/>
          <p:cNvSpPr txBox="1"/>
          <p:nvPr/>
        </p:nvSpPr>
        <p:spPr>
          <a:xfrm>
            <a:off x="1794508" y="5964221"/>
            <a:ext cx="821057" cy="36195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y </a:t>
            </a:r>
            <a:r>
              <a:rPr lang="ko-KR" altLang="en-US"/>
              <a:t>좌표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768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개요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700793" y="744922"/>
            <a:ext cx="10810876" cy="14629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미니맵 생성 직후 최소 </a:t>
            </a:r>
            <a:r>
              <a:rPr lang="en-US" altLang="ko-KR">
                <a:solidFill>
                  <a:schemeClr val="tx1"/>
                </a:solidFill>
                <a:effectLst/>
              </a:rPr>
              <a:t>2</a:t>
            </a:r>
            <a:r>
              <a:rPr lang="ko-KR" altLang="en-US">
                <a:solidFill>
                  <a:schemeClr val="tx1"/>
                </a:solidFill>
                <a:effectLst/>
              </a:rPr>
              <a:t>개의 길은 적진과 막히는 일이 없도록 지정되어야 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길 </a:t>
            </a:r>
            <a:r>
              <a:rPr lang="en-US" altLang="ko-KR">
                <a:solidFill>
                  <a:schemeClr val="tx1"/>
                </a:solidFill>
                <a:effectLst/>
              </a:rPr>
              <a:t>:[1,1]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~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[10,10]</a:t>
            </a:r>
            <a:r>
              <a:rPr lang="ko-KR" altLang="en-US">
                <a:solidFill>
                  <a:schemeClr val="tx1"/>
                </a:solidFill>
                <a:effectLst/>
              </a:rPr>
              <a:t>의 </a:t>
            </a:r>
            <a:r>
              <a:rPr lang="en-US" altLang="ko-KR">
                <a:solidFill>
                  <a:schemeClr val="tx1"/>
                </a:solidFill>
                <a:effectLst/>
              </a:rPr>
              <a:t>x=y</a:t>
            </a:r>
            <a:r>
              <a:rPr lang="ko-KR" altLang="en-US">
                <a:solidFill>
                  <a:schemeClr val="tx1"/>
                </a:solidFill>
                <a:effectLst/>
              </a:rPr>
              <a:t>인 대각선 타일을 기준으로 상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하단의 타일을 하나 지정한 뒤 해당 타일을 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경유하며 </a:t>
            </a:r>
            <a:r>
              <a:rPr lang="en-US" altLang="ko-KR">
                <a:solidFill>
                  <a:schemeClr val="tx1"/>
                </a:solidFill>
                <a:effectLst/>
              </a:rPr>
              <a:t>[1,1]</a:t>
            </a:r>
            <a:r>
              <a:rPr lang="ko-KR" altLang="en-US">
                <a:solidFill>
                  <a:schemeClr val="tx1"/>
                </a:solidFill>
                <a:effectLst/>
              </a:rPr>
              <a:t> → </a:t>
            </a:r>
            <a:r>
              <a:rPr lang="en-US" altLang="ko-KR">
                <a:solidFill>
                  <a:schemeClr val="tx1"/>
                </a:solidFill>
                <a:effectLst/>
              </a:rPr>
              <a:t>[10,10]</a:t>
            </a:r>
            <a:r>
              <a:rPr lang="ko-KR" altLang="en-US">
                <a:solidFill>
                  <a:schemeClr val="tx1"/>
                </a:solidFill>
                <a:effectLst/>
              </a:rPr>
              <a:t>으로 향하는 최단 거리의 경로 </a:t>
            </a:r>
            <a:r>
              <a:rPr lang="en-US" altLang="ko-KR">
                <a:solidFill>
                  <a:schemeClr val="tx1"/>
                </a:solidFill>
                <a:effectLst/>
              </a:rPr>
              <a:t>2</a:t>
            </a:r>
            <a:r>
              <a:rPr lang="ko-KR" altLang="en-US">
                <a:solidFill>
                  <a:schemeClr val="tx1"/>
                </a:solidFill>
                <a:effectLst/>
              </a:rPr>
              <a:t>개를 생성한다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경로로 지정된 타일에는 </a:t>
            </a:r>
            <a:r>
              <a:rPr lang="en-US" altLang="ko-KR">
                <a:solidFill>
                  <a:schemeClr val="tx1"/>
                </a:solidFill>
                <a:effectLst/>
              </a:rPr>
              <a:t>Road</a:t>
            </a:r>
            <a:r>
              <a:rPr lang="ko-KR" altLang="en-US">
                <a:solidFill>
                  <a:schemeClr val="tx1"/>
                </a:solidFill>
                <a:effectLst/>
              </a:rPr>
              <a:t>라는 속성을 임시로 부여한다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이후 지형을 부여할 때 해당 타일들은 이동불가 타일이 배정되지 않도록 하는 작업이다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73100" y="2419117"/>
          <a:ext cx="7245800" cy="4096040"/>
        </p:xfrm>
        <a:graphic>
          <a:graphicData uri="http://schemas.openxmlformats.org/drawingml/2006/table">
            <a:tbl>
              <a:tblPr firstRow="1" bandRow="1"/>
              <a:tblGrid>
                <a:gridCol w="724580"/>
                <a:gridCol w="724580"/>
                <a:gridCol w="724580"/>
                <a:gridCol w="724580"/>
                <a:gridCol w="724580"/>
                <a:gridCol w="724580"/>
                <a:gridCol w="724580"/>
                <a:gridCol w="724580"/>
                <a:gridCol w="724580"/>
                <a:gridCol w="724580"/>
              </a:tblGrid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a01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a01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  <a:tr h="40960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bf000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973009" y="2813580"/>
            <a:ext cx="1183936" cy="36469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아군 타일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9994716" y="5411358"/>
            <a:ext cx="1464812" cy="36469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적 본진 타일</a:t>
            </a:r>
            <a:endParaRPr lang="ko-KR" altLang="en-US"/>
          </a:p>
        </p:txBody>
      </p:sp>
      <p:cxnSp>
        <p:nvCxnSpPr>
          <p:cNvPr id="9" name="화살표 8"/>
          <p:cNvCxnSpPr/>
          <p:nvPr/>
        </p:nvCxnSpPr>
        <p:spPr>
          <a:xfrm>
            <a:off x="2257069" y="4306457"/>
            <a:ext cx="14669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227815" y="4001880"/>
            <a:ext cx="2183130" cy="640922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1200"/>
              <a:t>해당 타일은 지형을 덧붙일 때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산</a:t>
            </a:r>
            <a:r>
              <a:rPr lang="en-US" altLang="ko-KR" sz="1200"/>
              <a:t>,</a:t>
            </a:r>
            <a:r>
              <a:rPr lang="ko-KR" altLang="en-US" sz="1200"/>
              <a:t> 강 등 이동 불가 타일이 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배정되지 않아야 함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1424775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개요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355683" y="1531768"/>
            <a:ext cx="11334750" cy="14629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지형을 배정하는 프로세스는 다음과 같다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1.</a:t>
            </a:r>
            <a:r>
              <a:rPr lang="ko-KR" altLang="en-US">
                <a:solidFill>
                  <a:schemeClr val="tx1"/>
                </a:solidFill>
                <a:effectLst/>
              </a:rPr>
              <a:t> 아군 타일과 적 본진 타일은 개척지라는 특수 타일을 배치한다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아군 타일 </a:t>
            </a:r>
            <a:r>
              <a:rPr lang="en-US" altLang="ko-KR">
                <a:solidFill>
                  <a:schemeClr val="tx1"/>
                </a:solidFill>
                <a:effectLst/>
              </a:rPr>
              <a:t>: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7</a:t>
            </a:r>
            <a:r>
              <a:rPr lang="ko-KR" altLang="en-US">
                <a:solidFill>
                  <a:schemeClr val="tx1"/>
                </a:solidFill>
                <a:effectLst/>
              </a:rPr>
              <a:t>타일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적 본진 타일 </a:t>
            </a:r>
            <a:r>
              <a:rPr lang="en-US" altLang="ko-KR">
                <a:solidFill>
                  <a:schemeClr val="tx1"/>
                </a:solidFill>
                <a:effectLst/>
              </a:rPr>
              <a:t>: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15</a:t>
            </a:r>
            <a:r>
              <a:rPr lang="ko-KR" altLang="en-US">
                <a:solidFill>
                  <a:schemeClr val="tx1"/>
                </a:solidFill>
                <a:effectLst/>
              </a:rPr>
              <a:t>타일 고정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1-1.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[1,1]</a:t>
            </a:r>
            <a:r>
              <a:rPr lang="ko-KR" altLang="en-US">
                <a:solidFill>
                  <a:schemeClr val="tx1"/>
                </a:solidFill>
                <a:effectLst/>
              </a:rPr>
              <a:t>에 아군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[10,10]</a:t>
            </a:r>
            <a:r>
              <a:rPr lang="ko-KR" altLang="en-US">
                <a:solidFill>
                  <a:schemeClr val="tx1"/>
                </a:solidFill>
                <a:effectLst/>
              </a:rPr>
              <a:t>에 적군 타일을 하나씩 배치한다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1-2.</a:t>
            </a:r>
            <a:r>
              <a:rPr lang="ko-KR" altLang="en-US">
                <a:solidFill>
                  <a:schemeClr val="tx1"/>
                </a:solidFill>
                <a:effectLst/>
              </a:rPr>
              <a:t> 아군 타일은 </a:t>
            </a:r>
            <a:r>
              <a:rPr lang="en-US" altLang="ko-KR">
                <a:solidFill>
                  <a:schemeClr val="tx1"/>
                </a:solidFill>
                <a:effectLst/>
              </a:rPr>
              <a:t>x,y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&lt;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4</a:t>
            </a:r>
            <a:r>
              <a:rPr lang="ko-KR" altLang="en-US">
                <a:solidFill>
                  <a:schemeClr val="tx1"/>
                </a:solidFill>
                <a:effectLst/>
              </a:rPr>
              <a:t>이내의 </a:t>
            </a:r>
            <a:r>
              <a:rPr lang="en-US" altLang="ko-KR">
                <a:solidFill>
                  <a:schemeClr val="tx1"/>
                </a:solidFill>
                <a:effectLst/>
              </a:rPr>
              <a:t>9</a:t>
            </a:r>
            <a:r>
              <a:rPr lang="ko-KR" altLang="en-US">
                <a:solidFill>
                  <a:schemeClr val="tx1"/>
                </a:solidFill>
                <a:effectLst/>
              </a:rPr>
              <a:t>칸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적 본진은 </a:t>
            </a:r>
            <a:r>
              <a:rPr lang="en-US" altLang="ko-KR">
                <a:solidFill>
                  <a:schemeClr val="tx1"/>
                </a:solidFill>
                <a:effectLst/>
              </a:rPr>
              <a:t>x&lt;5, y&lt;6</a:t>
            </a:r>
            <a:r>
              <a:rPr lang="ko-KR" altLang="en-US">
                <a:solidFill>
                  <a:schemeClr val="tx1"/>
                </a:solidFill>
                <a:effectLst/>
              </a:rPr>
              <a:t>의 </a:t>
            </a:r>
            <a:r>
              <a:rPr lang="en-US" altLang="ko-KR">
                <a:solidFill>
                  <a:schemeClr val="tx1"/>
                </a:solidFill>
                <a:effectLst/>
              </a:rPr>
              <a:t>20</a:t>
            </a:r>
            <a:r>
              <a:rPr lang="ko-KR" altLang="en-US">
                <a:solidFill>
                  <a:schemeClr val="tx1"/>
                </a:solidFill>
                <a:effectLst/>
              </a:rPr>
              <a:t>칸 내에서 인접한 상하좌우 타일 중 하나로 퍼져나간다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1-3.</a:t>
            </a:r>
            <a:r>
              <a:rPr lang="ko-KR" altLang="en-US">
                <a:solidFill>
                  <a:schemeClr val="tx1"/>
                </a:solidFill>
                <a:effectLst/>
              </a:rPr>
              <a:t> 해당 과정은 아군 타일이 </a:t>
            </a:r>
            <a:r>
              <a:rPr lang="en-US" altLang="ko-KR">
                <a:solidFill>
                  <a:schemeClr val="tx1"/>
                </a:solidFill>
                <a:effectLst/>
              </a:rPr>
              <a:t>7</a:t>
            </a:r>
            <a:r>
              <a:rPr lang="ko-KR" altLang="en-US">
                <a:solidFill>
                  <a:schemeClr val="tx1"/>
                </a:solidFill>
                <a:effectLst/>
              </a:rPr>
              <a:t>개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적 본진 타일이 </a:t>
            </a:r>
            <a:r>
              <a:rPr lang="en-US" altLang="ko-KR">
                <a:solidFill>
                  <a:schemeClr val="tx1"/>
                </a:solidFill>
                <a:effectLst/>
              </a:rPr>
              <a:t>15</a:t>
            </a:r>
            <a:r>
              <a:rPr lang="ko-KR" altLang="en-US">
                <a:solidFill>
                  <a:schemeClr val="tx1"/>
                </a:solidFill>
                <a:effectLst/>
              </a:rPr>
              <a:t>개가 될 때까지 한 타일씩만 퍼지도록 반복한다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434" y="3311527"/>
            <a:ext cx="2763279" cy="17344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24341" y="3311526"/>
            <a:ext cx="2730988" cy="17256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57956" y="3311527"/>
            <a:ext cx="2766289" cy="17344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03122" y="3296494"/>
            <a:ext cx="2774702" cy="1749510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2742628" y="5220115"/>
            <a:ext cx="6226112" cy="35990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rgbClr val="008000"/>
                </a:solidFill>
              </a:rPr>
              <a:t>타일은 함수가 </a:t>
            </a:r>
            <a:r>
              <a:rPr lang="en-US" altLang="ko-KR">
                <a:solidFill>
                  <a:srgbClr val="008000"/>
                </a:solidFill>
              </a:rPr>
              <a:t>1</a:t>
            </a:r>
            <a:r>
              <a:rPr lang="ko-KR" altLang="en-US">
                <a:solidFill>
                  <a:srgbClr val="008000"/>
                </a:solidFill>
              </a:rPr>
              <a:t>번 실행될 때 인접한 타일 </a:t>
            </a:r>
            <a:r>
              <a:rPr lang="en-US" altLang="ko-KR">
                <a:solidFill>
                  <a:srgbClr val="008000"/>
                </a:solidFill>
              </a:rPr>
              <a:t>1</a:t>
            </a:r>
            <a:r>
              <a:rPr lang="ko-KR" altLang="en-US">
                <a:solidFill>
                  <a:srgbClr val="008000"/>
                </a:solidFill>
              </a:rPr>
              <a:t>개만 퍼질 수 있음</a:t>
            </a: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8826874" y="3927475"/>
            <a:ext cx="446666" cy="36639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</a:rPr>
              <a:t>....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3932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개요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700793" y="744921"/>
            <a:ext cx="11334750" cy="22821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2-1.</a:t>
            </a:r>
            <a:r>
              <a:rPr lang="ko-KR" altLang="en-US">
                <a:solidFill>
                  <a:schemeClr val="tx1"/>
                </a:solidFill>
                <a:effectLst/>
              </a:rPr>
              <a:t> 적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아군 본진 타일을 제외한 </a:t>
            </a:r>
            <a:r>
              <a:rPr lang="en-US" altLang="ko-KR">
                <a:solidFill>
                  <a:schemeClr val="tx1"/>
                </a:solidFill>
                <a:effectLst/>
              </a:rPr>
              <a:t>20</a:t>
            </a:r>
            <a:r>
              <a:rPr lang="ko-KR" altLang="en-US">
                <a:solidFill>
                  <a:schemeClr val="tx1"/>
                </a:solidFill>
                <a:effectLst/>
              </a:rPr>
              <a:t>개의 무작위 타일에 임시로 </a:t>
            </a:r>
            <a:r>
              <a:rPr lang="en-US" altLang="ko-KR">
                <a:solidFill>
                  <a:schemeClr val="tx1"/>
                </a:solidFill>
                <a:effectLst/>
              </a:rPr>
              <a:t>1~20</a:t>
            </a:r>
            <a:r>
              <a:rPr lang="ko-KR" altLang="en-US">
                <a:solidFill>
                  <a:schemeClr val="tx1"/>
                </a:solidFill>
                <a:effectLst/>
              </a:rPr>
              <a:t>의 숫자를 부여한다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2-2.</a:t>
            </a:r>
            <a:r>
              <a:rPr lang="ko-KR" altLang="en-US">
                <a:solidFill>
                  <a:schemeClr val="tx1"/>
                </a:solidFill>
                <a:effectLst/>
              </a:rPr>
              <a:t> 확률에 따라 </a:t>
            </a:r>
            <a:r>
              <a:rPr lang="en-US" altLang="ko-KR">
                <a:solidFill>
                  <a:schemeClr val="tx1"/>
                </a:solidFill>
                <a:effectLst/>
              </a:rPr>
              <a:t>1~20</a:t>
            </a:r>
            <a:r>
              <a:rPr lang="ko-KR" altLang="en-US">
                <a:solidFill>
                  <a:schemeClr val="tx1"/>
                </a:solidFill>
                <a:effectLst/>
              </a:rPr>
              <a:t>의 타일에 순서대로 지형을 부여한다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확률에 대해서는 </a:t>
            </a:r>
            <a:r>
              <a:rPr lang="en-US" altLang="ko-KR">
                <a:solidFill>
                  <a:schemeClr val="tx1"/>
                </a:solidFill>
                <a:effectLst/>
              </a:rPr>
              <a:t>15p</a:t>
            </a:r>
            <a:r>
              <a:rPr lang="ko-KR" altLang="en-US">
                <a:solidFill>
                  <a:schemeClr val="tx1"/>
                </a:solidFill>
                <a:effectLst/>
              </a:rPr>
              <a:t>에 후술함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2-3.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1-2</a:t>
            </a:r>
            <a:r>
              <a:rPr lang="ko-KR" altLang="en-US">
                <a:solidFill>
                  <a:schemeClr val="tx1"/>
                </a:solidFill>
                <a:effectLst/>
              </a:rPr>
              <a:t>처럼 각 타일은 인접한 타일로 </a:t>
            </a:r>
            <a:r>
              <a:rPr lang="en-US" altLang="ko-KR">
                <a:solidFill>
                  <a:schemeClr val="tx1"/>
                </a:solidFill>
                <a:effectLst/>
              </a:rPr>
              <a:t>1</a:t>
            </a:r>
            <a:r>
              <a:rPr lang="ko-KR" altLang="en-US">
                <a:solidFill>
                  <a:schemeClr val="tx1"/>
                </a:solidFill>
                <a:effectLst/>
              </a:rPr>
              <a:t>개씩 퍼져나간다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이 때 부여된 숫자의 오름차순대로 진행하며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확장을 진행하려는 타일에 지형이 부여되어있지 않아야 퍼져나갈 수 있다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2-4.</a:t>
            </a:r>
            <a:r>
              <a:rPr lang="ko-KR" altLang="en-US">
                <a:solidFill>
                  <a:schemeClr val="tx1"/>
                </a:solidFill>
                <a:effectLst/>
              </a:rPr>
              <a:t> 산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강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휴화산 타일은 </a:t>
            </a:r>
            <a:r>
              <a:rPr lang="en-US" altLang="ko-KR">
                <a:solidFill>
                  <a:schemeClr val="tx1"/>
                </a:solidFill>
                <a:effectLst/>
              </a:rPr>
              <a:t>‘</a:t>
            </a:r>
            <a:r>
              <a:rPr lang="ko-KR" altLang="en-US">
                <a:solidFill>
                  <a:schemeClr val="tx1"/>
                </a:solidFill>
                <a:effectLst/>
              </a:rPr>
              <a:t>길</a:t>
            </a:r>
            <a:r>
              <a:rPr lang="en-US" altLang="ko-KR">
                <a:solidFill>
                  <a:schemeClr val="tx1"/>
                </a:solidFill>
                <a:effectLst/>
              </a:rPr>
              <a:t>’</a:t>
            </a:r>
            <a:r>
              <a:rPr lang="ko-KR" altLang="en-US">
                <a:solidFill>
                  <a:schemeClr val="tx1"/>
                </a:solidFill>
                <a:effectLst/>
              </a:rPr>
              <a:t> 속성이 부여된 타일로 퍼져나갈 수 없다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2-5.</a:t>
            </a:r>
            <a:r>
              <a:rPr lang="ko-KR" altLang="en-US">
                <a:solidFill>
                  <a:schemeClr val="tx1"/>
                </a:solidFill>
                <a:effectLst/>
              </a:rPr>
              <a:t> 각 타일은 인접한 타일에 지형이 부여되어있지 않은 타일이 없거나 남은 공간이 없을 경우 확장을 중단한다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3.</a:t>
            </a:r>
            <a:r>
              <a:rPr lang="ko-KR" altLang="en-US">
                <a:solidFill>
                  <a:schemeClr val="tx1"/>
                </a:solidFill>
                <a:effectLst/>
              </a:rPr>
              <a:t> 적 영토에 정해진 전투력 범위에 따라 적 등장 데이터값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산출량 데이터 값 등을 배치한다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해당 값에 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대해서는 후술함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6434296" y="2171282"/>
          <a:ext cx="5103743" cy="3200400"/>
        </p:xfrm>
        <a:graphic>
          <a:graphicData uri="http://schemas.openxmlformats.org/drawingml/2006/table">
            <a:tbl>
              <a:tblPr firstRow="1" bandRow="1"/>
              <a:tblGrid>
                <a:gridCol w="513846"/>
                <a:gridCol w="513846"/>
                <a:gridCol w="505166"/>
                <a:gridCol w="505166"/>
                <a:gridCol w="513846"/>
                <a:gridCol w="513846"/>
                <a:gridCol w="513846"/>
                <a:gridCol w="505166"/>
                <a:gridCol w="505166"/>
                <a:gridCol w="513846"/>
              </a:tblGrid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</a:t>
                      </a: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b3f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</a:t>
                      </a: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b3f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2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66ff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</a:t>
                      </a: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b3f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2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66ff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16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3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rgbClr val="ffa01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2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66ff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16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3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3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</a:tr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19</a:t>
                      </a: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b3f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17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4</a:t>
                      </a:r>
                      <a:endParaRPr lang="en-US" altLang="ko-KR" sz="1500"/>
                    </a:p>
                  </a:txBody>
                  <a:tcPr marL="91440" marR="9144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8080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4</a:t>
                      </a:r>
                      <a:endParaRPr lang="en-US" altLang="ko-KR" sz="1500"/>
                    </a:p>
                  </a:txBody>
                  <a:tcPr marL="91440" marR="9144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8080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7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ffa3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8</a:t>
                      </a:r>
                      <a:endParaRPr lang="en-US" altLang="ko-KR" sz="1500"/>
                    </a:p>
                  </a:txBody>
                  <a:tcPr marL="91440" marR="9144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8</a:t>
                      </a:r>
                      <a:endParaRPr lang="en-US" altLang="ko-KR" sz="1500"/>
                    </a:p>
                  </a:txBody>
                  <a:tcPr marL="91440" marR="9144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</a:tr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10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19</a:t>
                      </a: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b3f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17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1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4</a:t>
                      </a:r>
                      <a:endParaRPr lang="en-US" altLang="ko-KR" sz="1500"/>
                    </a:p>
                  </a:txBody>
                  <a:tcPr marL="91440" marR="9144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8080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7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ffa3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7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ffa3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8</a:t>
                      </a:r>
                      <a:endParaRPr lang="en-US" altLang="ko-KR" sz="1500"/>
                    </a:p>
                  </a:txBody>
                  <a:tcPr marL="91440" marR="9144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10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5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df00d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5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df00d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5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df00d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>
                          <a:solidFill>
                            <a:schemeClr val="lt1"/>
                          </a:solidFill>
                        </a:rPr>
                        <a:t>15</a:t>
                      </a:r>
                      <a:endParaRPr lang="en-US" altLang="ko-KR" sz="15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gradFill flip="xy" rotWithShape="1">
                      <a:gsLst>
                        <a:gs pos="0">
                          <a:srgbClr val="0c0cff">
                            <a:alpha val="100000"/>
                          </a:srgbClr>
                        </a:gs>
                        <a:gs pos="100000">
                          <a:srgbClr val="1aff1a">
                            <a:alpha val="10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>
                          <a:solidFill>
                            <a:schemeClr val="lt1"/>
                          </a:solidFill>
                        </a:rPr>
                        <a:t>15</a:t>
                      </a:r>
                      <a:endParaRPr lang="en-US" altLang="ko-KR" sz="15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gradFill flip="xy" rotWithShape="1">
                      <a:gsLst>
                        <a:gs pos="0">
                          <a:srgbClr val="0c0cff">
                            <a:alpha val="100000"/>
                          </a:srgbClr>
                        </a:gs>
                        <a:gs pos="100000">
                          <a:srgbClr val="1aff1a">
                            <a:alpha val="10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f0000"/>
                    </a:solidFill>
                  </a:tcPr>
                </a:tc>
              </a:tr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10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20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ffa3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11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66ff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11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66ff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ff0000"/>
                    </a:solidFill>
                  </a:tcPr>
                </a:tc>
              </a:tr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20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ffa3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>
                          <a:solidFill>
                            <a:schemeClr val="lt1"/>
                          </a:solidFill>
                        </a:rPr>
                        <a:t>13</a:t>
                      </a:r>
                      <a:endParaRPr lang="en-US" altLang="ko-KR" sz="15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gradFill flip="xy" rotWithShape="1">
                      <a:gsLst>
                        <a:gs pos="0">
                          <a:srgbClr val="0c0cff">
                            <a:alpha val="100000"/>
                          </a:srgbClr>
                        </a:gs>
                        <a:gs pos="100000">
                          <a:srgbClr val="1aff1a">
                            <a:alpha val="10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ko-KR" sz="15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rgbClr val="4227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rgbClr val="ffd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18</a:t>
                      </a: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b3f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ff0000"/>
                    </a:solidFill>
                  </a:tcPr>
                </a:tc>
              </a:tr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9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9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>
                          <a:solidFill>
                            <a:schemeClr val="lt1"/>
                          </a:solidFill>
                        </a:rPr>
                        <a:t>13</a:t>
                      </a:r>
                      <a:endParaRPr lang="en-US" altLang="ko-KR" sz="15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gradFill flip="xy" rotWithShape="1">
                      <a:gsLst>
                        <a:gs pos="0">
                          <a:srgbClr val="0c0cff">
                            <a:alpha val="100000"/>
                          </a:srgbClr>
                        </a:gs>
                        <a:gs pos="100000">
                          <a:srgbClr val="1aff1a">
                            <a:alpha val="10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ko-KR" sz="15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rgbClr val="4227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14</a:t>
                      </a:r>
                      <a:endParaRPr lang="en-US" altLang="ko-KR" sz="1500"/>
                    </a:p>
                  </a:txBody>
                  <a:tcPr marL="91440" marR="91440">
                    <a:gradFill flip="xy" rotWithShape="1">
                      <a:gsLst>
                        <a:gs pos="0">
                          <a:srgbClr val="ffa01c">
                            <a:alpha val="100000"/>
                          </a:srgbClr>
                        </a:gs>
                        <a:gs pos="100000">
                          <a:srgbClr val="ffdfb3">
                            <a:alpha val="10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18</a:t>
                      </a: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b3ffb3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ff0000"/>
                    </a:solidFill>
                  </a:tcPr>
                </a:tc>
              </a:tr>
              <a:tr h="256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9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>
                          <a:solidFill>
                            <a:schemeClr val="lt1"/>
                          </a:solidFill>
                        </a:rPr>
                        <a:t>13</a:t>
                      </a:r>
                      <a:endParaRPr lang="en-US" altLang="ko-KR" sz="15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gradFill flip="xy" rotWithShape="1">
                      <a:gsLst>
                        <a:gs pos="0">
                          <a:srgbClr val="0c0cff">
                            <a:alpha val="100000"/>
                          </a:srgbClr>
                        </a:gs>
                        <a:gs pos="100000">
                          <a:srgbClr val="1aff1a">
                            <a:alpha val="10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>
                          <a:solidFill>
                            <a:schemeClr val="lt1"/>
                          </a:solidFill>
                        </a:rPr>
                        <a:t>6</a:t>
                      </a:r>
                      <a:endParaRPr lang="en-US" altLang="ko-KR" sz="15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rgbClr val="4227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14</a:t>
                      </a:r>
                      <a:endParaRPr lang="en-US" altLang="ko-KR" sz="1500"/>
                    </a:p>
                  </a:txBody>
                  <a:tcPr marL="91440" marR="91440">
                    <a:gradFill flip="xy" rotWithShape="1">
                      <a:gsLst>
                        <a:gs pos="0">
                          <a:srgbClr val="ffa01c">
                            <a:alpha val="100000"/>
                          </a:srgbClr>
                        </a:gs>
                        <a:gs pos="100000">
                          <a:srgbClr val="ffdfb3">
                            <a:alpha val="10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500"/>
                        <a:t>14</a:t>
                      </a:r>
                      <a:endParaRPr lang="en-US" altLang="ko-KR" sz="1500"/>
                    </a:p>
                  </a:txBody>
                  <a:tcPr marL="91440" marR="91440">
                    <a:gradFill flip="xy" rotWithShape="1">
                      <a:gsLst>
                        <a:gs pos="0">
                          <a:srgbClr val="ffa01c">
                            <a:alpha val="100000"/>
                          </a:srgbClr>
                        </a:gs>
                        <a:gs pos="100000">
                          <a:srgbClr val="ffdfb3">
                            <a:alpha val="100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" y="3252991"/>
            <a:ext cx="3737356" cy="23491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0145" y="3242070"/>
            <a:ext cx="3791709" cy="237348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84021" y="3252992"/>
            <a:ext cx="3780097" cy="2362560"/>
          </a:xfrm>
          <a:prstGeom prst="rect">
            <a:avLst/>
          </a:prstGeom>
        </p:spPr>
      </p:pic>
      <p:cxnSp>
        <p:nvCxnSpPr>
          <p:cNvPr id="18" name="화살표 17"/>
          <p:cNvCxnSpPr/>
          <p:nvPr/>
        </p:nvCxnSpPr>
        <p:spPr>
          <a:xfrm flipV="1">
            <a:off x="3879057" y="4434272"/>
            <a:ext cx="282987" cy="4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/>
          <p:nvPr/>
        </p:nvCxnSpPr>
        <p:spPr>
          <a:xfrm flipV="1">
            <a:off x="7991854" y="4428811"/>
            <a:ext cx="282987" cy="4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6737985" y="5631496"/>
            <a:ext cx="2992755" cy="123412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rgbClr val="006000"/>
                </a:solidFill>
              </a:rPr>
              <a:t>1,</a:t>
            </a:r>
            <a:r>
              <a:rPr lang="ko-KR" altLang="en-US" sz="1500">
                <a:solidFill>
                  <a:srgbClr val="006000"/>
                </a:solidFill>
              </a:rPr>
              <a:t> </a:t>
            </a:r>
            <a:r>
              <a:rPr lang="en-US" altLang="ko-KR" sz="1500">
                <a:solidFill>
                  <a:srgbClr val="006000"/>
                </a:solidFill>
              </a:rPr>
              <a:t>2</a:t>
            </a:r>
            <a:r>
              <a:rPr lang="ko-KR" altLang="en-US" sz="1500">
                <a:solidFill>
                  <a:srgbClr val="006000"/>
                </a:solidFill>
              </a:rPr>
              <a:t>번 타일의 경우</a:t>
            </a:r>
            <a:endParaRPr lang="ko-KR" altLang="en-US" sz="1500">
              <a:solidFill>
                <a:srgbClr val="006000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rgbClr val="006000"/>
                </a:solidFill>
              </a:rPr>
              <a:t>맞닿은 면이 </a:t>
            </a:r>
            <a:r>
              <a:rPr lang="en-US" altLang="ko-KR" sz="1500">
                <a:solidFill>
                  <a:srgbClr val="006000"/>
                </a:solidFill>
              </a:rPr>
              <a:t>3</a:t>
            </a:r>
            <a:r>
              <a:rPr lang="ko-KR" altLang="en-US" sz="1500">
                <a:solidFill>
                  <a:srgbClr val="006000"/>
                </a:solidFill>
              </a:rPr>
              <a:t>개씩 있지만</a:t>
            </a:r>
            <a:endParaRPr lang="ko-KR" altLang="en-US" sz="1500">
              <a:solidFill>
                <a:srgbClr val="006000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rgbClr val="006000"/>
                </a:solidFill>
              </a:rPr>
              <a:t>한 번 확장할 때 같은 숫자 그룹 당</a:t>
            </a:r>
            <a:endParaRPr lang="en-US" altLang="ko-KR" sz="1500">
              <a:solidFill>
                <a:srgbClr val="006000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rgbClr val="006000"/>
                </a:solidFill>
              </a:rPr>
              <a:t>1</a:t>
            </a:r>
            <a:r>
              <a:rPr lang="ko-KR" altLang="en-US" sz="1500">
                <a:solidFill>
                  <a:srgbClr val="006000"/>
                </a:solidFill>
              </a:rPr>
              <a:t>타일만 확장하는 식으로 최대한</a:t>
            </a:r>
            <a:endParaRPr lang="ko-KR" altLang="en-US" sz="1500">
              <a:solidFill>
                <a:srgbClr val="006000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rgbClr val="006000"/>
                </a:solidFill>
              </a:rPr>
              <a:t>골고루 지형 분포 유도</a:t>
            </a:r>
            <a:endParaRPr lang="ko-KR" altLang="en-US" sz="1500">
              <a:solidFill>
                <a:srgbClr val="006000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762825" y="5675726"/>
            <a:ext cx="2364105" cy="547371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1500">
                <a:solidFill>
                  <a:srgbClr val="006000"/>
                </a:solidFill>
              </a:rPr>
              <a:t>지형 </a:t>
            </a:r>
            <a:r>
              <a:rPr lang="en-US" altLang="ko-KR" sz="1500">
                <a:solidFill>
                  <a:srgbClr val="006000"/>
                </a:solidFill>
              </a:rPr>
              <a:t>1</a:t>
            </a:r>
            <a:r>
              <a:rPr lang="ko-KR" altLang="en-US" sz="1500">
                <a:solidFill>
                  <a:srgbClr val="006000"/>
                </a:solidFill>
              </a:rPr>
              <a:t>차 배치</a:t>
            </a:r>
            <a:r>
              <a:rPr lang="en-US" altLang="ko-KR" sz="1500">
                <a:solidFill>
                  <a:srgbClr val="006000"/>
                </a:solidFill>
              </a:rPr>
              <a:t>,</a:t>
            </a:r>
            <a:r>
              <a:rPr lang="ko-KR" altLang="en-US" sz="1500">
                <a:solidFill>
                  <a:srgbClr val="006000"/>
                </a:solidFill>
              </a:rPr>
              <a:t> 숫자 배치</a:t>
            </a:r>
            <a:endParaRPr lang="ko-KR" altLang="en-US" sz="1500">
              <a:solidFill>
                <a:srgbClr val="006000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rgbClr val="006000"/>
                </a:solidFill>
              </a:rPr>
              <a:t>(</a:t>
            </a:r>
            <a:r>
              <a:rPr lang="ko-KR" altLang="en-US" sz="1500">
                <a:solidFill>
                  <a:srgbClr val="006000"/>
                </a:solidFill>
              </a:rPr>
              <a:t>사진에 </a:t>
            </a:r>
            <a:r>
              <a:rPr lang="en-US" altLang="ko-KR" sz="1500">
                <a:solidFill>
                  <a:srgbClr val="006000"/>
                </a:solidFill>
              </a:rPr>
              <a:t>12</a:t>
            </a:r>
            <a:r>
              <a:rPr lang="ko-KR" altLang="en-US" sz="1500">
                <a:solidFill>
                  <a:srgbClr val="006000"/>
                </a:solidFill>
              </a:rPr>
              <a:t> 누락되어 있음</a:t>
            </a:r>
            <a:r>
              <a:rPr lang="en-US" altLang="ko-KR" sz="1500">
                <a:solidFill>
                  <a:srgbClr val="006000"/>
                </a:solidFill>
              </a:rPr>
              <a:t>)</a:t>
            </a:r>
            <a:endParaRPr lang="en-US" altLang="ko-KR" sz="1500">
              <a:solidFill>
                <a:srgbClr val="00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58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개요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자원 분포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700793" y="744922"/>
            <a:ext cx="10810876" cy="3675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지형 세부 개요표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27150" y="1186060"/>
          <a:ext cx="9754266" cy="5552807"/>
        </p:xfrm>
        <a:graphic>
          <a:graphicData uri="http://schemas.openxmlformats.org/drawingml/2006/table">
            <a:tbl>
              <a:tblPr firstRow="1" bandRow="1"/>
              <a:tblGrid>
                <a:gridCol w="2049780"/>
                <a:gridCol w="1362956"/>
                <a:gridCol w="1362956"/>
                <a:gridCol w="1362956"/>
                <a:gridCol w="1362956"/>
                <a:gridCol w="1126331"/>
                <a:gridCol w="1126331"/>
              </a:tblGrid>
              <a:tr h="438443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 gridSpan="4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산출량 계수</a:t>
                      </a:r>
                      <a:r>
                        <a:rPr lang="en-US" altLang="ko-KR" sz="1200"/>
                        <a:t> (Float, </a:t>
                      </a:r>
                      <a:r>
                        <a:rPr lang="ko-KR" altLang="en-US" sz="1200"/>
                        <a:t>왼쪽부터 나무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철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식량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연구력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이동 가능 여부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(Bool)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지형 배치 확률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(%)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개척지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000ff"/>
                          </a:solidFill>
                          <a:effectLst/>
                        </a:rPr>
                        <a:t>True</a:t>
                      </a:r>
                      <a:endParaRPr lang="en-US" altLang="ko-KR" sz="120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000ff"/>
                          </a:solidFill>
                          <a:effectLst/>
                        </a:rPr>
                        <a:t>-</a:t>
                      </a:r>
                      <a:endParaRPr lang="en-US" altLang="ko-KR" sz="120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숲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1.0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0.2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0.5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0.1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15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과수림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0.2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0.75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0.1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고대 유적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7.5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평원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버섯 지대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7.5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사금 호수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7.5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설원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바위 평원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7.5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산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4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인접한 십자 범위 타일의 철 산출량 계수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+0.3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altLang="ko-KR" sz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강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4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인접한 십자 범위 타일의 식량 산출량 계수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+0.15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False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ff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61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휴화산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4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인접한 십자 범위 타일의 철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식량 산출량 계수 각각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+0.2/+0.2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False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ff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977565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개요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자원 분포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700793" y="744922"/>
            <a:ext cx="10810876" cy="3675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자원 기준값 계산 식 </a:t>
            </a:r>
            <a:r>
              <a:rPr lang="en-US" altLang="ko-KR">
                <a:solidFill>
                  <a:schemeClr val="tx1"/>
                </a:solidFill>
                <a:effectLst/>
              </a:rPr>
              <a:t>: </a:t>
            </a:r>
            <a:r>
              <a:rPr lang="ko-KR" altLang="en-US">
                <a:solidFill>
                  <a:schemeClr val="tx1"/>
                </a:solidFill>
                <a:effectLst/>
              </a:rPr>
              <a:t>영토 기본값 </a:t>
            </a:r>
            <a:r>
              <a:rPr lang="en-US" altLang="ko-KR">
                <a:solidFill>
                  <a:schemeClr val="tx1"/>
                </a:solidFill>
                <a:effectLst/>
              </a:rPr>
              <a:t>*</a:t>
            </a:r>
            <a:r>
              <a:rPr lang="ko-KR" altLang="en-US">
                <a:solidFill>
                  <a:schemeClr val="tx1"/>
                </a:solidFill>
                <a:effectLst/>
              </a:rPr>
              <a:t> 자원 산출 계수 </a:t>
            </a: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각 자원마다 적용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소숫점 아래 버림 처리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27150" y="1186060"/>
          <a:ext cx="9695629" cy="1408530"/>
        </p:xfrm>
        <a:graphic>
          <a:graphicData uri="http://schemas.openxmlformats.org/drawingml/2006/table">
            <a:tbl>
              <a:tblPr firstRow="1" bandRow="1"/>
              <a:tblGrid>
                <a:gridCol w="3258572"/>
                <a:gridCol w="6437057"/>
              </a:tblGrid>
              <a:tr h="35301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영토 기본값</a:t>
                      </a:r>
                      <a:r>
                        <a:rPr lang="en-US" altLang="ko-KR" sz="1200"/>
                        <a:t> (Int,</a:t>
                      </a:r>
                      <a:r>
                        <a:rPr lang="ko-KR" altLang="en-US" sz="1200"/>
                        <a:t> 소숫점 아래 버림 처리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351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아군 개척지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(2.2/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ffectLst/>
                        </a:rPr>
                        <a:t>기본 난이도 계수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1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일반 영토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+ {(x² + y²)/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기본 난이도 계수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}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1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적군 개척지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(2.2/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ffectLst/>
                        </a:rPr>
                        <a:t>기본 난이도 계수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7150" y="3109268"/>
            <a:ext cx="9695630" cy="69053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8" name="가로 글상자 17"/>
          <p:cNvSpPr txBox="1"/>
          <p:nvPr/>
        </p:nvSpPr>
        <p:spPr>
          <a:xfrm>
            <a:off x="690562" y="2668130"/>
            <a:ext cx="10810876" cy="3675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참고자료 </a:t>
            </a:r>
            <a:r>
              <a:rPr lang="en-US" altLang="ko-KR">
                <a:solidFill>
                  <a:schemeClr val="tx1"/>
                </a:solidFill>
                <a:effectLst/>
              </a:rPr>
              <a:t>:</a:t>
            </a:r>
            <a:r>
              <a:rPr lang="ko-KR" altLang="en-US">
                <a:solidFill>
                  <a:schemeClr val="tx1"/>
                </a:solidFill>
                <a:effectLst/>
              </a:rPr>
              <a:t> 기본 난이도 계수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700793" y="3873339"/>
            <a:ext cx="10810876" cy="3675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참고자료</a:t>
            </a:r>
            <a:r>
              <a:rPr lang="en-US" altLang="ko-KR">
                <a:solidFill>
                  <a:schemeClr val="tx1"/>
                </a:solidFill>
                <a:effectLst/>
              </a:rPr>
              <a:t>2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:</a:t>
            </a:r>
            <a:r>
              <a:rPr lang="ko-KR" altLang="en-US">
                <a:solidFill>
                  <a:schemeClr val="tx1"/>
                </a:solidFill>
                <a:effectLst/>
              </a:rPr>
              <a:t> 자원 산출량 적용 예시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027150" y="4240937"/>
          <a:ext cx="9695629" cy="1760370"/>
        </p:xfrm>
        <a:graphic>
          <a:graphicData uri="http://schemas.openxmlformats.org/drawingml/2006/table">
            <a:tbl>
              <a:tblPr firstRow="1" bandRow="1"/>
              <a:tblGrid>
                <a:gridCol w="3258572"/>
                <a:gridCol w="1609264"/>
                <a:gridCol w="1609264"/>
                <a:gridCol w="1609264"/>
                <a:gridCol w="1609264"/>
              </a:tblGrid>
              <a:tr h="35301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 gridSpan="4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계산 결과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왕족 기준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왼쪽부터 나무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철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식량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연구력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1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아군 개척지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altLang="ko-KR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altLang="ko-KR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altLang="ko-KR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altLang="ko-KR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1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[x,y] = [5,7]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인 숲 타일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cs typeface="Calibri"/>
                        </a:rPr>
                        <a:t>72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cs typeface="Calibri"/>
                        </a:rPr>
                        <a:t>14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cs typeface="Calibri"/>
                        </a:rPr>
                        <a:t>36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cs typeface="Calibri"/>
                        </a:rPr>
                        <a:t>7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1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[x,y] = [3,10]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인 사금 호수 타일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cs typeface="Calibri"/>
                        </a:rPr>
                        <a:t>20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cs typeface="Calibri"/>
                        </a:rPr>
                        <a:t>78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cs typeface="Calibri"/>
                        </a:rPr>
                        <a:t>78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cs typeface="Calibri"/>
                        </a:rPr>
                        <a:t>20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1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적군 개척지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3293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개요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적 분포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700793" y="744922"/>
            <a:ext cx="10810876" cy="6438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타일마다 </a:t>
            </a:r>
            <a:r>
              <a:rPr lang="en-US" altLang="ko-KR">
                <a:solidFill>
                  <a:schemeClr val="tx1"/>
                </a:solidFill>
                <a:effectLst/>
              </a:rPr>
              <a:t>‘</a:t>
            </a:r>
            <a:r>
              <a:rPr lang="ko-KR" altLang="en-US">
                <a:solidFill>
                  <a:schemeClr val="tx1"/>
                </a:solidFill>
                <a:effectLst/>
              </a:rPr>
              <a:t>전투력 범위</a:t>
            </a:r>
            <a:r>
              <a:rPr lang="en-US" altLang="ko-KR">
                <a:solidFill>
                  <a:schemeClr val="tx1"/>
                </a:solidFill>
                <a:effectLst/>
              </a:rPr>
              <a:t>’</a:t>
            </a:r>
            <a:r>
              <a:rPr lang="ko-KR" altLang="en-US">
                <a:solidFill>
                  <a:schemeClr val="tx1"/>
                </a:solidFill>
                <a:effectLst/>
              </a:rPr>
              <a:t>가 내부 수치로 존재함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미니맵 생성 마지막 단계에서 전투력 범위에 맞는 적 병력 프리셋 데이터가 타일에 배정됨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02013" y="1388745"/>
          <a:ext cx="9695629" cy="565134"/>
        </p:xfrm>
        <a:graphic>
          <a:graphicData uri="http://schemas.openxmlformats.org/drawingml/2006/table">
            <a:tbl>
              <a:tblPr firstRow="1" bandRow="1"/>
              <a:tblGrid>
                <a:gridCol w="3258572"/>
                <a:gridCol w="6437057"/>
              </a:tblGrid>
              <a:tr h="56513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전투력 범위 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(int, 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소숫점 아래 버림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x, y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는 타일의 좌표값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 최솟값 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1,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 최댓값 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Calibri"/>
                          <a:ea typeface="맑은 고딕"/>
                          <a:cs typeface="Calibri"/>
                        </a:rPr>
                        <a:t>20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effectLst/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9957" y="1436370"/>
            <a:ext cx="1419423" cy="45726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37836" y="2061051"/>
            <a:ext cx="7716326" cy="351521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5" name="가로 글상자 24"/>
          <p:cNvSpPr txBox="1"/>
          <p:nvPr/>
        </p:nvSpPr>
        <p:spPr>
          <a:xfrm>
            <a:off x="954101" y="5630202"/>
            <a:ext cx="10810876" cy="8163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초반</a:t>
            </a:r>
            <a:r>
              <a:rPr lang="en-US" altLang="ko-KR">
                <a:solidFill>
                  <a:schemeClr val="tx1"/>
                </a:solidFill>
                <a:effectLst/>
              </a:rPr>
              <a:t>~</a:t>
            </a:r>
            <a:r>
              <a:rPr lang="ko-KR" altLang="en-US">
                <a:solidFill>
                  <a:schemeClr val="tx1"/>
                </a:solidFill>
                <a:effectLst/>
              </a:rPr>
              <a:t>중후반까지는 각 난이도 대에 맞거나 좀 더 쉬운 적 등장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적 본진을 공격하는 시점에서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어려운 적이 등장하는 원만한 난이도 곡선을 이루는 식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rgbClr val="008000"/>
                </a:solidFill>
                <a:effectLst/>
              </a:rPr>
              <a:t>*</a:t>
            </a:r>
            <a:r>
              <a:rPr lang="ko-KR" altLang="en-US" sz="1200">
                <a:solidFill>
                  <a:srgbClr val="008000"/>
                </a:solidFill>
                <a:effectLst/>
              </a:rPr>
              <a:t> </a:t>
            </a:r>
            <a:r>
              <a:rPr lang="en-US" altLang="ko-KR" sz="1200">
                <a:solidFill>
                  <a:srgbClr val="008000"/>
                </a:solidFill>
                <a:effectLst/>
              </a:rPr>
              <a:t>1~20</a:t>
            </a:r>
            <a:r>
              <a:rPr lang="ko-KR" altLang="en-US" sz="1200">
                <a:solidFill>
                  <a:srgbClr val="008000"/>
                </a:solidFill>
                <a:effectLst/>
              </a:rPr>
              <a:t>에 따른 적 병력 프리셋은 추후 제작 예정</a:t>
            </a:r>
            <a:endParaRPr lang="ko-KR" altLang="en-US" sz="1200"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7517220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개요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적 분포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700793" y="744922"/>
            <a:ext cx="10810876" cy="3675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적 체력 보정 식 </a:t>
            </a:r>
            <a:r>
              <a:rPr lang="en-US" altLang="ko-KR">
                <a:solidFill>
                  <a:schemeClr val="tx1"/>
                </a:solidFill>
                <a:effectLst/>
              </a:rPr>
              <a:t>: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[</a:t>
            </a:r>
            <a:r>
              <a:rPr lang="ko-KR" altLang="en-US">
                <a:solidFill>
                  <a:schemeClr val="tx1"/>
                </a:solidFill>
                <a:effectLst/>
              </a:rPr>
              <a:t>기본값 </a:t>
            </a:r>
            <a:r>
              <a:rPr lang="en-US" altLang="ko-KR">
                <a:solidFill>
                  <a:schemeClr val="tx1"/>
                </a:solidFill>
                <a:effectLst/>
              </a:rPr>
              <a:t>+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{(</a:t>
            </a:r>
            <a:r>
              <a:rPr lang="ko-KR" altLang="en-US">
                <a:solidFill>
                  <a:schemeClr val="tx1"/>
                </a:solidFill>
                <a:effectLst/>
              </a:rPr>
              <a:t>기본값 </a:t>
            </a:r>
            <a:r>
              <a:rPr lang="en-US" altLang="ko-KR">
                <a:solidFill>
                  <a:schemeClr val="tx1"/>
                </a:solidFill>
                <a:effectLst/>
              </a:rPr>
              <a:t>*</a:t>
            </a:r>
            <a:r>
              <a:rPr lang="ko-KR" altLang="en-US">
                <a:solidFill>
                  <a:schemeClr val="tx1"/>
                </a:solidFill>
                <a:effectLst/>
              </a:rPr>
              <a:t> 날짜 난이도 계수</a:t>
            </a:r>
            <a:r>
              <a:rPr lang="en-US" altLang="ko-KR">
                <a:solidFill>
                  <a:schemeClr val="tx1"/>
                </a:solidFill>
                <a:effectLst/>
              </a:rPr>
              <a:t>)/{100*(</a:t>
            </a:r>
            <a:r>
              <a:rPr lang="ko-KR" altLang="en-US">
                <a:solidFill>
                  <a:schemeClr val="tx1"/>
                </a:solidFill>
                <a:effectLst/>
              </a:rPr>
              <a:t>기본 난이도 계수</a:t>
            </a:r>
            <a:r>
              <a:rPr lang="en-US" altLang="ko-KR">
                <a:solidFill>
                  <a:schemeClr val="tx1"/>
                </a:solidFill>
                <a:effectLst/>
              </a:rPr>
              <a:t>/2.2)}]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690562" y="5152585"/>
            <a:ext cx="10810876" cy="3675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참고자료 </a:t>
            </a:r>
            <a:r>
              <a:rPr lang="en-US" altLang="ko-KR">
                <a:solidFill>
                  <a:schemeClr val="tx1"/>
                </a:solidFill>
                <a:effectLst/>
              </a:rPr>
              <a:t>:</a:t>
            </a:r>
            <a:r>
              <a:rPr lang="ko-KR" altLang="en-US">
                <a:solidFill>
                  <a:schemeClr val="tx1"/>
                </a:solidFill>
                <a:effectLst/>
              </a:rPr>
              <a:t> 날짜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기본 난이도 계수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793" y="5593723"/>
            <a:ext cx="10810876" cy="11863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0793" y="1321273"/>
            <a:ext cx="4505725" cy="31814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2" name="가로 글상자 21"/>
          <p:cNvSpPr txBox="1"/>
          <p:nvPr/>
        </p:nvSpPr>
        <p:spPr>
          <a:xfrm>
            <a:off x="5326189" y="1774615"/>
            <a:ext cx="6588460" cy="20144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체력 계산식 참고 그래프 자료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1.</a:t>
            </a:r>
            <a:r>
              <a:rPr lang="ko-KR" altLang="en-US">
                <a:solidFill>
                  <a:schemeClr val="tx1"/>
                </a:solidFill>
                <a:effectLst/>
              </a:rPr>
              <a:t> 대체로 왕족 난이도 날짜별 체력 값을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평민 난이도에서 </a:t>
            </a:r>
            <a:r>
              <a:rPr lang="en-US" altLang="ko-KR">
                <a:solidFill>
                  <a:schemeClr val="tx1"/>
                </a:solidFill>
                <a:effectLst/>
              </a:rPr>
              <a:t>20</a:t>
            </a:r>
            <a:r>
              <a:rPr lang="ko-KR" altLang="en-US">
                <a:solidFill>
                  <a:schemeClr val="tx1"/>
                </a:solidFill>
                <a:effectLst/>
              </a:rPr>
              <a:t>일 전에 따라잡는 곡률을 선보임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100</a:t>
            </a:r>
            <a:r>
              <a:rPr lang="ko-KR" altLang="en-US">
                <a:solidFill>
                  <a:schemeClr val="tx1"/>
                </a:solidFill>
                <a:effectLst/>
              </a:rPr>
              <a:t>일차 까지는 </a:t>
            </a:r>
            <a:r>
              <a:rPr lang="en-US" altLang="ko-KR">
                <a:solidFill>
                  <a:schemeClr val="tx1"/>
                </a:solidFill>
                <a:effectLst/>
              </a:rPr>
              <a:t>10~20%</a:t>
            </a:r>
            <a:r>
              <a:rPr lang="ko-KR" altLang="en-US">
                <a:solidFill>
                  <a:schemeClr val="tx1"/>
                </a:solidFill>
                <a:effectLst/>
              </a:rPr>
              <a:t> 까지 증가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100~150</a:t>
            </a:r>
            <a:r>
              <a:rPr lang="ko-KR" altLang="en-US">
                <a:solidFill>
                  <a:schemeClr val="tx1"/>
                </a:solidFill>
                <a:effectLst/>
              </a:rPr>
              <a:t>일차 까지는 </a:t>
            </a:r>
            <a:r>
              <a:rPr lang="en-US" altLang="ko-KR">
                <a:solidFill>
                  <a:schemeClr val="tx1"/>
                </a:solidFill>
                <a:effectLst/>
              </a:rPr>
              <a:t>40~80%</a:t>
            </a:r>
            <a:r>
              <a:rPr lang="ko-KR" altLang="en-US">
                <a:solidFill>
                  <a:schemeClr val="tx1"/>
                </a:solidFill>
                <a:effectLst/>
              </a:rPr>
              <a:t>까지 증가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150~200</a:t>
            </a:r>
            <a:r>
              <a:rPr lang="ko-KR" altLang="en-US">
                <a:solidFill>
                  <a:schemeClr val="tx1"/>
                </a:solidFill>
                <a:effectLst/>
              </a:rPr>
              <a:t>일차 까지는 </a:t>
            </a:r>
            <a:r>
              <a:rPr lang="en-US" altLang="ko-KR">
                <a:solidFill>
                  <a:schemeClr val="tx1"/>
                </a:solidFill>
                <a:effectLst/>
              </a:rPr>
              <a:t>280~460%</a:t>
            </a:r>
            <a:r>
              <a:rPr lang="ko-KR" altLang="en-US">
                <a:solidFill>
                  <a:schemeClr val="tx1"/>
                </a:solidFill>
                <a:effectLst/>
              </a:rPr>
              <a:t>까지 증가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→ 플레이어가 </a:t>
            </a:r>
            <a:r>
              <a:rPr lang="en-US" altLang="ko-KR">
                <a:solidFill>
                  <a:schemeClr val="tx1"/>
                </a:solidFill>
                <a:effectLst/>
              </a:rPr>
              <a:t>150</a:t>
            </a:r>
            <a:r>
              <a:rPr lang="ko-KR" altLang="en-US">
                <a:solidFill>
                  <a:schemeClr val="tx1"/>
                </a:solidFill>
                <a:effectLst/>
              </a:rPr>
              <a:t>일차 내외로 끝내는 것을 종용하는 수치 조절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53906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</a:t>
            </a:r>
            <a:r>
              <a:rPr lang="en-US" altLang="ko-KR">
                <a:solidFill>
                  <a:schemeClr val="tx1"/>
                </a:solidFill>
              </a:rPr>
              <a:t>UI 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1210" y="897346"/>
            <a:ext cx="10389578" cy="58069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971504" y="5744307"/>
            <a:ext cx="2182254" cy="857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ko-KR" altLang="en-US"/>
              <a:t>미니맵 이동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7467" y="5822397"/>
            <a:ext cx="1150328" cy="402981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미니맵 아이콘</a:t>
            </a:r>
            <a:endParaRPr lang="ko-KR" altLang="en-US" sz="1200">
              <a:solidFill>
                <a:srgbClr val="000000"/>
              </a:solidFill>
            </a:endParaRPr>
          </a:p>
        </p:txBody>
      </p:sp>
      <p:cxnSp>
        <p:nvCxnSpPr>
          <p:cNvPr id="8" name="화살표 7"/>
          <p:cNvCxnSpPr/>
          <p:nvPr/>
        </p:nvCxnSpPr>
        <p:spPr>
          <a:xfrm rot="16200000" flipH="1">
            <a:off x="9818028" y="5410986"/>
            <a:ext cx="10478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가로 글상자 8"/>
          <p:cNvSpPr txBox="1"/>
          <p:nvPr/>
        </p:nvSpPr>
        <p:spPr>
          <a:xfrm>
            <a:off x="7753497" y="4251520"/>
            <a:ext cx="3537292" cy="6355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미니맵 이동 버튼 추가</a:t>
            </a:r>
            <a:r>
              <a:rPr lang="en-US" altLang="ko-KR"/>
              <a:t>,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클릭 시 미니맵 화면 패널로 전환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2938001" y="151357"/>
            <a:ext cx="10810876" cy="3651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기존 메인 화면 하단에 미니맵 이동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날짜 건너뛰기 버튼 추가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22927" y="5744307"/>
            <a:ext cx="974373" cy="857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 sz="1200"/>
          </a:p>
          <a:p>
            <a:pPr lvl="0" algn="ctr">
              <a:defRPr/>
            </a:pP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전투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건너뛰기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8035114" y="5822397"/>
            <a:ext cx="750001" cy="28564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rgbClr val="000000"/>
                </a:solidFill>
              </a:rPr>
              <a:t>스킵</a:t>
            </a:r>
            <a:endParaRPr lang="ko-KR" altLang="en-US" sz="9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000000"/>
                </a:solidFill>
              </a:rPr>
              <a:t>아이콘</a:t>
            </a:r>
            <a:endParaRPr lang="ko-KR" altLang="en-US" sz="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4825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40763" y="773599"/>
            <a:ext cx="10389578" cy="5806947"/>
          </a:xfrm>
          <a:prstGeom prst="rect">
            <a:avLst/>
          </a:prstGeom>
          <a:solidFill>
            <a:srgbClr val="d8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</a:t>
            </a:r>
            <a:r>
              <a:rPr lang="en-US" altLang="ko-KR">
                <a:solidFill>
                  <a:schemeClr val="tx1"/>
                </a:solidFill>
              </a:rPr>
              <a:t>UI 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763" y="773599"/>
            <a:ext cx="10389578" cy="479729"/>
          </a:xfrm>
          <a:prstGeom prst="rect">
            <a:avLst/>
          </a:prstGeom>
        </p:spPr>
      </p:pic>
      <p:sp>
        <p:nvSpPr>
          <p:cNvPr id="14" name="원호 13"/>
          <p:cNvSpPr/>
          <p:nvPr/>
        </p:nvSpPr>
        <p:spPr>
          <a:xfrm>
            <a:off x="54033" y="1253329"/>
            <a:ext cx="1573458" cy="4059659"/>
          </a:xfrm>
          <a:prstGeom prst="arc">
            <a:avLst>
              <a:gd name="adj1" fmla="val 1620000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flipV="1">
            <a:off x="54033" y="1253329"/>
            <a:ext cx="1573458" cy="5327217"/>
          </a:xfrm>
          <a:prstGeom prst="arc">
            <a:avLst>
              <a:gd name="adj1" fmla="val 1620000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1237773" y="3429000"/>
            <a:ext cx="779438" cy="36517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985px</a:t>
            </a:r>
            <a:endParaRPr lang="en-US" altLang="ko-KR"/>
          </a:p>
        </p:txBody>
      </p:sp>
      <p:sp>
        <p:nvSpPr>
          <p:cNvPr id="17" name="원호 16"/>
          <p:cNvSpPr/>
          <p:nvPr/>
        </p:nvSpPr>
        <p:spPr>
          <a:xfrm rot="16200000">
            <a:off x="5248823" y="1385758"/>
            <a:ext cx="1573458" cy="10389578"/>
          </a:xfrm>
          <a:prstGeom prst="arc">
            <a:avLst>
              <a:gd name="adj1" fmla="val 1620000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호 17"/>
          <p:cNvSpPr/>
          <p:nvPr/>
        </p:nvSpPr>
        <p:spPr>
          <a:xfrm>
            <a:off x="3295282" y="5793817"/>
            <a:ext cx="7935059" cy="1573458"/>
          </a:xfrm>
          <a:prstGeom prst="arc">
            <a:avLst>
              <a:gd name="adj1" fmla="val 1620000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6196633" y="5611230"/>
            <a:ext cx="895682" cy="36517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1920px</a:t>
            </a:r>
            <a:endParaRPr lang="en-US" altLang="ko-KR"/>
          </a:p>
        </p:txBody>
      </p:sp>
      <p:sp>
        <p:nvSpPr>
          <p:cNvPr id="20" name="가로 글상자 19"/>
          <p:cNvSpPr txBox="1"/>
          <p:nvPr/>
        </p:nvSpPr>
        <p:spPr>
          <a:xfrm>
            <a:off x="3004676" y="151357"/>
            <a:ext cx="10810876" cy="3651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상단 패널을 제외한 캔버스 공간의 경우 </a:t>
            </a:r>
            <a:r>
              <a:rPr lang="en-US" altLang="ko-KR">
                <a:solidFill>
                  <a:schemeClr val="tx1"/>
                </a:solidFill>
                <a:effectLst/>
              </a:rPr>
              <a:t>1920px*985px </a:t>
            </a:r>
            <a:r>
              <a:rPr lang="ko-KR" altLang="en-US">
                <a:solidFill>
                  <a:schemeClr val="tx1"/>
                </a:solidFill>
                <a:effectLst/>
              </a:rPr>
              <a:t>여백이 남음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999753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40763" y="773599"/>
            <a:ext cx="10389578" cy="5806947"/>
          </a:xfrm>
          <a:prstGeom prst="rect">
            <a:avLst/>
          </a:prstGeom>
          <a:solidFill>
            <a:srgbClr val="d8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</a:t>
            </a:r>
            <a:r>
              <a:rPr lang="en-US" altLang="ko-KR">
                <a:solidFill>
                  <a:schemeClr val="tx1"/>
                </a:solidFill>
              </a:rPr>
              <a:t>UI 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763" y="773599"/>
            <a:ext cx="10389578" cy="479729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94984" y="1355547"/>
          <a:ext cx="10092124" cy="5092502"/>
        </p:xfrm>
        <a:graphic>
          <a:graphicData uri="http://schemas.openxmlformats.org/drawingml/2006/table">
            <a:tbl>
              <a:tblPr firstRow="1" bandRow="1"/>
              <a:tblGrid>
                <a:gridCol w="1009212"/>
                <a:gridCol w="1009212"/>
                <a:gridCol w="1009212"/>
                <a:gridCol w="1009212"/>
                <a:gridCol w="1009212"/>
                <a:gridCol w="1009212"/>
                <a:gridCol w="1009212"/>
                <a:gridCol w="1009212"/>
                <a:gridCol w="1009212"/>
                <a:gridCol w="1009212"/>
              </a:tblGrid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T w="38100" cap="flat" cmpd="sng" algn="ctr">
                      <a:solidFill>
                        <a:srgbClr val="64c8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62835" r="32934"/>
          <a:stretch>
            <a:fillRect/>
          </a:stretch>
        </p:blipFill>
        <p:spPr>
          <a:xfrm>
            <a:off x="7949712" y="773599"/>
            <a:ext cx="439617" cy="479729"/>
          </a:xfrm>
          <a:prstGeom prst="rect">
            <a:avLst/>
          </a:prstGeom>
        </p:spPr>
      </p:pic>
      <p:sp>
        <p:nvSpPr>
          <p:cNvPr id="22" name="가로 글상자 21"/>
          <p:cNvSpPr txBox="1"/>
          <p:nvPr/>
        </p:nvSpPr>
        <p:spPr>
          <a:xfrm>
            <a:off x="3004676" y="151357"/>
            <a:ext cx="10810876" cy="3651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따라서 미니맵 생성 시 이와 같은 화면 구성이 가능함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964771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1474" y="5203159"/>
            <a:ext cx="1801881" cy="90724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9079373" y="5203159"/>
            <a:ext cx="1801881" cy="907241"/>
          </a:xfrm>
          <a:prstGeom prst="rect">
            <a:avLst/>
          </a:prstGeom>
          <a:solidFill>
            <a:srgbClr val="232323">
              <a:alpha val="8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311" y="1201219"/>
            <a:ext cx="7968382" cy="4455561"/>
          </a:xfrm>
          <a:prstGeom prst="rect">
            <a:avLst/>
          </a:prstGeom>
        </p:spPr>
      </p:pic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</a:t>
            </a:r>
            <a:r>
              <a:rPr lang="en-US" altLang="ko-KR">
                <a:solidFill>
                  <a:schemeClr val="tx1"/>
                </a:solidFill>
              </a:rPr>
              <a:t>UI 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화살표 27"/>
          <p:cNvCxnSpPr>
            <a:stCxn id="31" idx="2"/>
          </p:cNvCxnSpPr>
          <p:nvPr/>
        </p:nvCxnSpPr>
        <p:spPr>
          <a:xfrm rot="5400000">
            <a:off x="5232805" y="1025950"/>
            <a:ext cx="296355" cy="233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>
            <a:stCxn id="31" idx="2"/>
          </p:cNvCxnSpPr>
          <p:nvPr/>
        </p:nvCxnSpPr>
        <p:spPr>
          <a:xfrm rot="16200000" flipH="1">
            <a:off x="5470032" y="1021884"/>
            <a:ext cx="296355" cy="241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5332636" y="633282"/>
            <a:ext cx="329853" cy="36107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32" name="화살표 31"/>
          <p:cNvCxnSpPr>
            <a:stCxn id="33" idx="0"/>
          </p:cNvCxnSpPr>
          <p:nvPr/>
        </p:nvCxnSpPr>
        <p:spPr>
          <a:xfrm rot="16200000" flipV="1">
            <a:off x="145751" y="4107358"/>
            <a:ext cx="3005741" cy="418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가로 글상자 32"/>
          <p:cNvSpPr txBox="1"/>
          <p:nvPr/>
        </p:nvSpPr>
        <p:spPr>
          <a:xfrm>
            <a:off x="1690328" y="5819278"/>
            <a:ext cx="334687" cy="36107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cxnSp>
        <p:nvCxnSpPr>
          <p:cNvPr id="34" name="화살표 33"/>
          <p:cNvCxnSpPr>
            <a:stCxn id="33" idx="0"/>
          </p:cNvCxnSpPr>
          <p:nvPr/>
        </p:nvCxnSpPr>
        <p:spPr>
          <a:xfrm rot="5400000" flipH="1" flipV="1">
            <a:off x="1776076" y="5620748"/>
            <a:ext cx="280124" cy="116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8255911" y="339375"/>
          <a:ext cx="3512972" cy="3089622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939317"/>
                <a:gridCol w="2573655"/>
              </a:tblGrid>
              <a:tr h="46937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11322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ko-KR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타일 정보 전환 버튼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각각 기본 보기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타일 이미지 표시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산출량 보기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해당 타일에서 생산되는 자원 표시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버튼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52079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적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아군 영토의 가장 외곽에 각각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적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녹색 테두리 활성화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506143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각 타일의 크기는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180px*90px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총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1800px*900px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506143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배경 위에 타일맵을 얹는 식으로 표현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테두리는 기본 배경의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테두리가 드러날 것임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79373" y="3649982"/>
            <a:ext cx="1801881" cy="907240"/>
          </a:xfrm>
          <a:prstGeom prst="rect">
            <a:avLst/>
          </a:prstGeom>
        </p:spPr>
      </p:pic>
      <p:sp>
        <p:nvSpPr>
          <p:cNvPr id="39" name="가로 글상자 38"/>
          <p:cNvSpPr txBox="1"/>
          <p:nvPr/>
        </p:nvSpPr>
        <p:spPr>
          <a:xfrm>
            <a:off x="8795385" y="4616568"/>
            <a:ext cx="2497455" cy="515502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기본 보기</a:t>
            </a:r>
            <a:endParaRPr lang="ko-KR" altLang="en-US"/>
          </a:p>
          <a:p>
            <a:pPr lvl="0" algn="ctr">
              <a:defRPr/>
            </a:pPr>
            <a:r>
              <a:rPr lang="en-US" altLang="ko-KR" sz="1000"/>
              <a:t>(</a:t>
            </a:r>
            <a:r>
              <a:rPr lang="ko-KR" altLang="en-US" sz="1000"/>
              <a:t>타일 이미지</a:t>
            </a:r>
            <a:r>
              <a:rPr lang="en-US" altLang="ko-KR" sz="1000"/>
              <a:t>, </a:t>
            </a:r>
            <a:r>
              <a:rPr lang="ko-KR" altLang="en-US" sz="1000"/>
              <a:t>산출되는 자원 아이콘 표기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2" name="가로 글상자 41"/>
          <p:cNvSpPr txBox="1"/>
          <p:nvPr/>
        </p:nvSpPr>
        <p:spPr>
          <a:xfrm>
            <a:off x="9079373" y="5203159"/>
            <a:ext cx="1069585" cy="36077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지형 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숲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다이아몬드 42"/>
          <p:cNvSpPr/>
          <p:nvPr/>
        </p:nvSpPr>
        <p:spPr>
          <a:xfrm>
            <a:off x="10510473" y="5203159"/>
            <a:ext cx="370781" cy="370781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가로 글상자 43"/>
          <p:cNvSpPr txBox="1"/>
          <p:nvPr/>
        </p:nvSpPr>
        <p:spPr>
          <a:xfrm>
            <a:off x="8938260" y="6110400"/>
            <a:ext cx="2183130" cy="66949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산출량 보기</a:t>
            </a:r>
            <a:endParaRPr lang="ko-KR" altLang="en-US"/>
          </a:p>
          <a:p>
            <a:pPr lvl="0" algn="ctr">
              <a:defRPr/>
            </a:pPr>
            <a:r>
              <a:rPr lang="en-US" altLang="ko-KR" sz="1000"/>
              <a:t>(</a:t>
            </a:r>
            <a:r>
              <a:rPr lang="ko-KR" altLang="en-US" sz="1000"/>
              <a:t>산출량</a:t>
            </a:r>
            <a:r>
              <a:rPr lang="en-US" altLang="ko-KR" sz="1000"/>
              <a:t>,</a:t>
            </a:r>
            <a:r>
              <a:rPr lang="ko-KR" altLang="en-US" sz="1000"/>
              <a:t> 지형</a:t>
            </a:r>
            <a:r>
              <a:rPr lang="en-US" altLang="ko-KR" sz="1000"/>
              <a:t> </a:t>
            </a:r>
            <a:r>
              <a:rPr lang="ko-KR" altLang="en-US" sz="1000"/>
              <a:t>설명 및 아이콘 표기</a:t>
            </a:r>
            <a:r>
              <a:rPr lang="en-US" altLang="ko-KR" sz="1000"/>
              <a:t>)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</a:t>
            </a:r>
            <a:r>
              <a:rPr lang="ko-KR" altLang="en-US" sz="1000"/>
              <a:t>타일 이미지 위에 추가되는 식으로</a:t>
            </a:r>
            <a:r>
              <a:rPr lang="en-US" altLang="ko-KR" sz="1000"/>
              <a:t>)</a:t>
            </a:r>
            <a:endParaRPr lang="en-US" altLang="ko-KR" sz="10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06013" y="5542818"/>
            <a:ext cx="297036" cy="29703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1474" y="5839854"/>
            <a:ext cx="284935" cy="28493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21605" y="5563493"/>
            <a:ext cx="262774" cy="26277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012397" y="5826132"/>
            <a:ext cx="284267" cy="284267"/>
          </a:xfrm>
          <a:prstGeom prst="rect">
            <a:avLst/>
          </a:prstGeom>
        </p:spPr>
      </p:pic>
      <p:sp>
        <p:nvSpPr>
          <p:cNvPr id="49" name="가로 글상자 48"/>
          <p:cNvSpPr txBox="1"/>
          <p:nvPr/>
        </p:nvSpPr>
        <p:spPr>
          <a:xfrm>
            <a:off x="9385934" y="5566132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51" name="가로 글상자 50"/>
          <p:cNvSpPr txBox="1"/>
          <p:nvPr/>
        </p:nvSpPr>
        <p:spPr>
          <a:xfrm>
            <a:off x="9392563" y="5867690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52" name="가로 글상자 51"/>
          <p:cNvSpPr txBox="1"/>
          <p:nvPr/>
        </p:nvSpPr>
        <p:spPr>
          <a:xfrm>
            <a:off x="10290035" y="5561137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10296664" y="5862694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5099476" y="2859201"/>
            <a:ext cx="329854" cy="36107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56" name="가로 글상자 55"/>
          <p:cNvSpPr txBox="1"/>
          <p:nvPr/>
        </p:nvSpPr>
        <p:spPr>
          <a:xfrm>
            <a:off x="7399099" y="6082703"/>
            <a:ext cx="329854" cy="3624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cxnSp>
        <p:nvCxnSpPr>
          <p:cNvPr id="57" name="화살표 56"/>
          <p:cNvCxnSpPr/>
          <p:nvPr/>
        </p:nvCxnSpPr>
        <p:spPr>
          <a:xfrm rot="10800000">
            <a:off x="4586097" y="5617934"/>
            <a:ext cx="2929582" cy="492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287110" y="4371761"/>
            <a:ext cx="189685" cy="1896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113634" y="4370158"/>
            <a:ext cx="173477" cy="17347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476795" y="4371761"/>
            <a:ext cx="212932" cy="21293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708146" y="4372429"/>
            <a:ext cx="184793" cy="18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962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</a:t>
            </a:r>
            <a:r>
              <a:rPr lang="en-US" altLang="ko-KR">
                <a:solidFill>
                  <a:schemeClr val="tx1"/>
                </a:solidFill>
              </a:rPr>
              <a:t>UI 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430285" y="2453270"/>
          <a:ext cx="5457191" cy="1951460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459808"/>
                <a:gridCol w="3997382"/>
              </a:tblGrid>
              <a:tr h="46937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4820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미니맵 패널은 기본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300%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까지 양 손가락을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이용해 줌인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아웃이 가능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이 때 카메라가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패널 밖으로 이동하지 않도록 제한 필요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상단 정보 패널은 줌 영향을 받지 않도록 유의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9750" y="3718668"/>
            <a:ext cx="4661648" cy="263818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9750" y="749409"/>
            <a:ext cx="4646249" cy="258960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0700000">
            <a:off x="2986384" y="1498566"/>
            <a:ext cx="490524" cy="49052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900000">
            <a:off x="2544279" y="1798950"/>
            <a:ext cx="490524" cy="490524"/>
          </a:xfrm>
          <a:prstGeom prst="rect">
            <a:avLst/>
          </a:prstGeom>
        </p:spPr>
      </p:pic>
      <p:cxnSp>
        <p:nvCxnSpPr>
          <p:cNvPr id="66" name="화살표 65"/>
          <p:cNvCxnSpPr/>
          <p:nvPr/>
        </p:nvCxnSpPr>
        <p:spPr>
          <a:xfrm flipV="1">
            <a:off x="2879147" y="1389062"/>
            <a:ext cx="204572" cy="18256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화살표 66"/>
          <p:cNvCxnSpPr/>
          <p:nvPr/>
        </p:nvCxnSpPr>
        <p:spPr>
          <a:xfrm rot="10800000" flipV="1">
            <a:off x="2547537" y="1681122"/>
            <a:ext cx="242004" cy="12541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4534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/>
          <a:srcRect l="24294" t="13986" b="35050"/>
          <a:stretch>
            <a:fillRect/>
          </a:stretch>
        </p:blipFill>
        <p:spPr>
          <a:xfrm>
            <a:off x="57525" y="1952625"/>
            <a:ext cx="6372757" cy="3279654"/>
          </a:xfrm>
          <a:prstGeom prst="rect">
            <a:avLst/>
          </a:prstGeom>
        </p:spPr>
      </p:pic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</a:t>
            </a:r>
            <a:r>
              <a:rPr lang="en-US" altLang="ko-KR">
                <a:solidFill>
                  <a:schemeClr val="tx1"/>
                </a:solidFill>
              </a:rPr>
              <a:t>UI 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타일 선택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rcRect b="90936"/>
          <a:stretch>
            <a:fillRect/>
          </a:stretch>
        </p:blipFill>
        <p:spPr>
          <a:xfrm>
            <a:off x="57525" y="1625720"/>
            <a:ext cx="6372757" cy="32690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4013626" y="1952625"/>
            <a:ext cx="2416657" cy="3279654"/>
          </a:xfrm>
          <a:prstGeom prst="rect">
            <a:avLst/>
          </a:prstGeom>
          <a:gradFill flip="xy" rotWithShape="1">
            <a:gsLst>
              <a:gs pos="100000">
                <a:srgbClr val="000000">
                  <a:alpha val="100000"/>
                </a:srgbClr>
              </a:gs>
              <a:gs pos="0">
                <a:schemeClr val="bg1">
                  <a:alpha val="40000"/>
                </a:schemeClr>
              </a:gs>
              <a:gs pos="32456">
                <a:srgbClr val="000000">
                  <a:alpha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83702" y="3582927"/>
            <a:ext cx="1626576" cy="80370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3" name="가로 글상자 72"/>
          <p:cNvSpPr txBox="1"/>
          <p:nvPr/>
        </p:nvSpPr>
        <p:spPr>
          <a:xfrm>
            <a:off x="5755298" y="2065762"/>
            <a:ext cx="488559" cy="42275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숲</a:t>
            </a:r>
            <a:endParaRPr lang="ko-KR" altLang="en-US" sz="2200" b="1">
              <a:solidFill>
                <a:schemeClr val="lt1"/>
              </a:solidFill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4906473" y="2488516"/>
            <a:ext cx="1413217" cy="3585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자원 산출량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0903" y="3120818"/>
            <a:ext cx="284935" cy="28493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11034" y="2844457"/>
            <a:ext cx="262774" cy="26277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401826" y="3107096"/>
            <a:ext cx="284267" cy="284267"/>
          </a:xfrm>
          <a:prstGeom prst="rect">
            <a:avLst/>
          </a:prstGeom>
        </p:spPr>
      </p:pic>
      <p:sp>
        <p:nvSpPr>
          <p:cNvPr id="78" name="가로 글상자 77"/>
          <p:cNvSpPr txBox="1"/>
          <p:nvPr/>
        </p:nvSpPr>
        <p:spPr>
          <a:xfrm>
            <a:off x="4775363" y="2847096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4781992" y="3148654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5679464" y="2842101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5686093" y="3143658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82428" y="2819252"/>
            <a:ext cx="297036" cy="297036"/>
          </a:xfrm>
          <a:prstGeom prst="rect">
            <a:avLst/>
          </a:prstGeom>
        </p:spPr>
      </p:pic>
      <p:sp>
        <p:nvSpPr>
          <p:cNvPr id="83" name="가로 글상자 82"/>
          <p:cNvSpPr txBox="1"/>
          <p:nvPr/>
        </p:nvSpPr>
        <p:spPr>
          <a:xfrm>
            <a:off x="5362281" y="3440220"/>
            <a:ext cx="957409" cy="3585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적 정보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79420" y="3799010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85" name="가로 글상자 84"/>
          <p:cNvSpPr txBox="1"/>
          <p:nvPr/>
        </p:nvSpPr>
        <p:spPr>
          <a:xfrm>
            <a:off x="4807523" y="3982184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45620" y="3801603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87" name="가로 글상자 86"/>
          <p:cNvSpPr txBox="1"/>
          <p:nvPr/>
        </p:nvSpPr>
        <p:spPr>
          <a:xfrm>
            <a:off x="5173723" y="3984777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520873" y="3798800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89" name="가로 글상자 88"/>
          <p:cNvSpPr txBox="1"/>
          <p:nvPr/>
        </p:nvSpPr>
        <p:spPr>
          <a:xfrm>
            <a:off x="5539451" y="3981974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914704" y="3798800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91" name="가로 글상자 90"/>
          <p:cNvSpPr txBox="1"/>
          <p:nvPr/>
        </p:nvSpPr>
        <p:spPr>
          <a:xfrm>
            <a:off x="5933282" y="3981974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142867" y="4528038"/>
            <a:ext cx="1176823" cy="56417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전투 진입</a:t>
            </a:r>
            <a:endParaRPr lang="ko-KR" altLang="en-US"/>
          </a:p>
        </p:txBody>
      </p: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7868438" y="80909"/>
          <a:ext cx="4127289" cy="6388071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206106"/>
                <a:gridCol w="2921182"/>
              </a:tblGrid>
              <a:tr h="726216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726216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구성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투명 흰색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-&gt;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불투명 검은색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그라데이션 이후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검은색 배경</a:t>
                      </a:r>
                      <a:r>
                        <a:rPr lang="ko-KR" altLang="ko-KR" sz="1300" spc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흰색 텍스트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지형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해당 타일의 지형 표시 텍스트와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아이콘 공간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텍스트의 좌측에 아이콘이 항시 위치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0578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자원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산출량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해당 타일에서 산출되는 자원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총량 표기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8206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적 정보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해당 타일 점령 전투 시 등장하는 적 목록 표시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투명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ListBox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내부에 적 아이콘과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등장 수가 적힌 프리팹을 나열하는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방식으로 표기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아군 영토를 클릭한 경우 비활성화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105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전투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진입 버튼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병력 구성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로 이동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아군 영토를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클릭한 경우 비활성화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해당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는 후술함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05518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터치 시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카메라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타일 선택 시 해당 타일은 노란색으로 점멸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카메라는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200%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줌으로 줌인 하며 해당 타일이 중앙으로 오도록 카메라를 옮김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cxnSp>
        <p:nvCxnSpPr>
          <p:cNvPr id="94" name="화살표 93"/>
          <p:cNvCxnSpPr/>
          <p:nvPr/>
        </p:nvCxnSpPr>
        <p:spPr>
          <a:xfrm rot="10800000" flipV="1">
            <a:off x="6155532" y="1952625"/>
            <a:ext cx="1945047" cy="324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/>
          <p:nvPr/>
        </p:nvCxnSpPr>
        <p:spPr>
          <a:xfrm rot="10800000">
            <a:off x="6243857" y="2667801"/>
            <a:ext cx="1787449" cy="78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 rot="10800000">
            <a:off x="6243856" y="3619507"/>
            <a:ext cx="1692199" cy="179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0800000">
            <a:off x="6326320" y="4810127"/>
            <a:ext cx="1609736" cy="123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화살표 97"/>
          <p:cNvCxnSpPr/>
          <p:nvPr/>
        </p:nvCxnSpPr>
        <p:spPr>
          <a:xfrm rot="16200000">
            <a:off x="1689104" y="4934061"/>
            <a:ext cx="12933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선 98"/>
          <p:cNvCxnSpPr/>
          <p:nvPr/>
        </p:nvCxnSpPr>
        <p:spPr>
          <a:xfrm rot="10800000">
            <a:off x="2335772" y="5580725"/>
            <a:ext cx="5600284" cy="41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다이아몬드 99"/>
          <p:cNvSpPr/>
          <p:nvPr/>
        </p:nvSpPr>
        <p:spPr>
          <a:xfrm>
            <a:off x="5404526" y="2081452"/>
            <a:ext cx="370781" cy="370781"/>
          </a:xfrm>
          <a:prstGeom prst="diamond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1734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 </a:t>
            </a:r>
            <a:r>
              <a:rPr lang="en-US" altLang="ko-KR">
                <a:solidFill>
                  <a:schemeClr val="tx1"/>
                </a:solidFill>
              </a:rPr>
              <a:t>UI 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타일 영향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535224" y="1408337"/>
            <a:ext cx="2416657" cy="3279654"/>
          </a:xfrm>
          <a:prstGeom prst="rect">
            <a:avLst/>
          </a:prstGeom>
          <a:gradFill flip="xy" rotWithShape="1">
            <a:gsLst>
              <a:gs pos="100000">
                <a:srgbClr val="000000">
                  <a:alpha val="100000"/>
                </a:srgbClr>
              </a:gs>
              <a:gs pos="0">
                <a:schemeClr val="bg1">
                  <a:alpha val="40000"/>
                </a:schemeClr>
              </a:gs>
              <a:gs pos="32456">
                <a:srgbClr val="000000">
                  <a:alpha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3" name="가로 글상자 72"/>
          <p:cNvSpPr txBox="1"/>
          <p:nvPr/>
        </p:nvSpPr>
        <p:spPr>
          <a:xfrm>
            <a:off x="5276896" y="1521474"/>
            <a:ext cx="488559" cy="42275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숲</a:t>
            </a:r>
            <a:endParaRPr lang="ko-KR" altLang="en-US" sz="2200" b="1">
              <a:solidFill>
                <a:schemeClr val="lt1"/>
              </a:solidFill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4428071" y="1944228"/>
            <a:ext cx="1413217" cy="3585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자원 산출량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2501" y="2576530"/>
            <a:ext cx="284935" cy="28493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32632" y="2300169"/>
            <a:ext cx="262774" cy="26277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23424" y="2562808"/>
            <a:ext cx="284267" cy="284267"/>
          </a:xfrm>
          <a:prstGeom prst="rect">
            <a:avLst/>
          </a:prstGeom>
        </p:spPr>
      </p:pic>
      <p:sp>
        <p:nvSpPr>
          <p:cNvPr id="78" name="가로 글상자 77"/>
          <p:cNvSpPr txBox="1"/>
          <p:nvPr/>
        </p:nvSpPr>
        <p:spPr>
          <a:xfrm>
            <a:off x="4296961" y="2302808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4303590" y="2604366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5201062" y="2297813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5207691" y="2599370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04026" y="2274964"/>
            <a:ext cx="297036" cy="297036"/>
          </a:xfrm>
          <a:prstGeom prst="rect">
            <a:avLst/>
          </a:prstGeom>
        </p:spPr>
      </p:pic>
      <p:sp>
        <p:nvSpPr>
          <p:cNvPr id="83" name="가로 글상자 82"/>
          <p:cNvSpPr txBox="1"/>
          <p:nvPr/>
        </p:nvSpPr>
        <p:spPr>
          <a:xfrm>
            <a:off x="4883879" y="2895932"/>
            <a:ext cx="957409" cy="3585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적 정보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01018" y="3254722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85" name="가로 글상자 84"/>
          <p:cNvSpPr txBox="1"/>
          <p:nvPr/>
        </p:nvSpPr>
        <p:spPr>
          <a:xfrm>
            <a:off x="4329121" y="3437896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667218" y="3257315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87" name="가로 글상자 86"/>
          <p:cNvSpPr txBox="1"/>
          <p:nvPr/>
        </p:nvSpPr>
        <p:spPr>
          <a:xfrm>
            <a:off x="4695321" y="3440489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42471" y="3254512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89" name="가로 글상자 88"/>
          <p:cNvSpPr txBox="1"/>
          <p:nvPr/>
        </p:nvSpPr>
        <p:spPr>
          <a:xfrm>
            <a:off x="5061049" y="3437686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436302" y="3254512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91" name="가로 글상자 90"/>
          <p:cNvSpPr txBox="1"/>
          <p:nvPr/>
        </p:nvSpPr>
        <p:spPr>
          <a:xfrm>
            <a:off x="5454880" y="3437686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664465" y="3983750"/>
            <a:ext cx="1176823" cy="56417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전투 진입</a:t>
            </a:r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7041625" y="1368873"/>
            <a:ext cx="2416657" cy="3279654"/>
          </a:xfrm>
          <a:prstGeom prst="rect">
            <a:avLst/>
          </a:prstGeom>
          <a:gradFill flip="xy" rotWithShape="1">
            <a:gsLst>
              <a:gs pos="100000">
                <a:srgbClr val="000000">
                  <a:alpha val="100000"/>
                </a:srgbClr>
              </a:gs>
              <a:gs pos="0">
                <a:schemeClr val="bg1">
                  <a:alpha val="40000"/>
                </a:schemeClr>
              </a:gs>
              <a:gs pos="32456">
                <a:srgbClr val="000000">
                  <a:alpha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가로 글상자 100"/>
          <p:cNvSpPr txBox="1"/>
          <p:nvPr/>
        </p:nvSpPr>
        <p:spPr>
          <a:xfrm>
            <a:off x="8783297" y="1482011"/>
            <a:ext cx="488559" cy="42275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숲</a:t>
            </a:r>
            <a:endParaRPr lang="ko-KR" altLang="en-US" sz="2200" b="1">
              <a:solidFill>
                <a:schemeClr val="lt1"/>
              </a:solidFill>
            </a:endParaRPr>
          </a:p>
        </p:txBody>
      </p:sp>
      <p:sp>
        <p:nvSpPr>
          <p:cNvPr id="102" name="가로 글상자 101"/>
          <p:cNvSpPr txBox="1"/>
          <p:nvPr/>
        </p:nvSpPr>
        <p:spPr>
          <a:xfrm>
            <a:off x="7934473" y="1904764"/>
            <a:ext cx="1413217" cy="3585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자원 산출량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08903" y="2537066"/>
            <a:ext cx="284935" cy="284935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539034" y="2260705"/>
            <a:ext cx="262774" cy="262774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29827" y="2523344"/>
            <a:ext cx="284267" cy="284267"/>
          </a:xfrm>
          <a:prstGeom prst="rect">
            <a:avLst/>
          </a:prstGeom>
        </p:spPr>
      </p:pic>
      <p:sp>
        <p:nvSpPr>
          <p:cNvPr id="106" name="가로 글상자 105"/>
          <p:cNvSpPr txBox="1"/>
          <p:nvPr/>
        </p:nvSpPr>
        <p:spPr>
          <a:xfrm>
            <a:off x="7803363" y="2263344"/>
            <a:ext cx="640226" cy="2691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07" name="가로 글상자 106"/>
          <p:cNvSpPr txBox="1"/>
          <p:nvPr/>
        </p:nvSpPr>
        <p:spPr>
          <a:xfrm>
            <a:off x="7809992" y="2564902"/>
            <a:ext cx="640226" cy="2691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08" name="가로 글상자 107"/>
          <p:cNvSpPr txBox="1"/>
          <p:nvPr/>
        </p:nvSpPr>
        <p:spPr>
          <a:xfrm>
            <a:off x="8707465" y="2258349"/>
            <a:ext cx="641032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rgbClr val="42c7f1"/>
                </a:solidFill>
              </a:rPr>
              <a:t>+n,nnn</a:t>
            </a:r>
            <a:endParaRPr lang="en-US" altLang="ko-KR" sz="1200">
              <a:solidFill>
                <a:srgbClr val="42c7f1"/>
              </a:solidFill>
            </a:endParaRPr>
          </a:p>
        </p:txBody>
      </p:sp>
      <p:sp>
        <p:nvSpPr>
          <p:cNvPr id="109" name="가로 글상자 108"/>
          <p:cNvSpPr txBox="1"/>
          <p:nvPr/>
        </p:nvSpPr>
        <p:spPr>
          <a:xfrm>
            <a:off x="8714093" y="2559906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10429" y="2235500"/>
            <a:ext cx="297036" cy="297036"/>
          </a:xfrm>
          <a:prstGeom prst="rect">
            <a:avLst/>
          </a:prstGeom>
        </p:spPr>
      </p:pic>
      <p:sp>
        <p:nvSpPr>
          <p:cNvPr id="111" name="가로 글상자 110"/>
          <p:cNvSpPr txBox="1"/>
          <p:nvPr/>
        </p:nvSpPr>
        <p:spPr>
          <a:xfrm>
            <a:off x="8390282" y="2856468"/>
            <a:ext cx="957409" cy="3585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적 정보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807419" y="3215258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113" name="가로 글상자 112"/>
          <p:cNvSpPr txBox="1"/>
          <p:nvPr/>
        </p:nvSpPr>
        <p:spPr>
          <a:xfrm>
            <a:off x="7835522" y="3398432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173619" y="3217852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115" name="가로 글상자 114"/>
          <p:cNvSpPr txBox="1"/>
          <p:nvPr/>
        </p:nvSpPr>
        <p:spPr>
          <a:xfrm>
            <a:off x="8201722" y="3401026"/>
            <a:ext cx="335344" cy="3635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548873" y="3215048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117" name="가로 글상자 116"/>
          <p:cNvSpPr txBox="1"/>
          <p:nvPr/>
        </p:nvSpPr>
        <p:spPr>
          <a:xfrm>
            <a:off x="8567451" y="3398222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942703" y="3215048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119" name="가로 글상자 118"/>
          <p:cNvSpPr txBox="1"/>
          <p:nvPr/>
        </p:nvSpPr>
        <p:spPr>
          <a:xfrm>
            <a:off x="8961281" y="3398222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170866" y="3944287"/>
            <a:ext cx="1176823" cy="56417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전투 진입</a:t>
            </a:r>
            <a:endParaRPr lang="ko-KR" altLang="en-US"/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02238" y="4730388"/>
            <a:ext cx="1801881" cy="907240"/>
          </a:xfrm>
          <a:prstGeom prst="rect">
            <a:avLst/>
          </a:prstGeom>
        </p:spPr>
      </p:pic>
      <p:sp>
        <p:nvSpPr>
          <p:cNvPr id="122" name="직사각형 121"/>
          <p:cNvSpPr/>
          <p:nvPr/>
        </p:nvSpPr>
        <p:spPr>
          <a:xfrm>
            <a:off x="3790137" y="4730388"/>
            <a:ext cx="1801881" cy="907241"/>
          </a:xfrm>
          <a:prstGeom prst="rect">
            <a:avLst/>
          </a:prstGeom>
          <a:solidFill>
            <a:srgbClr val="232323">
              <a:alpha val="8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3" name="가로 글상자 122"/>
          <p:cNvSpPr txBox="1"/>
          <p:nvPr/>
        </p:nvSpPr>
        <p:spPr>
          <a:xfrm>
            <a:off x="3790137" y="4730388"/>
            <a:ext cx="1069585" cy="36077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지형 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숲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4" name="다이아몬드 123"/>
          <p:cNvSpPr/>
          <p:nvPr/>
        </p:nvSpPr>
        <p:spPr>
          <a:xfrm>
            <a:off x="5221237" y="4730388"/>
            <a:ext cx="370781" cy="370781"/>
          </a:xfrm>
          <a:prstGeom prst="diamond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5" name="가로 글상자 124"/>
          <p:cNvSpPr txBox="1"/>
          <p:nvPr/>
        </p:nvSpPr>
        <p:spPr>
          <a:xfrm>
            <a:off x="3268985" y="5743508"/>
            <a:ext cx="3116580" cy="867887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[</a:t>
            </a:r>
            <a:r>
              <a:rPr lang="ko-KR" altLang="en-US"/>
              <a:t>주변 타일에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산</a:t>
            </a:r>
            <a:r>
              <a:rPr lang="en-US" altLang="ko-KR"/>
              <a:t>,</a:t>
            </a:r>
            <a:r>
              <a:rPr lang="ko-KR" altLang="en-US"/>
              <a:t> 강 등의 지형이 없을 경우</a:t>
            </a:r>
            <a:r>
              <a:rPr lang="en-US" altLang="ko-KR"/>
              <a:t>]</a:t>
            </a:r>
            <a:endParaRPr lang="en-US" altLang="ko-KR"/>
          </a:p>
          <a:p>
            <a:pPr lvl="0" algn="ctr">
              <a:defRPr/>
            </a:pPr>
            <a:r>
              <a:rPr lang="ko-KR" altLang="en-US" sz="1500"/>
              <a:t>흰색 텍스트로 표현</a:t>
            </a:r>
            <a:endParaRPr lang="ko-KR" altLang="en-US" sz="1500"/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716777" y="5070047"/>
            <a:ext cx="297036" cy="297036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802238" y="5367083"/>
            <a:ext cx="284935" cy="284935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832369" y="5090722"/>
            <a:ext cx="262774" cy="262774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723161" y="5353361"/>
            <a:ext cx="284267" cy="284267"/>
          </a:xfrm>
          <a:prstGeom prst="rect">
            <a:avLst/>
          </a:prstGeom>
        </p:spPr>
      </p:pic>
      <p:sp>
        <p:nvSpPr>
          <p:cNvPr id="130" name="가로 글상자 129"/>
          <p:cNvSpPr txBox="1"/>
          <p:nvPr/>
        </p:nvSpPr>
        <p:spPr>
          <a:xfrm>
            <a:off x="4096698" y="5093361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31" name="가로 글상자 130"/>
          <p:cNvSpPr txBox="1"/>
          <p:nvPr/>
        </p:nvSpPr>
        <p:spPr>
          <a:xfrm>
            <a:off x="4103327" y="5394919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32" name="가로 글상자 131"/>
          <p:cNvSpPr txBox="1"/>
          <p:nvPr/>
        </p:nvSpPr>
        <p:spPr>
          <a:xfrm>
            <a:off x="5000799" y="5088366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33" name="가로 글상자 132"/>
          <p:cNvSpPr txBox="1"/>
          <p:nvPr/>
        </p:nvSpPr>
        <p:spPr>
          <a:xfrm>
            <a:off x="5007428" y="5389923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34" name="가로 글상자 133"/>
          <p:cNvSpPr txBox="1"/>
          <p:nvPr/>
        </p:nvSpPr>
        <p:spPr>
          <a:xfrm>
            <a:off x="8025734" y="5652559"/>
            <a:ext cx="3316604" cy="1099288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[</a:t>
            </a:r>
            <a:r>
              <a:rPr lang="ko-KR" altLang="en-US"/>
              <a:t>주변 타일에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산</a:t>
            </a:r>
            <a:r>
              <a:rPr lang="en-US" altLang="ko-KR"/>
              <a:t>,</a:t>
            </a:r>
            <a:r>
              <a:rPr lang="ko-KR" altLang="en-US"/>
              <a:t> 강 등의 지형이 있을 경우</a:t>
            </a:r>
            <a:r>
              <a:rPr lang="en-US" altLang="ko-KR"/>
              <a:t>]</a:t>
            </a:r>
            <a:endParaRPr lang="en-US" altLang="ko-KR"/>
          </a:p>
          <a:p>
            <a:pPr lvl="0" algn="ctr">
              <a:defRPr/>
            </a:pPr>
            <a:r>
              <a:rPr lang="ko-KR" altLang="en-US" sz="1500"/>
              <a:t>하늘색 텍스트</a:t>
            </a:r>
            <a:r>
              <a:rPr lang="en-US" altLang="ko-KR" sz="1500"/>
              <a:t>,</a:t>
            </a:r>
            <a:r>
              <a:rPr lang="ko-KR" altLang="en-US" sz="1500"/>
              <a:t> 지형 아이콘으로 </a:t>
            </a:r>
            <a:endParaRPr lang="ko-KR" altLang="en-US" sz="1500"/>
          </a:p>
          <a:p>
            <a:pPr lvl="0" algn="ctr">
              <a:defRPr/>
            </a:pPr>
            <a:r>
              <a:rPr lang="ko-KR" altLang="en-US" sz="1500"/>
              <a:t>산출량이 영향을 받은 자원</a:t>
            </a:r>
            <a:r>
              <a:rPr lang="en-US" altLang="ko-KR" sz="1500"/>
              <a:t>/</a:t>
            </a:r>
            <a:r>
              <a:rPr lang="ko-KR" altLang="en-US" sz="1500"/>
              <a:t>원인 표현</a:t>
            </a:r>
            <a:endParaRPr lang="ko-KR" altLang="en-US" sz="1500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475742" y="4690926"/>
            <a:ext cx="1801881" cy="907240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>
          <a:xfrm>
            <a:off x="7463641" y="4690926"/>
            <a:ext cx="1801881" cy="907241"/>
          </a:xfrm>
          <a:prstGeom prst="rect">
            <a:avLst/>
          </a:prstGeom>
          <a:solidFill>
            <a:srgbClr val="232323">
              <a:alpha val="8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7" name="가로 글상자 136"/>
          <p:cNvSpPr txBox="1"/>
          <p:nvPr/>
        </p:nvSpPr>
        <p:spPr>
          <a:xfrm>
            <a:off x="7463641" y="4690926"/>
            <a:ext cx="1069585" cy="36077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지형 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숲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8" name="다이아몬드 137"/>
          <p:cNvSpPr/>
          <p:nvPr/>
        </p:nvSpPr>
        <p:spPr>
          <a:xfrm>
            <a:off x="8894741" y="4690926"/>
            <a:ext cx="370781" cy="370781"/>
          </a:xfrm>
          <a:prstGeom prst="diamond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8390282" y="5030585"/>
            <a:ext cx="297036" cy="297036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7475742" y="5327621"/>
            <a:ext cx="284935" cy="284935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7505873" y="5051260"/>
            <a:ext cx="262774" cy="262774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8396666" y="5313899"/>
            <a:ext cx="284267" cy="284267"/>
          </a:xfrm>
          <a:prstGeom prst="rect">
            <a:avLst/>
          </a:prstGeom>
        </p:spPr>
      </p:pic>
      <p:sp>
        <p:nvSpPr>
          <p:cNvPr id="143" name="가로 글상자 142"/>
          <p:cNvSpPr txBox="1"/>
          <p:nvPr/>
        </p:nvSpPr>
        <p:spPr>
          <a:xfrm>
            <a:off x="7770202" y="5053899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44" name="가로 글상자 143"/>
          <p:cNvSpPr txBox="1"/>
          <p:nvPr/>
        </p:nvSpPr>
        <p:spPr>
          <a:xfrm>
            <a:off x="7776831" y="5355457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45" name="가로 글상자 144"/>
          <p:cNvSpPr txBox="1"/>
          <p:nvPr/>
        </p:nvSpPr>
        <p:spPr>
          <a:xfrm>
            <a:off x="8674303" y="5048904"/>
            <a:ext cx="645618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rgbClr val="42c7f1"/>
                </a:solidFill>
              </a:rPr>
              <a:t>+n,nnn</a:t>
            </a:r>
            <a:endParaRPr lang="en-US" altLang="ko-KR" sz="1200">
              <a:solidFill>
                <a:srgbClr val="42c7f1"/>
              </a:solidFill>
            </a:endParaRPr>
          </a:p>
        </p:txBody>
      </p:sp>
      <p:sp>
        <p:nvSpPr>
          <p:cNvPr id="146" name="가로 글상자 145"/>
          <p:cNvSpPr txBox="1"/>
          <p:nvPr/>
        </p:nvSpPr>
        <p:spPr>
          <a:xfrm>
            <a:off x="8680933" y="5350461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47" name="다이아몬드 146"/>
          <p:cNvSpPr/>
          <p:nvPr/>
        </p:nvSpPr>
        <p:spPr>
          <a:xfrm>
            <a:off x="8455691" y="1485126"/>
            <a:ext cx="370781" cy="370781"/>
          </a:xfrm>
          <a:prstGeom prst="diamond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8" name="다이아몬드 147"/>
          <p:cNvSpPr/>
          <p:nvPr/>
        </p:nvSpPr>
        <p:spPr>
          <a:xfrm>
            <a:off x="4956760" y="1522694"/>
            <a:ext cx="370781" cy="370781"/>
          </a:xfrm>
          <a:prstGeom prst="diamond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9" name="다이아몬드 148"/>
          <p:cNvSpPr/>
          <p:nvPr/>
        </p:nvSpPr>
        <p:spPr>
          <a:xfrm>
            <a:off x="8708929" y="4776447"/>
            <a:ext cx="180389" cy="180389"/>
          </a:xfrm>
          <a:prstGeom prst="diamond">
            <a:avLst/>
          </a:prstGeom>
          <a:gradFill flip="xy" rotWithShape="1">
            <a:gsLst>
              <a:gs pos="0">
                <a:srgbClr val="ffa01c">
                  <a:alpha val="40000"/>
                </a:srgbClr>
              </a:gs>
              <a:gs pos="60088">
                <a:srgbClr val="623a00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0" name="다이아몬드 149"/>
          <p:cNvSpPr/>
          <p:nvPr/>
        </p:nvSpPr>
        <p:spPr>
          <a:xfrm>
            <a:off x="8211247" y="1580009"/>
            <a:ext cx="180389" cy="180389"/>
          </a:xfrm>
          <a:prstGeom prst="diamond">
            <a:avLst/>
          </a:prstGeom>
          <a:gradFill flip="xy" rotWithShape="1">
            <a:gsLst>
              <a:gs pos="0">
                <a:srgbClr val="ffa01c">
                  <a:alpha val="40000"/>
                </a:srgbClr>
              </a:gs>
              <a:gs pos="60088">
                <a:srgbClr val="623a00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4910060" y="-2259643"/>
            <a:ext cx="1036618" cy="499182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숲 타일</a:t>
            </a:r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14910060" y="-2758825"/>
            <a:ext cx="1036618" cy="499182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숲 타일</a:t>
            </a:r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3879244" y="-2259643"/>
            <a:ext cx="1036618" cy="499182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숲 타일</a:t>
            </a:r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4910060" y="-1753307"/>
            <a:ext cx="1036618" cy="499182"/>
          </a:xfrm>
          <a:prstGeom prst="rect">
            <a:avLst/>
          </a:prstGeom>
          <a:gradFill flip="xy" rotWithShape="1">
            <a:gsLst>
              <a:gs pos="0">
                <a:srgbClr val="ffa01c">
                  <a:alpha val="40000"/>
                </a:srgbClr>
              </a:gs>
              <a:gs pos="60088">
                <a:srgbClr val="623a00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산 타일</a:t>
            </a:r>
            <a:endParaRPr lang="ko-KR" altLang="en-US"/>
          </a:p>
        </p:txBody>
      </p:sp>
      <p:pic>
        <p:nvPicPr>
          <p:cNvPr id="161" name="그림 160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7083869" y="77373"/>
            <a:ext cx="2340016" cy="1163579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3529136" y="77373"/>
            <a:ext cx="2388050" cy="1288566"/>
          </a:xfrm>
          <a:prstGeom prst="rect">
            <a:avLst/>
          </a:prstGeom>
        </p:spPr>
      </p:pic>
      <p:sp>
        <p:nvSpPr>
          <p:cNvPr id="163" name="가로 글상자 162"/>
          <p:cNvSpPr txBox="1"/>
          <p:nvPr/>
        </p:nvSpPr>
        <p:spPr>
          <a:xfrm>
            <a:off x="96964" y="892849"/>
            <a:ext cx="2882455" cy="22770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지형 중 산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강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휴화산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지형은 직접적으로 점령이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불가능한 대신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주변 십자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타일에 생산량 영향을 줌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지형과 맞닿은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타일의 생산량 변화 또한 강조 필요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5946679" y="-2252489"/>
            <a:ext cx="1036618" cy="499182"/>
          </a:xfrm>
          <a:prstGeom prst="rect">
            <a:avLst/>
          </a:prstGeom>
          <a:gradFill flip="xy" rotWithShape="1">
            <a:gsLst>
              <a:gs pos="0">
                <a:srgbClr val="d1d1f0">
                  <a:alpha val="40000"/>
                </a:srgbClr>
              </a:gs>
              <a:gs pos="60088">
                <a:srgbClr val="42c7f1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강 타일</a:t>
            </a:r>
            <a:endParaRPr lang="ko-KR" altLang="en-US"/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9684037" y="102610"/>
            <a:ext cx="2296548" cy="1137542"/>
          </a:xfrm>
          <a:prstGeom prst="rect">
            <a:avLst/>
          </a:prstGeom>
        </p:spPr>
      </p:pic>
      <p:sp>
        <p:nvSpPr>
          <p:cNvPr id="166" name="직사각형 165"/>
          <p:cNvSpPr/>
          <p:nvPr/>
        </p:nvSpPr>
        <p:spPr>
          <a:xfrm>
            <a:off x="9554582" y="1356297"/>
            <a:ext cx="2416657" cy="3279654"/>
          </a:xfrm>
          <a:prstGeom prst="rect">
            <a:avLst/>
          </a:prstGeom>
          <a:gradFill flip="xy" rotWithShape="1">
            <a:gsLst>
              <a:gs pos="100000">
                <a:srgbClr val="000000">
                  <a:alpha val="100000"/>
                </a:srgbClr>
              </a:gs>
              <a:gs pos="0">
                <a:schemeClr val="bg1">
                  <a:alpha val="40000"/>
                </a:schemeClr>
              </a:gs>
              <a:gs pos="32456">
                <a:srgbClr val="000000">
                  <a:alpha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7" name="가로 글상자 166"/>
          <p:cNvSpPr txBox="1"/>
          <p:nvPr/>
        </p:nvSpPr>
        <p:spPr>
          <a:xfrm>
            <a:off x="11296254" y="1469435"/>
            <a:ext cx="488559" cy="42275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숲</a:t>
            </a:r>
            <a:endParaRPr lang="ko-KR" altLang="en-US" sz="2200" b="1">
              <a:solidFill>
                <a:schemeClr val="lt1"/>
              </a:solidFill>
            </a:endParaRPr>
          </a:p>
        </p:txBody>
      </p:sp>
      <p:sp>
        <p:nvSpPr>
          <p:cNvPr id="168" name="가로 글상자 167"/>
          <p:cNvSpPr txBox="1"/>
          <p:nvPr/>
        </p:nvSpPr>
        <p:spPr>
          <a:xfrm>
            <a:off x="10447430" y="1892188"/>
            <a:ext cx="1413217" cy="3585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자원 산출량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10021860" y="2524490"/>
            <a:ext cx="284935" cy="284935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10051991" y="2248129"/>
            <a:ext cx="262774" cy="262774"/>
          </a:xfrm>
          <a:prstGeom prst="rect">
            <a:avLst/>
          </a:prstGeom>
        </p:spPr>
      </p:pic>
      <p:pic>
        <p:nvPicPr>
          <p:cNvPr id="171" name="그림 170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10942784" y="2510768"/>
            <a:ext cx="284267" cy="284267"/>
          </a:xfrm>
          <a:prstGeom prst="rect">
            <a:avLst/>
          </a:prstGeom>
        </p:spPr>
      </p:pic>
      <p:sp>
        <p:nvSpPr>
          <p:cNvPr id="172" name="가로 글상자 171"/>
          <p:cNvSpPr txBox="1"/>
          <p:nvPr/>
        </p:nvSpPr>
        <p:spPr>
          <a:xfrm>
            <a:off x="10316320" y="2250768"/>
            <a:ext cx="640226" cy="2691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73" name="가로 글상자 172"/>
          <p:cNvSpPr txBox="1"/>
          <p:nvPr/>
        </p:nvSpPr>
        <p:spPr>
          <a:xfrm>
            <a:off x="10322949" y="2552326"/>
            <a:ext cx="640226" cy="2691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solidFill>
                  <a:srgbClr val="42c7f1"/>
                </a:solidFill>
              </a:rPr>
              <a:t>+n,nnn</a:t>
            </a:r>
            <a:endParaRPr lang="en-US" altLang="ko-KR" sz="1200">
              <a:solidFill>
                <a:srgbClr val="42c7f1"/>
              </a:solidFill>
            </a:endParaRPr>
          </a:p>
        </p:txBody>
      </p:sp>
      <p:sp>
        <p:nvSpPr>
          <p:cNvPr id="174" name="가로 글상자 173"/>
          <p:cNvSpPr txBox="1"/>
          <p:nvPr/>
        </p:nvSpPr>
        <p:spPr>
          <a:xfrm>
            <a:off x="11220422" y="2245773"/>
            <a:ext cx="641032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rgbClr val="42c7f1"/>
                </a:solidFill>
              </a:rPr>
              <a:t>+n,nnn</a:t>
            </a:r>
            <a:endParaRPr lang="en-US" altLang="ko-KR" sz="1200">
              <a:solidFill>
                <a:srgbClr val="42c7f1"/>
              </a:solidFill>
            </a:endParaRPr>
          </a:p>
        </p:txBody>
      </p:sp>
      <p:sp>
        <p:nvSpPr>
          <p:cNvPr id="175" name="가로 글상자 174"/>
          <p:cNvSpPr txBox="1"/>
          <p:nvPr/>
        </p:nvSpPr>
        <p:spPr>
          <a:xfrm>
            <a:off x="11227050" y="2547330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10923386" y="2222924"/>
            <a:ext cx="297036" cy="297036"/>
          </a:xfrm>
          <a:prstGeom prst="rect">
            <a:avLst/>
          </a:prstGeom>
        </p:spPr>
      </p:pic>
      <p:sp>
        <p:nvSpPr>
          <p:cNvPr id="177" name="가로 글상자 176"/>
          <p:cNvSpPr txBox="1"/>
          <p:nvPr/>
        </p:nvSpPr>
        <p:spPr>
          <a:xfrm>
            <a:off x="10903239" y="2843892"/>
            <a:ext cx="957409" cy="3585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적 정보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0320376" y="3202682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179" name="가로 글상자 178"/>
          <p:cNvSpPr txBox="1"/>
          <p:nvPr/>
        </p:nvSpPr>
        <p:spPr>
          <a:xfrm>
            <a:off x="10348479" y="3385856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686576" y="3205276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181" name="가로 글상자 180"/>
          <p:cNvSpPr txBox="1"/>
          <p:nvPr/>
        </p:nvSpPr>
        <p:spPr>
          <a:xfrm>
            <a:off x="10714679" y="3388450"/>
            <a:ext cx="335344" cy="3635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061830" y="3202472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183" name="가로 글상자 182"/>
          <p:cNvSpPr txBox="1"/>
          <p:nvPr/>
        </p:nvSpPr>
        <p:spPr>
          <a:xfrm>
            <a:off x="11080408" y="3385646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1455660" y="3202472"/>
            <a:ext cx="320113" cy="2523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700"/>
              <a:t>적 병력</a:t>
            </a:r>
            <a:endParaRPr lang="ko-KR" altLang="en-US" sz="700"/>
          </a:p>
          <a:p>
            <a:pPr lvl="0" algn="ctr">
              <a:defRPr/>
            </a:pPr>
            <a:r>
              <a:rPr lang="ko-KR" altLang="en-US" sz="700"/>
              <a:t>아이콘</a:t>
            </a:r>
            <a:endParaRPr lang="ko-KR" altLang="en-US" sz="700"/>
          </a:p>
        </p:txBody>
      </p:sp>
      <p:sp>
        <p:nvSpPr>
          <p:cNvPr id="185" name="가로 글상자 184"/>
          <p:cNvSpPr txBox="1"/>
          <p:nvPr/>
        </p:nvSpPr>
        <p:spPr>
          <a:xfrm>
            <a:off x="11474238" y="3385646"/>
            <a:ext cx="335344" cy="3635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0683823" y="3931711"/>
            <a:ext cx="1176823" cy="56417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전투 진입</a:t>
            </a:r>
            <a:endParaRPr lang="ko-KR" altLang="en-US"/>
          </a:p>
        </p:txBody>
      </p:sp>
      <p:pic>
        <p:nvPicPr>
          <p:cNvPr id="187" name="그림 186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9988699" y="4678350"/>
            <a:ext cx="1801881" cy="907240"/>
          </a:xfrm>
          <a:prstGeom prst="rect">
            <a:avLst/>
          </a:prstGeom>
        </p:spPr>
      </p:pic>
      <p:sp>
        <p:nvSpPr>
          <p:cNvPr id="188" name="직사각형 187"/>
          <p:cNvSpPr/>
          <p:nvPr/>
        </p:nvSpPr>
        <p:spPr>
          <a:xfrm>
            <a:off x="9976598" y="4678350"/>
            <a:ext cx="1801881" cy="907241"/>
          </a:xfrm>
          <a:prstGeom prst="rect">
            <a:avLst/>
          </a:prstGeom>
          <a:solidFill>
            <a:srgbClr val="232323">
              <a:alpha val="8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9" name="가로 글상자 188"/>
          <p:cNvSpPr txBox="1"/>
          <p:nvPr/>
        </p:nvSpPr>
        <p:spPr>
          <a:xfrm>
            <a:off x="9976598" y="4678350"/>
            <a:ext cx="1069585" cy="3607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지형 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숲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90" name="다이아몬드 189"/>
          <p:cNvSpPr/>
          <p:nvPr/>
        </p:nvSpPr>
        <p:spPr>
          <a:xfrm>
            <a:off x="11407698" y="4678350"/>
            <a:ext cx="370781" cy="370781"/>
          </a:xfrm>
          <a:prstGeom prst="diamond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91" name="그림 190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10903239" y="5018009"/>
            <a:ext cx="297036" cy="297036"/>
          </a:xfrm>
          <a:prstGeom prst="rect">
            <a:avLst/>
          </a:prstGeom>
        </p:spPr>
      </p:pic>
      <p:pic>
        <p:nvPicPr>
          <p:cNvPr id="192" name="그림 191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9988699" y="5315045"/>
            <a:ext cx="284935" cy="284935"/>
          </a:xfrm>
          <a:prstGeom prst="rect">
            <a:avLst/>
          </a:prstGeom>
        </p:spPr>
      </p:pic>
      <p:pic>
        <p:nvPicPr>
          <p:cNvPr id="193" name="그림 192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10018830" y="5038684"/>
            <a:ext cx="262774" cy="262774"/>
          </a:xfrm>
          <a:prstGeom prst="rect">
            <a:avLst/>
          </a:prstGeom>
        </p:spPr>
      </p:pic>
      <p:pic>
        <p:nvPicPr>
          <p:cNvPr id="194" name="그림 193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10909623" y="5301323"/>
            <a:ext cx="284267" cy="284267"/>
          </a:xfrm>
          <a:prstGeom prst="rect">
            <a:avLst/>
          </a:prstGeom>
        </p:spPr>
      </p:pic>
      <p:sp>
        <p:nvSpPr>
          <p:cNvPr id="195" name="가로 글상자 194"/>
          <p:cNvSpPr txBox="1"/>
          <p:nvPr/>
        </p:nvSpPr>
        <p:spPr>
          <a:xfrm>
            <a:off x="10283159" y="5041323"/>
            <a:ext cx="640226" cy="2691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96" name="가로 글상자 195"/>
          <p:cNvSpPr txBox="1"/>
          <p:nvPr/>
        </p:nvSpPr>
        <p:spPr>
          <a:xfrm>
            <a:off x="10289788" y="5342881"/>
            <a:ext cx="640226" cy="2691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solidFill>
                  <a:srgbClr val="42c7f1"/>
                </a:solidFill>
              </a:rPr>
              <a:t>+n,nnn</a:t>
            </a:r>
            <a:endParaRPr lang="en-US" altLang="ko-KR" sz="1200">
              <a:solidFill>
                <a:srgbClr val="42c7f1"/>
              </a:solidFill>
            </a:endParaRPr>
          </a:p>
        </p:txBody>
      </p:sp>
      <p:sp>
        <p:nvSpPr>
          <p:cNvPr id="197" name="가로 글상자 196"/>
          <p:cNvSpPr txBox="1"/>
          <p:nvPr/>
        </p:nvSpPr>
        <p:spPr>
          <a:xfrm>
            <a:off x="11187260" y="5036328"/>
            <a:ext cx="645618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rgbClr val="42c7f1"/>
                </a:solidFill>
              </a:rPr>
              <a:t>+n,nnn</a:t>
            </a:r>
            <a:endParaRPr lang="en-US" altLang="ko-KR" sz="1200">
              <a:solidFill>
                <a:srgbClr val="42c7f1"/>
              </a:solidFill>
            </a:endParaRPr>
          </a:p>
        </p:txBody>
      </p:sp>
      <p:sp>
        <p:nvSpPr>
          <p:cNvPr id="198" name="가로 글상자 197"/>
          <p:cNvSpPr txBox="1"/>
          <p:nvPr/>
        </p:nvSpPr>
        <p:spPr>
          <a:xfrm>
            <a:off x="11193890" y="5337885"/>
            <a:ext cx="640226" cy="2691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+n,nnn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199" name="다이아몬드 198"/>
          <p:cNvSpPr/>
          <p:nvPr/>
        </p:nvSpPr>
        <p:spPr>
          <a:xfrm>
            <a:off x="10968648" y="1472550"/>
            <a:ext cx="370781" cy="370781"/>
          </a:xfrm>
          <a:prstGeom prst="diamond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0" name="다이아몬드 199"/>
          <p:cNvSpPr/>
          <p:nvPr/>
        </p:nvSpPr>
        <p:spPr>
          <a:xfrm>
            <a:off x="11221886" y="4763871"/>
            <a:ext cx="180389" cy="180389"/>
          </a:xfrm>
          <a:prstGeom prst="diamond">
            <a:avLst/>
          </a:prstGeom>
          <a:gradFill flip="xy" rotWithShape="1">
            <a:gsLst>
              <a:gs pos="0">
                <a:srgbClr val="ffa01c">
                  <a:alpha val="40000"/>
                </a:srgbClr>
              </a:gs>
              <a:gs pos="60088">
                <a:srgbClr val="623a00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1" name="다이아몬드 200"/>
          <p:cNvSpPr/>
          <p:nvPr/>
        </p:nvSpPr>
        <p:spPr>
          <a:xfrm>
            <a:off x="10724204" y="1567433"/>
            <a:ext cx="180389" cy="180389"/>
          </a:xfrm>
          <a:prstGeom prst="diamond">
            <a:avLst/>
          </a:prstGeom>
          <a:gradFill flip="xy" rotWithShape="1">
            <a:gsLst>
              <a:gs pos="0">
                <a:srgbClr val="ffa01c">
                  <a:alpha val="40000"/>
                </a:srgbClr>
              </a:gs>
              <a:gs pos="60088">
                <a:srgbClr val="623a00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2" name="다이아몬드 201"/>
          <p:cNvSpPr/>
          <p:nvPr/>
        </p:nvSpPr>
        <p:spPr>
          <a:xfrm>
            <a:off x="10489285" y="1570286"/>
            <a:ext cx="180389" cy="180389"/>
          </a:xfrm>
          <a:prstGeom prst="diamond">
            <a:avLst/>
          </a:prstGeom>
          <a:gradFill flip="xy" rotWithShape="1">
            <a:gsLst>
              <a:gs pos="0">
                <a:srgbClr val="d1d1f0">
                  <a:alpha val="40000"/>
                </a:srgbClr>
              </a:gs>
              <a:gs pos="60088">
                <a:srgbClr val="42c7f1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3" name="다이아몬드 202"/>
          <p:cNvSpPr/>
          <p:nvPr/>
        </p:nvSpPr>
        <p:spPr>
          <a:xfrm>
            <a:off x="11036074" y="4766382"/>
            <a:ext cx="180389" cy="180389"/>
          </a:xfrm>
          <a:prstGeom prst="diamond">
            <a:avLst/>
          </a:prstGeom>
          <a:gradFill flip="xy" rotWithShape="1">
            <a:gsLst>
              <a:gs pos="0">
                <a:srgbClr val="d1d1f0">
                  <a:alpha val="40000"/>
                </a:srgbClr>
              </a:gs>
              <a:gs pos="60088">
                <a:srgbClr val="42c7f1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5406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57525" y="1952625"/>
            <a:ext cx="6339626" cy="3286124"/>
          </a:xfrm>
          <a:prstGeom prst="rect">
            <a:avLst/>
          </a:prstGeom>
          <a:solidFill>
            <a:srgbClr val="ecfff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95625" y="2000250"/>
            <a:ext cx="4414896" cy="1020326"/>
          </a:xfrm>
          <a:prstGeom prst="rect">
            <a:avLst/>
          </a:prstGeom>
          <a:solidFill>
            <a:srgbClr val="c9ff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구성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rcRect b="90936"/>
          <a:stretch>
            <a:fillRect/>
          </a:stretch>
        </p:blipFill>
        <p:spPr>
          <a:xfrm>
            <a:off x="57525" y="1625719"/>
            <a:ext cx="6372757" cy="32690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7669876" y="115344"/>
          <a:ext cx="4452088" cy="6593204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192530"/>
                <a:gridCol w="3259558"/>
              </a:tblGrid>
              <a:tr h="535763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7894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구성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좌측은 방어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근거리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원거리 병력 중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우호도 달성 등으로 사용 가능한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병력을 전시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조작하는 공간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우측은 현재 전투에 투입되는 자원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확인 및 최종 결정 공간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159911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사용 가능 병력 목록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병력 구분별로 사용 가능한 병력 전시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각 패널은 단일 클릭 시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번의 참전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예정인 병력 목록에 해당 병력을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명 추가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길게 누를 경우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초 딜레이 이후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초마다 병력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명씩 계속 추가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59446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총 식량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소모량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현재 참전 예정인 병력의 총 식량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소모량 표기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159911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참전 예정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병력 목록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표기 공간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참전 예정인 병력 목록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병력 패널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터치 및 홀드에 따라 사용할 병력이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정리되는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ListBox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공간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나열 순서는 위에서부터 아래로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방어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근거리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원거리 순서대로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텍스트는 중앙 맞춤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7894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전투 시작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터치 시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번의 식량 소모치만큼 현재 식량 보유량 감소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현재 참전 예정인 병력 데이터와 해당 타일의 적 병력 정보를 전투 매니저에게 전달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2383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병력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초기화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터치 시 참전 예정 병력 목록 표기 공간에 등록된 병력 리스트를 모두 초기화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cxnSp>
        <p:nvCxnSpPr>
          <p:cNvPr id="99" name="선 98"/>
          <p:cNvCxnSpPr/>
          <p:nvPr/>
        </p:nvCxnSpPr>
        <p:spPr>
          <a:xfrm rot="10800000">
            <a:off x="4870915" y="5992128"/>
            <a:ext cx="2909277" cy="268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51534" y="2034885"/>
            <a:ext cx="445943" cy="355022"/>
          </a:xfrm>
          <a:prstGeom prst="rect">
            <a:avLst/>
          </a:prstGeom>
          <a:solidFill>
            <a:srgbClr val="ff0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방어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103" name="직사각형 102"/>
          <p:cNvSpPr/>
          <p:nvPr/>
        </p:nvSpPr>
        <p:spPr>
          <a:xfrm>
            <a:off x="4602307" y="2277138"/>
            <a:ext cx="1724014" cy="2312178"/>
          </a:xfrm>
          <a:prstGeom prst="rect">
            <a:avLst/>
          </a:prstGeom>
          <a:solidFill>
            <a:srgbClr val="c5ee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4" name="화살표 93"/>
          <p:cNvCxnSpPr/>
          <p:nvPr/>
        </p:nvCxnSpPr>
        <p:spPr>
          <a:xfrm rot="16200000" flipH="1">
            <a:off x="3082095" y="1717594"/>
            <a:ext cx="12012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/>
          <p:nvPr/>
        </p:nvCxnSpPr>
        <p:spPr>
          <a:xfrm rot="10800000">
            <a:off x="5772138" y="2120098"/>
            <a:ext cx="1897738" cy="1101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 rot="10800000">
            <a:off x="6031056" y="3595678"/>
            <a:ext cx="1638820" cy="558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>
            <a:endCxn id="106" idx="3"/>
          </p:cNvCxnSpPr>
          <p:nvPr/>
        </p:nvCxnSpPr>
        <p:spPr>
          <a:xfrm rot="10800000">
            <a:off x="6326322" y="4927379"/>
            <a:ext cx="1343554" cy="311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51534" y="2418483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06" name="직사각형 105"/>
          <p:cNvSpPr/>
          <p:nvPr/>
        </p:nvSpPr>
        <p:spPr>
          <a:xfrm>
            <a:off x="5217957" y="4671934"/>
            <a:ext cx="1108363" cy="510886"/>
          </a:xfrm>
          <a:prstGeom prst="rect">
            <a:avLst/>
          </a:prstGeom>
          <a:solidFill>
            <a:srgbClr val="ffb2b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r">
              <a:defRPr/>
            </a:pPr>
            <a:r>
              <a:rPr lang="ko-KR" altLang="en-US" sz="1200"/>
              <a:t>전투 시작</a:t>
            </a:r>
            <a:r>
              <a:rPr lang="en-US" altLang="ko-KR" sz="1200"/>
              <a:t>!</a:t>
            </a:r>
            <a:endParaRPr lang="ko-KR" altLang="en-US" sz="120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7007" y="4722227"/>
            <a:ext cx="339647" cy="339647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4628462" y="4678618"/>
            <a:ext cx="484908" cy="51088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초기화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아이콘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10" name="가로 글상자 109"/>
          <p:cNvSpPr txBox="1"/>
          <p:nvPr/>
        </p:nvSpPr>
        <p:spPr>
          <a:xfrm>
            <a:off x="597477" y="2019300"/>
            <a:ext cx="1415243" cy="36524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방어형 병력</a:t>
            </a:r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95625" y="3092054"/>
            <a:ext cx="4414896" cy="1008860"/>
          </a:xfrm>
          <a:prstGeom prst="rect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95625" y="4154601"/>
            <a:ext cx="4414896" cy="998423"/>
          </a:xfrm>
          <a:prstGeom prst="rect">
            <a:avLst/>
          </a:prstGeom>
          <a:solidFill>
            <a:srgbClr val="c9fff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195821" y="2418483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17" name="직사각형 116"/>
          <p:cNvSpPr/>
          <p:nvPr/>
        </p:nvSpPr>
        <p:spPr>
          <a:xfrm>
            <a:off x="2240108" y="2418482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cxnSp>
        <p:nvCxnSpPr>
          <p:cNvPr id="98" name="화살표 97"/>
          <p:cNvCxnSpPr/>
          <p:nvPr/>
        </p:nvCxnSpPr>
        <p:spPr>
          <a:xfrm rot="16200000">
            <a:off x="4469600" y="5590820"/>
            <a:ext cx="80263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284394" y="2424047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19" name="직사각형 118"/>
          <p:cNvSpPr/>
          <p:nvPr/>
        </p:nvSpPr>
        <p:spPr>
          <a:xfrm>
            <a:off x="151534" y="3129379"/>
            <a:ext cx="445943" cy="355022"/>
          </a:xfrm>
          <a:prstGeom prst="rect">
            <a:avLst/>
          </a:prstGeom>
          <a:solidFill>
            <a:srgbClr val="ff0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근거리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120" name="직사각형 119"/>
          <p:cNvSpPr/>
          <p:nvPr/>
        </p:nvSpPr>
        <p:spPr>
          <a:xfrm>
            <a:off x="151534" y="3512976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21" name="가로 글상자 120"/>
          <p:cNvSpPr txBox="1"/>
          <p:nvPr/>
        </p:nvSpPr>
        <p:spPr>
          <a:xfrm>
            <a:off x="597477" y="3113793"/>
            <a:ext cx="1415243" cy="3652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근거리 병력</a:t>
            </a:r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195820" y="3512976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23" name="직사각형 122"/>
          <p:cNvSpPr/>
          <p:nvPr/>
        </p:nvSpPr>
        <p:spPr>
          <a:xfrm>
            <a:off x="2240107" y="3512976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24" name="직사각형 123"/>
          <p:cNvSpPr/>
          <p:nvPr/>
        </p:nvSpPr>
        <p:spPr>
          <a:xfrm>
            <a:off x="3284394" y="3518540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25" name="직사각형 124"/>
          <p:cNvSpPr/>
          <p:nvPr/>
        </p:nvSpPr>
        <p:spPr>
          <a:xfrm>
            <a:off x="151534" y="4195297"/>
            <a:ext cx="445943" cy="355022"/>
          </a:xfrm>
          <a:prstGeom prst="rect">
            <a:avLst/>
          </a:prstGeom>
          <a:solidFill>
            <a:srgbClr val="ff0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원거리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126" name="직사각형 125"/>
          <p:cNvSpPr/>
          <p:nvPr/>
        </p:nvSpPr>
        <p:spPr>
          <a:xfrm>
            <a:off x="151534" y="4578894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27" name="가로 글상자 126"/>
          <p:cNvSpPr txBox="1"/>
          <p:nvPr/>
        </p:nvSpPr>
        <p:spPr>
          <a:xfrm>
            <a:off x="597477" y="4179712"/>
            <a:ext cx="1415243" cy="3652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원거리 병력</a:t>
            </a:r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195820" y="4578895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29" name="직사각형 128"/>
          <p:cNvSpPr/>
          <p:nvPr/>
        </p:nvSpPr>
        <p:spPr>
          <a:xfrm>
            <a:off x="2240107" y="4578894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sp>
        <p:nvSpPr>
          <p:cNvPr id="130" name="직사각형 129"/>
          <p:cNvSpPr/>
          <p:nvPr/>
        </p:nvSpPr>
        <p:spPr>
          <a:xfrm>
            <a:off x="3284394" y="4584459"/>
            <a:ext cx="987136" cy="544661"/>
          </a:xfrm>
          <a:prstGeom prst="rect">
            <a:avLst/>
          </a:prstGeom>
          <a:solidFill>
            <a:srgbClr val="dda2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/>
              <a:t>병력 정보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패널</a:t>
            </a:r>
            <a:endParaRPr lang="ko-KR" altLang="en-US" sz="1000"/>
          </a:p>
        </p:txBody>
      </p:sp>
      <p:cxnSp>
        <p:nvCxnSpPr>
          <p:cNvPr id="132" name="선 131"/>
          <p:cNvCxnSpPr/>
          <p:nvPr/>
        </p:nvCxnSpPr>
        <p:spPr>
          <a:xfrm rot="16200000" flipV="1">
            <a:off x="7031181" y="1254022"/>
            <a:ext cx="865909" cy="632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선 134"/>
          <p:cNvCxnSpPr/>
          <p:nvPr/>
        </p:nvCxnSpPr>
        <p:spPr>
          <a:xfrm rot="10800000">
            <a:off x="3675774" y="1134358"/>
            <a:ext cx="34723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0428" y="1966367"/>
            <a:ext cx="284935" cy="284935"/>
          </a:xfrm>
          <a:prstGeom prst="rect">
            <a:avLst/>
          </a:prstGeom>
        </p:spPr>
      </p:pic>
      <p:sp>
        <p:nvSpPr>
          <p:cNvPr id="137" name="가로 글상자 136"/>
          <p:cNvSpPr txBox="1"/>
          <p:nvPr/>
        </p:nvSpPr>
        <p:spPr>
          <a:xfrm>
            <a:off x="5281517" y="1984678"/>
            <a:ext cx="620173" cy="27084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-n,nnn</a:t>
            </a:r>
            <a:endParaRPr lang="en-US" altLang="ko-KR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4069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990</ep:Words>
  <ep:PresentationFormat>화면 슬라이드 쇼(4:3)</ep:PresentationFormat>
  <ep:Paragraphs>434</ep:Paragraphs>
  <ep:Slides>18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2025-07-30T07:22:54.064</dcterms:created>
  <dc:creator>hs087</dc:creator>
  <cp:lastModifiedBy>hs087</cp:lastModifiedBy>
  <dcterms:modified xsi:type="dcterms:W3CDTF">2025-08-06T09:19:07.538</dcterms:modified>
  <cp:revision>564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