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30" d="100"/>
          <a:sy n="13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4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8128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5916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6747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708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76863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5804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0531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2681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954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56848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9" name="순서도: 대체 처리 58"/>
          <p:cNvSpPr/>
          <p:nvPr/>
        </p:nvSpPr>
        <p:spPr>
          <a:xfrm>
            <a:off x="8480917" y="2785024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09491" y="2813599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8870639" y="2782436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99215" y="2811011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50837" y="2783730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79411" y="2812305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90459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19034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3" name="순서도: 대체 처리 52"/>
          <p:cNvSpPr/>
          <p:nvPr/>
        </p:nvSpPr>
        <p:spPr>
          <a:xfrm>
            <a:off x="4780181" y="2782436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08756" y="2811011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5" name="순서도: 대체 처리 54"/>
          <p:cNvSpPr/>
          <p:nvPr/>
        </p:nvSpPr>
        <p:spPr>
          <a:xfrm>
            <a:off x="5169904" y="2779848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98479" y="2808423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7" name="순서도: 대체 처리 56"/>
          <p:cNvSpPr/>
          <p:nvPr/>
        </p:nvSpPr>
        <p:spPr>
          <a:xfrm>
            <a:off x="5550101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78676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27436" y="3069805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6659" y="3107727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65129" y="3249543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390459" y="3646381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66659" y="371899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5234" y="374112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98454" y="3741454"/>
            <a:ext cx="91276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013270" y="401653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058364" y="372240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86939" y="374453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90159" y="37448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604975" y="401994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678645" y="373204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7220" y="3754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210440" y="375451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225256" y="402959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466659" y="4895726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37" name="직사각형 36"/>
          <p:cNvSpPr/>
          <p:nvPr/>
        </p:nvSpPr>
        <p:spPr>
          <a:xfrm>
            <a:off x="5065129" y="5037542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90459" y="543437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66659" y="550699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5234" y="552912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98454" y="552945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013270" y="580453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58364" y="551040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86939" y="553253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90159" y="5532866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604975" y="5807944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678645" y="5520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07220" y="554218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210440" y="5542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225256" y="5817588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466659" y="430350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95234" y="432563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98454" y="432596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013270" y="460104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58364" y="430691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86939" y="432904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90159" y="4329376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604975" y="4604454"/>
            <a:ext cx="1054155" cy="2407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78645" y="4316558"/>
            <a:ext cx="1519872" cy="552174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707220" y="4338691"/>
            <a:ext cx="550845" cy="500730"/>
          </a:xfrm>
          <a:prstGeom prst="rect">
            <a:avLst/>
          </a:prstGeom>
          <a:solidFill>
            <a:srgbClr val="80808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210440" y="4339021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225256" y="4614099"/>
            <a:ext cx="1054155" cy="2407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화살표 82"/>
          <p:cNvCxnSpPr/>
          <p:nvPr/>
        </p:nvCxnSpPr>
        <p:spPr>
          <a:xfrm rot="5400000">
            <a:off x="4293682" y="2221639"/>
            <a:ext cx="1078461" cy="48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3356880" y="135122"/>
            <a:ext cx="4329292" cy="1729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활성화된 협력국 개수만큼 생성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버튼을 클릭 시 버튼 별로 할당된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협력국에 맞춰 목록이 상단에 맞춤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되도록 스크롤 설정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정렬 기준 </a:t>
            </a:r>
            <a:r>
              <a:rPr lang="en-US" altLang="ko-KR"/>
              <a:t>:</a:t>
            </a:r>
            <a:r>
              <a:rPr lang="ko-KR" altLang="en-US"/>
              <a:t> 빨리 활성화 되었을 수록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좌측으로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85" name="화살표 84"/>
          <p:cNvCxnSpPr/>
          <p:nvPr/>
        </p:nvCxnSpPr>
        <p:spPr>
          <a:xfrm rot="16200000" flipH="1">
            <a:off x="8528875" y="2298021"/>
            <a:ext cx="961306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가로 글상자 85"/>
          <p:cNvSpPr txBox="1"/>
          <p:nvPr/>
        </p:nvSpPr>
        <p:spPr>
          <a:xfrm>
            <a:off x="7925584" y="635547"/>
            <a:ext cx="4329292" cy="11818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근거리</a:t>
            </a:r>
            <a:r>
              <a:rPr lang="en-US" altLang="ko-KR"/>
              <a:t>/</a:t>
            </a:r>
            <a:r>
              <a:rPr lang="ko-KR" altLang="en-US"/>
              <a:t>원거리</a:t>
            </a:r>
            <a:r>
              <a:rPr lang="en-US" altLang="ko-KR"/>
              <a:t>/</a:t>
            </a:r>
            <a:r>
              <a:rPr lang="ko-KR" altLang="en-US"/>
              <a:t>방어 유닛 아이콘이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할당된 버튼</a:t>
            </a:r>
            <a:r>
              <a:rPr lang="en-US" altLang="ko-KR"/>
              <a:t>,</a:t>
            </a:r>
            <a:r>
              <a:rPr lang="ko-KR" altLang="en-US"/>
              <a:t> 클릭 시 해당 분류의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유닛만 조작 가능하도록 설정</a:t>
            </a:r>
            <a:r>
              <a:rPr lang="en-US" altLang="ko-KR"/>
              <a:t>,</a:t>
            </a:r>
            <a:r>
              <a:rPr lang="ko-KR" altLang="en-US"/>
              <a:t> 분류 외의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유닛은 반투명하게 설정</a:t>
            </a:r>
            <a:endParaRPr lang="ko-KR" altLang="en-US"/>
          </a:p>
        </p:txBody>
      </p:sp>
      <p:cxnSp>
        <p:nvCxnSpPr>
          <p:cNvPr id="87" name="화살표 86"/>
          <p:cNvCxnSpPr/>
          <p:nvPr/>
        </p:nvCxnSpPr>
        <p:spPr>
          <a:xfrm flipV="1">
            <a:off x="4113335" y="2943642"/>
            <a:ext cx="452935" cy="130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가로 글상자 87"/>
          <p:cNvSpPr txBox="1"/>
          <p:nvPr/>
        </p:nvSpPr>
        <p:spPr>
          <a:xfrm>
            <a:off x="2949233" y="2938466"/>
            <a:ext cx="1164102" cy="4468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현재 활성화된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협력국 아이콘</a:t>
            </a:r>
            <a:endParaRPr lang="ko-KR" altLang="en-US" sz="1200"/>
          </a:p>
        </p:txBody>
      </p:sp>
      <p:cxnSp>
        <p:nvCxnSpPr>
          <p:cNvPr id="89" name="화살표 88"/>
          <p:cNvCxnSpPr/>
          <p:nvPr/>
        </p:nvCxnSpPr>
        <p:spPr>
          <a:xfrm rot="10800000">
            <a:off x="9298926" y="3967194"/>
            <a:ext cx="55869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가로 글상자 89"/>
          <p:cNvSpPr txBox="1"/>
          <p:nvPr/>
        </p:nvSpPr>
        <p:spPr>
          <a:xfrm>
            <a:off x="9802146" y="2974613"/>
            <a:ext cx="2452731" cy="28337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별로 분류된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 표기 공간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버튼은 </a:t>
            </a:r>
            <a:r>
              <a:rPr lang="en-US" altLang="ko-KR"/>
              <a:t>6</a:t>
            </a:r>
            <a:r>
              <a:rPr lang="ko-KR" altLang="en-US"/>
              <a:t>개만큼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들어감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협력국 정렬 기준 </a:t>
            </a:r>
            <a:r>
              <a:rPr lang="en-US" altLang="ko-KR"/>
              <a:t>: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빨리 활성화 되었을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수록 상단으로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활성화되지 않은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병력은 회색으로 배색</a:t>
            </a:r>
            <a:endParaRPr lang="ko-KR" altLang="en-US"/>
          </a:p>
        </p:txBody>
      </p:sp>
      <p:cxnSp>
        <p:nvCxnSpPr>
          <p:cNvPr id="91" name="화살표 90"/>
          <p:cNvCxnSpPr/>
          <p:nvPr/>
        </p:nvCxnSpPr>
        <p:spPr>
          <a:xfrm flipV="1">
            <a:off x="2905125" y="3646380"/>
            <a:ext cx="1485333" cy="490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가로 글상자 91"/>
          <p:cNvSpPr txBox="1"/>
          <p:nvPr/>
        </p:nvSpPr>
        <p:spPr>
          <a:xfrm>
            <a:off x="2282686" y="4126171"/>
            <a:ext cx="1830648" cy="9057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얇은 선으로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간단하게 공간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구분짓기</a:t>
            </a:r>
            <a:endParaRPr lang="ko-KR" altLang="en-US"/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80416" y="3107727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4" name="화살표 93"/>
          <p:cNvCxnSpPr>
            <a:endCxn id="81" idx="3"/>
          </p:cNvCxnSpPr>
          <p:nvPr/>
        </p:nvCxnSpPr>
        <p:spPr>
          <a:xfrm rot="16200000" flipV="1">
            <a:off x="9237530" y="4776369"/>
            <a:ext cx="661969" cy="5782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165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966" y="3041784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87436" y="3183600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712766" y="3580438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88966" y="3653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17541" y="3675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20761" y="3675511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35577" y="3950589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80671" y="36564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9246" y="36785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912466" y="36789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27282" y="39540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8000952" y="36661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9527" y="36882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32747" y="3688569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47563" y="3963647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4829783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4971599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2766" y="5368436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88966" y="544104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17541" y="5463180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320761" y="5463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335577" y="573858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80671" y="544446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9246" y="546659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912466" y="546692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27282" y="574200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8000952" y="545410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29527" y="547623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32747" y="54765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47563" y="5751645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88966" y="423755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17541" y="425969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20761" y="426002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35577" y="453509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80671" y="424097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409246" y="426310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912466" y="426343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27282" y="453851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8000952" y="425061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29527" y="427274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32747" y="427307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47563" y="454815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036318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039784" y="999406"/>
            <a:ext cx="4329292" cy="3582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협력국 버튼 클릭 시</a:t>
            </a:r>
            <a:endParaRPr lang="ko-KR" altLang="en-US"/>
          </a:p>
        </p:txBody>
      </p:sp>
      <p:cxnSp>
        <p:nvCxnSpPr>
          <p:cNvPr id="106" name="화살표 105"/>
          <p:cNvCxnSpPr>
            <a:endCxn id="54" idx="0"/>
          </p:cNvCxnSpPr>
          <p:nvPr/>
        </p:nvCxnSpPr>
        <p:spPr>
          <a:xfrm rot="16200000" flipH="1">
            <a:off x="4374902" y="1844627"/>
            <a:ext cx="1430910" cy="369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6514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54708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53178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773758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02333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05553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20369" y="3920763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65463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94038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897258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12074" y="3924176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985744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14319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17540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32356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4640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36338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4913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268133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282949" y="5718470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65184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93759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896979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11795" y="57217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985465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14040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17261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32077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73758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2333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05553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20369" y="450527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65463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94038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897258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12074" y="450868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985744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14319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17540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32356" y="451833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931353" y="642658"/>
            <a:ext cx="4329292" cy="636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협력국이 상단에 맞춤 되도록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스크롤 자동 조정</a:t>
            </a:r>
            <a:endParaRPr lang="ko-KR" altLang="en-US"/>
          </a:p>
        </p:txBody>
      </p:sp>
      <p:cxnSp>
        <p:nvCxnSpPr>
          <p:cNvPr id="106" name="화살표 105"/>
          <p:cNvCxnSpPr/>
          <p:nvPr/>
        </p:nvCxnSpPr>
        <p:spPr>
          <a:xfrm rot="5400000">
            <a:off x="4537821" y="1809812"/>
            <a:ext cx="2039937" cy="57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>
            <a:off x="4754708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>
            <a:off x="5847447" y="1079500"/>
            <a:ext cx="4077319" cy="2819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76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 rot="16200000" flipH="1">
            <a:off x="8540868" y="2162018"/>
            <a:ext cx="1101421" cy="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8289742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분류 버튼 클릭 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298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9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3" y="2747656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1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7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9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3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1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386448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나머지 분류 아이콘 회색 배색</a:t>
            </a:r>
            <a:endParaRPr lang="ko-KR" altLang="en-US"/>
          </a:p>
        </p:txBody>
      </p:sp>
      <p:cxnSp>
        <p:nvCxnSpPr>
          <p:cNvPr id="110" name="화살표 109"/>
          <p:cNvCxnSpPr>
            <a:endCxn id="64" idx="0"/>
          </p:cNvCxnSpPr>
          <p:nvPr/>
        </p:nvCxnSpPr>
        <p:spPr>
          <a:xfrm rot="16200000" flipH="1">
            <a:off x="8681669" y="2021218"/>
            <a:ext cx="1135051" cy="315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가로 글상자 110"/>
          <p:cNvSpPr txBox="1"/>
          <p:nvPr/>
        </p:nvSpPr>
        <p:spPr>
          <a:xfrm>
            <a:off x="9764585" y="3536688"/>
            <a:ext cx="4329292" cy="11848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분류 외의 버튼은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 글씨</a:t>
            </a:r>
            <a:r>
              <a:rPr lang="en-US" altLang="ko-KR"/>
              <a:t>/</a:t>
            </a:r>
            <a:r>
              <a:rPr lang="ko-KR" altLang="en-US"/>
              <a:t>투명도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65%</a:t>
            </a:r>
            <a:r>
              <a:rPr lang="ko-KR" altLang="en-US"/>
              <a:t> 적용</a:t>
            </a:r>
            <a:r>
              <a:rPr lang="en-US" altLang="ko-KR"/>
              <a:t>,</a:t>
            </a:r>
            <a:r>
              <a:rPr lang="ko-KR" altLang="en-US"/>
              <a:t> 상호작용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불가하도록 제한</a:t>
            </a:r>
            <a:endParaRPr lang="ko-KR" altLang="en-US"/>
          </a:p>
        </p:txBody>
      </p:sp>
      <p:cxnSp>
        <p:nvCxnSpPr>
          <p:cNvPr id="112" name="화살표 111"/>
          <p:cNvCxnSpPr/>
          <p:nvPr/>
        </p:nvCxnSpPr>
        <p:spPr>
          <a:xfrm rot="10800000" flipV="1">
            <a:off x="9029572" y="4517179"/>
            <a:ext cx="735014" cy="122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화살표 112"/>
          <p:cNvCxnSpPr/>
          <p:nvPr/>
        </p:nvCxnSpPr>
        <p:spPr>
          <a:xfrm rot="10800000">
            <a:off x="9091575" y="4005445"/>
            <a:ext cx="710368" cy="501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765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421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6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559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552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675134" y="940447"/>
            <a:ext cx="4329292" cy="635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다른 분류 버튼 클릭 시 기존 분류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버튼 해제 후 해당 분류만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8680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16200000" flipH="1">
            <a:off x="7948767" y="2059526"/>
            <a:ext cx="1203400" cy="172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245122" y="635081"/>
            <a:ext cx="4329292" cy="909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다시 같은 분류 버튼 클릭 시 </a:t>
            </a:r>
            <a:r>
              <a:rPr lang="en-US" altLang="ko-KR"/>
              <a:t>(</a:t>
            </a:r>
            <a:r>
              <a:rPr lang="ko-KR" altLang="en-US"/>
              <a:t>근거리만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보기 → 근거리 다시 클릭</a:t>
            </a:r>
            <a:r>
              <a:rPr lang="en-US" altLang="ko-KR"/>
              <a:t>)</a:t>
            </a:r>
            <a:r>
              <a:rPr lang="ko-KR" altLang="en-US"/>
              <a:t> 모두 기존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상태로 되돌리기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7883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8" cy="2788567"/>
          </a:xfrm>
          <a:prstGeom prst="rect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223466" y="2250676"/>
            <a:ext cx="3634322" cy="3895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3048000" y="944162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공격력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방어력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이동 속도</a:t>
            </a:r>
            <a:endParaRPr lang="ko-KR" altLang="en-US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마나관련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사거리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공속</a:t>
            </a:r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6038951" y="3322361"/>
            <a:ext cx="3485150" cy="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능력치 </a:t>
            </a:r>
            <a:r>
              <a:rPr lang="en-US" altLang="ko-KR" sz="800">
                <a:solidFill>
                  <a:schemeClr val="dk1"/>
                </a:solidFill>
              </a:rPr>
              <a:t>(Text)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038951" y="3514728"/>
            <a:ext cx="3485150" cy="85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54817" y="4478343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210726" y="4521000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기본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756438" y="4520458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기본 공격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164342" y="498809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201201" y="5021712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스킬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760733" y="5023784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공격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endParaRPr lang="en-US" altLang="ko-KR" sz="8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쿨다운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164341" y="550737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201201" y="5546318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패시브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760733" y="5543063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패시브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발동 효과가 존재할 경우 쿨다운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9593" y="3559735"/>
            <a:ext cx="216027" cy="216027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54987" y="4029325"/>
            <a:ext cx="216027" cy="216027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11017" y="3581399"/>
            <a:ext cx="216027" cy="216027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88662" y="3571874"/>
            <a:ext cx="216027" cy="216027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14907" y="3999385"/>
            <a:ext cx="216027" cy="216027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03946" y="4004612"/>
            <a:ext cx="216027" cy="216027"/>
          </a:xfrm>
          <a:prstGeom prst="rect">
            <a:avLst/>
          </a:prstGeom>
        </p:spPr>
      </p:pic>
      <p:sp>
        <p:nvSpPr>
          <p:cNvPr id="185" name="가로 글상자 184"/>
          <p:cNvSpPr txBox="1"/>
          <p:nvPr/>
        </p:nvSpPr>
        <p:spPr>
          <a:xfrm>
            <a:off x="6494670" y="3607507"/>
            <a:ext cx="53022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공격력</a:t>
            </a:r>
            <a:endParaRPr lang="ko-KR" altLang="en-US" sz="1300"/>
          </a:p>
        </p:txBody>
      </p:sp>
      <p:grpSp>
        <p:nvGrpSpPr>
          <p:cNvPr id="189" name=""/>
          <p:cNvGrpSpPr/>
          <p:nvPr/>
        </p:nvGrpSpPr>
        <p:grpSpPr>
          <a:xfrm rot="0">
            <a:off x="7873936" y="4000750"/>
            <a:ext cx="228220" cy="216955"/>
            <a:chOff x="9974370" y="2208125"/>
            <a:chExt cx="228220" cy="216955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052047" y="2208125"/>
              <a:ext cx="150542" cy="150542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974370" y="2250676"/>
              <a:ext cx="174405" cy="174405"/>
            </a:xfrm>
            <a:prstGeom prst="rect">
              <a:avLst/>
            </a:prstGeom>
          </p:spPr>
        </p:pic>
      </p:grpSp>
      <p:sp>
        <p:nvSpPr>
          <p:cNvPr id="187" name="가로 글상자 186"/>
          <p:cNvSpPr txBox="1"/>
          <p:nvPr/>
        </p:nvSpPr>
        <p:spPr>
          <a:xfrm>
            <a:off x="7665144" y="3600449"/>
            <a:ext cx="52635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방어력</a:t>
            </a:r>
            <a:endParaRPr lang="ko-KR" altLang="en-US" sz="1300"/>
          </a:p>
        </p:txBody>
      </p:sp>
      <p:sp>
        <p:nvSpPr>
          <p:cNvPr id="188" name="가로 글상자 187"/>
          <p:cNvSpPr txBox="1"/>
          <p:nvPr/>
        </p:nvSpPr>
        <p:spPr>
          <a:xfrm>
            <a:off x="8742789" y="3600449"/>
            <a:ext cx="363112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체력</a:t>
            </a:r>
            <a:endParaRPr lang="ko-KR" altLang="en-US" sz="1300"/>
          </a:p>
        </p:txBody>
      </p:sp>
      <p:sp>
        <p:nvSpPr>
          <p:cNvPr id="190" name="가로 글상자 189"/>
          <p:cNvSpPr txBox="1"/>
          <p:nvPr/>
        </p:nvSpPr>
        <p:spPr>
          <a:xfrm>
            <a:off x="6333281" y="4038722"/>
            <a:ext cx="619399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최대 마나</a:t>
            </a:r>
            <a:endParaRPr lang="ko-KR" altLang="en-US" sz="1100"/>
          </a:p>
        </p:txBody>
      </p:sp>
      <p:sp>
        <p:nvSpPr>
          <p:cNvPr id="191" name="가로 글상자 190"/>
          <p:cNvSpPr txBox="1"/>
          <p:nvPr/>
        </p:nvSpPr>
        <p:spPr>
          <a:xfrm>
            <a:off x="7222320" y="4010275"/>
            <a:ext cx="58761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기본 공격 시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마나 회복량</a:t>
            </a:r>
            <a:endParaRPr lang="ko-KR" altLang="en-US" sz="800"/>
          </a:p>
        </p:txBody>
      </p:sp>
      <p:sp>
        <p:nvSpPr>
          <p:cNvPr id="192" name="가로 글상자 191"/>
          <p:cNvSpPr txBox="1"/>
          <p:nvPr/>
        </p:nvSpPr>
        <p:spPr>
          <a:xfrm>
            <a:off x="8137586" y="4010275"/>
            <a:ext cx="46292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초당 마나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회복량</a:t>
            </a:r>
            <a:endParaRPr lang="ko-KR" altLang="en-US" sz="800"/>
          </a:p>
        </p:txBody>
      </p:sp>
      <p:sp>
        <p:nvSpPr>
          <p:cNvPr id="193" name="가로 글상자 192"/>
          <p:cNvSpPr txBox="1"/>
          <p:nvPr/>
        </p:nvSpPr>
        <p:spPr>
          <a:xfrm>
            <a:off x="8906445" y="4067900"/>
            <a:ext cx="456061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사거리</a:t>
            </a:r>
            <a:endParaRPr lang="ko-KR" altLang="en-US" sz="1100"/>
          </a:p>
        </p:txBody>
      </p:sp>
      <p:cxnSp>
        <p:nvCxnSpPr>
          <p:cNvPr id="194" name="화살표 193"/>
          <p:cNvCxnSpPr/>
          <p:nvPr/>
        </p:nvCxnSpPr>
        <p:spPr>
          <a:xfrm rot="10800000">
            <a:off x="9343984" y="3940573"/>
            <a:ext cx="681335" cy="196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가로 글상자 194"/>
          <p:cNvSpPr txBox="1"/>
          <p:nvPr/>
        </p:nvSpPr>
        <p:spPr>
          <a:xfrm>
            <a:off x="9997287" y="3787901"/>
            <a:ext cx="2107774" cy="902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내부에 </a:t>
            </a:r>
            <a:r>
              <a:rPr lang="en-US" altLang="ko-KR"/>
              <a:t>2</a:t>
            </a:r>
            <a:r>
              <a:rPr lang="ko-KR" altLang="en-US"/>
              <a:t>줄로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주요 능력치 표기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각 아이콘</a:t>
            </a:r>
            <a:r>
              <a:rPr lang="en-US" altLang="ko-KR"/>
              <a:t>+</a:t>
            </a:r>
            <a:r>
              <a:rPr lang="ko-KR" altLang="en-US"/>
              <a:t>수치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196" name="화살표 195"/>
          <p:cNvCxnSpPr>
            <a:stCxn id="197" idx="1"/>
          </p:cNvCxnSpPr>
          <p:nvPr/>
        </p:nvCxnSpPr>
        <p:spPr>
          <a:xfrm rot="10800000" flipV="1">
            <a:off x="9455660" y="2700201"/>
            <a:ext cx="569660" cy="426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가로 글상자 196"/>
          <p:cNvSpPr txBox="1"/>
          <p:nvPr/>
        </p:nvSpPr>
        <p:spPr>
          <a:xfrm>
            <a:off x="10025320" y="2382882"/>
            <a:ext cx="2107774" cy="634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터치 시 하단 패널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</a:t>
            </a:r>
            <a:endParaRPr lang="ko-KR" altLang="en-US"/>
          </a:p>
        </p:txBody>
      </p:sp>
      <p:cxnSp>
        <p:nvCxnSpPr>
          <p:cNvPr id="198" name="화살표 197"/>
          <p:cNvCxnSpPr>
            <a:stCxn id="197" idx="1"/>
          </p:cNvCxnSpPr>
          <p:nvPr/>
        </p:nvCxnSpPr>
        <p:spPr>
          <a:xfrm rot="10800000" flipV="1">
            <a:off x="7627044" y="2700201"/>
            <a:ext cx="2398278" cy="3314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화살표 198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가로 글상자 199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기본 공격</a:t>
            </a:r>
            <a:r>
              <a:rPr lang="en-US" altLang="ko-KR"/>
              <a:t>,</a:t>
            </a:r>
            <a:r>
              <a:rPr lang="ko-KR" altLang="en-US"/>
              <a:t> 액티브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패시브 설명 기입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(1</a:t>
            </a:r>
            <a:r>
              <a:rPr lang="ko-KR" altLang="en-US"/>
              <a:t>문장으로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27188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8" cy="2788567"/>
          </a:xfrm>
          <a:prstGeom prst="rect">
            <a:avLst/>
          </a:prstGeom>
          <a:solidFill>
            <a:srgbClr val="eb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096000" y="4073329"/>
            <a:ext cx="3419394" cy="19491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223466" y="2250676"/>
            <a:ext cx="3634322" cy="3895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41" name="직사각형 140"/>
          <p:cNvSpPr/>
          <p:nvPr/>
        </p:nvSpPr>
        <p:spPr>
          <a:xfrm>
            <a:off x="6164134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공격력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682455" y="3843336"/>
            <a:ext cx="170152" cy="1409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013227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방어력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536308" y="3844858"/>
            <a:ext cx="165389" cy="142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862319" y="3348632"/>
            <a:ext cx="688473" cy="64461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385398" y="3843336"/>
            <a:ext cx="160627" cy="140941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0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711414" y="3349891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이동속도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229726" y="3844595"/>
            <a:ext cx="160627" cy="1441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164134" y="4126789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164135" y="4603040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164133" y="507929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164133" y="555554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6" name="순서도: 수행의 시작/종료 165"/>
          <p:cNvSpPr/>
          <p:nvPr/>
        </p:nvSpPr>
        <p:spPr>
          <a:xfrm>
            <a:off x="9446280" y="407332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7" name="화살표 166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가로 글상자 167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연구 표기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공간</a:t>
            </a:r>
            <a:r>
              <a:rPr lang="en-US" altLang="ko-KR"/>
              <a:t>,</a:t>
            </a:r>
            <a:r>
              <a:rPr lang="ko-KR" altLang="en-US"/>
              <a:t> 비활성화 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  <p:cxnSp>
        <p:nvCxnSpPr>
          <p:cNvPr id="169" name="화살표 168"/>
          <p:cNvCxnSpPr/>
          <p:nvPr/>
        </p:nvCxnSpPr>
        <p:spPr>
          <a:xfrm rot="10800000" flipV="1">
            <a:off x="9370692" y="3670940"/>
            <a:ext cx="516991" cy="27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가로 글상자 169"/>
          <p:cNvSpPr txBox="1"/>
          <p:nvPr/>
        </p:nvSpPr>
        <p:spPr>
          <a:xfrm>
            <a:off x="9887684" y="3218004"/>
            <a:ext cx="2107774" cy="9044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병력 능력치 연구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일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704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638</ep:Words>
  <ep:PresentationFormat>화면 슬라이드 쇼(4:3)</ep:PresentationFormat>
  <ep:Paragraphs>609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2025-08-15T11:35:11.833</dcterms:created>
  <dc:creator>hs087</dc:creator>
  <cp:lastModifiedBy>hs087</cp:lastModifiedBy>
  <dcterms:modified xsi:type="dcterms:W3CDTF">2025-08-19T06:32:10.187</dcterms:modified>
  <cp:revision>188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