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61" r:id="rId4"/>
    <p:sldId id="270" r:id="rId5"/>
    <p:sldId id="271" r:id="rId6"/>
    <p:sldId id="262" r:id="rId7"/>
    <p:sldId id="264" r:id="rId8"/>
    <p:sldId id="265" r:id="rId9"/>
    <p:sldId id="266" r:id="rId10"/>
    <p:sldId id="263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32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345103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796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83773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32549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032195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6764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7.png"  /><Relationship Id="rId11" Type="http://schemas.openxmlformats.org/officeDocument/2006/relationships/image" Target="../media/image7.png"  /><Relationship Id="rId12" Type="http://schemas.openxmlformats.org/officeDocument/2006/relationships/image" Target="../media/image7.png"  /><Relationship Id="rId13" Type="http://schemas.openxmlformats.org/officeDocument/2006/relationships/image" Target="../media/image7.png"  /><Relationship Id="rId14" Type="http://schemas.openxmlformats.org/officeDocument/2006/relationships/image" Target="../media/image7.png"  /><Relationship Id="rId15" Type="http://schemas.openxmlformats.org/officeDocument/2006/relationships/image" Target="../media/image7.png"  /><Relationship Id="rId16" Type="http://schemas.openxmlformats.org/officeDocument/2006/relationships/image" Target="../media/image7.png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7.png"  /><Relationship Id="rId9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8.png"  /><Relationship Id="rId4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8.png"  /><Relationship Id="rId4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8.png"  /><Relationship Id="rId4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8.png"  /><Relationship Id="rId4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 개요</a:t>
            </a:r>
            <a:endParaRPr kumimoji="0" lang="ko-KR" altLang="en-US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3" name="가로 글상자 52"/>
          <p:cNvSpPr txBox="1"/>
          <p:nvPr/>
        </p:nvSpPr>
        <p:spPr>
          <a:xfrm>
            <a:off x="730082" y="831640"/>
            <a:ext cx="10731836" cy="366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각 연구가 카테고리 </a:t>
            </a:r>
            <a:r>
              <a:rPr lang="en-US" altLang="ko-KR">
                <a:solidFill>
                  <a:schemeClr val="tx1"/>
                </a:solidFill>
                <a:effectLst/>
              </a:rPr>
              <a:t>(Researchable, Locked, Completed)</a:t>
            </a:r>
            <a:r>
              <a:rPr lang="ko-KR" altLang="en-US">
                <a:solidFill>
                  <a:schemeClr val="tx1"/>
                </a:solidFill>
                <a:effectLst/>
              </a:rPr>
              <a:t>에 표기되는 조건은 다음과 같다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7133" y="3609889"/>
            <a:ext cx="3670262" cy="997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가로 글상자 54"/>
          <p:cNvSpPr txBox="1"/>
          <p:nvPr/>
        </p:nvSpPr>
        <p:spPr>
          <a:xfrm>
            <a:off x="1474675" y="3429000"/>
            <a:ext cx="1595178" cy="361778"/>
          </a:xfrm>
          <a:prstGeom prst="rect">
            <a:avLst/>
          </a:prstGeom>
          <a:solidFill>
            <a:srgbClr val="ffcccc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Locked</a:t>
            </a:r>
            <a:endParaRPr lang="en-US" altLang="ko-KR"/>
          </a:p>
        </p:txBody>
      </p:sp>
      <p:sp>
        <p:nvSpPr>
          <p:cNvPr id="58" name="직사각형 57"/>
          <p:cNvSpPr/>
          <p:nvPr/>
        </p:nvSpPr>
        <p:spPr>
          <a:xfrm>
            <a:off x="730082" y="3635960"/>
            <a:ext cx="3235034" cy="1078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3-1.</a:t>
            </a:r>
            <a:r>
              <a:rPr lang="ko-KR" altLang="en-US" sz="1500">
                <a:solidFill>
                  <a:schemeClr val="tx1"/>
                </a:solidFill>
              </a:rPr>
              <a:t> 상기한 조건 중 </a:t>
            </a:r>
            <a:r>
              <a:rPr lang="en-US" altLang="ko-KR" sz="1500">
                <a:solidFill>
                  <a:schemeClr val="tx1"/>
                </a:solidFill>
              </a:rPr>
              <a:t>1</a:t>
            </a:r>
            <a:r>
              <a:rPr lang="ko-KR" altLang="en-US" sz="1500">
                <a:solidFill>
                  <a:schemeClr val="tx1"/>
                </a:solidFill>
              </a:rPr>
              <a:t>개를 만족하며 </a:t>
            </a:r>
            <a:r>
              <a:rPr lang="en-US" altLang="ko-KR" sz="1500">
                <a:solidFill>
                  <a:schemeClr val="tx1"/>
                </a:solidFill>
              </a:rPr>
              <a:t>Prerequisites</a:t>
            </a:r>
            <a:r>
              <a:rPr lang="ko-KR" altLang="en-US" sz="1500">
                <a:solidFill>
                  <a:schemeClr val="tx1"/>
                </a:solidFill>
              </a:rPr>
              <a:t>에 </a:t>
            </a: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해당하는 연구가 완료되지 않음</a:t>
            </a:r>
            <a:endParaRPr lang="ko-KR" altLang="en-US" sz="1500"/>
          </a:p>
        </p:txBody>
      </p:sp>
      <p:sp>
        <p:nvSpPr>
          <p:cNvPr id="59" name="직사각형 58"/>
          <p:cNvSpPr/>
          <p:nvPr/>
        </p:nvSpPr>
        <p:spPr>
          <a:xfrm>
            <a:off x="4217691" y="3609889"/>
            <a:ext cx="3117179" cy="997715"/>
          </a:xfrm>
          <a:prstGeom prst="rect">
            <a:avLst/>
          </a:prstGeom>
          <a:noFill/>
          <a:ln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390159" y="3830789"/>
            <a:ext cx="2845376" cy="689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3-2.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Prerequisites</a:t>
            </a:r>
            <a:r>
              <a:rPr lang="ko-KR" altLang="en-US" sz="1500">
                <a:solidFill>
                  <a:schemeClr val="tx1"/>
                </a:solidFill>
              </a:rPr>
              <a:t>에 해당하는 </a:t>
            </a: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연구가 완료됨</a:t>
            </a: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rgbClr val="006000"/>
                </a:solidFill>
              </a:rPr>
              <a:t>(Completed</a:t>
            </a:r>
            <a:r>
              <a:rPr lang="ko-KR" altLang="en-US" sz="1000">
                <a:solidFill>
                  <a:srgbClr val="006000"/>
                </a:solidFill>
              </a:rPr>
              <a:t>에 해당 연구가 있음을 체크</a:t>
            </a:r>
            <a:r>
              <a:rPr lang="en-US" altLang="ko-KR" sz="1000">
                <a:solidFill>
                  <a:srgbClr val="006000"/>
                </a:solidFill>
              </a:rPr>
              <a:t>)</a:t>
            </a:r>
            <a:endParaRPr lang="en-US" altLang="ko-KR" sz="1000">
              <a:solidFill>
                <a:srgbClr val="006000"/>
              </a:solidFill>
            </a:endParaRPr>
          </a:p>
        </p:txBody>
      </p:sp>
      <p:sp>
        <p:nvSpPr>
          <p:cNvPr id="61" name="가로 글상자 60"/>
          <p:cNvSpPr txBox="1"/>
          <p:nvPr/>
        </p:nvSpPr>
        <p:spPr>
          <a:xfrm>
            <a:off x="1139534" y="2253017"/>
            <a:ext cx="6096000" cy="77402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1.</a:t>
            </a:r>
            <a:r>
              <a:rPr lang="ko-KR" altLang="en-US" sz="1500">
                <a:solidFill>
                  <a:schemeClr val="tx1"/>
                </a:solidFill>
              </a:rPr>
              <a:t> 연구의 </a:t>
            </a:r>
            <a:r>
              <a:rPr lang="en-US" altLang="ko-KR" sz="1500">
                <a:solidFill>
                  <a:schemeClr val="tx1"/>
                </a:solidFill>
              </a:rPr>
              <a:t>FactionType</a:t>
            </a:r>
            <a:r>
              <a:rPr lang="ko-KR" altLang="en-US" sz="1500">
                <a:solidFill>
                  <a:schemeClr val="tx1"/>
                </a:solidFill>
              </a:rPr>
              <a:t>이 같은 협력국이 활성화 되었으며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우호도 조건이 만족됨을 확인함</a:t>
            </a:r>
            <a:endParaRPr lang="en-US" altLang="ko-KR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2.</a:t>
            </a:r>
            <a:r>
              <a:rPr lang="ko-KR" altLang="en-US" sz="1500">
                <a:solidFill>
                  <a:schemeClr val="tx1"/>
                </a:solidFill>
              </a:rPr>
              <a:t> 연구의 </a:t>
            </a:r>
            <a:r>
              <a:rPr lang="en-US" altLang="ko-KR" sz="1500">
                <a:solidFill>
                  <a:schemeClr val="tx1"/>
                </a:solidFill>
              </a:rPr>
              <a:t>FactionType</a:t>
            </a:r>
            <a:r>
              <a:rPr lang="ko-KR" altLang="en-US" sz="1500">
                <a:solidFill>
                  <a:schemeClr val="tx1"/>
                </a:solidFill>
              </a:rPr>
              <a:t>이 </a:t>
            </a:r>
            <a:r>
              <a:rPr lang="en-US" altLang="ko-KR" sz="1500">
                <a:solidFill>
                  <a:schemeClr val="tx1"/>
                </a:solidFill>
              </a:rPr>
              <a:t>None</a:t>
            </a:r>
            <a:r>
              <a:rPr lang="ko-KR" altLang="en-US" sz="1500">
                <a:solidFill>
                  <a:schemeClr val="tx1"/>
                </a:solidFill>
              </a:rPr>
              <a:t>임</a:t>
            </a:r>
            <a:r>
              <a:rPr lang="en-US" altLang="ko-KR" sz="1500">
                <a:solidFill>
                  <a:schemeClr val="tx1"/>
                </a:solidFill>
              </a:rPr>
              <a:t> (</a:t>
            </a:r>
            <a:r>
              <a:rPr lang="ko-KR" altLang="en-US" sz="1500">
                <a:solidFill>
                  <a:schemeClr val="tx1"/>
                </a:solidFill>
              </a:rPr>
              <a:t>이하</a:t>
            </a:r>
            <a:r>
              <a:rPr lang="en-US" altLang="ko-KR" sz="1500">
                <a:solidFill>
                  <a:schemeClr val="tx1"/>
                </a:solidFill>
              </a:rPr>
              <a:t> </a:t>
            </a:r>
            <a:r>
              <a:rPr lang="ko-KR" altLang="en-US" sz="1500">
                <a:solidFill>
                  <a:schemeClr val="tx1"/>
                </a:solidFill>
              </a:rPr>
              <a:t>기본 연구라 통칭</a:t>
            </a:r>
            <a:r>
              <a:rPr lang="en-US" altLang="ko-KR" sz="1500">
                <a:solidFill>
                  <a:schemeClr val="tx1"/>
                </a:solidFill>
              </a:rPr>
              <a:t>)</a:t>
            </a:r>
            <a:endParaRPr lang="en-US" altLang="ko-KR" sz="1500">
              <a:solidFill>
                <a:schemeClr val="tx1"/>
              </a:solidFill>
            </a:endParaRPr>
          </a:p>
        </p:txBody>
      </p:sp>
      <p:sp>
        <p:nvSpPr>
          <p:cNvPr id="62" name="가로 글상자 61"/>
          <p:cNvSpPr txBox="1"/>
          <p:nvPr/>
        </p:nvSpPr>
        <p:spPr>
          <a:xfrm>
            <a:off x="4978691" y="3429000"/>
            <a:ext cx="1595178" cy="361778"/>
          </a:xfrm>
          <a:prstGeom prst="rect">
            <a:avLst/>
          </a:prstGeom>
          <a:solidFill>
            <a:srgbClr val="b3ffb3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Researchable</a:t>
            </a:r>
            <a:endParaRPr lang="en-US" altLang="ko-KR"/>
          </a:p>
        </p:txBody>
      </p:sp>
      <p:sp>
        <p:nvSpPr>
          <p:cNvPr id="63" name="직사각형 62"/>
          <p:cNvSpPr/>
          <p:nvPr/>
        </p:nvSpPr>
        <p:spPr>
          <a:xfrm>
            <a:off x="87306" y="2029167"/>
            <a:ext cx="7956512" cy="44786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2240" y="5139084"/>
            <a:ext cx="3117179" cy="997715"/>
          </a:xfrm>
          <a:prstGeom prst="rect">
            <a:avLst/>
          </a:prstGeom>
          <a:noFill/>
          <a:ln>
            <a:solidFill>
              <a:srgbClr val="404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684708" y="5359984"/>
            <a:ext cx="2845376" cy="689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Researchable</a:t>
            </a:r>
            <a:r>
              <a:rPr lang="ko-KR" altLang="en-US" sz="1500">
                <a:solidFill>
                  <a:schemeClr val="tx1"/>
                </a:solidFill>
              </a:rPr>
              <a:t>의 연구가</a:t>
            </a: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유저에 의해 완료되면 이동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66" name="가로 글상자 65"/>
          <p:cNvSpPr txBox="1"/>
          <p:nvPr/>
        </p:nvSpPr>
        <p:spPr>
          <a:xfrm>
            <a:off x="3273239" y="4958195"/>
            <a:ext cx="1595177" cy="362489"/>
          </a:xfrm>
          <a:prstGeom prst="rect">
            <a:avLst/>
          </a:prstGeom>
          <a:solidFill>
            <a:srgbClr val="d1d1f0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Completed</a:t>
            </a:r>
            <a:endParaRPr lang="en-US" altLang="ko-KR"/>
          </a:p>
        </p:txBody>
      </p:sp>
      <p:sp>
        <p:nvSpPr>
          <p:cNvPr id="67" name="가로 글상자 66"/>
          <p:cNvSpPr txBox="1"/>
          <p:nvPr/>
        </p:nvSpPr>
        <p:spPr>
          <a:xfrm>
            <a:off x="2545773" y="1781190"/>
            <a:ext cx="2926025" cy="36003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등장 가능한 연구 조건</a:t>
            </a:r>
            <a:endParaRPr lang="ko-KR" altLang="en-US"/>
          </a:p>
        </p:txBody>
      </p:sp>
      <p:cxnSp>
        <p:nvCxnSpPr>
          <p:cNvPr id="68" name="선 67"/>
          <p:cNvCxnSpPr>
            <a:stCxn id="54" idx="2"/>
            <a:endCxn id="64" idx="1"/>
          </p:cNvCxnSpPr>
          <p:nvPr/>
        </p:nvCxnSpPr>
        <p:spPr>
          <a:xfrm rot="16200000" flipH="1">
            <a:off x="1877082" y="5002784"/>
            <a:ext cx="1030340" cy="239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선 68"/>
          <p:cNvCxnSpPr>
            <a:stCxn id="59" idx="2"/>
            <a:endCxn id="64" idx="3"/>
          </p:cNvCxnSpPr>
          <p:nvPr/>
        </p:nvCxnSpPr>
        <p:spPr>
          <a:xfrm rot="5400000">
            <a:off x="5187682" y="5049341"/>
            <a:ext cx="1030338" cy="14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가로 글상자 69"/>
          <p:cNvSpPr txBox="1"/>
          <p:nvPr/>
        </p:nvSpPr>
        <p:spPr>
          <a:xfrm>
            <a:off x="8123960" y="2029167"/>
            <a:ext cx="3738562" cy="122647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[</a:t>
            </a:r>
            <a:r>
              <a:rPr lang="ko-KR" altLang="en-US" sz="1500">
                <a:solidFill>
                  <a:schemeClr val="tx1"/>
                </a:solidFill>
              </a:rPr>
              <a:t>등장 불가능 연구 조건</a:t>
            </a:r>
            <a:r>
              <a:rPr lang="en-US" altLang="ko-KR" sz="1500">
                <a:solidFill>
                  <a:schemeClr val="tx1"/>
                </a:solidFill>
              </a:rPr>
              <a:t>]</a:t>
            </a:r>
            <a:endParaRPr lang="en-US" altLang="ko-KR" sz="150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연구의 </a:t>
            </a:r>
            <a:r>
              <a:rPr lang="en-US" altLang="ko-KR" sz="1500">
                <a:solidFill>
                  <a:schemeClr val="tx1"/>
                </a:solidFill>
              </a:rPr>
              <a:t>FactionType</a:t>
            </a:r>
            <a:r>
              <a:rPr lang="ko-KR" altLang="en-US" sz="1500">
                <a:solidFill>
                  <a:schemeClr val="tx1"/>
                </a:solidFill>
              </a:rPr>
              <a:t>과</a:t>
            </a:r>
            <a:r>
              <a:rPr lang="en-US" altLang="ko-KR" sz="1500">
                <a:solidFill>
                  <a:schemeClr val="tx1"/>
                </a:solidFill>
              </a:rPr>
              <a:t> </a:t>
            </a:r>
            <a:r>
              <a:rPr lang="ko-KR" altLang="en-US" sz="1500">
                <a:solidFill>
                  <a:schemeClr val="tx1"/>
                </a:solidFill>
              </a:rPr>
              <a:t>같은 협력국이 </a:t>
            </a: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비활성화 상태거나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endParaRPr lang="en-US" altLang="ko-KR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우호도 조건을 만족하지 못함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71" name="가로 글상자 70"/>
          <p:cNvSpPr txBox="1"/>
          <p:nvPr/>
        </p:nvSpPr>
        <p:spPr>
          <a:xfrm>
            <a:off x="8207088" y="3731717"/>
            <a:ext cx="3738562" cy="54310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[</a:t>
            </a:r>
            <a:r>
              <a:rPr lang="ko-KR" altLang="en-US" sz="1500">
                <a:solidFill>
                  <a:schemeClr val="tx1"/>
                </a:solidFill>
              </a:rPr>
              <a:t>연구 나열 기준</a:t>
            </a:r>
            <a:r>
              <a:rPr lang="en-US" altLang="ko-KR" sz="1500">
                <a:solidFill>
                  <a:schemeClr val="tx1"/>
                </a:solidFill>
              </a:rPr>
              <a:t>]</a:t>
            </a:r>
            <a:endParaRPr lang="en-US" altLang="ko-KR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기본 연구 → 협력국 연구 순으로 나열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8319799" y="4750892"/>
            <a:ext cx="3738562" cy="76900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[</a:t>
            </a:r>
            <a:r>
              <a:rPr lang="ko-KR" altLang="en-US" sz="1500">
                <a:solidFill>
                  <a:schemeClr val="tx1"/>
                </a:solidFill>
              </a:rPr>
              <a:t>연구 취소 시</a:t>
            </a:r>
            <a:r>
              <a:rPr lang="en-US" altLang="ko-KR" sz="1500">
                <a:solidFill>
                  <a:schemeClr val="tx1"/>
                </a:solidFill>
              </a:rPr>
              <a:t>]</a:t>
            </a:r>
            <a:endParaRPr lang="en-US" altLang="ko-KR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해당 연구에 필요한 연구력의 </a:t>
            </a:r>
            <a:r>
              <a:rPr lang="en-US" altLang="ko-KR" sz="1500">
                <a:solidFill>
                  <a:schemeClr val="tx1"/>
                </a:solidFill>
              </a:rPr>
              <a:t>80%</a:t>
            </a:r>
            <a:r>
              <a:rPr lang="ko-KR" altLang="en-US" sz="1500">
                <a:solidFill>
                  <a:schemeClr val="tx1"/>
                </a:solidFill>
              </a:rPr>
              <a:t>만큼</a:t>
            </a: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반환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연구 진행 타이머 초기화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914040" y="5160381"/>
            <a:ext cx="2021804" cy="997715"/>
          </a:xfrm>
          <a:prstGeom prst="rect">
            <a:avLst/>
          </a:prstGeom>
          <a:noFill/>
          <a:ln>
            <a:gradFill flip="xy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rgbClr val="b3ffb3">
                    <a:alpha val="100000"/>
                  </a:srgb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가로 글상자 73"/>
          <p:cNvSpPr txBox="1"/>
          <p:nvPr/>
        </p:nvSpPr>
        <p:spPr>
          <a:xfrm>
            <a:off x="6101376" y="4958906"/>
            <a:ext cx="1595177" cy="363664"/>
          </a:xfrm>
          <a:prstGeom prst="rect">
            <a:avLst/>
          </a:prstGeom>
          <a:gradFill flip="xy" rotWithShape="1">
            <a:gsLst>
              <a:gs pos="0">
                <a:schemeClr val="accent1">
                  <a:alpha val="100000"/>
                </a:schemeClr>
              </a:gs>
              <a:gs pos="100000">
                <a:srgbClr val="b3ffb3">
                  <a:alpha val="100000"/>
                </a:srgb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Inprogress</a:t>
            </a:r>
            <a:endParaRPr lang="en-US" altLang="ko-KR"/>
          </a:p>
        </p:txBody>
      </p:sp>
      <p:sp>
        <p:nvSpPr>
          <p:cNvPr id="75" name="직사각형 74"/>
          <p:cNvSpPr/>
          <p:nvPr/>
        </p:nvSpPr>
        <p:spPr>
          <a:xfrm>
            <a:off x="5913717" y="5323280"/>
            <a:ext cx="2021807" cy="689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Researchable</a:t>
            </a:r>
            <a:r>
              <a:rPr lang="ko-KR" altLang="en-US" sz="1200">
                <a:solidFill>
                  <a:schemeClr val="dk1"/>
                </a:solidFill>
              </a:rPr>
              <a:t>의 연구가 </a:t>
            </a:r>
            <a:endParaRPr lang="ko-KR" altLang="en-US" sz="12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플레이어에 의해 시작되면 </a:t>
            </a:r>
            <a:endParaRPr lang="ko-KR" altLang="en-US" sz="12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해당 상태로 변경</a:t>
            </a:r>
            <a:endParaRPr lang="ko-KR" altLang="en-US" sz="1200">
              <a:solidFill>
                <a:schemeClr val="dk1"/>
              </a:solidFill>
            </a:endParaRPr>
          </a:p>
        </p:txBody>
      </p:sp>
      <p:cxnSp>
        <p:nvCxnSpPr>
          <p:cNvPr id="76" name="화살표 75"/>
          <p:cNvCxnSpPr/>
          <p:nvPr/>
        </p:nvCxnSpPr>
        <p:spPr>
          <a:xfrm rot="16200000" flipH="1">
            <a:off x="6530218" y="4701229"/>
            <a:ext cx="350591" cy="16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화살표 76"/>
          <p:cNvCxnSpPr>
            <a:stCxn id="73" idx="1"/>
            <a:endCxn id="64" idx="3"/>
          </p:cNvCxnSpPr>
          <p:nvPr/>
        </p:nvCxnSpPr>
        <p:spPr>
          <a:xfrm rot="10800000">
            <a:off x="5629420" y="5637943"/>
            <a:ext cx="284620" cy="21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가로 글상자 77"/>
          <p:cNvSpPr txBox="1"/>
          <p:nvPr/>
        </p:nvSpPr>
        <p:spPr>
          <a:xfrm>
            <a:off x="2296564" y="4818704"/>
            <a:ext cx="498417" cy="21655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900">
                <a:solidFill>
                  <a:srgbClr val="006000"/>
                </a:solidFill>
              </a:rPr>
              <a:t>*</a:t>
            </a:r>
            <a:r>
              <a:rPr lang="ko-KR" altLang="en-US" sz="900">
                <a:solidFill>
                  <a:srgbClr val="006000"/>
                </a:solidFill>
              </a:rPr>
              <a:t>참조</a:t>
            </a:r>
            <a:endParaRPr lang="ko-KR" altLang="en-US" sz="900">
              <a:solidFill>
                <a:srgbClr val="006000"/>
              </a:solidFill>
            </a:endParaRPr>
          </a:p>
        </p:txBody>
      </p:sp>
      <p:sp>
        <p:nvSpPr>
          <p:cNvPr id="79" name="가로 글상자 78"/>
          <p:cNvSpPr txBox="1"/>
          <p:nvPr/>
        </p:nvSpPr>
        <p:spPr>
          <a:xfrm>
            <a:off x="5308182" y="4721289"/>
            <a:ext cx="498417" cy="21655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900">
                <a:solidFill>
                  <a:srgbClr val="006000"/>
                </a:solidFill>
              </a:rPr>
              <a:t>*</a:t>
            </a:r>
            <a:r>
              <a:rPr lang="ko-KR" altLang="en-US" sz="900">
                <a:solidFill>
                  <a:srgbClr val="006000"/>
                </a:solidFill>
              </a:rPr>
              <a:t>참조</a:t>
            </a:r>
            <a:endParaRPr lang="ko-KR" altLang="en-US" sz="900">
              <a:solidFill>
                <a:srgbClr val="006000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252660" y="5704615"/>
            <a:ext cx="3872842" cy="99908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[</a:t>
            </a:r>
            <a:r>
              <a:rPr lang="ko-KR" altLang="en-US" sz="1500">
                <a:solidFill>
                  <a:schemeClr val="tx1"/>
                </a:solidFill>
              </a:rPr>
              <a:t>연구 타이머 진행 기준</a:t>
            </a:r>
            <a:r>
              <a:rPr lang="en-US" altLang="ko-KR" sz="1500">
                <a:solidFill>
                  <a:schemeClr val="tx1"/>
                </a:solidFill>
              </a:rPr>
              <a:t>]</a:t>
            </a:r>
            <a:endParaRPr lang="en-US" altLang="ko-KR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처음 시작 시 </a:t>
            </a:r>
            <a:r>
              <a:rPr lang="en-US" altLang="ko-KR" sz="1500">
                <a:solidFill>
                  <a:schemeClr val="tx1"/>
                </a:solidFill>
              </a:rPr>
              <a:t>0,</a:t>
            </a:r>
            <a:r>
              <a:rPr lang="ko-KR" altLang="en-US" sz="1500">
                <a:solidFill>
                  <a:schemeClr val="tx1"/>
                </a:solidFill>
              </a:rPr>
              <a:t> 날짜가 넘어가기 직전 </a:t>
            </a:r>
            <a:r>
              <a:rPr lang="en-US" altLang="ko-KR" sz="1500">
                <a:solidFill>
                  <a:schemeClr val="tx1"/>
                </a:solidFill>
              </a:rPr>
              <a:t>1</a:t>
            </a:r>
            <a:r>
              <a:rPr lang="ko-KR" altLang="en-US" sz="1500">
                <a:solidFill>
                  <a:schemeClr val="tx1"/>
                </a:solidFill>
              </a:rPr>
              <a:t> 증가</a:t>
            </a:r>
            <a:r>
              <a:rPr lang="en-US" altLang="ko-KR" sz="1500">
                <a:solidFill>
                  <a:schemeClr val="tx1"/>
                </a:solidFill>
              </a:rPr>
              <a:t>.</a:t>
            </a:r>
            <a:endParaRPr lang="en-US" altLang="ko-KR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타이머가 증가해 요구치까지 도달하면 </a:t>
            </a: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해당 날짜에 연구 효과 바로 적용</a:t>
            </a:r>
            <a:endParaRPr lang="ko-KR" alt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41762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13040" y="1358503"/>
            <a:ext cx="7365920" cy="4157133"/>
          </a:xfrm>
          <a:prstGeom prst="rect">
            <a:avLst/>
          </a:prstGeom>
        </p:spPr>
      </p:pic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endParaRPr kumimoji="0" lang="en-US" altLang="ko-KR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730082" y="831640"/>
            <a:ext cx="10731836" cy="366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2.Inprogess</a:t>
            </a:r>
            <a:r>
              <a:rPr lang="ko-KR" altLang="en-US">
                <a:solidFill>
                  <a:schemeClr val="tx1"/>
                </a:solidFill>
                <a:effectLst/>
              </a:rPr>
              <a:t> 팝업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cxnSp>
        <p:nvCxnSpPr>
          <p:cNvPr id="81" name="선 80"/>
          <p:cNvCxnSpPr/>
          <p:nvPr/>
        </p:nvCxnSpPr>
        <p:spPr>
          <a:xfrm rot="10800000">
            <a:off x="2013153" y="4190999"/>
            <a:ext cx="17578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가로 글상자 82"/>
          <p:cNvSpPr txBox="1"/>
          <p:nvPr/>
        </p:nvSpPr>
        <p:spPr>
          <a:xfrm>
            <a:off x="10149319" y="3871999"/>
            <a:ext cx="7818817" cy="6409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별도의 동작 없이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팝업만 닫기</a:t>
            </a:r>
            <a:endParaRPr lang="ko-KR" altLang="en-US"/>
          </a:p>
        </p:txBody>
      </p:sp>
      <p:cxnSp>
        <p:nvCxnSpPr>
          <p:cNvPr id="84" name="선 83"/>
          <p:cNvCxnSpPr/>
          <p:nvPr/>
        </p:nvCxnSpPr>
        <p:spPr>
          <a:xfrm rot="10800000">
            <a:off x="8330826" y="4191000"/>
            <a:ext cx="17578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가로 글상자 84"/>
          <p:cNvSpPr txBox="1"/>
          <p:nvPr/>
        </p:nvSpPr>
        <p:spPr>
          <a:xfrm>
            <a:off x="418145" y="4061113"/>
            <a:ext cx="2127628" cy="90366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다음 페이지의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중단 경고 팝업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추가로생성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049176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97294" y="1290415"/>
            <a:ext cx="7599807" cy="4277169"/>
          </a:xfrm>
          <a:prstGeom prst="rect">
            <a:avLst/>
          </a:prstGeom>
        </p:spPr>
      </p:pic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endParaRPr kumimoji="0" lang="en-US" altLang="ko-KR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730082" y="831640"/>
            <a:ext cx="10731836" cy="366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2.Inprogess</a:t>
            </a:r>
            <a:r>
              <a:rPr lang="ko-KR" altLang="en-US">
                <a:solidFill>
                  <a:schemeClr val="tx1"/>
                </a:solidFill>
                <a:effectLst/>
              </a:rPr>
              <a:t> 팝업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취소 경고 팝업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83" name="가로 글상자 82"/>
          <p:cNvSpPr txBox="1"/>
          <p:nvPr/>
        </p:nvSpPr>
        <p:spPr>
          <a:xfrm>
            <a:off x="10208230" y="4319846"/>
            <a:ext cx="7818817" cy="6409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별도의 동작 없이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팝업만 닫기</a:t>
            </a:r>
            <a:endParaRPr lang="ko-KR" altLang="en-US"/>
          </a:p>
        </p:txBody>
      </p:sp>
      <p:sp>
        <p:nvSpPr>
          <p:cNvPr id="85" name="가로 글상자 84"/>
          <p:cNvSpPr txBox="1"/>
          <p:nvPr/>
        </p:nvSpPr>
        <p:spPr>
          <a:xfrm>
            <a:off x="173180" y="4028382"/>
            <a:ext cx="1839973" cy="173233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해당 연구를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Inprogress</a:t>
            </a:r>
            <a:r>
              <a:rPr lang="ko-KR" altLang="en-US"/>
              <a:t>에서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Researchable</a:t>
            </a:r>
            <a:r>
              <a:rPr lang="ko-KR" altLang="en-US"/>
              <a:t>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전환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>
                <a:solidFill>
                  <a:srgbClr val="ff0000"/>
                </a:solidFill>
              </a:rPr>
              <a:t>연구력은</a:t>
            </a:r>
            <a:endParaRPr lang="ko-KR" altLang="en-US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요구치 중 </a:t>
            </a:r>
            <a:r>
              <a:rPr lang="en-US" altLang="ko-KR">
                <a:solidFill>
                  <a:srgbClr val="ff0000"/>
                </a:solidFill>
              </a:rPr>
              <a:t>80%</a:t>
            </a:r>
            <a:r>
              <a:rPr lang="ko-KR" altLang="en-US">
                <a:solidFill>
                  <a:srgbClr val="ff0000"/>
                </a:solidFill>
              </a:rPr>
              <a:t>만</a:t>
            </a:r>
            <a:endParaRPr lang="ko-KR" altLang="en-US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반환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24281" y="1290415"/>
            <a:ext cx="7572820" cy="4277169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8" name="직사각형 87"/>
          <p:cNvSpPr/>
          <p:nvPr/>
        </p:nvSpPr>
        <p:spPr>
          <a:xfrm>
            <a:off x="3423179" y="2003961"/>
            <a:ext cx="6208179" cy="3086761"/>
          </a:xfrm>
          <a:prstGeom prst="rect">
            <a:avLst/>
          </a:prstGeom>
          <a:solidFill>
            <a:srgbClr val="9be5c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607289" y="2159815"/>
            <a:ext cx="5914049" cy="2038025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0" name="가로 글상자 89"/>
          <p:cNvSpPr txBox="1"/>
          <p:nvPr/>
        </p:nvSpPr>
        <p:spPr>
          <a:xfrm>
            <a:off x="5073006" y="2195932"/>
            <a:ext cx="2987650" cy="41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100"/>
              <a:t>Warning!</a:t>
            </a:r>
            <a:endParaRPr lang="en-US" altLang="ko-KR" sz="2100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19415" y="3337256"/>
            <a:ext cx="206115" cy="206115"/>
          </a:xfrm>
          <a:prstGeom prst="rect">
            <a:avLst/>
          </a:prstGeom>
        </p:spPr>
      </p:pic>
      <p:sp>
        <p:nvSpPr>
          <p:cNvPr id="98" name="직사각형 97">
            <a:hlinkClick r:id="" action="ppaction://noaction"/>
          </p:cNvPr>
          <p:cNvSpPr/>
          <p:nvPr/>
        </p:nvSpPr>
        <p:spPr>
          <a:xfrm>
            <a:off x="6671164" y="4308461"/>
            <a:ext cx="2850175" cy="652331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뒤로 가기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(Button)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9" name="직사각형 98">
            <a:hlinkClick r:id="" action="ppaction://noaction"/>
          </p:cNvPr>
          <p:cNvSpPr/>
          <p:nvPr/>
        </p:nvSpPr>
        <p:spPr>
          <a:xfrm>
            <a:off x="3607288" y="4308461"/>
            <a:ext cx="2919979" cy="652331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연구 중단 </a:t>
            </a:r>
            <a:endParaRPr lang="en-US" altLang="ko-KR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(Button)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00" name="가로 글상자 99"/>
          <p:cNvSpPr txBox="1"/>
          <p:nvPr/>
        </p:nvSpPr>
        <p:spPr>
          <a:xfrm>
            <a:off x="4418648" y="2975769"/>
            <a:ext cx="4278630" cy="908526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/>
              <a:t>(</a:t>
            </a:r>
            <a:r>
              <a:rPr lang="ko-KR" altLang="en-US"/>
              <a:t>연구 이름</a:t>
            </a:r>
            <a:r>
              <a:rPr lang="en-US" altLang="ko-KR"/>
              <a:t>)</a:t>
            </a:r>
            <a:r>
              <a:rPr lang="ko-KR" altLang="en-US"/>
              <a:t>의 연구를 취소하시겠습니까</a:t>
            </a:r>
            <a:r>
              <a:rPr lang="en-US" altLang="ko-KR"/>
              <a:t>?</a:t>
            </a:r>
            <a:endParaRPr lang="en-US" altLang="ko-KR"/>
          </a:p>
          <a:p>
            <a:pPr lvl="0" algn="ctr">
              <a:defRPr/>
            </a:pPr>
            <a:r>
              <a:rPr lang="ko-KR" altLang="en-US"/>
              <a:t>연구력은 </a:t>
            </a:r>
            <a:r>
              <a:rPr lang="en-US" altLang="ko-KR"/>
              <a:t>80%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   </a:t>
            </a:r>
            <a:r>
              <a:rPr lang="en-US" altLang="ko-KR"/>
              <a:t> n,nnn)</a:t>
            </a:r>
            <a:r>
              <a:rPr lang="ko-KR" altLang="en-US"/>
              <a:t>만 반환되며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연구 진행 상황은 저장되지 않습니다</a:t>
            </a:r>
            <a:r>
              <a:rPr lang="en-US" altLang="ko-KR"/>
              <a:t>!</a:t>
            </a:r>
            <a:endParaRPr lang="en-US" altLang="ko-KR"/>
          </a:p>
        </p:txBody>
      </p:sp>
      <p:cxnSp>
        <p:nvCxnSpPr>
          <p:cNvPr id="81" name="선 80"/>
          <p:cNvCxnSpPr/>
          <p:nvPr/>
        </p:nvCxnSpPr>
        <p:spPr>
          <a:xfrm rot="10800000">
            <a:off x="2013152" y="4634627"/>
            <a:ext cx="17578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선 83"/>
          <p:cNvCxnSpPr/>
          <p:nvPr/>
        </p:nvCxnSpPr>
        <p:spPr>
          <a:xfrm rot="10800000">
            <a:off x="9211338" y="4640319"/>
            <a:ext cx="8573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선 101"/>
          <p:cNvCxnSpPr/>
          <p:nvPr/>
        </p:nvCxnSpPr>
        <p:spPr>
          <a:xfrm rot="10800000">
            <a:off x="2227465" y="3099594"/>
            <a:ext cx="4299804" cy="2376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가로 글상자 102"/>
          <p:cNvSpPr txBox="1"/>
          <p:nvPr/>
        </p:nvSpPr>
        <p:spPr>
          <a:xfrm>
            <a:off x="108684" y="2645518"/>
            <a:ext cx="2118781" cy="9081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취소하려는 연구의 연구력 소모치 </a:t>
            </a:r>
            <a:r>
              <a:rPr lang="en-US" altLang="ko-KR"/>
              <a:t>80%</a:t>
            </a:r>
            <a:r>
              <a:rPr lang="ko-KR" altLang="en-US"/>
              <a:t> 표기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55622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85791" y="1979941"/>
            <a:ext cx="5166798" cy="2898117"/>
          </a:xfrm>
          <a:prstGeom prst="rect">
            <a:avLst/>
          </a:prstGeom>
        </p:spPr>
      </p:pic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endParaRPr kumimoji="0" lang="en-US" altLang="ko-KR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730082" y="831640"/>
            <a:ext cx="10731836" cy="366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3.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Completed, Locked</a:t>
            </a:r>
            <a:r>
              <a:rPr lang="ko-KR" altLang="en-US">
                <a:solidFill>
                  <a:schemeClr val="tx1"/>
                </a:solidFill>
                <a:effectLst/>
              </a:rPr>
              <a:t> 팝업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83" name="가로 글상자 82"/>
          <p:cNvSpPr txBox="1"/>
          <p:nvPr/>
        </p:nvSpPr>
        <p:spPr>
          <a:xfrm>
            <a:off x="5606860" y="5532755"/>
            <a:ext cx="2008567" cy="64389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별도의 동작 없이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팝업만 닫기</a:t>
            </a:r>
            <a:endParaRPr lang="ko-KR" altLang="en-US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94690" y="1962444"/>
            <a:ext cx="5216453" cy="2933111"/>
          </a:xfrm>
          <a:prstGeom prst="rect">
            <a:avLst/>
          </a:prstGeom>
        </p:spPr>
      </p:pic>
      <p:cxnSp>
        <p:nvCxnSpPr>
          <p:cNvPr id="84" name="선 83"/>
          <p:cNvCxnSpPr/>
          <p:nvPr/>
        </p:nvCxnSpPr>
        <p:spPr>
          <a:xfrm rot="16200000" flipV="1">
            <a:off x="4695028" y="4107660"/>
            <a:ext cx="1365254" cy="13176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선 90"/>
          <p:cNvCxnSpPr/>
          <p:nvPr/>
        </p:nvCxnSpPr>
        <p:spPr>
          <a:xfrm rot="5400000">
            <a:off x="7200105" y="4120356"/>
            <a:ext cx="1365252" cy="12922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09237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r>
              <a:rPr kumimoji="0" lang="en-US" altLang="ko-KR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팝업 활성화</a:t>
            </a:r>
            <a:endParaRPr kumimoji="0" lang="ko-KR" altLang="en-US" sz="1800" b="0" i="0" u="none" strike="noStrike" kern="1200" cap="none" spc="0" normalizeH="0" baseline="0">
              <a:ln w="9525"/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기준</a:t>
            </a:r>
            <a:endParaRPr kumimoji="0" lang="ko-KR" altLang="en-US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916" y="1052265"/>
            <a:ext cx="8980531" cy="505429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가로 글상자 52"/>
          <p:cNvSpPr txBox="1"/>
          <p:nvPr/>
        </p:nvSpPr>
        <p:spPr>
          <a:xfrm>
            <a:off x="9615922" y="3508788"/>
            <a:ext cx="2411650" cy="90371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각 연구 항목을 클릭할 경우 다음 페이지와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같은 팝업 활성화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281671" y="1666875"/>
            <a:ext cx="6858000" cy="42949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45773" y="2885333"/>
            <a:ext cx="6405186" cy="3186329"/>
          </a:xfrm>
          <a:prstGeom prst="rect">
            <a:avLst/>
          </a:prstGeom>
        </p:spPr>
      </p:pic>
      <p:cxnSp>
        <p:nvCxnSpPr>
          <p:cNvPr id="54" name="화살표 53"/>
          <p:cNvCxnSpPr/>
          <p:nvPr/>
        </p:nvCxnSpPr>
        <p:spPr>
          <a:xfrm rot="10800000">
            <a:off x="7503102" y="3428999"/>
            <a:ext cx="2112820" cy="4647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545772" y="1666875"/>
            <a:ext cx="6308148" cy="114732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2" name="직사각형 61"/>
          <p:cNvSpPr/>
          <p:nvPr/>
        </p:nvSpPr>
        <p:spPr>
          <a:xfrm>
            <a:off x="2679988" y="1783772"/>
            <a:ext cx="2065193" cy="935182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3" name="직사각형 62"/>
          <p:cNvSpPr/>
          <p:nvPr/>
        </p:nvSpPr>
        <p:spPr>
          <a:xfrm>
            <a:off x="2754456" y="2004579"/>
            <a:ext cx="515214" cy="49356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Icon</a:t>
            </a:r>
            <a:endParaRPr lang="en-US" altLang="ko-KR" sz="1400">
              <a:solidFill>
                <a:schemeClr val="dk1"/>
              </a:solidFill>
            </a:endParaRPr>
          </a:p>
        </p:txBody>
      </p:sp>
      <p:sp>
        <p:nvSpPr>
          <p:cNvPr id="64" name="가로 글상자 63"/>
          <p:cNvSpPr txBox="1"/>
          <p:nvPr/>
        </p:nvSpPr>
        <p:spPr>
          <a:xfrm>
            <a:off x="3394363" y="1824989"/>
            <a:ext cx="1191145" cy="36385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연구 이름</a:t>
            </a:r>
            <a:endParaRPr lang="ko-KR" altLang="en-US"/>
          </a:p>
        </p:txBody>
      </p:sp>
      <p:sp>
        <p:nvSpPr>
          <p:cNvPr id="66" name="가로 글상자 65"/>
          <p:cNvSpPr txBox="1"/>
          <p:nvPr/>
        </p:nvSpPr>
        <p:spPr>
          <a:xfrm>
            <a:off x="3839745" y="2227292"/>
            <a:ext cx="654281" cy="36740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n / n</a:t>
            </a:r>
            <a:endParaRPr lang="en-US" altLang="ko-KR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98834" y="2240539"/>
            <a:ext cx="340910" cy="34091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4879397" y="1770524"/>
            <a:ext cx="2065193" cy="935182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9" name="직사각형 68"/>
          <p:cNvSpPr/>
          <p:nvPr/>
        </p:nvSpPr>
        <p:spPr>
          <a:xfrm>
            <a:off x="4953865" y="1991331"/>
            <a:ext cx="515214" cy="49356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Icon</a:t>
            </a:r>
            <a:endParaRPr lang="en-US" altLang="ko-KR" sz="1400">
              <a:solidFill>
                <a:schemeClr val="dk1"/>
              </a:solidFill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5593772" y="1811741"/>
            <a:ext cx="1191145" cy="36385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연구 이름</a:t>
            </a:r>
            <a:endParaRPr lang="ko-KR" altLang="en-US"/>
          </a:p>
        </p:txBody>
      </p:sp>
      <p:sp>
        <p:nvSpPr>
          <p:cNvPr id="71" name="가로 글상자 70"/>
          <p:cNvSpPr txBox="1"/>
          <p:nvPr/>
        </p:nvSpPr>
        <p:spPr>
          <a:xfrm>
            <a:off x="6039154" y="2214044"/>
            <a:ext cx="654281" cy="36740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n / n</a:t>
            </a:r>
            <a:endParaRPr lang="en-US" altLang="ko-KR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98243" y="2227292"/>
            <a:ext cx="340910" cy="340910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4879397" y="2188845"/>
            <a:ext cx="2065193" cy="530109"/>
          </a:xfrm>
          <a:prstGeom prst="rect">
            <a:avLst/>
          </a:prstGeom>
          <a:solidFill>
            <a:srgbClr val="b3ffb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74" name="화살표 73"/>
          <p:cNvCxnSpPr/>
          <p:nvPr/>
        </p:nvCxnSpPr>
        <p:spPr>
          <a:xfrm rot="10800000">
            <a:off x="7598446" y="2053981"/>
            <a:ext cx="2017475" cy="32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가로 글상자 74"/>
          <p:cNvSpPr txBox="1"/>
          <p:nvPr/>
        </p:nvSpPr>
        <p:spPr>
          <a:xfrm>
            <a:off x="9615922" y="1989039"/>
            <a:ext cx="2411650" cy="118482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연구 목록 전시 공간을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줄인 뒤 상단에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현재 진행중인 연구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표시 </a:t>
            </a:r>
            <a:r>
              <a:rPr lang="en-US" altLang="ko-KR"/>
              <a:t>ListBox</a:t>
            </a:r>
            <a:r>
              <a:rPr lang="ko-KR" altLang="en-US"/>
              <a:t> 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0746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r>
              <a:rPr kumimoji="0" lang="en-US" altLang="ko-KR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목록 수정</a:t>
            </a:r>
            <a:endParaRPr kumimoji="0" lang="ko-KR" altLang="en-US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730082" y="831640"/>
            <a:ext cx="10731836" cy="64283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</a:t>
            </a:r>
            <a:r>
              <a:rPr lang="en-US" altLang="ko-KR">
                <a:solidFill>
                  <a:schemeClr val="tx1"/>
                </a:solidFill>
                <a:effectLst/>
              </a:rPr>
              <a:t>Researchable, Locked : </a:t>
            </a:r>
            <a:r>
              <a:rPr lang="ko-KR" altLang="en-US">
                <a:solidFill>
                  <a:schemeClr val="tx1"/>
                </a:solidFill>
                <a:effectLst/>
              </a:rPr>
              <a:t>표시 내용 유지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사이즈 조정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</a:t>
            </a:r>
            <a:r>
              <a:rPr lang="en-US" altLang="ko-KR">
                <a:solidFill>
                  <a:schemeClr val="tx1"/>
                </a:solidFill>
                <a:effectLst/>
              </a:rPr>
              <a:t>Completed :</a:t>
            </a:r>
            <a:r>
              <a:rPr lang="ko-KR" altLang="en-US">
                <a:solidFill>
                  <a:schemeClr val="tx1"/>
                </a:solidFill>
                <a:effectLst/>
              </a:rPr>
              <a:t>아이콘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제목만 표시되도록 수정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826" y="3309726"/>
            <a:ext cx="4796907" cy="3018053"/>
          </a:xfrm>
          <a:prstGeom prst="rect">
            <a:avLst/>
          </a:prstGeom>
        </p:spPr>
      </p:pic>
      <p:cxnSp>
        <p:nvCxnSpPr>
          <p:cNvPr id="93" name="화살표 92"/>
          <p:cNvCxnSpPr/>
          <p:nvPr/>
        </p:nvCxnSpPr>
        <p:spPr>
          <a:xfrm rot="5400000">
            <a:off x="-358247" y="2609488"/>
            <a:ext cx="1957009" cy="476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가로 글상자 93"/>
          <p:cNvSpPr txBox="1"/>
          <p:nvPr/>
        </p:nvSpPr>
        <p:spPr>
          <a:xfrm>
            <a:off x="858383" y="1634728"/>
            <a:ext cx="6028389" cy="11820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아이콘 크기 </a:t>
            </a:r>
            <a:r>
              <a:rPr lang="en-US" altLang="ko-KR"/>
              <a:t>100x100</a:t>
            </a:r>
            <a:r>
              <a:rPr lang="ko-KR" altLang="en-US"/>
              <a:t>으로 수정</a:t>
            </a:r>
            <a:r>
              <a:rPr lang="en-US" altLang="ko-KR"/>
              <a:t>,</a:t>
            </a:r>
            <a:r>
              <a:rPr lang="ko-KR" altLang="en-US"/>
              <a:t> 설명 텍스트 폰트 사이즈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24pt</a:t>
            </a:r>
            <a:r>
              <a:rPr lang="ko-KR" altLang="en-US"/>
              <a:t>로 수정</a:t>
            </a:r>
            <a:r>
              <a:rPr lang="en-US" altLang="ko-KR"/>
              <a:t>,</a:t>
            </a:r>
            <a:r>
              <a:rPr lang="ko-KR" altLang="en-US"/>
              <a:t> 전체적인 아이콘</a:t>
            </a:r>
            <a:r>
              <a:rPr lang="en-US" altLang="ko-KR"/>
              <a:t>/</a:t>
            </a:r>
            <a:r>
              <a:rPr lang="ko-KR" altLang="en-US"/>
              <a:t> 텍스트 간 거리 좁히기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CommonResearchBtn</a:t>
            </a:r>
            <a:r>
              <a:rPr lang="ko-KR" altLang="en-US"/>
              <a:t> 사이즈 수정해서 한 줄에 두개씩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들어가도록 수정</a:t>
            </a:r>
            <a:endParaRPr lang="ko-KR" altLang="en-US"/>
          </a:p>
        </p:txBody>
      </p:sp>
      <p:cxnSp>
        <p:nvCxnSpPr>
          <p:cNvPr id="95" name="화살표 94"/>
          <p:cNvCxnSpPr/>
          <p:nvPr/>
        </p:nvCxnSpPr>
        <p:spPr>
          <a:xfrm rot="16200000" flipH="1">
            <a:off x="549300" y="3448904"/>
            <a:ext cx="12025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25285" y="3159297"/>
            <a:ext cx="4220739" cy="836493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528851" y="3104893"/>
            <a:ext cx="2525888" cy="945302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16721" y="4104548"/>
            <a:ext cx="4119194" cy="2659173"/>
          </a:xfrm>
          <a:prstGeom prst="rect">
            <a:avLst/>
          </a:prstGeom>
        </p:spPr>
      </p:pic>
      <p:cxnSp>
        <p:nvCxnSpPr>
          <p:cNvPr id="99" name="선 98"/>
          <p:cNvCxnSpPr/>
          <p:nvPr/>
        </p:nvCxnSpPr>
        <p:spPr>
          <a:xfrm rot="16200000" flipH="1">
            <a:off x="3052137" y="4868102"/>
            <a:ext cx="394114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088850" y="4535157"/>
            <a:ext cx="3856922" cy="222856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7"/>
          <a:srcRect l="26810" t="15320" r="28318" b="69360"/>
          <a:stretch>
            <a:fillRect/>
          </a:stretch>
        </p:blipFill>
        <p:spPr>
          <a:xfrm>
            <a:off x="7134610" y="4535157"/>
            <a:ext cx="1848380" cy="407384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 rotWithShape="1">
          <a:blip r:embed="rId8"/>
          <a:srcRect l="26810" t="15320" r="28318" b="69360"/>
          <a:stretch>
            <a:fillRect/>
          </a:stretch>
        </p:blipFill>
        <p:spPr>
          <a:xfrm>
            <a:off x="9097391" y="4539280"/>
            <a:ext cx="1848380" cy="407384"/>
          </a:xfrm>
          <a:prstGeom prst="rect">
            <a:avLst/>
          </a:prstGeom>
        </p:spPr>
      </p:pic>
      <p:sp>
        <p:nvSpPr>
          <p:cNvPr id="104" name="가로 글상자 103"/>
          <p:cNvSpPr txBox="1"/>
          <p:nvPr/>
        </p:nvSpPr>
        <p:spPr>
          <a:xfrm>
            <a:off x="7663319" y="2424804"/>
            <a:ext cx="4005664" cy="3639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&lt;Researchable, Locked </a:t>
            </a:r>
            <a:r>
              <a:rPr lang="ko-KR" altLang="en-US"/>
              <a:t>수정 후 예시</a:t>
            </a:r>
            <a:r>
              <a:rPr lang="en-US" altLang="ko-KR"/>
              <a:t>&gt;</a:t>
            </a:r>
            <a:endParaRPr lang="en-US" altLang="ko-KR"/>
          </a:p>
        </p:txBody>
      </p:sp>
      <p:cxnSp>
        <p:nvCxnSpPr>
          <p:cNvPr id="105" name="선 104"/>
          <p:cNvCxnSpPr/>
          <p:nvPr/>
        </p:nvCxnSpPr>
        <p:spPr>
          <a:xfrm>
            <a:off x="5022707" y="2897532"/>
            <a:ext cx="716458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9"/>
          <a:srcRect l="26810" t="15320" r="28318" b="69360"/>
          <a:stretch>
            <a:fillRect/>
          </a:stretch>
        </p:blipFill>
        <p:spPr>
          <a:xfrm>
            <a:off x="7134610" y="4998271"/>
            <a:ext cx="1848380" cy="407384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10"/>
          <a:srcRect l="26810" t="15320" r="28318" b="69360"/>
          <a:stretch>
            <a:fillRect/>
          </a:stretch>
        </p:blipFill>
        <p:spPr>
          <a:xfrm>
            <a:off x="9097391" y="5002394"/>
            <a:ext cx="1848380" cy="407384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11"/>
          <a:srcRect l="26810" t="15320" r="28318" b="69360"/>
          <a:stretch>
            <a:fillRect/>
          </a:stretch>
        </p:blipFill>
        <p:spPr>
          <a:xfrm>
            <a:off x="7134610" y="5465508"/>
            <a:ext cx="1848380" cy="407384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12"/>
          <a:srcRect l="26810" t="15320" r="28318" b="69360"/>
          <a:stretch>
            <a:fillRect/>
          </a:stretch>
        </p:blipFill>
        <p:spPr>
          <a:xfrm>
            <a:off x="9097391" y="5469631"/>
            <a:ext cx="1848380" cy="407384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 rotWithShape="1">
          <a:blip r:embed="rId13"/>
          <a:srcRect l="26810" t="15320" r="28318" b="69360"/>
          <a:stretch>
            <a:fillRect/>
          </a:stretch>
        </p:blipFill>
        <p:spPr>
          <a:xfrm>
            <a:off x="7134610" y="5928622"/>
            <a:ext cx="1848380" cy="407384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14"/>
          <a:srcRect l="26810" t="15320" r="28318" b="69360"/>
          <a:stretch>
            <a:fillRect/>
          </a:stretch>
        </p:blipFill>
        <p:spPr>
          <a:xfrm>
            <a:off x="9097391" y="5932745"/>
            <a:ext cx="1848380" cy="407384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15"/>
          <a:srcRect l="26810" t="15320" r="28318" b="69360"/>
          <a:stretch>
            <a:fillRect/>
          </a:stretch>
        </p:blipFill>
        <p:spPr>
          <a:xfrm>
            <a:off x="7134610" y="6347722"/>
            <a:ext cx="1848380" cy="407384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16"/>
          <a:srcRect l="26810" t="15320" r="28318" b="69360"/>
          <a:stretch>
            <a:fillRect/>
          </a:stretch>
        </p:blipFill>
        <p:spPr>
          <a:xfrm>
            <a:off x="9097391" y="6351845"/>
            <a:ext cx="1848380" cy="4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5335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r>
              <a:rPr kumimoji="0" lang="en-US" altLang="ko-KR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목록 수정</a:t>
            </a:r>
            <a:endParaRPr kumimoji="0" lang="ko-KR" altLang="en-US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730082" y="831640"/>
            <a:ext cx="10731836" cy="64283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</a:t>
            </a:r>
            <a:r>
              <a:rPr lang="en-US" altLang="ko-KR">
                <a:solidFill>
                  <a:schemeClr val="tx1"/>
                </a:solidFill>
                <a:effectLst/>
              </a:rPr>
              <a:t>Researchable, Locked : </a:t>
            </a:r>
            <a:r>
              <a:rPr lang="ko-KR" altLang="en-US">
                <a:solidFill>
                  <a:schemeClr val="tx1"/>
                </a:solidFill>
                <a:effectLst/>
              </a:rPr>
              <a:t>표시 내용 유지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사이즈 조정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</a:t>
            </a:r>
            <a:r>
              <a:rPr lang="en-US" altLang="ko-KR">
                <a:solidFill>
                  <a:schemeClr val="tx1"/>
                </a:solidFill>
                <a:effectLst/>
              </a:rPr>
              <a:t>Completed :</a:t>
            </a:r>
            <a:r>
              <a:rPr lang="ko-KR" altLang="en-US">
                <a:solidFill>
                  <a:schemeClr val="tx1"/>
                </a:solidFill>
                <a:effectLst/>
              </a:rPr>
              <a:t>아이콘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제목만 표시되도록 수정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29982" y="2445973"/>
            <a:ext cx="6224357" cy="4018175"/>
          </a:xfrm>
          <a:prstGeom prst="rect">
            <a:avLst/>
          </a:prstGeom>
        </p:spPr>
      </p:pic>
      <p:sp>
        <p:nvSpPr>
          <p:cNvPr id="101" name="직사각형 100"/>
          <p:cNvSpPr/>
          <p:nvPr/>
        </p:nvSpPr>
        <p:spPr>
          <a:xfrm>
            <a:off x="2236622" y="3074626"/>
            <a:ext cx="5907546" cy="3347554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4" name="가로 글상자 103"/>
          <p:cNvSpPr txBox="1"/>
          <p:nvPr/>
        </p:nvSpPr>
        <p:spPr>
          <a:xfrm>
            <a:off x="4049231" y="1921889"/>
            <a:ext cx="2385860" cy="36382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&lt; Locked</a:t>
            </a:r>
            <a:r>
              <a:rPr lang="ko-KR" altLang="en-US"/>
              <a:t>수정 후 예시</a:t>
            </a:r>
            <a:r>
              <a:rPr lang="en-US" altLang="ko-KR"/>
              <a:t>&gt;</a:t>
            </a:r>
            <a:endParaRPr lang="en-US" altLang="ko-KR"/>
          </a:p>
        </p:txBody>
      </p:sp>
      <p:sp>
        <p:nvSpPr>
          <p:cNvPr id="107" name="직사각형 106"/>
          <p:cNvSpPr/>
          <p:nvPr/>
        </p:nvSpPr>
        <p:spPr>
          <a:xfrm>
            <a:off x="2448278" y="3031403"/>
            <a:ext cx="938695" cy="135282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06" name="직사각형 105"/>
          <p:cNvSpPr/>
          <p:nvPr/>
        </p:nvSpPr>
        <p:spPr>
          <a:xfrm>
            <a:off x="2519922" y="3074626"/>
            <a:ext cx="798842" cy="7988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Icon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(100x100)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08" name="가로 글상자 107"/>
          <p:cNvSpPr txBox="1"/>
          <p:nvPr/>
        </p:nvSpPr>
        <p:spPr>
          <a:xfrm>
            <a:off x="2679639" y="3949392"/>
            <a:ext cx="457200" cy="297346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 algn="ctr">
              <a:defRPr/>
            </a:pPr>
            <a:r>
              <a:rPr lang="ko-KR" altLang="en-US" sz="1000"/>
              <a:t>제목 </a:t>
            </a:r>
            <a:r>
              <a:rPr lang="en-US" altLang="ko-KR" sz="1000"/>
              <a:t>txt</a:t>
            </a:r>
            <a:endParaRPr lang="en-US" altLang="ko-KR" sz="1000"/>
          </a:p>
          <a:p>
            <a:pPr lvl="0" algn="ctr">
              <a:defRPr/>
            </a:pPr>
            <a:r>
              <a:rPr lang="en-US" altLang="ko-KR" sz="1000"/>
              <a:t>(18pt)</a:t>
            </a:r>
            <a:endParaRPr lang="en-US" altLang="ko-KR" sz="1000"/>
          </a:p>
        </p:txBody>
      </p:sp>
      <p:sp>
        <p:nvSpPr>
          <p:cNvPr id="109" name="직사각형 108"/>
          <p:cNvSpPr/>
          <p:nvPr/>
        </p:nvSpPr>
        <p:spPr>
          <a:xfrm>
            <a:off x="3573884" y="3031403"/>
            <a:ext cx="938695" cy="135282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10" name="직사각형 109"/>
          <p:cNvSpPr/>
          <p:nvPr/>
        </p:nvSpPr>
        <p:spPr>
          <a:xfrm>
            <a:off x="3645529" y="3074626"/>
            <a:ext cx="798842" cy="7988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Icon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 sz="1200">
                <a:solidFill>
                  <a:schemeClr val="tx1"/>
                </a:solidFill>
                <a:effectLst/>
              </a:rPr>
              <a:t>(100x100)</a:t>
            </a:r>
            <a:endParaRPr lang="en-US" altLang="ko-KR" sz="1200">
              <a:solidFill>
                <a:schemeClr val="tx1"/>
              </a:solidFill>
              <a:effectLst/>
            </a:endParaRPr>
          </a:p>
        </p:txBody>
      </p:sp>
      <p:sp>
        <p:nvSpPr>
          <p:cNvPr id="111" name="가로 글상자 110"/>
          <p:cNvSpPr txBox="1"/>
          <p:nvPr/>
        </p:nvSpPr>
        <p:spPr>
          <a:xfrm>
            <a:off x="3805245" y="3949392"/>
            <a:ext cx="457200" cy="297346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lvl="0" algn="ctr">
              <a:defRPr/>
            </a:pPr>
            <a:r>
              <a:rPr lang="ko-KR" altLang="en-US" sz="1000"/>
              <a:t>제목 </a:t>
            </a:r>
            <a:r>
              <a:rPr lang="en-US" altLang="ko-KR" sz="1000"/>
              <a:t>txt</a:t>
            </a:r>
            <a:endParaRPr lang="en-US" altLang="ko-KR" sz="1000"/>
          </a:p>
          <a:p>
            <a:pPr lvl="0" algn="ctr">
              <a:defRPr/>
            </a:pPr>
            <a:r>
              <a:rPr lang="en-US" altLang="ko-KR" sz="1000"/>
              <a:t>(18pt)</a:t>
            </a:r>
            <a:endParaRPr lang="en-US" altLang="ko-KR" sz="1000"/>
          </a:p>
        </p:txBody>
      </p:sp>
      <p:sp>
        <p:nvSpPr>
          <p:cNvPr id="112" name="직사각형 111"/>
          <p:cNvSpPr/>
          <p:nvPr/>
        </p:nvSpPr>
        <p:spPr>
          <a:xfrm>
            <a:off x="4719330" y="3031403"/>
            <a:ext cx="938695" cy="135282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13" name="직사각형 112"/>
          <p:cNvSpPr/>
          <p:nvPr/>
        </p:nvSpPr>
        <p:spPr>
          <a:xfrm>
            <a:off x="4790975" y="3074626"/>
            <a:ext cx="798842" cy="7988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Icon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 sz="1200">
                <a:solidFill>
                  <a:schemeClr val="tx1"/>
                </a:solidFill>
                <a:effectLst/>
              </a:rPr>
              <a:t>(100x100)</a:t>
            </a:r>
            <a:endParaRPr lang="en-US" altLang="ko-KR" sz="1200">
              <a:solidFill>
                <a:schemeClr val="tx1"/>
              </a:solidFill>
              <a:effectLst/>
            </a:endParaRPr>
          </a:p>
        </p:txBody>
      </p:sp>
      <p:sp>
        <p:nvSpPr>
          <p:cNvPr id="114" name="가로 글상자 113"/>
          <p:cNvSpPr txBox="1"/>
          <p:nvPr/>
        </p:nvSpPr>
        <p:spPr>
          <a:xfrm>
            <a:off x="4950691" y="3949392"/>
            <a:ext cx="457200" cy="297346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 algn="ctr">
              <a:defRPr/>
            </a:pPr>
            <a:r>
              <a:rPr lang="ko-KR" altLang="en-US" sz="1000"/>
              <a:t>제목 </a:t>
            </a:r>
            <a:r>
              <a:rPr lang="en-US" altLang="ko-KR" sz="1000"/>
              <a:t>txt</a:t>
            </a:r>
            <a:endParaRPr lang="en-US" altLang="ko-KR" sz="1000"/>
          </a:p>
          <a:p>
            <a:pPr lvl="0" algn="ctr">
              <a:defRPr/>
            </a:pPr>
            <a:r>
              <a:rPr lang="en-US" altLang="ko-KR" sz="1000"/>
              <a:t>(18pt)</a:t>
            </a:r>
            <a:endParaRPr lang="en-US" altLang="ko-KR" sz="1000"/>
          </a:p>
        </p:txBody>
      </p:sp>
      <p:sp>
        <p:nvSpPr>
          <p:cNvPr id="115" name="직사각형 114"/>
          <p:cNvSpPr/>
          <p:nvPr/>
        </p:nvSpPr>
        <p:spPr>
          <a:xfrm>
            <a:off x="5844936" y="3031403"/>
            <a:ext cx="938695" cy="135282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16" name="직사각형 115"/>
          <p:cNvSpPr/>
          <p:nvPr/>
        </p:nvSpPr>
        <p:spPr>
          <a:xfrm>
            <a:off x="5916581" y="3074626"/>
            <a:ext cx="798842" cy="7988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Icon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 sz="1200">
                <a:solidFill>
                  <a:schemeClr val="tx1"/>
                </a:solidFill>
                <a:effectLst/>
              </a:rPr>
              <a:t>(100x100)</a:t>
            </a:r>
            <a:endParaRPr lang="en-US" altLang="ko-KR" sz="1200">
              <a:solidFill>
                <a:schemeClr val="tx1"/>
              </a:solidFill>
              <a:effectLst/>
            </a:endParaRPr>
          </a:p>
        </p:txBody>
      </p:sp>
      <p:sp>
        <p:nvSpPr>
          <p:cNvPr id="117" name="가로 글상자 116"/>
          <p:cNvSpPr txBox="1"/>
          <p:nvPr/>
        </p:nvSpPr>
        <p:spPr>
          <a:xfrm>
            <a:off x="6076297" y="3949392"/>
            <a:ext cx="457200" cy="297346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lvl="0" algn="ctr">
              <a:defRPr/>
            </a:pPr>
            <a:r>
              <a:rPr lang="ko-KR" altLang="en-US" sz="1000"/>
              <a:t>제목 </a:t>
            </a:r>
            <a:r>
              <a:rPr lang="en-US" altLang="ko-KR" sz="1000"/>
              <a:t>txt</a:t>
            </a:r>
            <a:endParaRPr lang="en-US" altLang="ko-KR" sz="1000"/>
          </a:p>
          <a:p>
            <a:pPr lvl="0" algn="ctr">
              <a:defRPr/>
            </a:pPr>
            <a:r>
              <a:rPr lang="en-US" altLang="ko-KR" sz="1000"/>
              <a:t>(18pt)</a:t>
            </a:r>
            <a:endParaRPr lang="en-US" altLang="ko-KR" sz="1000"/>
          </a:p>
        </p:txBody>
      </p:sp>
      <p:sp>
        <p:nvSpPr>
          <p:cNvPr id="118" name="직사각형 117"/>
          <p:cNvSpPr/>
          <p:nvPr/>
        </p:nvSpPr>
        <p:spPr>
          <a:xfrm>
            <a:off x="7038776" y="3031403"/>
            <a:ext cx="938695" cy="135282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19" name="직사각형 118"/>
          <p:cNvSpPr/>
          <p:nvPr/>
        </p:nvSpPr>
        <p:spPr>
          <a:xfrm>
            <a:off x="7110421" y="3074626"/>
            <a:ext cx="798842" cy="7988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Icon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 sz="1200">
                <a:solidFill>
                  <a:schemeClr val="tx1"/>
                </a:solidFill>
                <a:effectLst/>
              </a:rPr>
              <a:t>(100x100)</a:t>
            </a:r>
            <a:endParaRPr lang="en-US" altLang="ko-KR" sz="1200">
              <a:solidFill>
                <a:schemeClr val="tx1"/>
              </a:solidFill>
              <a:effectLst/>
            </a:endParaRPr>
          </a:p>
        </p:txBody>
      </p:sp>
      <p:sp>
        <p:nvSpPr>
          <p:cNvPr id="120" name="가로 글상자 119"/>
          <p:cNvSpPr txBox="1"/>
          <p:nvPr/>
        </p:nvSpPr>
        <p:spPr>
          <a:xfrm>
            <a:off x="7270137" y="3949392"/>
            <a:ext cx="457200" cy="297346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 algn="ctr">
              <a:defRPr/>
            </a:pPr>
            <a:r>
              <a:rPr lang="ko-KR" altLang="en-US" sz="1000"/>
              <a:t>제목 </a:t>
            </a:r>
            <a:r>
              <a:rPr lang="en-US" altLang="ko-KR" sz="1000"/>
              <a:t>txt</a:t>
            </a:r>
            <a:endParaRPr lang="en-US" altLang="ko-KR" sz="1000"/>
          </a:p>
          <a:p>
            <a:pPr lvl="0" algn="ctr">
              <a:defRPr/>
            </a:pPr>
            <a:r>
              <a:rPr lang="en-US" altLang="ko-KR" sz="1000"/>
              <a:t>(18pt)</a:t>
            </a:r>
            <a:endParaRPr lang="en-US" altLang="ko-KR" sz="1000"/>
          </a:p>
        </p:txBody>
      </p:sp>
      <p:sp>
        <p:nvSpPr>
          <p:cNvPr id="121" name="직사각형 120"/>
          <p:cNvSpPr/>
          <p:nvPr/>
        </p:nvSpPr>
        <p:spPr>
          <a:xfrm>
            <a:off x="2438891" y="4544487"/>
            <a:ext cx="938695" cy="135282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22" name="직사각형 121"/>
          <p:cNvSpPr/>
          <p:nvPr/>
        </p:nvSpPr>
        <p:spPr>
          <a:xfrm>
            <a:off x="2510536" y="4587710"/>
            <a:ext cx="798842" cy="7988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Icon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(100x100)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23" name="가로 글상자 122"/>
          <p:cNvSpPr txBox="1"/>
          <p:nvPr/>
        </p:nvSpPr>
        <p:spPr>
          <a:xfrm>
            <a:off x="2670252" y="5462476"/>
            <a:ext cx="457200" cy="297346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 algn="ctr">
              <a:defRPr/>
            </a:pPr>
            <a:r>
              <a:rPr lang="ko-KR" altLang="en-US" sz="1000"/>
              <a:t>제목 </a:t>
            </a:r>
            <a:r>
              <a:rPr lang="en-US" altLang="ko-KR" sz="1000"/>
              <a:t>txt</a:t>
            </a:r>
            <a:endParaRPr lang="en-US" altLang="ko-KR" sz="1000"/>
          </a:p>
          <a:p>
            <a:pPr lvl="0" algn="ctr">
              <a:defRPr/>
            </a:pPr>
            <a:r>
              <a:rPr lang="en-US" altLang="ko-KR" sz="1000"/>
              <a:t>(18pt)</a:t>
            </a:r>
            <a:endParaRPr lang="en-US" altLang="ko-KR" sz="1000"/>
          </a:p>
        </p:txBody>
      </p:sp>
      <p:sp>
        <p:nvSpPr>
          <p:cNvPr id="124" name="직사각형 123"/>
          <p:cNvSpPr/>
          <p:nvPr/>
        </p:nvSpPr>
        <p:spPr>
          <a:xfrm>
            <a:off x="3564497" y="4544487"/>
            <a:ext cx="938695" cy="135282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25" name="직사각형 124"/>
          <p:cNvSpPr/>
          <p:nvPr/>
        </p:nvSpPr>
        <p:spPr>
          <a:xfrm>
            <a:off x="3636142" y="4587710"/>
            <a:ext cx="798842" cy="7988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Icon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 sz="1200">
                <a:solidFill>
                  <a:schemeClr val="tx1"/>
                </a:solidFill>
                <a:effectLst/>
              </a:rPr>
              <a:t>(100x100)</a:t>
            </a:r>
            <a:endParaRPr lang="en-US" altLang="ko-KR" sz="1200">
              <a:solidFill>
                <a:schemeClr val="tx1"/>
              </a:solidFill>
              <a:effectLst/>
            </a:endParaRPr>
          </a:p>
        </p:txBody>
      </p:sp>
      <p:sp>
        <p:nvSpPr>
          <p:cNvPr id="126" name="가로 글상자 125"/>
          <p:cNvSpPr txBox="1"/>
          <p:nvPr/>
        </p:nvSpPr>
        <p:spPr>
          <a:xfrm>
            <a:off x="3795858" y="5462476"/>
            <a:ext cx="457200" cy="297346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lvl="0" algn="ctr">
              <a:defRPr/>
            </a:pPr>
            <a:r>
              <a:rPr lang="ko-KR" altLang="en-US" sz="1000"/>
              <a:t>제목 </a:t>
            </a:r>
            <a:r>
              <a:rPr lang="en-US" altLang="ko-KR" sz="1000"/>
              <a:t>txt</a:t>
            </a:r>
            <a:endParaRPr lang="en-US" altLang="ko-KR" sz="1000"/>
          </a:p>
          <a:p>
            <a:pPr lvl="0" algn="ctr">
              <a:defRPr/>
            </a:pPr>
            <a:r>
              <a:rPr lang="en-US" altLang="ko-KR" sz="1000"/>
              <a:t>(18pt)</a:t>
            </a:r>
            <a:endParaRPr lang="en-US" altLang="ko-KR" sz="1000"/>
          </a:p>
        </p:txBody>
      </p:sp>
      <p:sp>
        <p:nvSpPr>
          <p:cNvPr id="127" name="직사각형 126"/>
          <p:cNvSpPr/>
          <p:nvPr/>
        </p:nvSpPr>
        <p:spPr>
          <a:xfrm>
            <a:off x="4709943" y="4544487"/>
            <a:ext cx="938695" cy="135282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28" name="직사각형 127"/>
          <p:cNvSpPr/>
          <p:nvPr/>
        </p:nvSpPr>
        <p:spPr>
          <a:xfrm>
            <a:off x="4781588" y="4587710"/>
            <a:ext cx="798842" cy="7988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Icon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 sz="1200">
                <a:solidFill>
                  <a:schemeClr val="tx1"/>
                </a:solidFill>
                <a:effectLst/>
              </a:rPr>
              <a:t>(100x100)</a:t>
            </a:r>
            <a:endParaRPr lang="en-US" altLang="ko-KR" sz="1200">
              <a:solidFill>
                <a:schemeClr val="tx1"/>
              </a:solidFill>
              <a:effectLst/>
            </a:endParaRPr>
          </a:p>
        </p:txBody>
      </p:sp>
      <p:sp>
        <p:nvSpPr>
          <p:cNvPr id="129" name="가로 글상자 128"/>
          <p:cNvSpPr txBox="1"/>
          <p:nvPr/>
        </p:nvSpPr>
        <p:spPr>
          <a:xfrm>
            <a:off x="4941304" y="5462476"/>
            <a:ext cx="457200" cy="297346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 algn="ctr">
              <a:defRPr/>
            </a:pPr>
            <a:r>
              <a:rPr lang="ko-KR" altLang="en-US" sz="1000"/>
              <a:t>제목 </a:t>
            </a:r>
            <a:r>
              <a:rPr lang="en-US" altLang="ko-KR" sz="1000"/>
              <a:t>txt</a:t>
            </a:r>
            <a:endParaRPr lang="en-US" altLang="ko-KR" sz="1000"/>
          </a:p>
          <a:p>
            <a:pPr lvl="0" algn="ctr">
              <a:defRPr/>
            </a:pPr>
            <a:r>
              <a:rPr lang="en-US" altLang="ko-KR" sz="1000"/>
              <a:t>(18pt)</a:t>
            </a:r>
            <a:endParaRPr lang="en-US" altLang="ko-KR" sz="1000"/>
          </a:p>
        </p:txBody>
      </p:sp>
      <p:sp>
        <p:nvSpPr>
          <p:cNvPr id="130" name="직사각형 129"/>
          <p:cNvSpPr/>
          <p:nvPr/>
        </p:nvSpPr>
        <p:spPr>
          <a:xfrm>
            <a:off x="5835549" y="4544487"/>
            <a:ext cx="938695" cy="135282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31" name="직사각형 130"/>
          <p:cNvSpPr/>
          <p:nvPr/>
        </p:nvSpPr>
        <p:spPr>
          <a:xfrm>
            <a:off x="5907194" y="4587710"/>
            <a:ext cx="798842" cy="7988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Icon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 sz="1200">
                <a:solidFill>
                  <a:schemeClr val="tx1"/>
                </a:solidFill>
                <a:effectLst/>
              </a:rPr>
              <a:t>(100x100)</a:t>
            </a:r>
            <a:endParaRPr lang="en-US" altLang="ko-KR" sz="1200">
              <a:solidFill>
                <a:schemeClr val="tx1"/>
              </a:solidFill>
              <a:effectLst/>
            </a:endParaRPr>
          </a:p>
        </p:txBody>
      </p:sp>
      <p:sp>
        <p:nvSpPr>
          <p:cNvPr id="132" name="가로 글상자 131"/>
          <p:cNvSpPr txBox="1"/>
          <p:nvPr/>
        </p:nvSpPr>
        <p:spPr>
          <a:xfrm>
            <a:off x="6066910" y="5462476"/>
            <a:ext cx="457200" cy="297346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lvl="0" algn="ctr">
              <a:defRPr/>
            </a:pPr>
            <a:r>
              <a:rPr lang="ko-KR" altLang="en-US" sz="1000"/>
              <a:t>제목 </a:t>
            </a:r>
            <a:r>
              <a:rPr lang="en-US" altLang="ko-KR" sz="1000"/>
              <a:t>txt</a:t>
            </a:r>
            <a:endParaRPr lang="en-US" altLang="ko-KR" sz="1000"/>
          </a:p>
          <a:p>
            <a:pPr lvl="0" algn="ctr">
              <a:defRPr/>
            </a:pPr>
            <a:r>
              <a:rPr lang="en-US" altLang="ko-KR" sz="1000"/>
              <a:t>(18pt)</a:t>
            </a:r>
            <a:endParaRPr lang="en-US" altLang="ko-KR" sz="1000"/>
          </a:p>
        </p:txBody>
      </p:sp>
      <p:sp>
        <p:nvSpPr>
          <p:cNvPr id="133" name="직사각형 132"/>
          <p:cNvSpPr/>
          <p:nvPr/>
        </p:nvSpPr>
        <p:spPr>
          <a:xfrm>
            <a:off x="7029389" y="4544487"/>
            <a:ext cx="938695" cy="135282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34" name="직사각형 133"/>
          <p:cNvSpPr/>
          <p:nvPr/>
        </p:nvSpPr>
        <p:spPr>
          <a:xfrm>
            <a:off x="7101034" y="4587710"/>
            <a:ext cx="798842" cy="7988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Icon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 sz="1200">
                <a:solidFill>
                  <a:schemeClr val="tx1"/>
                </a:solidFill>
                <a:effectLst/>
              </a:rPr>
              <a:t>(100x100)</a:t>
            </a:r>
            <a:endParaRPr lang="en-US" altLang="ko-KR" sz="1200">
              <a:solidFill>
                <a:schemeClr val="tx1"/>
              </a:solidFill>
              <a:effectLst/>
            </a:endParaRPr>
          </a:p>
        </p:txBody>
      </p:sp>
      <p:sp>
        <p:nvSpPr>
          <p:cNvPr id="135" name="가로 글상자 134"/>
          <p:cNvSpPr txBox="1"/>
          <p:nvPr/>
        </p:nvSpPr>
        <p:spPr>
          <a:xfrm>
            <a:off x="7260750" y="5462476"/>
            <a:ext cx="457200" cy="297346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 algn="ctr">
              <a:defRPr/>
            </a:pPr>
            <a:r>
              <a:rPr lang="ko-KR" altLang="en-US" sz="1000"/>
              <a:t>제목 </a:t>
            </a:r>
            <a:r>
              <a:rPr lang="en-US" altLang="ko-KR" sz="1000"/>
              <a:t>txt</a:t>
            </a:r>
            <a:endParaRPr lang="en-US" altLang="ko-KR" sz="1000"/>
          </a:p>
          <a:p>
            <a:pPr lvl="0" algn="ctr">
              <a:defRPr/>
            </a:pPr>
            <a:r>
              <a:rPr lang="en-US" altLang="ko-KR" sz="1000"/>
              <a:t>(18pt)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1288421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endParaRPr kumimoji="0" lang="en-US" altLang="ko-KR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5734" y="1294720"/>
            <a:ext cx="8980531" cy="505429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5" name="직사각형 54"/>
          <p:cNvSpPr/>
          <p:nvPr/>
        </p:nvSpPr>
        <p:spPr>
          <a:xfrm>
            <a:off x="1605734" y="1294720"/>
            <a:ext cx="8980531" cy="5054295"/>
          </a:xfrm>
          <a:prstGeom prst="rect">
            <a:avLst/>
          </a:prstGeom>
          <a:solidFill>
            <a:srgbClr val="000000">
              <a:alpha val="6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954866" y="2128074"/>
            <a:ext cx="6208179" cy="3086761"/>
          </a:xfrm>
          <a:prstGeom prst="rect">
            <a:avLst/>
          </a:prstGeom>
          <a:solidFill>
            <a:srgbClr val="9be5c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38976" y="2283928"/>
            <a:ext cx="5914049" cy="2038025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3" name="가로 글상자 62"/>
          <p:cNvSpPr txBox="1"/>
          <p:nvPr/>
        </p:nvSpPr>
        <p:spPr>
          <a:xfrm>
            <a:off x="5090285" y="2283928"/>
            <a:ext cx="1937341" cy="41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/>
              <a:t>연구 이름</a:t>
            </a:r>
            <a:endParaRPr lang="en-US" altLang="ko-KR" sz="2100"/>
          </a:p>
        </p:txBody>
      </p:sp>
      <p:sp>
        <p:nvSpPr>
          <p:cNvPr id="65" name="직사각형 64">
            <a:hlinkClick r:id="" action="ppaction://noaction"/>
          </p:cNvPr>
          <p:cNvSpPr/>
          <p:nvPr/>
        </p:nvSpPr>
        <p:spPr>
          <a:xfrm>
            <a:off x="3138976" y="4432574"/>
            <a:ext cx="2957024" cy="652331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연구 시작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(Button)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6" name="직사각형 65">
            <a:hlinkClick r:id="" action="ppaction://noaction"/>
          </p:cNvPr>
          <p:cNvSpPr/>
          <p:nvPr/>
        </p:nvSpPr>
        <p:spPr>
          <a:xfrm>
            <a:off x="6245321" y="4432574"/>
            <a:ext cx="2807704" cy="652331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뒤로 가기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(Button)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199589" y="2781639"/>
            <a:ext cx="3828036" cy="144606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7" name="가로 글상자 66"/>
          <p:cNvSpPr txBox="1"/>
          <p:nvPr/>
        </p:nvSpPr>
        <p:spPr>
          <a:xfrm>
            <a:off x="4121615" y="2853945"/>
            <a:ext cx="1937341" cy="64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해당</a:t>
            </a:r>
            <a:r>
              <a:rPr lang="en-US" altLang="ko-KR"/>
              <a:t> </a:t>
            </a:r>
            <a:r>
              <a:rPr lang="ko-KR" altLang="en-US"/>
              <a:t>연구의 </a:t>
            </a:r>
            <a:r>
              <a:rPr lang="en-US" altLang="ko-KR"/>
              <a:t>Discription</a:t>
            </a:r>
            <a:r>
              <a:rPr lang="ko-KR" altLang="en-US"/>
              <a:t> 텍스트</a:t>
            </a:r>
            <a:endParaRPr lang="ko-KR" altLang="en-US"/>
          </a:p>
        </p:txBody>
      </p:sp>
      <p:sp>
        <p:nvSpPr>
          <p:cNvPr id="70" name="가로 글상자 69"/>
          <p:cNvSpPr txBox="1"/>
          <p:nvPr/>
        </p:nvSpPr>
        <p:spPr>
          <a:xfrm>
            <a:off x="730082" y="831640"/>
            <a:ext cx="10731836" cy="366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해당 팝업은</a:t>
            </a:r>
            <a:r>
              <a:rPr lang="en-US" altLang="ko-KR">
                <a:solidFill>
                  <a:schemeClr val="tx1"/>
                </a:solidFill>
                <a:effectLst/>
              </a:rPr>
              <a:t> </a:t>
            </a:r>
            <a:r>
              <a:rPr lang="ko-KR" altLang="en-US">
                <a:solidFill>
                  <a:schemeClr val="tx1"/>
                </a:solidFill>
                <a:effectLst/>
              </a:rPr>
              <a:t>각 연구가 속해있는 카테고리에 따라 조금씩 구성이 상이하다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71915" y="3732067"/>
            <a:ext cx="420428" cy="420428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68378" y="3227063"/>
            <a:ext cx="427502" cy="427502"/>
          </a:xfrm>
          <a:prstGeom prst="rect">
            <a:avLst/>
          </a:prstGeom>
        </p:spPr>
      </p:pic>
      <p:sp>
        <p:nvSpPr>
          <p:cNvPr id="73" name="가로 글상자 72"/>
          <p:cNvSpPr txBox="1"/>
          <p:nvPr/>
        </p:nvSpPr>
        <p:spPr>
          <a:xfrm>
            <a:off x="7831281" y="3281623"/>
            <a:ext cx="718359" cy="36506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n</a:t>
            </a:r>
            <a:r>
              <a:rPr lang="ko-KR" altLang="en-US"/>
              <a:t> </a:t>
            </a:r>
            <a:r>
              <a:rPr lang="en-US" altLang="ko-KR"/>
              <a:t>day</a:t>
            </a:r>
            <a:endParaRPr lang="en-US" altLang="ko-KR"/>
          </a:p>
        </p:txBody>
      </p:sp>
      <p:sp>
        <p:nvSpPr>
          <p:cNvPr id="74" name="가로 글상자 73"/>
          <p:cNvSpPr txBox="1"/>
          <p:nvPr/>
        </p:nvSpPr>
        <p:spPr>
          <a:xfrm>
            <a:off x="7633143" y="3816854"/>
            <a:ext cx="1316392" cy="3134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n,nnn</a:t>
            </a:r>
            <a:r>
              <a:rPr lang="ko-KR" altLang="en-US" sz="1500"/>
              <a:t> 연구력</a:t>
            </a:r>
            <a:endParaRPr lang="ko-KR" altLang="en-US" sz="1500"/>
          </a:p>
        </p:txBody>
      </p:sp>
      <p:sp>
        <p:nvSpPr>
          <p:cNvPr id="75" name="가로 글상자 74"/>
          <p:cNvSpPr txBox="1"/>
          <p:nvPr/>
        </p:nvSpPr>
        <p:spPr>
          <a:xfrm>
            <a:off x="7027626" y="2789855"/>
            <a:ext cx="2100618" cy="3597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소요 시간</a:t>
            </a:r>
            <a:r>
              <a:rPr lang="en-US" altLang="ko-KR"/>
              <a:t>/</a:t>
            </a:r>
            <a:r>
              <a:rPr lang="ko-KR" altLang="en-US"/>
              <a:t>연구력</a:t>
            </a:r>
            <a:r>
              <a:rPr lang="en-US" altLang="ko-KR"/>
              <a:t>]</a:t>
            </a:r>
            <a:endParaRPr lang="en-US" altLang="ko-KR"/>
          </a:p>
        </p:txBody>
      </p:sp>
      <p:sp>
        <p:nvSpPr>
          <p:cNvPr id="76" name="가로 글상자 75"/>
          <p:cNvSpPr txBox="1"/>
          <p:nvPr/>
        </p:nvSpPr>
        <p:spPr>
          <a:xfrm>
            <a:off x="3320756" y="6445490"/>
            <a:ext cx="5849130" cy="36697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[Researchable</a:t>
            </a:r>
            <a:r>
              <a:rPr lang="ko-KR" altLang="en-US"/>
              <a:t>에 있는 연구 항목을 터치할 경우 팝업 구성</a:t>
            </a:r>
            <a:r>
              <a:rPr lang="en-US" altLang="ko-KR"/>
              <a:t>]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008294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endParaRPr kumimoji="0" lang="en-US" altLang="ko-KR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5734" y="1294720"/>
            <a:ext cx="8980531" cy="505429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5" name="직사각형 54"/>
          <p:cNvSpPr/>
          <p:nvPr/>
        </p:nvSpPr>
        <p:spPr>
          <a:xfrm>
            <a:off x="1605734" y="1294720"/>
            <a:ext cx="8980531" cy="5054295"/>
          </a:xfrm>
          <a:prstGeom prst="rect">
            <a:avLst/>
          </a:prstGeom>
          <a:solidFill>
            <a:srgbClr val="000000">
              <a:alpha val="6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954866" y="2128074"/>
            <a:ext cx="6208179" cy="3086761"/>
          </a:xfrm>
          <a:prstGeom prst="rect">
            <a:avLst/>
          </a:prstGeom>
          <a:solidFill>
            <a:srgbClr val="9be5c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38976" y="2283928"/>
            <a:ext cx="5914049" cy="2038025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3" name="가로 글상자 62"/>
          <p:cNvSpPr txBox="1"/>
          <p:nvPr/>
        </p:nvSpPr>
        <p:spPr>
          <a:xfrm>
            <a:off x="5090285" y="2283928"/>
            <a:ext cx="1937341" cy="41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/>
              <a:t>연구 이름</a:t>
            </a:r>
            <a:endParaRPr lang="en-US" altLang="ko-KR" sz="2100"/>
          </a:p>
        </p:txBody>
      </p:sp>
      <p:sp>
        <p:nvSpPr>
          <p:cNvPr id="65" name="직사각형 64">
            <a:hlinkClick r:id="" action="ppaction://noaction"/>
          </p:cNvPr>
          <p:cNvSpPr/>
          <p:nvPr/>
        </p:nvSpPr>
        <p:spPr>
          <a:xfrm>
            <a:off x="3138976" y="4432574"/>
            <a:ext cx="2957024" cy="652331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연구 중단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(Button)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6" name="직사각형 65">
            <a:hlinkClick r:id="" action="ppaction://noaction"/>
          </p:cNvPr>
          <p:cNvSpPr/>
          <p:nvPr/>
        </p:nvSpPr>
        <p:spPr>
          <a:xfrm>
            <a:off x="6245321" y="4432574"/>
            <a:ext cx="2807704" cy="652331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뒤로 가기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(Button)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199589" y="2781639"/>
            <a:ext cx="3828036" cy="144606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7" name="가로 글상자 66"/>
          <p:cNvSpPr txBox="1"/>
          <p:nvPr/>
        </p:nvSpPr>
        <p:spPr>
          <a:xfrm>
            <a:off x="4121615" y="2853945"/>
            <a:ext cx="1937341" cy="64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해당</a:t>
            </a:r>
            <a:r>
              <a:rPr lang="en-US" altLang="ko-KR"/>
              <a:t> </a:t>
            </a:r>
            <a:r>
              <a:rPr lang="ko-KR" altLang="en-US"/>
              <a:t>연구의 </a:t>
            </a:r>
            <a:r>
              <a:rPr lang="en-US" altLang="ko-KR"/>
              <a:t>Discription</a:t>
            </a:r>
            <a:r>
              <a:rPr lang="ko-KR" altLang="en-US"/>
              <a:t> 텍스트</a:t>
            </a:r>
            <a:endParaRPr lang="ko-KR" altLang="en-US"/>
          </a:p>
        </p:txBody>
      </p:sp>
      <p:sp>
        <p:nvSpPr>
          <p:cNvPr id="70" name="가로 글상자 69"/>
          <p:cNvSpPr txBox="1"/>
          <p:nvPr/>
        </p:nvSpPr>
        <p:spPr>
          <a:xfrm>
            <a:off x="730082" y="831640"/>
            <a:ext cx="10731836" cy="366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해당 팝업은</a:t>
            </a:r>
            <a:r>
              <a:rPr lang="en-US" altLang="ko-KR">
                <a:solidFill>
                  <a:schemeClr val="tx1"/>
                </a:solidFill>
                <a:effectLst/>
              </a:rPr>
              <a:t> </a:t>
            </a:r>
            <a:r>
              <a:rPr lang="ko-KR" altLang="en-US">
                <a:solidFill>
                  <a:schemeClr val="tx1"/>
                </a:solidFill>
                <a:effectLst/>
              </a:rPr>
              <a:t>각 연구가 속해있는 카테고리에 따라 조금씩 구성이 상이하다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71915" y="3732067"/>
            <a:ext cx="420428" cy="420428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68378" y="3227063"/>
            <a:ext cx="427502" cy="427502"/>
          </a:xfrm>
          <a:prstGeom prst="rect">
            <a:avLst/>
          </a:prstGeom>
        </p:spPr>
      </p:pic>
      <p:sp>
        <p:nvSpPr>
          <p:cNvPr id="73" name="가로 글상자 72"/>
          <p:cNvSpPr txBox="1"/>
          <p:nvPr/>
        </p:nvSpPr>
        <p:spPr>
          <a:xfrm>
            <a:off x="7736897" y="3262573"/>
            <a:ext cx="1032684" cy="36506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n / n</a:t>
            </a:r>
            <a:r>
              <a:rPr lang="ko-KR" altLang="en-US"/>
              <a:t> </a:t>
            </a:r>
            <a:r>
              <a:rPr lang="en-US" altLang="ko-KR"/>
              <a:t>day</a:t>
            </a:r>
            <a:endParaRPr lang="en-US" altLang="ko-KR"/>
          </a:p>
        </p:txBody>
      </p:sp>
      <p:sp>
        <p:nvSpPr>
          <p:cNvPr id="74" name="가로 글상자 73"/>
          <p:cNvSpPr txBox="1"/>
          <p:nvPr/>
        </p:nvSpPr>
        <p:spPr>
          <a:xfrm>
            <a:off x="7633143" y="3816854"/>
            <a:ext cx="1316392" cy="3134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n,nnn</a:t>
            </a:r>
            <a:r>
              <a:rPr lang="ko-KR" altLang="en-US" sz="1500"/>
              <a:t> 연구력</a:t>
            </a:r>
            <a:endParaRPr lang="ko-KR" altLang="en-US" sz="1500"/>
          </a:p>
        </p:txBody>
      </p:sp>
      <p:sp>
        <p:nvSpPr>
          <p:cNvPr id="75" name="가로 글상자 74"/>
          <p:cNvSpPr txBox="1"/>
          <p:nvPr/>
        </p:nvSpPr>
        <p:spPr>
          <a:xfrm>
            <a:off x="7027626" y="2789855"/>
            <a:ext cx="2100618" cy="3597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소요 시간</a:t>
            </a:r>
            <a:r>
              <a:rPr lang="en-US" altLang="ko-KR"/>
              <a:t>/</a:t>
            </a:r>
            <a:r>
              <a:rPr lang="ko-KR" altLang="en-US"/>
              <a:t>연구력</a:t>
            </a:r>
            <a:r>
              <a:rPr lang="en-US" altLang="ko-KR"/>
              <a:t>]</a:t>
            </a:r>
            <a:endParaRPr lang="en-US" altLang="ko-KR"/>
          </a:p>
        </p:txBody>
      </p:sp>
      <p:sp>
        <p:nvSpPr>
          <p:cNvPr id="76" name="가로 글상자 75"/>
          <p:cNvSpPr txBox="1"/>
          <p:nvPr/>
        </p:nvSpPr>
        <p:spPr>
          <a:xfrm>
            <a:off x="3320756" y="6445490"/>
            <a:ext cx="6286159" cy="36697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[Inprogress ListBox</a:t>
            </a:r>
            <a:r>
              <a:rPr lang="ko-KR" altLang="en-US"/>
              <a:t>에 있는 연구 항목을 터치할 경우 팝업 구성</a:t>
            </a:r>
            <a:r>
              <a:rPr lang="en-US" altLang="ko-KR"/>
              <a:t>]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5463861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endParaRPr kumimoji="0" lang="en-US" altLang="ko-KR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5734" y="1294720"/>
            <a:ext cx="8980531" cy="505429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5" name="직사각형 54"/>
          <p:cNvSpPr/>
          <p:nvPr/>
        </p:nvSpPr>
        <p:spPr>
          <a:xfrm>
            <a:off x="1605734" y="1294720"/>
            <a:ext cx="8980531" cy="5054295"/>
          </a:xfrm>
          <a:prstGeom prst="rect">
            <a:avLst/>
          </a:prstGeom>
          <a:solidFill>
            <a:srgbClr val="000000">
              <a:alpha val="6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954866" y="2128074"/>
            <a:ext cx="6208179" cy="3086761"/>
          </a:xfrm>
          <a:prstGeom prst="rect">
            <a:avLst/>
          </a:prstGeom>
          <a:solidFill>
            <a:srgbClr val="9be5c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38976" y="2283928"/>
            <a:ext cx="5914049" cy="2038025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3" name="가로 글상자 62"/>
          <p:cNvSpPr txBox="1"/>
          <p:nvPr/>
        </p:nvSpPr>
        <p:spPr>
          <a:xfrm>
            <a:off x="4602175" y="2260285"/>
            <a:ext cx="2987650" cy="41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/>
              <a:t>연구 이름</a:t>
            </a:r>
            <a:r>
              <a:rPr lang="en-US" altLang="ko-KR" sz="2100"/>
              <a:t>(</a:t>
            </a:r>
            <a:r>
              <a:rPr lang="ko-KR" altLang="en-US" sz="2100"/>
              <a:t>완료됨</a:t>
            </a:r>
            <a:r>
              <a:rPr lang="en-US" altLang="ko-KR" sz="2100"/>
              <a:t>)</a:t>
            </a:r>
            <a:endParaRPr lang="en-US" altLang="ko-KR" sz="2100"/>
          </a:p>
        </p:txBody>
      </p:sp>
      <p:sp>
        <p:nvSpPr>
          <p:cNvPr id="68" name="직사각형 67"/>
          <p:cNvSpPr/>
          <p:nvPr/>
        </p:nvSpPr>
        <p:spPr>
          <a:xfrm>
            <a:off x="3199589" y="2781639"/>
            <a:ext cx="3828036" cy="144606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7" name="가로 글상자 66"/>
          <p:cNvSpPr txBox="1"/>
          <p:nvPr/>
        </p:nvSpPr>
        <p:spPr>
          <a:xfrm>
            <a:off x="4121615" y="2853945"/>
            <a:ext cx="1937341" cy="64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해당</a:t>
            </a:r>
            <a:r>
              <a:rPr lang="en-US" altLang="ko-KR"/>
              <a:t> </a:t>
            </a:r>
            <a:r>
              <a:rPr lang="ko-KR" altLang="en-US"/>
              <a:t>연구의 </a:t>
            </a:r>
            <a:r>
              <a:rPr lang="en-US" altLang="ko-KR"/>
              <a:t>Discription</a:t>
            </a:r>
            <a:r>
              <a:rPr lang="ko-KR" altLang="en-US"/>
              <a:t> 텍스트</a:t>
            </a:r>
            <a:endParaRPr lang="ko-KR" altLang="en-US"/>
          </a:p>
        </p:txBody>
      </p:sp>
      <p:sp>
        <p:nvSpPr>
          <p:cNvPr id="70" name="가로 글상자 69"/>
          <p:cNvSpPr txBox="1"/>
          <p:nvPr/>
        </p:nvSpPr>
        <p:spPr>
          <a:xfrm>
            <a:off x="730082" y="831640"/>
            <a:ext cx="10731836" cy="366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해당 팝업은</a:t>
            </a:r>
            <a:r>
              <a:rPr lang="en-US" altLang="ko-KR">
                <a:solidFill>
                  <a:schemeClr val="tx1"/>
                </a:solidFill>
                <a:effectLst/>
              </a:rPr>
              <a:t> </a:t>
            </a:r>
            <a:r>
              <a:rPr lang="ko-KR" altLang="en-US">
                <a:solidFill>
                  <a:schemeClr val="tx1"/>
                </a:solidFill>
                <a:effectLst/>
              </a:rPr>
              <a:t>각 연구가 속해있는 카테고리에 따라 조금씩 구성이 상이하다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71915" y="3732067"/>
            <a:ext cx="420428" cy="420428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68378" y="3227063"/>
            <a:ext cx="427502" cy="427502"/>
          </a:xfrm>
          <a:prstGeom prst="rect">
            <a:avLst/>
          </a:prstGeom>
        </p:spPr>
      </p:pic>
      <p:sp>
        <p:nvSpPr>
          <p:cNvPr id="73" name="가로 글상자 72"/>
          <p:cNvSpPr txBox="1"/>
          <p:nvPr/>
        </p:nvSpPr>
        <p:spPr>
          <a:xfrm>
            <a:off x="7736897" y="3262573"/>
            <a:ext cx="717493" cy="36506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n</a:t>
            </a:r>
            <a:r>
              <a:rPr lang="ko-KR" altLang="en-US"/>
              <a:t> </a:t>
            </a:r>
            <a:r>
              <a:rPr lang="en-US" altLang="ko-KR"/>
              <a:t>day</a:t>
            </a:r>
            <a:endParaRPr lang="en-US" altLang="ko-KR"/>
          </a:p>
        </p:txBody>
      </p:sp>
      <p:sp>
        <p:nvSpPr>
          <p:cNvPr id="74" name="가로 글상자 73"/>
          <p:cNvSpPr txBox="1"/>
          <p:nvPr/>
        </p:nvSpPr>
        <p:spPr>
          <a:xfrm>
            <a:off x="7633143" y="3816854"/>
            <a:ext cx="1316392" cy="3134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n,nnn</a:t>
            </a:r>
            <a:r>
              <a:rPr lang="ko-KR" altLang="en-US" sz="1500"/>
              <a:t> 연구력</a:t>
            </a:r>
            <a:endParaRPr lang="ko-KR" altLang="en-US" sz="1500"/>
          </a:p>
        </p:txBody>
      </p:sp>
      <p:sp>
        <p:nvSpPr>
          <p:cNvPr id="75" name="가로 글상자 74"/>
          <p:cNvSpPr txBox="1"/>
          <p:nvPr/>
        </p:nvSpPr>
        <p:spPr>
          <a:xfrm>
            <a:off x="7027626" y="2789855"/>
            <a:ext cx="2100618" cy="3597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소요 시간</a:t>
            </a:r>
            <a:r>
              <a:rPr lang="en-US" altLang="ko-KR"/>
              <a:t>/</a:t>
            </a:r>
            <a:r>
              <a:rPr lang="ko-KR" altLang="en-US"/>
              <a:t>연구력</a:t>
            </a:r>
            <a:r>
              <a:rPr lang="en-US" altLang="ko-KR"/>
              <a:t>]</a:t>
            </a:r>
            <a:endParaRPr lang="en-US" altLang="ko-KR"/>
          </a:p>
        </p:txBody>
      </p:sp>
      <p:sp>
        <p:nvSpPr>
          <p:cNvPr id="76" name="가로 글상자 75"/>
          <p:cNvSpPr txBox="1"/>
          <p:nvPr/>
        </p:nvSpPr>
        <p:spPr>
          <a:xfrm>
            <a:off x="2709601" y="6445491"/>
            <a:ext cx="6772798" cy="36298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[Completed</a:t>
            </a:r>
            <a:r>
              <a:rPr lang="ko-KR" altLang="en-US"/>
              <a:t>에 있는 연구 항목을 터치할 경우 팝업 구성</a:t>
            </a:r>
            <a:r>
              <a:rPr lang="en-US" altLang="ko-KR"/>
              <a:t>]</a:t>
            </a:r>
            <a:endParaRPr lang="en-US" altLang="ko-KR"/>
          </a:p>
        </p:txBody>
      </p:sp>
      <p:sp>
        <p:nvSpPr>
          <p:cNvPr id="79" name="직사각형 78">
            <a:hlinkClick r:id="" action="ppaction://noaction"/>
          </p:cNvPr>
          <p:cNvSpPr/>
          <p:nvPr/>
        </p:nvSpPr>
        <p:spPr>
          <a:xfrm>
            <a:off x="3138976" y="4432574"/>
            <a:ext cx="5914050" cy="652331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뒤로 가기</a:t>
            </a:r>
            <a:endParaRPr lang="en-US" altLang="ko-KR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(Button)</a:t>
            </a:r>
            <a:endParaRPr lang="en-US" altLang="ko-K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59617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endParaRPr kumimoji="0" lang="en-US" altLang="ko-KR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5734" y="1294720"/>
            <a:ext cx="8980531" cy="505429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5" name="직사각형 54"/>
          <p:cNvSpPr/>
          <p:nvPr/>
        </p:nvSpPr>
        <p:spPr>
          <a:xfrm>
            <a:off x="1605734" y="1294720"/>
            <a:ext cx="8980531" cy="5054295"/>
          </a:xfrm>
          <a:prstGeom prst="rect">
            <a:avLst/>
          </a:prstGeom>
          <a:solidFill>
            <a:srgbClr val="000000">
              <a:alpha val="6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954866" y="2128074"/>
            <a:ext cx="6208179" cy="3086761"/>
          </a:xfrm>
          <a:prstGeom prst="rect">
            <a:avLst/>
          </a:prstGeom>
          <a:solidFill>
            <a:srgbClr val="9be5c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38976" y="2283928"/>
            <a:ext cx="5914049" cy="2038025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3" name="가로 글상자 62"/>
          <p:cNvSpPr txBox="1"/>
          <p:nvPr/>
        </p:nvSpPr>
        <p:spPr>
          <a:xfrm>
            <a:off x="4602175" y="2260285"/>
            <a:ext cx="2987650" cy="41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/>
              <a:t>연구 이름</a:t>
            </a:r>
            <a:r>
              <a:rPr lang="en-US" altLang="ko-KR" sz="2100"/>
              <a:t>(</a:t>
            </a:r>
            <a:r>
              <a:rPr lang="ko-KR" altLang="en-US" sz="2100"/>
              <a:t>잠김</a:t>
            </a:r>
            <a:r>
              <a:rPr lang="en-US" altLang="ko-KR" sz="2100"/>
              <a:t>)</a:t>
            </a:r>
            <a:endParaRPr lang="en-US" altLang="ko-KR" sz="2100"/>
          </a:p>
        </p:txBody>
      </p:sp>
      <p:sp>
        <p:nvSpPr>
          <p:cNvPr id="68" name="직사각형 67"/>
          <p:cNvSpPr/>
          <p:nvPr/>
        </p:nvSpPr>
        <p:spPr>
          <a:xfrm>
            <a:off x="3199589" y="2781639"/>
            <a:ext cx="3828036" cy="144606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7" name="가로 글상자 66"/>
          <p:cNvSpPr txBox="1"/>
          <p:nvPr/>
        </p:nvSpPr>
        <p:spPr>
          <a:xfrm>
            <a:off x="4121615" y="2853945"/>
            <a:ext cx="1937341" cy="64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해당</a:t>
            </a:r>
            <a:r>
              <a:rPr lang="en-US" altLang="ko-KR"/>
              <a:t> </a:t>
            </a:r>
            <a:r>
              <a:rPr lang="ko-KR" altLang="en-US"/>
              <a:t>연구의 </a:t>
            </a:r>
            <a:r>
              <a:rPr lang="en-US" altLang="ko-KR"/>
              <a:t>Discription</a:t>
            </a:r>
            <a:r>
              <a:rPr lang="ko-KR" altLang="en-US"/>
              <a:t> 텍스트</a:t>
            </a:r>
            <a:endParaRPr lang="ko-KR" altLang="en-US"/>
          </a:p>
        </p:txBody>
      </p:sp>
      <p:sp>
        <p:nvSpPr>
          <p:cNvPr id="70" name="가로 글상자 69"/>
          <p:cNvSpPr txBox="1"/>
          <p:nvPr/>
        </p:nvSpPr>
        <p:spPr>
          <a:xfrm>
            <a:off x="730082" y="831640"/>
            <a:ext cx="10731836" cy="366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해당 팝업은</a:t>
            </a:r>
            <a:r>
              <a:rPr lang="en-US" altLang="ko-KR">
                <a:solidFill>
                  <a:schemeClr val="tx1"/>
                </a:solidFill>
                <a:effectLst/>
              </a:rPr>
              <a:t> </a:t>
            </a:r>
            <a:r>
              <a:rPr lang="ko-KR" altLang="en-US">
                <a:solidFill>
                  <a:schemeClr val="tx1"/>
                </a:solidFill>
                <a:effectLst/>
              </a:rPr>
              <a:t>각 연구가 속해있는 카테고리에 따라 조금씩 구성이 상이하다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71915" y="3732067"/>
            <a:ext cx="420428" cy="420428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68378" y="3227063"/>
            <a:ext cx="427502" cy="427502"/>
          </a:xfrm>
          <a:prstGeom prst="rect">
            <a:avLst/>
          </a:prstGeom>
        </p:spPr>
      </p:pic>
      <p:sp>
        <p:nvSpPr>
          <p:cNvPr id="73" name="가로 글상자 72"/>
          <p:cNvSpPr txBox="1"/>
          <p:nvPr/>
        </p:nvSpPr>
        <p:spPr>
          <a:xfrm>
            <a:off x="7736897" y="3262573"/>
            <a:ext cx="717493" cy="36506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n</a:t>
            </a:r>
            <a:r>
              <a:rPr lang="ko-KR" altLang="en-US"/>
              <a:t> </a:t>
            </a:r>
            <a:r>
              <a:rPr lang="en-US" altLang="ko-KR"/>
              <a:t>day</a:t>
            </a:r>
            <a:endParaRPr lang="en-US" altLang="ko-KR"/>
          </a:p>
        </p:txBody>
      </p:sp>
      <p:sp>
        <p:nvSpPr>
          <p:cNvPr id="74" name="가로 글상자 73"/>
          <p:cNvSpPr txBox="1"/>
          <p:nvPr/>
        </p:nvSpPr>
        <p:spPr>
          <a:xfrm>
            <a:off x="7633143" y="3816854"/>
            <a:ext cx="1316392" cy="3134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n,nnn</a:t>
            </a:r>
            <a:r>
              <a:rPr lang="ko-KR" altLang="en-US" sz="1500"/>
              <a:t> 연구력</a:t>
            </a:r>
            <a:endParaRPr lang="ko-KR" altLang="en-US" sz="1500"/>
          </a:p>
        </p:txBody>
      </p:sp>
      <p:sp>
        <p:nvSpPr>
          <p:cNvPr id="75" name="가로 글상자 74"/>
          <p:cNvSpPr txBox="1"/>
          <p:nvPr/>
        </p:nvSpPr>
        <p:spPr>
          <a:xfrm>
            <a:off x="7027626" y="2789855"/>
            <a:ext cx="2100618" cy="3597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소요 시간</a:t>
            </a:r>
            <a:r>
              <a:rPr lang="en-US" altLang="ko-KR"/>
              <a:t>/</a:t>
            </a:r>
            <a:r>
              <a:rPr lang="ko-KR" altLang="en-US"/>
              <a:t>연구력</a:t>
            </a:r>
            <a:r>
              <a:rPr lang="en-US" altLang="ko-KR"/>
              <a:t>]</a:t>
            </a:r>
            <a:endParaRPr lang="en-US" altLang="ko-KR"/>
          </a:p>
        </p:txBody>
      </p:sp>
      <p:sp>
        <p:nvSpPr>
          <p:cNvPr id="76" name="가로 글상자 75"/>
          <p:cNvSpPr txBox="1"/>
          <p:nvPr/>
        </p:nvSpPr>
        <p:spPr>
          <a:xfrm>
            <a:off x="2709601" y="6445491"/>
            <a:ext cx="6772798" cy="36298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[Locked</a:t>
            </a:r>
            <a:r>
              <a:rPr lang="ko-KR" altLang="en-US"/>
              <a:t>에 있는 연구 항목을 터치할 경우 팝업 구성</a:t>
            </a:r>
            <a:r>
              <a:rPr lang="en-US" altLang="ko-KR"/>
              <a:t>]</a:t>
            </a:r>
            <a:endParaRPr lang="en-US" altLang="ko-KR"/>
          </a:p>
        </p:txBody>
      </p:sp>
      <p:sp>
        <p:nvSpPr>
          <p:cNvPr id="79" name="직사각형 78">
            <a:hlinkClick r:id="" action="ppaction://noaction"/>
          </p:cNvPr>
          <p:cNvSpPr/>
          <p:nvPr/>
        </p:nvSpPr>
        <p:spPr>
          <a:xfrm>
            <a:off x="3138976" y="4432574"/>
            <a:ext cx="5914050" cy="652331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뒤로 가기</a:t>
            </a:r>
            <a:endParaRPr lang="en-US" altLang="ko-KR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(Button)</a:t>
            </a:r>
            <a:endParaRPr lang="en-US" altLang="ko-K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142934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endParaRPr kumimoji="0" lang="en-US" altLang="ko-KR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730082" y="831640"/>
            <a:ext cx="10731836" cy="366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1.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Researchable</a:t>
            </a:r>
            <a:r>
              <a:rPr lang="ko-KR" altLang="en-US">
                <a:solidFill>
                  <a:schemeClr val="tx1"/>
                </a:solidFill>
                <a:effectLst/>
              </a:rPr>
              <a:t> 팝업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97294" y="1290415"/>
            <a:ext cx="7597411" cy="4277169"/>
          </a:xfrm>
          <a:prstGeom prst="rect">
            <a:avLst/>
          </a:prstGeom>
        </p:spPr>
      </p:pic>
      <p:cxnSp>
        <p:nvCxnSpPr>
          <p:cNvPr id="81" name="선 80"/>
          <p:cNvCxnSpPr/>
          <p:nvPr/>
        </p:nvCxnSpPr>
        <p:spPr>
          <a:xfrm rot="10800000">
            <a:off x="2013153" y="4190999"/>
            <a:ext cx="17578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가로 글상자 82"/>
          <p:cNvSpPr txBox="1"/>
          <p:nvPr/>
        </p:nvSpPr>
        <p:spPr>
          <a:xfrm>
            <a:off x="10149319" y="3871999"/>
            <a:ext cx="7818816" cy="63800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별도의 동작 없이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팝업만 닫기</a:t>
            </a:r>
            <a:endParaRPr lang="ko-KR" altLang="en-US"/>
          </a:p>
        </p:txBody>
      </p:sp>
      <p:cxnSp>
        <p:nvCxnSpPr>
          <p:cNvPr id="84" name="선 83"/>
          <p:cNvCxnSpPr/>
          <p:nvPr/>
        </p:nvCxnSpPr>
        <p:spPr>
          <a:xfrm rot="10800000">
            <a:off x="8330826" y="4191000"/>
            <a:ext cx="17578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가로 글상자 84"/>
          <p:cNvSpPr txBox="1"/>
          <p:nvPr/>
        </p:nvSpPr>
        <p:spPr>
          <a:xfrm>
            <a:off x="173182" y="4028382"/>
            <a:ext cx="7818815" cy="282961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보유한 연구력이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요구 연구력보다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높을 경우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해당 연구를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InProgress </a:t>
            </a:r>
            <a:r>
              <a:rPr lang="ko-KR" altLang="en-US"/>
              <a:t>상태로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전환 후 </a:t>
            </a:r>
            <a:r>
              <a:rPr lang="en-US" altLang="ko-KR"/>
              <a:t>ListBox</a:t>
            </a:r>
            <a:r>
              <a:rPr lang="ko-KR" altLang="en-US"/>
              <a:t>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별도 표시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만약 연구력이 부족할 경우 상단에 팝업으로 </a:t>
            </a:r>
            <a:r>
              <a:rPr lang="en-US" altLang="ko-KR"/>
              <a:t>‘Not Enough Tech Resource!’ </a:t>
            </a:r>
            <a:r>
              <a:rPr lang="ko-KR" altLang="en-US"/>
              <a:t>출력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</a:t>
            </a:r>
            <a:r>
              <a:rPr lang="ko-KR" altLang="en-US"/>
              <a:t>날짜 넘어갈 때 </a:t>
            </a:r>
            <a:r>
              <a:rPr lang="en-US" altLang="ko-KR"/>
              <a:t>Event</a:t>
            </a:r>
            <a:r>
              <a:rPr lang="ko-KR" altLang="en-US"/>
              <a:t> 활성화되면 나타나는 그 팝업</a:t>
            </a:r>
            <a:r>
              <a:rPr lang="en-US" altLang="ko-KR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295891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499</ep:Words>
  <ep:PresentationFormat>화면 슬라이드 쇼(4:3)</ep:PresentationFormat>
  <ep:Paragraphs>230</ep:Paragraphs>
  <ep:Slides>12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2025-08-06T08:08:38.908</dcterms:created>
  <dc:creator>hs087</dc:creator>
  <cp:lastModifiedBy>hs087</cp:lastModifiedBy>
  <dcterms:modified xsi:type="dcterms:W3CDTF">2025-08-18T08:42:04.319</dcterms:modified>
  <cp:revision>150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