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2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86814" cy="73024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인게임 연구 목록 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1817" y="862700"/>
          <a:ext cx="10905443" cy="4870567"/>
        </p:xfrm>
        <a:graphic>
          <a:graphicData uri="http://schemas.openxmlformats.org/drawingml/2006/table">
            <a:tbl>
              <a:tblPr firstRow="1" bandRow="1"/>
              <a:tblGrid>
                <a:gridCol w="1302788"/>
                <a:gridCol w="1613385"/>
                <a:gridCol w="7989269"/>
              </a:tblGrid>
              <a:tr h="28540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대분류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459897">
                <a:tc row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자원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획득량 증가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건물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/>
                        <a:t>건물의 자원 산출량 증가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합형 보정</a:t>
                      </a:r>
                      <a:r>
                        <a:rPr lang="en-US" altLang="ko-KR" sz="1200"/>
                        <a:t>(+n%)</a:t>
                      </a:r>
                      <a:r>
                        <a:rPr lang="ko-KR" altLang="en-US" sz="1200"/>
                        <a:t> 우선 적용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획득량 증가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영토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영토의 자원 산출량 증가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합형 보정</a:t>
                      </a:r>
                      <a:r>
                        <a:rPr lang="en-US" altLang="ko-KR" sz="1200"/>
                        <a:t>(+n%)</a:t>
                      </a:r>
                      <a:r>
                        <a:rPr lang="ko-KR" altLang="en-US" sz="1200"/>
                        <a:t> 우선 적용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row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영토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방어 전투 확률 감소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보유 영토에서 방어전투가 일어날 확률 감소 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건물 한도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보유 영토 당 최대 건물 건설 개수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rowSpan="3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협력국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우호도 획득량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해당 협력국의 의뢰를 해결해 획득하는 우호도 획득량 증가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협력국 별로 분류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해당 협력국 의뢰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해당 협력국의 의뢰 등장 빈도를 증가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46092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해당 협력국 의뢰 감소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해당 협력국의 의뢰 등장 빈도를 극단적으로 감소 </a:t>
                      </a:r>
                      <a:endPara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      <a:solidFill>
                          <a:srgbClr val="008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        <a:solidFill>
                            <a:srgbClr val="008000"/>
                          </a:solidFill>
                          <a:latin typeface="Calibri"/>
                          <a:ea typeface="맑은 고딕"/>
                          <a:cs typeface="Calibri"/>
                        </a:rPr>
                        <a:t>*</a:t>
                      </a:r>
                      <a:r>
          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          <a:solidFill>
                            <a:srgbClr val="008000"/>
                          </a:solidFill>
                          <a:latin typeface="Calibri"/>
                          <a:ea typeface="맑은 고딕"/>
                          <a:cs typeface="Calibri"/>
                        </a:rPr>
                        <a:t> 우호도 </a:t>
                      </a:r>
                      <a:r>
          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          <a:solidFill>
                            <a:srgbClr val="008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100</a:t>
                      </a:r>
                      <a:r>
          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          <a:solidFill>
                            <a:srgbClr val="008000"/>
                          </a:solidFill>
                          <a:latin typeface="Calibri"/>
                          <a:ea typeface="맑은 고딕"/>
                          <a:cs typeface="Calibri"/>
                        </a:rPr>
                        <a:t> 달성 시 타 협력국 우호도 수급을 위함</a:t>
                      </a:r>
          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        <a:solidFill>
                          <a:srgbClr val="008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rowSpan="3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연구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최대 동시 연구량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동시에 연구를 진행할 수 있는 개수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연구 소요 시간 감소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진행되고 있는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앞으로 진행하는 모든 연구에 소요되는 시간 감소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필요 연구력 감소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앞으로 진행하는 모든 연구에 소요되는 연구력 감소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3907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86814" cy="73024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인게임 연구 목록 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81817" y="862700"/>
          <a:ext cx="10905443" cy="5344269"/>
        </p:xfrm>
        <a:graphic>
          <a:graphicData uri="http://schemas.openxmlformats.org/drawingml/2006/table">
            <a:tbl>
              <a:tblPr firstRow="1" bandRow="1"/>
              <a:tblGrid>
                <a:gridCol w="1302788"/>
                <a:gridCol w="1928443"/>
                <a:gridCol w="7674211"/>
              </a:tblGrid>
              <a:tr h="28540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대분류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459897">
                <a:tc row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의뢰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최대 의뢰 진행 개수 증가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/>
                        <a:t>동시에 진행할 수 있는 의뢰 최대 개수 증가</a:t>
                      </a:r>
                      <a:endParaRPr lang="ko-KR" altLang="en-US" sz="1200"/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의뢰 제한시간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200"/>
                        <a:t>모든 의뢰 제한 시간 증가</a:t>
                      </a:r>
                      <a:endParaRPr lang="ko-KR" altLang="en-US" sz="1200"/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의뢰 등장 개수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의뢰가 갱신될 때 등장하는 의뢰 개수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의뢰 보상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의뢰 완료 시 획득 보상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row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건물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건물 해금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연구 진행에 따른 건물 해금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철거 시 자원 보존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건물 철거 시 자원 획득량 소폭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row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병력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공통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병력 기본 능력치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모든 병력의 기본 능력치 증가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종류 별로 구분 예정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)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기본 공격 속도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모든 병력의 기본 공격 속도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병력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협력국별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액티브 스킬 스펙 버프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소요 마나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계수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\,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타수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적중 대상 수 등 병력에 따른 개별 연구 도입 예정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row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첩보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전체 이벤트 발생 확률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이벤트의 발생 확률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59897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긍정 이벤트 발생 확률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108013" tIns="0" rIns="0" bIns="0" anchor="ctr" anchorCtr="0">
                      <a:spAutoFit/>
                    </a:bodyPr>
                    <a:p>
                      <a:pPr marL="0" lvl="0" indent="0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이벤트가 발생했을 때 긍정 카테고리의 이벤트가 발생할 확률 증가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108013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5645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</ep:Words>
  <ep:PresentationFormat>화면 슬라이드 쇼(4:3)</ep:PresentationFormat>
  <ep:Paragraphs>2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2025-07-29T04:41:05.423</dcterms:created>
  <dc:creator>hs087</dc:creator>
  <cp:lastModifiedBy>hs087</cp:lastModifiedBy>
  <dcterms:modified xsi:type="dcterms:W3CDTF">2025-07-30T07:22:14.575</dcterms:modified>
  <cp:revision>101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