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90" r:id="rId3"/>
    <p:sldId id="291" r:id="rId4"/>
    <p:sldId id="296" r:id="rId5"/>
    <p:sldId id="297" r:id="rId6"/>
    <p:sldId id="292" r:id="rId7"/>
    <p:sldId id="294" r:id="rId8"/>
    <p:sldId id="295" r:id="rId9"/>
    <p:sldId id="300" r:id="rId10"/>
    <p:sldId id="30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171"/>
    <p:restoredTop sz="93677" autoAdjust="0"/>
  </p:normalViewPr>
  <p:slideViewPr>
    <p:cSldViewPr snapToGrid="0" snapToObjects="1">
      <p:cViewPr varScale="1">
        <p:scale>
          <a:sx n="100" d="100"/>
          <a:sy n="100" d="100"/>
        </p:scale>
        <p:origin x="690" y="108"/>
      </p:cViewPr>
      <p:guideLst>
        <p:guide orient="horz" pos="2158"/>
        <p:guide pos="3838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Relationship Id="rId6" Type="http://schemas.openxmlformats.org/officeDocument/2006/relationships/image" Target="../media/image5.png"  /><Relationship Id="rId7" Type="http://schemas.openxmlformats.org/officeDocument/2006/relationships/image" Target="../media/image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7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9.png"  /><Relationship Id="rId3" Type="http://schemas.openxmlformats.org/officeDocument/2006/relationships/image" Target="../media/image10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직사각형 35"/>
          <p:cNvSpPr/>
          <p:nvPr/>
        </p:nvSpPr>
        <p:spPr>
          <a:xfrm>
            <a:off x="1269447" y="869448"/>
            <a:ext cx="9674023" cy="496437"/>
          </a:xfrm>
          <a:prstGeom prst="rect">
            <a:avLst/>
          </a:prstGeom>
          <a:solidFill>
            <a:srgbClr val="e4e4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269447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269447" y="1393253"/>
            <a:ext cx="1828958" cy="3972513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보좌관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513667" y="935334"/>
            <a:ext cx="326281" cy="32628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054529" y="935334"/>
            <a:ext cx="326281" cy="316756"/>
          </a:xfrm>
          <a:prstGeom prst="rect">
            <a:avLst/>
          </a:prstGeom>
          <a:ln w="19050">
            <a:noFill/>
          </a:ln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405075" y="965740"/>
            <a:ext cx="304800" cy="304800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54450" y="965740"/>
            <a:ext cx="304800" cy="3048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4062550" y="965740"/>
            <a:ext cx="304800" cy="304800"/>
          </a:xfrm>
          <a:prstGeom prst="rect">
            <a:avLst/>
          </a:prstGeom>
        </p:spPr>
      </p:pic>
      <p:sp>
        <p:nvSpPr>
          <p:cNvPr id="27" name="가로 글상자 26"/>
          <p:cNvSpPr txBox="1"/>
          <p:nvPr/>
        </p:nvSpPr>
        <p:spPr>
          <a:xfrm>
            <a:off x="1819413" y="938848"/>
            <a:ext cx="78105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1.4K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3168788" y="938848"/>
            <a:ext cx="700360" cy="366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990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4476888" y="934928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540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411925" y="969660"/>
            <a:ext cx="304800" cy="304800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5812248" y="934928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tx1"/>
                </a:solidFill>
                <a:latin typeface="엘리스 디지털배움체"/>
                <a:ea typeface="엘리스 디지털배움체"/>
              </a:rPr>
              <a:t>50</a:t>
            </a:r>
            <a:endParaRPr lang="en-US" altLang="ko-KR">
              <a:solidFill>
                <a:schemeClr val="tx1"/>
              </a:solidFill>
              <a:latin typeface="엘리스 디지털배움체"/>
              <a:ea typeface="엘리스 디지털배움체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624837" y="934928"/>
            <a:ext cx="334169" cy="334169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Quick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9195145" y="931390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Main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34" name="오각형 3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 개요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35" name="한쪽 모서리가 잘린 사각형 34"/>
          <p:cNvSpPr/>
          <p:nvPr/>
        </p:nvSpPr>
        <p:spPr>
          <a:xfrm flipV="1">
            <a:off x="1272886" y="1393253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1268110" y="1423650"/>
            <a:ext cx="1438607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의뢰소 </a:t>
            </a:r>
            <a:r>
              <a:rPr lang="en-US" altLang="ko-KR">
                <a:solidFill>
                  <a:schemeClr val="dk1"/>
                </a:solidFill>
              </a:rPr>
              <a:t>lvl.n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3255134" y="1475996"/>
            <a:ext cx="7523813" cy="513335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현재 보유중인 부족별 호감도 나열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(Scroll View)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255134" y="2570963"/>
            <a:ext cx="7523813" cy="2690091"/>
          </a:xfrm>
          <a:prstGeom prst="rect">
            <a:avLst/>
          </a:prstGeom>
          <a:solidFill>
            <a:srgbClr val="cdf2e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500">
              <a:solidFill>
                <a:schemeClr val="dk1"/>
              </a:solidFill>
            </a:endParaRPr>
          </a:p>
        </p:txBody>
      </p:sp>
      <p:sp>
        <p:nvSpPr>
          <p:cNvPr id="41" name="직사각형 40">
            <a:hlinkClick r:id="" action="ppaction://noaction"/>
          </p:cNvPr>
          <p:cNvSpPr/>
          <p:nvPr/>
        </p:nvSpPr>
        <p:spPr>
          <a:xfrm>
            <a:off x="3435431" y="2745609"/>
            <a:ext cx="7180536" cy="63730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44" name="직사각형 43">
            <a:hlinkClick r:id="" action="ppaction://noaction"/>
          </p:cNvPr>
          <p:cNvSpPr/>
          <p:nvPr/>
        </p:nvSpPr>
        <p:spPr>
          <a:xfrm>
            <a:off x="3255134" y="2118242"/>
            <a:ext cx="3770565" cy="4527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수락 가능 의뢰 목록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(Button)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45" name="직사각형 44">
            <a:hlinkClick r:id="" action="ppaction://noaction"/>
          </p:cNvPr>
          <p:cNvSpPr/>
          <p:nvPr/>
        </p:nvSpPr>
        <p:spPr>
          <a:xfrm>
            <a:off x="7025699" y="2118242"/>
            <a:ext cx="3753248" cy="450840"/>
          </a:xfrm>
          <a:prstGeom prst="rect">
            <a:avLst/>
          </a:prstGeom>
          <a:solidFill>
            <a:srgbClr val="d8de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진행중인 의뢰 목록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(Button)</a:t>
            </a:r>
            <a:endParaRPr lang="en-US" altLang="ko-KR" sz="1200">
              <a:solidFill>
                <a:schemeClr val="dk1"/>
              </a:solidFill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810051" y="936371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의뢰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47" name="가로 글상자 46"/>
          <p:cNvSpPr txBox="1"/>
          <p:nvPr/>
        </p:nvSpPr>
        <p:spPr>
          <a:xfrm>
            <a:off x="8144220" y="921917"/>
            <a:ext cx="884426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N / N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3454482" y="2773913"/>
            <a:ext cx="589018" cy="58238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의뢰자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493649" y="954975"/>
            <a:ext cx="334169" cy="334169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날짜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54" name="가로 글상자 53"/>
          <p:cNvSpPr txBox="1"/>
          <p:nvPr/>
        </p:nvSpPr>
        <p:spPr>
          <a:xfrm>
            <a:off x="6830102" y="962426"/>
            <a:ext cx="884425" cy="3192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1500">
                <a:solidFill>
                  <a:schemeClr val="dk1"/>
                </a:solidFill>
              </a:rPr>
              <a:t>NN</a:t>
            </a:r>
            <a:r>
              <a:rPr lang="ko-KR" altLang="en-US" sz="1500">
                <a:solidFill>
                  <a:schemeClr val="dk1"/>
                </a:solidFill>
              </a:rPr>
              <a:t>일자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4797396" y="2770820"/>
            <a:ext cx="1838658" cy="36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의뢰 제목 </a:t>
            </a:r>
            <a:r>
              <a:rPr lang="en-US" altLang="ko-KR">
                <a:solidFill>
                  <a:schemeClr val="lt1"/>
                </a:solidFill>
              </a:rPr>
              <a:t>(Text)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56" name="가로 글상자 55"/>
          <p:cNvSpPr txBox="1"/>
          <p:nvPr/>
        </p:nvSpPr>
        <p:spPr>
          <a:xfrm>
            <a:off x="4797396" y="3065701"/>
            <a:ext cx="1838658" cy="310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</a:rPr>
              <a:t>의뢰 내용 </a:t>
            </a:r>
            <a:r>
              <a:rPr lang="en-US" altLang="ko-KR" sz="1500">
                <a:solidFill>
                  <a:schemeClr val="lt1"/>
                </a:solidFill>
              </a:rPr>
              <a:t>(Text)</a:t>
            </a:r>
            <a:endParaRPr lang="en-US" altLang="ko-KR" sz="1500">
              <a:solidFill>
                <a:schemeClr val="lt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4078313" y="2774993"/>
            <a:ext cx="589018" cy="58238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의뢰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타입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8777308" y="3114332"/>
            <a:ext cx="1838658" cy="26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lt1"/>
                </a:solidFill>
              </a:rPr>
              <a:t>완료 조건 </a:t>
            </a:r>
            <a:r>
              <a:rPr lang="en-US" altLang="ko-KR" sz="1200">
                <a:solidFill>
                  <a:schemeClr val="lt1"/>
                </a:solidFill>
              </a:rPr>
              <a:t>(Text)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8777308" y="2743453"/>
            <a:ext cx="1838658" cy="26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lt1"/>
                </a:solidFill>
              </a:rPr>
              <a:t>완료 보상 </a:t>
            </a:r>
            <a:r>
              <a:rPr lang="en-US" altLang="ko-KR" sz="1200">
                <a:solidFill>
                  <a:schemeClr val="lt1"/>
                </a:solidFill>
              </a:rPr>
              <a:t>(Text)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67" name="직사각형 66">
            <a:hlinkClick r:id="" action="ppaction://noaction"/>
          </p:cNvPr>
          <p:cNvSpPr/>
          <p:nvPr/>
        </p:nvSpPr>
        <p:spPr>
          <a:xfrm>
            <a:off x="3435431" y="3514256"/>
            <a:ext cx="7180536" cy="63730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454482" y="3542560"/>
            <a:ext cx="589018" cy="58238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의뢰자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69" name="가로 글상자 68"/>
          <p:cNvSpPr txBox="1"/>
          <p:nvPr/>
        </p:nvSpPr>
        <p:spPr>
          <a:xfrm>
            <a:off x="4797397" y="3539467"/>
            <a:ext cx="1838658" cy="36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의뢰 제목 </a:t>
            </a:r>
            <a:r>
              <a:rPr lang="en-US" altLang="ko-KR">
                <a:solidFill>
                  <a:schemeClr val="lt1"/>
                </a:solidFill>
              </a:rPr>
              <a:t>(Text)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4797397" y="3834348"/>
            <a:ext cx="1838658" cy="310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</a:rPr>
              <a:t>의뢰 내용 </a:t>
            </a:r>
            <a:r>
              <a:rPr lang="en-US" altLang="ko-KR" sz="1500">
                <a:solidFill>
                  <a:schemeClr val="lt1"/>
                </a:solidFill>
              </a:rPr>
              <a:t>(Text)</a:t>
            </a:r>
            <a:endParaRPr lang="en-US" altLang="ko-KR" sz="1500">
              <a:solidFill>
                <a:schemeClr val="lt1"/>
              </a:solidFill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4078314" y="3543640"/>
            <a:ext cx="589018" cy="58238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의뢰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타입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8777309" y="3882979"/>
            <a:ext cx="1838658" cy="26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lt1"/>
                </a:solidFill>
              </a:rPr>
              <a:t>완료 조건 </a:t>
            </a:r>
            <a:r>
              <a:rPr lang="en-US" altLang="ko-KR" sz="1200">
                <a:solidFill>
                  <a:schemeClr val="lt1"/>
                </a:solidFill>
              </a:rPr>
              <a:t>(Text)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8777309" y="3512100"/>
            <a:ext cx="1838658" cy="26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lt1"/>
                </a:solidFill>
              </a:rPr>
              <a:t>완료 보상 </a:t>
            </a:r>
            <a:r>
              <a:rPr lang="en-US" altLang="ko-KR" sz="1200">
                <a:solidFill>
                  <a:schemeClr val="lt1"/>
                </a:solidFill>
              </a:rPr>
              <a:t>(Text)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74" name="직사각형 73">
            <a:hlinkClick r:id="" action="ppaction://noaction"/>
          </p:cNvPr>
          <p:cNvSpPr/>
          <p:nvPr/>
        </p:nvSpPr>
        <p:spPr>
          <a:xfrm>
            <a:off x="3454481" y="4288635"/>
            <a:ext cx="7180536" cy="637309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3473532" y="4316939"/>
            <a:ext cx="589018" cy="58238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의뢰자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76" name="가로 글상자 75"/>
          <p:cNvSpPr txBox="1"/>
          <p:nvPr/>
        </p:nvSpPr>
        <p:spPr>
          <a:xfrm>
            <a:off x="4816446" y="4313846"/>
            <a:ext cx="1838658" cy="367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</a:rPr>
              <a:t>의뢰 제목 </a:t>
            </a:r>
            <a:r>
              <a:rPr lang="en-US" altLang="ko-KR">
                <a:solidFill>
                  <a:schemeClr val="lt1"/>
                </a:solidFill>
              </a:rPr>
              <a:t>(Text)</a:t>
            </a:r>
            <a:endParaRPr lang="en-US" altLang="ko-KR">
              <a:solidFill>
                <a:schemeClr val="lt1"/>
              </a:solidFill>
            </a:endParaRPr>
          </a:p>
        </p:txBody>
      </p:sp>
      <p:sp>
        <p:nvSpPr>
          <p:cNvPr id="77" name="가로 글상자 76"/>
          <p:cNvSpPr txBox="1"/>
          <p:nvPr/>
        </p:nvSpPr>
        <p:spPr>
          <a:xfrm>
            <a:off x="4816446" y="4608727"/>
            <a:ext cx="1838658" cy="3106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chemeClr val="lt1"/>
                </a:solidFill>
              </a:rPr>
              <a:t>의뢰 내용 </a:t>
            </a:r>
            <a:r>
              <a:rPr lang="en-US" altLang="ko-KR" sz="1500">
                <a:solidFill>
                  <a:schemeClr val="lt1"/>
                </a:solidFill>
              </a:rPr>
              <a:t>(Text)</a:t>
            </a:r>
            <a:endParaRPr lang="en-US" altLang="ko-KR" sz="1500">
              <a:solidFill>
                <a:schemeClr val="lt1"/>
              </a:solidFill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4097364" y="4318019"/>
            <a:ext cx="589018" cy="58238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의뢰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000">
                <a:solidFill>
                  <a:schemeClr val="dk1"/>
                </a:solidFill>
              </a:rPr>
              <a:t>타입</a:t>
            </a:r>
            <a:endParaRPr lang="ko-KR" altLang="en-US" sz="10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chemeClr val="dk1"/>
                </a:solidFill>
              </a:rPr>
              <a:t>Icon</a:t>
            </a:r>
            <a:endParaRPr lang="en-US" altLang="ko-KR" sz="1000">
              <a:solidFill>
                <a:schemeClr val="dk1"/>
              </a:solidFill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8796358" y="4657358"/>
            <a:ext cx="1838658" cy="26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lt1"/>
                </a:solidFill>
              </a:rPr>
              <a:t>완료 조건 </a:t>
            </a:r>
            <a:r>
              <a:rPr lang="en-US" altLang="ko-KR" sz="1200">
                <a:solidFill>
                  <a:schemeClr val="lt1"/>
                </a:solidFill>
              </a:rPr>
              <a:t>(Text)</a:t>
            </a:r>
            <a:endParaRPr lang="en-US" altLang="ko-KR" sz="1200">
              <a:solidFill>
                <a:schemeClr val="lt1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796358" y="4286479"/>
            <a:ext cx="1838658" cy="2688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>
              <a:defRPr/>
            </a:pPr>
            <a:r>
              <a:rPr lang="ko-KR" altLang="en-US" sz="1200">
                <a:solidFill>
                  <a:schemeClr val="lt1"/>
                </a:solidFill>
              </a:rPr>
              <a:t>완료 보상 </a:t>
            </a:r>
            <a:r>
              <a:rPr lang="en-US" altLang="ko-KR" sz="1200">
                <a:solidFill>
                  <a:schemeClr val="lt1"/>
                </a:solidFill>
              </a:rPr>
              <a:t>(Text)</a:t>
            </a:r>
            <a:endParaRPr lang="en-US" altLang="ko-KR" sz="12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199781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9050" y="1252753"/>
            <a:ext cx="9392971" cy="436254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927506" y="1251750"/>
            <a:ext cx="1242338" cy="4139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792569" y="1116812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6230937" y="1251750"/>
            <a:ext cx="1242338" cy="4139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6096000" y="1116812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97928" y="1800641"/>
            <a:ext cx="7303701" cy="54383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762991" y="1665703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-824" y="1731368"/>
            <a:ext cx="1380884" cy="4572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-135761" y="1596430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898753" y="2479419"/>
            <a:ext cx="7303701" cy="4139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763815" y="2344481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2073132" y="3056885"/>
            <a:ext cx="6983316" cy="63042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938194" y="2921947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6</a:t>
            </a:r>
            <a:endParaRPr lang="en-US" altLang="ko-KR">
              <a:solidFill>
                <a:schemeClr val="dk1"/>
              </a:solidFill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455728" y="1309522"/>
          <a:ext cx="2668424" cy="4324826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713894"/>
                <a:gridCol w="1954530"/>
              </a:tblGrid>
              <a:tr h="4693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819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ko-KR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날짜 표시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의뢰소 작업 이후 다른 패널에도 추가 바람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819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의뢰 동시 수행 가능 개수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현재 진행 중인 의뢰 개수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819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현재 진입 메뉴 표시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031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현재 소유 부족 우호도 나열 공간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031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의뢰 목록 타입 전환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버튼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0316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의뢰 내용이 담긴 버튼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sp>
        <p:nvSpPr>
          <p:cNvPr id="20" name="오각형 19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 개요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9635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126023" y="938478"/>
            <a:ext cx="3133725" cy="5153025"/>
          </a:xfrm>
          <a:prstGeom prst="rect">
            <a:avLst/>
          </a:prstGeom>
          <a:solidFill>
            <a:srgbClr val="f2cd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1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매니저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202873" y="1619516"/>
            <a:ext cx="2980026" cy="2052637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플로우차트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392074" y="1729054"/>
            <a:ext cx="1207509" cy="371475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타입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39874" y="1729054"/>
            <a:ext cx="1207509" cy="371475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제목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9874" y="2233878"/>
            <a:ext cx="1207509" cy="371475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내용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2315766" y="2966827"/>
            <a:ext cx="2127862" cy="6407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일정 날짜마다 랜덤 </a:t>
            </a:r>
            <a:endParaRPr lang="ko-KR" altLang="en-US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000000"/>
                </a:solidFill>
              </a:rPr>
              <a:t>개수만큼 생성</a:t>
            </a:r>
            <a:endParaRPr lang="ko-KR" altLang="en-US">
              <a:solidFill>
                <a:srgbClr val="00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193997" y="3763200"/>
            <a:ext cx="1396711" cy="676275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최대 의뢰 수행량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777312" y="3763201"/>
            <a:ext cx="1396711" cy="676275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현재 의뢰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진행 개수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193997" y="4510674"/>
            <a:ext cx="1396711" cy="676275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수행 중인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목록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777312" y="4510675"/>
            <a:ext cx="1396711" cy="676275"/>
          </a:xfrm>
          <a:prstGeom prst="rect">
            <a:avLst/>
          </a:prstGeom>
          <a:solidFill>
            <a:srgbClr val="dbffd5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수행 가능한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목록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2212398" y="1296619"/>
            <a:ext cx="895350" cy="365760"/>
          </a:xfrm>
          <a:prstGeom prst="rect">
            <a:avLst/>
          </a:prstGeom>
          <a:solidFill>
            <a:srgbClr val="97fff9"/>
          </a:solidFill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000000"/>
                </a:solidFill>
              </a:rPr>
              <a:t>&lt;</a:t>
            </a:r>
            <a:r>
              <a:rPr lang="ko-KR" altLang="en-US">
                <a:solidFill>
                  <a:srgbClr val="000000"/>
                </a:solidFill>
              </a:rPr>
              <a:t>의뢰</a:t>
            </a:r>
            <a:r>
              <a:rPr lang="en-US" altLang="ko-KR">
                <a:solidFill>
                  <a:srgbClr val="000000"/>
                </a:solidFill>
              </a:rPr>
              <a:t>&gt;</a:t>
            </a:r>
            <a:endParaRPr/>
          </a:p>
        </p:txBody>
      </p:sp>
      <p:sp>
        <p:nvSpPr>
          <p:cNvPr id="18" name="직사각형 17"/>
          <p:cNvSpPr/>
          <p:nvPr/>
        </p:nvSpPr>
        <p:spPr>
          <a:xfrm>
            <a:off x="2383198" y="2233878"/>
            <a:ext cx="1207509" cy="371475"/>
          </a:xfrm>
          <a:prstGeom prst="rect">
            <a:avLst/>
          </a:prstGeom>
          <a:solidFill>
            <a:srgbClr val="dad5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제한 시간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2193997" y="5258148"/>
            <a:ext cx="2988902" cy="676275"/>
          </a:xfrm>
          <a:prstGeom prst="rect">
            <a:avLst/>
          </a:prstGeom>
          <a:solidFill>
            <a:srgbClr val="ffedc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생성 함수</a:t>
            </a:r>
            <a:endParaRPr lang="ko-KR" altLang="en-US">
              <a:solidFill>
                <a:schemeClr val="dk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14626" y="604443"/>
            <a:ext cx="5715797" cy="5649113"/>
          </a:xfrm>
          <a:prstGeom prst="rect">
            <a:avLst/>
          </a:prstGeom>
        </p:spPr>
      </p:pic>
      <p:sp>
        <p:nvSpPr>
          <p:cNvPr id="23" name="세로 글상자 22"/>
          <p:cNvSpPr txBox="1"/>
          <p:nvPr/>
        </p:nvSpPr>
        <p:spPr>
          <a:xfrm>
            <a:off x="3533557" y="2672028"/>
            <a:ext cx="477203" cy="354330"/>
          </a:xfrm>
          <a:prstGeom prst="rect">
            <a:avLst/>
          </a:prstGeom>
        </p:spPr>
        <p:txBody>
          <a:bodyPr vert="eaVert" wrap="square">
            <a:spAutoFit/>
          </a:bodyPr>
          <a:p>
            <a:pPr lvl="0">
              <a:defRPr/>
            </a:pPr>
            <a:r>
              <a:rPr lang="en-US" altLang="ko-KR"/>
              <a:t>...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2854162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매니저 관련 사항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5" name="가로 글상자 4"/>
          <p:cNvSpPr txBox="1"/>
          <p:nvPr/>
        </p:nvSpPr>
        <p:spPr>
          <a:xfrm>
            <a:off x="509588" y="1090610"/>
            <a:ext cx="10810875" cy="420338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의뢰 자동 생성 시 의뢰 타입에 따른 의뢰 조건을 자동으로 상속받을 수 있도록 제작 필요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● 의뢰 타입</a:t>
            </a:r>
            <a:r>
              <a:rPr lang="en-US" altLang="ko-KR"/>
              <a:t>(</a:t>
            </a:r>
            <a:r>
              <a:rPr lang="ko-KR" altLang="en-US"/>
              <a:t>사냥</a:t>
            </a:r>
            <a:r>
              <a:rPr lang="en-US" altLang="ko-KR"/>
              <a:t>,</a:t>
            </a:r>
            <a:r>
              <a:rPr lang="ko-KR" altLang="en-US"/>
              <a:t>보급</a:t>
            </a:r>
            <a:r>
              <a:rPr lang="en-US" altLang="ko-KR"/>
              <a:t>,</a:t>
            </a:r>
            <a:r>
              <a:rPr lang="ko-KR" altLang="en-US"/>
              <a:t>점령</a:t>
            </a:r>
            <a:r>
              <a:rPr lang="en-US" altLang="ko-KR"/>
              <a:t>,</a:t>
            </a:r>
            <a:r>
              <a:rPr lang="ko-KR" altLang="en-US"/>
              <a:t>우호도 달성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+</a:t>
            </a:r>
            <a:r>
              <a:rPr lang="ko-KR" altLang="en-US"/>
              <a:t> 구분</a:t>
            </a:r>
            <a:r>
              <a:rPr lang="en-US" altLang="ko-KR"/>
              <a:t>(</a:t>
            </a:r>
            <a:r>
              <a:rPr lang="ko-KR" altLang="en-US"/>
              <a:t>부족 의뢰</a:t>
            </a:r>
            <a:r>
              <a:rPr lang="en-US" altLang="ko-KR"/>
              <a:t>(</a:t>
            </a:r>
            <a:r>
              <a:rPr lang="ko-KR" altLang="en-US"/>
              <a:t>우호도 지급</a:t>
            </a:r>
            <a:r>
              <a:rPr lang="en-US" altLang="ko-KR"/>
              <a:t>),</a:t>
            </a:r>
            <a:r>
              <a:rPr lang="ko-KR" altLang="en-US"/>
              <a:t> 기본 의뢰</a:t>
            </a:r>
            <a:r>
              <a:rPr lang="en-US" altLang="ko-KR"/>
              <a:t>(</a:t>
            </a:r>
            <a:r>
              <a:rPr lang="ko-KR" altLang="en-US"/>
              <a:t>가진 부족이 없어도 발생하는 공통 이벤트</a:t>
            </a:r>
            <a:r>
              <a:rPr lang="en-US" altLang="ko-KR"/>
              <a:t>,</a:t>
            </a:r>
            <a:r>
              <a:rPr lang="ko-KR" altLang="en-US"/>
              <a:t> 우호도 미지급</a:t>
            </a:r>
            <a:r>
              <a:rPr lang="en-US" altLang="ko-KR"/>
              <a:t>)</a:t>
            </a:r>
            <a:r>
              <a:rPr lang="ko-KR" altLang="en-US"/>
              <a:t>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총 </a:t>
            </a:r>
            <a:r>
              <a:rPr lang="en-US" altLang="ko-KR"/>
              <a:t>2</a:t>
            </a:r>
            <a:r>
              <a:rPr lang="ko-KR" altLang="en-US"/>
              <a:t>개 구분 존재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+</a:t>
            </a:r>
            <a:r>
              <a:rPr lang="ko-KR" altLang="en-US"/>
              <a:t> 제목 </a:t>
            </a:r>
            <a:r>
              <a:rPr lang="en-US" altLang="ko-KR"/>
              <a:t>+</a:t>
            </a:r>
            <a:r>
              <a:rPr lang="ko-KR" altLang="en-US"/>
              <a:t> 내용 </a:t>
            </a:r>
            <a:r>
              <a:rPr lang="en-US" altLang="ko-KR"/>
              <a:t>+</a:t>
            </a:r>
            <a:r>
              <a:rPr lang="ko-KR" altLang="en-US"/>
              <a:t> 조건 </a:t>
            </a:r>
            <a:r>
              <a:rPr lang="en-US" altLang="ko-KR"/>
              <a:t>+</a:t>
            </a:r>
            <a:r>
              <a:rPr lang="ko-KR" altLang="en-US"/>
              <a:t> 기한 </a:t>
            </a:r>
            <a:r>
              <a:rPr lang="en-US" altLang="ko-KR"/>
              <a:t>+</a:t>
            </a:r>
            <a:r>
              <a:rPr lang="ko-KR" altLang="en-US"/>
              <a:t> 보상의 속성을 담고 있어야 함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ko-KR" altLang="en-US"/>
              <a:t>● 현재까지 기획 중인 의뢰 조건 예시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1.</a:t>
            </a:r>
            <a:r>
              <a:rPr lang="ko-KR" altLang="en-US"/>
              <a:t> 사냥 </a:t>
            </a:r>
            <a:r>
              <a:rPr lang="en-US" altLang="ko-KR"/>
              <a:t>:</a:t>
            </a:r>
            <a:r>
              <a:rPr lang="ko-KR" altLang="en-US"/>
              <a:t> 보유중인 영토 중 한 곳에서 전투 이벤트 실시</a:t>
            </a:r>
            <a:r>
              <a:rPr lang="en-US" altLang="ko-KR"/>
              <a:t>,</a:t>
            </a:r>
            <a:r>
              <a:rPr lang="ko-KR" altLang="en-US"/>
              <a:t> 의뢰를 받는 순간부터 일정 시간 내에 의뢰 완료</a:t>
            </a:r>
            <a:r>
              <a:rPr lang="en-US" altLang="ko-KR"/>
              <a:t>/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실패 전까지 해당 영토에 이벤트가 지속적으로 잔류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2.</a:t>
            </a:r>
            <a:r>
              <a:rPr lang="ko-KR" altLang="en-US"/>
              <a:t> 보급  </a:t>
            </a:r>
            <a:r>
              <a:rPr lang="en-US" altLang="ko-KR"/>
              <a:t>:</a:t>
            </a:r>
            <a:r>
              <a:rPr lang="ko-KR" altLang="en-US"/>
              <a:t> 의뢰 </a:t>
            </a:r>
            <a:r>
              <a:rPr lang="en-US" altLang="ko-KR"/>
              <a:t>UI</a:t>
            </a:r>
            <a:r>
              <a:rPr lang="ko-KR" altLang="en-US"/>
              <a:t>에서 일정량의 자원을 소모하는 시스템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3.</a:t>
            </a:r>
            <a:r>
              <a:rPr lang="ko-KR" altLang="en-US"/>
              <a:t> 점령 </a:t>
            </a:r>
            <a:r>
              <a:rPr lang="en-US" altLang="ko-KR"/>
              <a:t>:</a:t>
            </a:r>
            <a:r>
              <a:rPr lang="ko-KR" altLang="en-US"/>
              <a:t> 일정 시간 내에 의뢰에서 제시한 영토를 점령</a:t>
            </a:r>
            <a:r>
              <a:rPr lang="en-US" altLang="ko-KR"/>
              <a:t>,</a:t>
            </a:r>
            <a:r>
              <a:rPr lang="ko-KR" altLang="en-US"/>
              <a:t> 현재 보유중인 영토에서 </a:t>
            </a:r>
            <a:r>
              <a:rPr lang="en-US" altLang="ko-KR"/>
              <a:t>1~3</a:t>
            </a:r>
            <a:r>
              <a:rPr lang="ko-KR" altLang="en-US"/>
              <a:t>칸 내의 적 영토를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목표로 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 </a:t>
            </a:r>
            <a:r>
              <a:rPr lang="en-US" altLang="ko-KR"/>
              <a:t>4.</a:t>
            </a:r>
            <a:r>
              <a:rPr lang="ko-KR" altLang="en-US"/>
              <a:t> 우호도 달성 </a:t>
            </a:r>
            <a:r>
              <a:rPr lang="en-US" altLang="ko-KR"/>
              <a:t>:</a:t>
            </a:r>
            <a:r>
              <a:rPr lang="ko-KR" altLang="en-US"/>
              <a:t> 일정 시간 내에 해당 부족에서 요구하는 우호도를 달성해야 함</a:t>
            </a:r>
            <a:r>
              <a:rPr lang="en-US" altLang="ko-KR"/>
              <a:t>.</a:t>
            </a:r>
            <a:r>
              <a:rPr lang="ko-KR" altLang="en-US"/>
              <a:t> 상당히 긴 시간을 요구하는 대신 다른 의뢰에 비해 보상과 우호도를 추가로 지급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478784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5272" y="927511"/>
            <a:ext cx="4534532" cy="11050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99204" y="2381103"/>
            <a:ext cx="2343477" cy="1047896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5126980" y="679938"/>
          <a:ext cx="6712124" cy="5788130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795319"/>
                <a:gridCol w="4916805"/>
              </a:tblGrid>
              <a:tr h="4693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882015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pc="0">
                          <a:solidFill>
                            <a:schemeClr val="tx1"/>
                          </a:solidFill>
                          <a:effectLst/>
                        </a:rPr>
                        <a:t>※수정사항</a:t>
                      </a:r>
                      <a:endParaRPr lang="ko-KR" altLang="en-US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자원 텍스트를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130x50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으로 크기를 줄인 뒤 아이콘과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텍스트를 최대한 좌측으로 당겨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번 항목도 들어갈 공간 마련하도록 수정 바람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534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ko-KR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날짜 아이콘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텍스트 구성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날짜 아이콘은 자원 아이콘처럼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70x70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으로 통일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앵커 또한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좌상단으로 맞추기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텍스트는 자원 텍스트와 세부 설정 통일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(130x50,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좌상단 앵커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‘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최대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자리수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+”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일자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”’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형식으로 출력할 수 있도록 공간 배정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※다른 패널에서도 날짜 확인 가능하게 적용 필요</a:t>
                      </a:r>
                      <a:endParaRPr lang="ko-KR" altLang="en-US" sz="130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819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 아이콘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텍스트 구성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날짜 아이콘은 자원 아이콘처럼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70x70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으로 통일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앵커 또한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좌상단으로 맞추기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텍스트는 자원 텍스트와 세부 설정 통일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(130x50,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좌상단 앵커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alt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 동시 수행 가능 개수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‘/’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현재 진행 중인 의뢰 개수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형식으로 출력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각 개수 데이터는 의뢰 부분 매니저 작성할 때 해당 매니저에서 호출할 수 있도록 작성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최대 의뢰 개수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=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기본 개수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연구를 통한 증가량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영구 강화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해금에 따른 증가량으로 구성됨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8199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배경 이미지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텍스트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텍스트는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“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해당 메뉴 텍스트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‘lvl.’ + 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건물 강화 단계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”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로 구성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※부족</a:t>
                      </a:r>
                      <a:r>
                        <a:rPr lang="en-US" altLang="ko-KR" sz="1300" spc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 건물을 제외한 연구</a:t>
                      </a:r>
                      <a:r>
                        <a:rPr lang="en-US" altLang="ko-KR" sz="1300" spc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 병영</a:t>
                      </a:r>
                      <a:r>
                        <a:rPr lang="en-US" altLang="ko-KR" sz="1300" spc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 첩보 메뉴에서도 배치 바람</a:t>
                      </a:r>
                      <a:r>
                        <a:rPr lang="en-US" altLang="ko-KR" sz="1300" spc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 </a:t>
                      </a:r>
                      <a:endParaRPr lang="ko-KR" altLang="en-US" sz="1300" spc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각각 최대</a:t>
                      </a:r>
                      <a:r>
                        <a:rPr lang="en-US" altLang="ko-KR" sz="1300" spc="0">
                          <a:solidFill>
                            <a:srgbClr val="ff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현재 연구량</a:t>
                      </a:r>
                      <a:r>
                        <a:rPr lang="en-US" altLang="ko-KR" sz="1300" spc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 병영 최대 수용 인원</a:t>
                      </a:r>
                      <a:r>
                        <a:rPr lang="en-US" altLang="ko-KR" sz="1300" spc="0">
                          <a:solidFill>
                            <a:srgbClr val="ff0000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 현재 이벤트 발생</a:t>
                      </a:r>
                      <a:endParaRPr lang="ko-KR" altLang="en-US" sz="1300" spc="0">
                        <a:solidFill>
                          <a:srgbClr val="ff0000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rgbClr val="ff0000"/>
                          </a:solidFill>
                          <a:effectLst/>
                        </a:rPr>
                        <a:t>개수 등을 표시하는데 사용할 예정임</a:t>
                      </a:r>
                      <a:endParaRPr lang="ko-KR" altLang="en-US" sz="1300" spc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직사각형 6"/>
          <p:cNvSpPr/>
          <p:nvPr/>
        </p:nvSpPr>
        <p:spPr>
          <a:xfrm>
            <a:off x="269781" y="1480039"/>
            <a:ext cx="451763" cy="41395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9510" y="1210164"/>
            <a:ext cx="271523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  <a:defRPr/>
            </a:pPr>
            <a:r>
              <a:rPr lang="ko-KR" altLang="en-US" spc="0">
                <a:solidFill>
                  <a:schemeClr val="tx1"/>
                </a:solidFill>
                <a:effectLst/>
              </a:rPr>
              <a:t>※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오각형 8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세부 내용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0636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b="66037"/>
          <a:stretch>
            <a:fillRect/>
          </a:stretch>
        </p:blipFill>
        <p:spPr>
          <a:xfrm>
            <a:off x="2318810" y="1566862"/>
            <a:ext cx="7554379" cy="695610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39938" y="3551120"/>
          <a:ext cx="6712124" cy="1666358"/>
        </p:xfrm>
        <a:graphic>
          <a:graphicData uri="http://schemas.openxmlformats.org/drawingml/2006/table">
            <a:tbl>
              <a:tblPr firstRow="1" bandRow="1">
                <a:tableStyle styleId="{206F615A-370F-48FF-96DE-FFA2584FB0C5}" styleName="Light Style 2 - Body/Background 2">
                  <a:wholeTbl>
                    <a:tcTxStyle>
                      <a:fontRef idx="minor">
                        <a:scrgbClr r="0" g="0" b="0"/>
                      </a:fontRef>
                      <a:schemeClr val="tx1"/>
                    </a:tcTxStyle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  <a:insideH>
                          <a:ln>
                            <a:noFill/>
                          </a:ln>
                        </a:insideH>
                        <a:insideV>
                          <a:ln>
                            <a:noFill/>
                          </a:ln>
                        </a:insideV>
                      </a:tcBdr>
                      <a:fill>
                        <a:noFill/>
                      </a:fill>
                    </a:tcStyle>
                  </a:wholeTbl>
                  <a:band1H>
                    <a:tcTxStyle/>
                    <a:tcStyle>
                      <a:tcBdr>
                        <a:top>
                          <a:lnRef idx="1">
                            <a:schemeClr val="dk1"/>
                          </a:lnRef>
                        </a:top>
                        <a:bottom>
                          <a:lnRef idx="1">
                            <a:schemeClr val="dk1"/>
                          </a:lnRef>
                        </a:bottom>
                      </a:tcBdr>
                    </a:tcStyle>
                  </a:band1H>
                  <a:band1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1V>
                  <a:band2V>
                    <a:tcTxStyle/>
                    <a:tcStyle>
                      <a:tcBdr>
                        <a:left>
                          <a:lnRef idx="1">
                            <a:schemeClr val="dk1"/>
                          </a:lnRef>
                        </a:left>
                        <a:right>
                          <a:lnRef idx="1">
                            <a:schemeClr val="dk1"/>
                          </a:lnRef>
                        </a:right>
                      </a:tcBdr>
                    </a:tcStyle>
                  </a:band2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top>
                          <a:ln w="60800" cmpd="dbl">
                            <a:solidFill>
                              <a:schemeClr val="dk1"/>
                            </a:solidFill>
                          </a:ln>
                        </a:top>
                      </a:tcBdr>
                    </a:tcStyle>
                  </a:lastRow>
                  <a:firstRow>
                    <a:tcTxStyle b="on">
                      <a:fontRef idx="minor">
                        <a:scrgbClr r="0" g="0" b="0"/>
                      </a:fontRef>
                      <a:schemeClr val="dk1">
                        <a:shade val="40000"/>
                      </a:schemeClr>
                    </a:tcTxStyle>
                    <a:tcStyle>
                      <a:tcBdr/>
                      <a:fill>
                        <a:solidFill>
                          <a:schemeClr val="dk1">
                            <a:alpha val="4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1795319"/>
                <a:gridCol w="4916805"/>
              </a:tblGrid>
              <a:tr h="446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197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스크롤 뷰 내부에 패널 배치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패널에는 부족별 배경 일러스트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부족명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우호도 숫자로 구성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부족명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우호도 텍스트는 패널 우상단에 앵커 설정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각 텍스트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폰트 크기 비율은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3:2,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우선은 각각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36pt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와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24pt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로 설정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현재 보유한 부족의 우호도 내림차순으로 좌→우로 패널 채우기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2318810" y="2390775"/>
            <a:ext cx="7554379" cy="1038225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33637" y="2495550"/>
            <a:ext cx="1749425" cy="825953"/>
          </a:xfrm>
          <a:prstGeom prst="rect">
            <a:avLst/>
          </a:prstGeom>
          <a:solidFill>
            <a:srgbClr val="f2cd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3068637" y="2495549"/>
            <a:ext cx="11144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부족명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3068637" y="2858627"/>
            <a:ext cx="1114425" cy="31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우호도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346575" y="2497280"/>
            <a:ext cx="1749425" cy="825953"/>
          </a:xfrm>
          <a:prstGeom prst="rect">
            <a:avLst/>
          </a:prstGeom>
          <a:solidFill>
            <a:srgbClr val="f2cd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4981575" y="2497279"/>
            <a:ext cx="11144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부족명</a:t>
            </a: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4981575" y="2860357"/>
            <a:ext cx="1114425" cy="31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우호도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6259513" y="2493820"/>
            <a:ext cx="1749425" cy="825953"/>
          </a:xfrm>
          <a:prstGeom prst="rect">
            <a:avLst/>
          </a:prstGeom>
          <a:solidFill>
            <a:srgbClr val="f2cdeb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6894513" y="2493819"/>
            <a:ext cx="1114425" cy="366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부족명</a:t>
            </a: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6894513" y="2856897"/>
            <a:ext cx="1114425" cy="316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>
                <a:solidFill>
                  <a:schemeClr val="dk1"/>
                </a:solidFill>
              </a:rPr>
              <a:t>우호도</a:t>
            </a:r>
            <a:endParaRPr lang="ko-KR" altLang="en-US" sz="1500">
              <a:solidFill>
                <a:schemeClr val="dk1"/>
              </a:solidFill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433637" y="2954965"/>
            <a:ext cx="6953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808080"/>
                </a:solidFill>
              </a:rPr>
              <a:t>배경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4346575" y="2958425"/>
            <a:ext cx="6953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808080"/>
                </a:solidFill>
              </a:rPr>
              <a:t>배경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8" name="가로 글상자 17"/>
          <p:cNvSpPr txBox="1"/>
          <p:nvPr/>
        </p:nvSpPr>
        <p:spPr>
          <a:xfrm>
            <a:off x="6259513" y="2954965"/>
            <a:ext cx="6953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rgbClr val="808080"/>
                </a:solidFill>
              </a:rPr>
              <a:t>배경</a:t>
            </a:r>
            <a:endParaRPr lang="ko-KR" altLang="en-US">
              <a:solidFill>
                <a:srgbClr val="808080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8451850" y="2650117"/>
            <a:ext cx="695325" cy="364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solidFill>
                  <a:srgbClr val="000000"/>
                </a:solidFill>
              </a:rPr>
              <a:t>....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세부 내용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87061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739938" y="2375462"/>
          <a:ext cx="6712124" cy="3167498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795319"/>
                <a:gridCol w="4916805"/>
              </a:tblGrid>
              <a:tr h="4465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6482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각 버튼을 누르면 필터에 맞는 의뢰 목록으로 스크롤 뷰 전환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연구 메뉴와 같은 매커니즘으로 작동하도록 제작하면 됨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121978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US" altLang="ko-KR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스크롤 뷰 내부에 들어갈 의뢰 내용을 담은 버튼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 타입 아이콘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 제목 텍스트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+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 내용 텍스트로 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이루어져 있음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의뢰자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의뢰 타입 아이콘은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160x160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으로 지정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매니저에서 타입에 맞는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아이콘 가져오도록 제작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세부적인 내용은 추후 레벨 데이터 작업 후 타입에 따른 텍스트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형식이 배정될 예정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-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터치할 경우 의뢰 세부내용이 담긴 팝업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UI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등장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수락 가능 의뢰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목록과 진행중인 의뢰 목록 각각 팝업 형태가 살짝 다름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sp>
        <p:nvSpPr>
          <p:cNvPr id="7" name="오각형 6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세부 내용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459949" y="886783"/>
            <a:ext cx="7272101" cy="135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58040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953001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팝업 기본 구성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953001" y="1510195"/>
            <a:ext cx="5790924" cy="3210679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4960592" y="1564446"/>
            <a:ext cx="2270815" cy="455543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제목</a:t>
            </a:r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7797937" y="1564446"/>
            <a:ext cx="634999" cy="455543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X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15122" y="2076724"/>
            <a:ext cx="5666684" cy="113885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의뢰 조건</a:t>
            </a:r>
            <a:r>
              <a:rPr lang="en-US" altLang="ko-KR">
                <a:solidFill>
                  <a:schemeClr val="dk1"/>
                </a:solidFill>
              </a:rPr>
              <a:t>1</a:t>
            </a:r>
            <a:r>
              <a:rPr lang="ko-KR" altLang="en-US">
                <a:solidFill>
                  <a:schemeClr val="dk1"/>
                </a:solidFill>
              </a:rPr>
              <a:t> </a:t>
            </a:r>
            <a:r>
              <a:rPr lang="en-US" altLang="ko-KR">
                <a:solidFill>
                  <a:srgbClr val="ff0000"/>
                </a:solidFill>
              </a:rPr>
              <a:t>(N/N)</a:t>
            </a:r>
            <a:endParaRPr lang="en-US" altLang="ko-KR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의뢰 조건</a:t>
            </a:r>
            <a:r>
              <a:rPr lang="en-US" altLang="ko-KR">
                <a:solidFill>
                  <a:schemeClr val="dk1"/>
                </a:solidFill>
              </a:rPr>
              <a:t>2(</a:t>
            </a:r>
            <a:r>
              <a:rPr lang="ko-KR" altLang="en-US">
                <a:solidFill>
                  <a:schemeClr val="dk1"/>
                </a:solidFill>
              </a:rPr>
              <a:t>자원 전달의 경우</a:t>
            </a:r>
            <a:r>
              <a:rPr lang="en-US" altLang="ko-KR">
                <a:solidFill>
                  <a:schemeClr val="dk1"/>
                </a:solidFill>
              </a:rPr>
              <a:t>) </a:t>
            </a:r>
            <a:r>
              <a:rPr lang="en-US" altLang="ko-KR">
                <a:solidFill>
                  <a:srgbClr val="00f300"/>
                </a:solidFill>
              </a:rPr>
              <a:t>(N/N)</a:t>
            </a:r>
            <a:endParaRPr lang="en-US" altLang="ko-KR">
              <a:solidFill>
                <a:srgbClr val="00f3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의뢰 조건</a:t>
            </a:r>
            <a:r>
              <a:rPr lang="en-US" altLang="ko-KR">
                <a:solidFill>
                  <a:schemeClr val="dk1"/>
                </a:solidFill>
              </a:rPr>
              <a:t>3(</a:t>
            </a:r>
            <a:r>
              <a:rPr lang="ko-KR" altLang="en-US">
                <a:solidFill>
                  <a:schemeClr val="dk1"/>
                </a:solidFill>
              </a:rPr>
              <a:t>영역 점령의 경우</a:t>
            </a:r>
            <a:r>
              <a:rPr lang="en-US" altLang="ko-KR">
                <a:solidFill>
                  <a:schemeClr val="dk1"/>
                </a:solidFill>
              </a:rPr>
              <a:t>) (N/N)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15121" y="3284053"/>
            <a:ext cx="5666684" cy="655706"/>
          </a:xfrm>
          <a:prstGeom prst="rect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>
                <a:solidFill>
                  <a:schemeClr val="dk1"/>
                </a:solidFill>
              </a:rPr>
              <a:t>의뢰 보상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     </a:t>
            </a:r>
            <a:r>
              <a:rPr lang="en-US" altLang="ko-KR">
                <a:solidFill>
                  <a:schemeClr val="dk1"/>
                </a:solidFill>
              </a:rPr>
              <a:t>n,nk,     nnn,     </a:t>
            </a:r>
            <a:r>
              <a:rPr lang="ko-KR" altLang="en-US">
                <a:solidFill>
                  <a:schemeClr val="dk1"/>
                </a:solidFill>
              </a:rPr>
              <a:t>의      </a:t>
            </a:r>
            <a:r>
              <a:rPr lang="en-US" altLang="ko-KR">
                <a:solidFill>
                  <a:schemeClr val="dk1"/>
                </a:solidFill>
              </a:rPr>
              <a:t>+n  </a:t>
            </a:r>
            <a:endParaRPr lang="en-US" altLang="ko-KR">
              <a:solidFill>
                <a:schemeClr val="dk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966907" y="3512221"/>
            <a:ext cx="199370" cy="19937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08952" y="3488413"/>
            <a:ext cx="246987" cy="246987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52503" y="3465019"/>
            <a:ext cx="246572" cy="24657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77244" y="3489821"/>
            <a:ext cx="215173" cy="21517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3015122" y="3988517"/>
            <a:ext cx="3014935" cy="65570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수락 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의뢰 완료</a:t>
            </a:r>
            <a:r>
              <a:rPr lang="en-US" altLang="ko-KR">
                <a:solidFill>
                  <a:schemeClr val="dk1"/>
                </a:solidFill>
              </a:rPr>
              <a:t>  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152503" y="3988517"/>
            <a:ext cx="2529302" cy="655706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거절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 의뢰 취소</a:t>
            </a:r>
            <a:r>
              <a:rPr lang="en-US" altLang="ko-KR">
                <a:solidFill>
                  <a:schemeClr val="dk1"/>
                </a:solidFill>
              </a:rPr>
              <a:t>  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18" name="선 17"/>
          <p:cNvCxnSpPr/>
          <p:nvPr/>
        </p:nvCxnSpPr>
        <p:spPr>
          <a:xfrm rot="16200000" flipH="1">
            <a:off x="4930648" y="4785324"/>
            <a:ext cx="579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선 18"/>
          <p:cNvCxnSpPr/>
          <p:nvPr/>
        </p:nvCxnSpPr>
        <p:spPr>
          <a:xfrm rot="16200000" flipH="1">
            <a:off x="6299318" y="4785324"/>
            <a:ext cx="57956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가로 글상자 19"/>
          <p:cNvSpPr txBox="1"/>
          <p:nvPr/>
        </p:nvSpPr>
        <p:spPr>
          <a:xfrm>
            <a:off x="3448303" y="5075109"/>
            <a:ext cx="4888230" cy="636270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수행 가능한 의뢰 </a:t>
            </a:r>
            <a:r>
              <a:rPr lang="en-US" altLang="ko-KR"/>
              <a:t>/</a:t>
            </a:r>
            <a:r>
              <a:rPr lang="ko-KR" altLang="en-US"/>
              <a:t> 수행 중인 의뢰 인지에 따라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버튼의 기능</a:t>
            </a:r>
            <a:r>
              <a:rPr lang="en-US" altLang="ko-KR"/>
              <a:t>/</a:t>
            </a:r>
            <a:r>
              <a:rPr lang="ko-KR" altLang="en-US"/>
              <a:t>텍스트가 달라짐</a:t>
            </a:r>
            <a:endParaRPr lang="ko-KR" altLang="en-US"/>
          </a:p>
        </p:txBody>
      </p:sp>
      <p:cxnSp>
        <p:nvCxnSpPr>
          <p:cNvPr id="21" name="선 20"/>
          <p:cNvCxnSpPr/>
          <p:nvPr/>
        </p:nvCxnSpPr>
        <p:spPr>
          <a:xfrm rot="10800000">
            <a:off x="2751245" y="2365001"/>
            <a:ext cx="331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가로 글상자 21"/>
          <p:cNvSpPr txBox="1"/>
          <p:nvPr/>
        </p:nvSpPr>
        <p:spPr>
          <a:xfrm>
            <a:off x="0" y="2036501"/>
            <a:ext cx="2887980" cy="1179081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의뢰 조건은 가로</a:t>
            </a:r>
            <a:r>
              <a:rPr lang="en-US" altLang="ko-KR"/>
              <a:t>:</a:t>
            </a:r>
            <a:r>
              <a:rPr lang="ko-KR" altLang="en-US"/>
              <a:t> 좌측</a:t>
            </a:r>
            <a:r>
              <a:rPr lang="en-US" altLang="ko-KR"/>
              <a:t>,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세로 </a:t>
            </a:r>
            <a:r>
              <a:rPr lang="en-US" altLang="ko-KR"/>
              <a:t>:</a:t>
            </a:r>
            <a:r>
              <a:rPr lang="ko-KR" altLang="en-US"/>
              <a:t> 중간 맞춤으로 설정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자원 전달만 해당 텍스트의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최우측에 버튼 생성</a:t>
            </a:r>
            <a:endParaRPr lang="ko-KR" altLang="en-US"/>
          </a:p>
        </p:txBody>
      </p:sp>
      <p:sp>
        <p:nvSpPr>
          <p:cNvPr id="23" name="순서도: 수행의 시작/종료 22"/>
          <p:cNvSpPr/>
          <p:nvPr/>
        </p:nvSpPr>
        <p:spPr>
          <a:xfrm>
            <a:off x="6722452" y="2494770"/>
            <a:ext cx="791307" cy="255280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/>
              <a:t>전달</a:t>
            </a:r>
            <a:endParaRPr lang="ko-KR" altLang="en-US" sz="1500"/>
          </a:p>
        </p:txBody>
      </p:sp>
      <p:cxnSp>
        <p:nvCxnSpPr>
          <p:cNvPr id="24" name="선 23"/>
          <p:cNvCxnSpPr/>
          <p:nvPr/>
        </p:nvCxnSpPr>
        <p:spPr>
          <a:xfrm rot="10800000">
            <a:off x="2751245" y="3650460"/>
            <a:ext cx="33162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337185" y="3465019"/>
            <a:ext cx="2430780" cy="1179204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아이콘</a:t>
            </a:r>
            <a:r>
              <a:rPr lang="en-US" altLang="ko-KR"/>
              <a:t>+</a:t>
            </a:r>
            <a:r>
              <a:rPr lang="ko-KR" altLang="en-US"/>
              <a:t>텍스트 구성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1,000</a:t>
            </a:r>
            <a:r>
              <a:rPr lang="ko-KR" altLang="en-US"/>
              <a:t>개 이상 넘어갈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경우 </a:t>
            </a:r>
            <a:r>
              <a:rPr lang="en-US" altLang="ko-KR"/>
              <a:t>k</a:t>
            </a:r>
            <a:r>
              <a:rPr lang="ko-KR" altLang="en-US"/>
              <a:t>로 표기</a:t>
            </a:r>
            <a:r>
              <a:rPr lang="en-US" altLang="ko-KR"/>
              <a:t>,</a:t>
            </a:r>
            <a:r>
              <a:rPr lang="ko-KR" altLang="en-US"/>
              <a:t> 아닐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경우 일반 숫자로 표기</a:t>
            </a:r>
            <a:endParaRPr lang="ko-KR" altLang="en-US"/>
          </a:p>
        </p:txBody>
      </p:sp>
      <p:cxnSp>
        <p:nvCxnSpPr>
          <p:cNvPr id="26" name="선 25"/>
          <p:cNvCxnSpPr/>
          <p:nvPr/>
        </p:nvCxnSpPr>
        <p:spPr>
          <a:xfrm>
            <a:off x="6795721" y="3648402"/>
            <a:ext cx="2273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가로 글상자 26"/>
          <p:cNvSpPr txBox="1"/>
          <p:nvPr/>
        </p:nvSpPr>
        <p:spPr>
          <a:xfrm>
            <a:off x="8928963" y="3180749"/>
            <a:ext cx="2954655" cy="1732216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우호도의 경우 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‘</a:t>
            </a:r>
            <a:r>
              <a:rPr lang="ko-KR" altLang="en-US"/>
              <a:t>해당 의뢰를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제시한 부족 아이콘</a:t>
            </a:r>
            <a:r>
              <a:rPr lang="en-US" altLang="ko-KR"/>
              <a:t>’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+</a:t>
            </a:r>
            <a:endParaRPr lang="en-US" altLang="ko-KR"/>
          </a:p>
          <a:p>
            <a:pPr lvl="0" algn="ctr">
              <a:defRPr/>
            </a:pPr>
            <a:r>
              <a:rPr lang="en-US" altLang="ko-KR"/>
              <a:t>‘</a:t>
            </a:r>
            <a:r>
              <a:rPr lang="ko-KR" altLang="en-US"/>
              <a:t>의</a:t>
            </a:r>
            <a:r>
              <a:rPr lang="en-US" altLang="ko-KR"/>
              <a:t>’+</a:t>
            </a:r>
            <a:r>
              <a:rPr lang="ko-KR" altLang="en-US"/>
              <a:t>우호도 아이콘</a:t>
            </a:r>
            <a:r>
              <a:rPr lang="en-US" altLang="ko-KR"/>
              <a:t>+</a:t>
            </a:r>
            <a:r>
              <a:rPr lang="ko-KR" altLang="en-US"/>
              <a:t> 지급량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으로 서식 설정</a:t>
            </a:r>
            <a:endParaRPr lang="ko-KR" altLang="en-US"/>
          </a:p>
        </p:txBody>
      </p:sp>
      <p:sp>
        <p:nvSpPr>
          <p:cNvPr id="28" name="순서도: 수행의 시작/종료 27"/>
          <p:cNvSpPr/>
          <p:nvPr/>
        </p:nvSpPr>
        <p:spPr>
          <a:xfrm>
            <a:off x="6722452" y="2788151"/>
            <a:ext cx="791307" cy="255280"/>
          </a:xfrm>
          <a:prstGeom prst="flowChartTerminator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 sz="1500"/>
              <a:t>이동</a:t>
            </a:r>
            <a:endParaRPr lang="ko-KR" altLang="en-US" sz="1500"/>
          </a:p>
        </p:txBody>
      </p:sp>
      <p:cxnSp>
        <p:nvCxnSpPr>
          <p:cNvPr id="29" name="선 28"/>
          <p:cNvCxnSpPr/>
          <p:nvPr/>
        </p:nvCxnSpPr>
        <p:spPr>
          <a:xfrm>
            <a:off x="7513760" y="2885598"/>
            <a:ext cx="227369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가로 글상자 29"/>
          <p:cNvSpPr txBox="1"/>
          <p:nvPr/>
        </p:nvSpPr>
        <p:spPr>
          <a:xfrm>
            <a:off x="9787450" y="1905539"/>
            <a:ext cx="1925955" cy="1178462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미니맵으로 이동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버튼은 영역 점령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조건에만 버튼이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생성되도록 수정</a:t>
            </a:r>
            <a:endParaRPr lang="ko-KR" altLang="en-US"/>
          </a:p>
        </p:txBody>
      </p:sp>
      <p:cxnSp>
        <p:nvCxnSpPr>
          <p:cNvPr id="31" name="선 30"/>
          <p:cNvCxnSpPr/>
          <p:nvPr/>
        </p:nvCxnSpPr>
        <p:spPr>
          <a:xfrm rot="16200000">
            <a:off x="6706838" y="1818037"/>
            <a:ext cx="16138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가로 글상자 31"/>
          <p:cNvSpPr txBox="1"/>
          <p:nvPr/>
        </p:nvSpPr>
        <p:spPr>
          <a:xfrm>
            <a:off x="6551002" y="410432"/>
            <a:ext cx="1925956" cy="63476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4P</a:t>
            </a:r>
            <a:r>
              <a:rPr lang="ko-KR" altLang="en-US"/>
              <a:t>의 자원 전달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팝업 추가 생성</a:t>
            </a:r>
            <a:endParaRPr lang="ko-KR" altLang="en-US"/>
          </a:p>
        </p:txBody>
      </p:sp>
      <p:cxnSp>
        <p:nvCxnSpPr>
          <p:cNvPr id="33" name="선 32"/>
          <p:cNvCxnSpPr/>
          <p:nvPr/>
        </p:nvCxnSpPr>
        <p:spPr>
          <a:xfrm rot="16200000">
            <a:off x="4001976" y="1831262"/>
            <a:ext cx="9079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가로 글상자 33"/>
          <p:cNvSpPr txBox="1"/>
          <p:nvPr/>
        </p:nvSpPr>
        <p:spPr>
          <a:xfrm>
            <a:off x="3492961" y="250305"/>
            <a:ext cx="1925956" cy="118606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조건 완료 여부에 따라 적</a:t>
            </a:r>
            <a:r>
              <a:rPr lang="en-US" altLang="ko-KR"/>
              <a:t>(</a:t>
            </a:r>
            <a:r>
              <a:rPr lang="ko-KR" altLang="en-US"/>
              <a:t>미완료</a:t>
            </a:r>
            <a:r>
              <a:rPr lang="en-US" altLang="ko-KR"/>
              <a:t>)/</a:t>
            </a:r>
            <a:r>
              <a:rPr lang="ko-KR" altLang="en-US"/>
              <a:t>녹색</a:t>
            </a:r>
            <a:r>
              <a:rPr lang="en-US" altLang="ko-KR"/>
              <a:t>(</a:t>
            </a:r>
            <a:r>
              <a:rPr lang="ko-KR" altLang="en-US"/>
              <a:t>완료</a:t>
            </a:r>
            <a:r>
              <a:rPr lang="en-US" altLang="ko-KR"/>
              <a:t>)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글자 색 변경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65972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953001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버튼별 수행 동작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55045" y="1705707"/>
            <a:ext cx="3014935" cy="65570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수락</a:t>
            </a:r>
            <a:r>
              <a:rPr lang="en-US" altLang="ko-KR">
                <a:solidFill>
                  <a:schemeClr val="dk1"/>
                </a:solidFill>
              </a:rPr>
              <a:t>  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192426" y="1705707"/>
            <a:ext cx="2529302" cy="655706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거절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5973734" y="1705707"/>
            <a:ext cx="3014935" cy="65570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완료 </a:t>
            </a:r>
            <a:r>
              <a:rPr lang="en-US" altLang="ko-KR">
                <a:solidFill>
                  <a:schemeClr val="dk1"/>
                </a:solidFill>
              </a:rPr>
              <a:t> 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9111116" y="1705707"/>
            <a:ext cx="2529302" cy="655706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취소</a:t>
            </a:r>
            <a:r>
              <a:rPr lang="en-US" altLang="ko-KR">
                <a:solidFill>
                  <a:schemeClr val="dk1"/>
                </a:solidFill>
              </a:rPr>
              <a:t>  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2084510" y="1274883"/>
            <a:ext cx="2064580" cy="3651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수행 가능한 의뢰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31" name="가로 글상자 30"/>
          <p:cNvSpPr txBox="1"/>
          <p:nvPr/>
        </p:nvSpPr>
        <p:spPr>
          <a:xfrm>
            <a:off x="8149737" y="1274883"/>
            <a:ext cx="1832316" cy="36517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수행 중인 의뢰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32" name="직사각형 31"/>
          <p:cNvSpPr/>
          <p:nvPr/>
        </p:nvSpPr>
        <p:spPr>
          <a:xfrm>
            <a:off x="314292" y="2626755"/>
            <a:ext cx="2496441" cy="65570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해당 의뢰를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수행중인 의뢰로 변경</a:t>
            </a:r>
            <a:r>
              <a:rPr lang="en-US" altLang="ko-KR">
                <a:solidFill>
                  <a:schemeClr val="dk1"/>
                </a:solidFill>
              </a:rPr>
              <a:t>  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3" name="화살표 32"/>
          <p:cNvCxnSpPr>
            <a:stCxn id="16" idx="2"/>
            <a:endCxn id="32" idx="0"/>
          </p:cNvCxnSpPr>
          <p:nvPr/>
        </p:nvCxnSpPr>
        <p:spPr>
          <a:xfrm rot="16200000" flipH="1">
            <a:off x="1429842" y="2494084"/>
            <a:ext cx="2653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3208857" y="2626755"/>
            <a:ext cx="2496441" cy="919475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해당 의뢰를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수행 가능한 의뢰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목록에서 삭제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35" name="화살표 34"/>
          <p:cNvCxnSpPr>
            <a:stCxn id="17" idx="2"/>
          </p:cNvCxnSpPr>
          <p:nvPr/>
        </p:nvCxnSpPr>
        <p:spPr>
          <a:xfrm rot="16200000" flipH="1">
            <a:off x="4324407" y="2494084"/>
            <a:ext cx="2653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232982" y="2626755"/>
            <a:ext cx="2496441" cy="65570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조건이 모두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충족되었는지 확인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37" name="화살표 36"/>
          <p:cNvCxnSpPr>
            <a:stCxn id="28" idx="2"/>
          </p:cNvCxnSpPr>
          <p:nvPr/>
        </p:nvCxnSpPr>
        <p:spPr>
          <a:xfrm rot="16200000" flipH="1">
            <a:off x="7348531" y="2494084"/>
            <a:ext cx="2653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32980" y="3547803"/>
            <a:ext cx="2496441" cy="1271167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미충족 시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상단에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‘</a:t>
            </a:r>
            <a:r>
              <a:rPr lang="ko-KR" altLang="en-US">
                <a:solidFill>
                  <a:schemeClr val="dk1"/>
                </a:solidFill>
              </a:rPr>
              <a:t>의뢰 조건이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미충족된 상태입니다</a:t>
            </a:r>
            <a:r>
              <a:rPr lang="en-US" altLang="ko-KR">
                <a:solidFill>
                  <a:schemeClr val="dk1"/>
                </a:solidFill>
              </a:rPr>
              <a:t>!’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경고 팝업 생성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0" name="화살표 39"/>
          <p:cNvCxnSpPr/>
          <p:nvPr/>
        </p:nvCxnSpPr>
        <p:spPr>
          <a:xfrm rot="16200000" flipH="1">
            <a:off x="7348531" y="3429000"/>
            <a:ext cx="2653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/>
          <p:cNvSpPr/>
          <p:nvPr/>
        </p:nvSpPr>
        <p:spPr>
          <a:xfrm>
            <a:off x="6232982" y="5217942"/>
            <a:ext cx="2496441" cy="1542263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충족 시 </a:t>
            </a:r>
            <a:r>
              <a:rPr lang="en-US" altLang="ko-KR">
                <a:solidFill>
                  <a:schemeClr val="dk1"/>
                </a:solidFill>
              </a:rPr>
              <a:t>:</a:t>
            </a:r>
            <a:r>
              <a:rPr lang="ko-KR" altLang="en-US">
                <a:solidFill>
                  <a:schemeClr val="dk1"/>
                </a:solidFill>
              </a:rPr>
              <a:t> 팝업을 닫고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보상을 자원</a:t>
            </a:r>
            <a:r>
              <a:rPr lang="en-US" altLang="ko-KR">
                <a:solidFill>
                  <a:schemeClr val="dk1"/>
                </a:solidFill>
              </a:rPr>
              <a:t>/</a:t>
            </a:r>
            <a:r>
              <a:rPr lang="ko-KR" altLang="en-US">
                <a:solidFill>
                  <a:schemeClr val="dk1"/>
                </a:solidFill>
              </a:rPr>
              <a:t>우호도에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추가</a:t>
            </a:r>
            <a:r>
              <a:rPr lang="en-US" altLang="ko-KR">
                <a:solidFill>
                  <a:schemeClr val="dk1"/>
                </a:solidFill>
              </a:rPr>
              <a:t>,</a:t>
            </a:r>
            <a:r>
              <a:rPr lang="ko-KR" altLang="en-US">
                <a:solidFill>
                  <a:schemeClr val="dk1"/>
                </a:solidFill>
              </a:rPr>
              <a:t> 해당 의뢰를 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수행 중인 의뢰 목록에서 삭제</a:t>
            </a:r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44" name="화살표 43"/>
          <p:cNvCxnSpPr>
            <a:stCxn id="39" idx="2"/>
            <a:endCxn id="43" idx="0"/>
          </p:cNvCxnSpPr>
          <p:nvPr/>
        </p:nvCxnSpPr>
        <p:spPr>
          <a:xfrm rot="16200000" flipH="1">
            <a:off x="7281715" y="5018455"/>
            <a:ext cx="398972" cy="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화살표 44"/>
          <p:cNvCxnSpPr/>
          <p:nvPr/>
        </p:nvCxnSpPr>
        <p:spPr>
          <a:xfrm rot="16200000" flipH="1">
            <a:off x="10243099" y="2494084"/>
            <a:ext cx="265341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9127549" y="2626755"/>
            <a:ext cx="2496441" cy="655706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해당 의뢰를 수행 중인 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목록에서 삭제</a:t>
            </a:r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530871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66"/>
        </a:solidFill>
      </a:spPr>
      <a:bodyPr anchor="ctr"/>
      <a:lstStyle>
        <a:defPPr lvl="0" algn="ctr">
          <a:defRPr lang="ko-KR" altLang="en-US">
            <a:solidFill>
              <a:schemeClr val="dk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434</ep:Words>
  <ep:PresentationFormat>와이드스크린</ep:PresentationFormat>
  <ep:Paragraphs>190</ep:Paragraphs>
  <ep:Slides>9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ep:HeadingPairs>
  <ep:TitlesOfParts>
    <vt:vector size="10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2025-03-12T05:30:17.000</dcterms:created>
  <dc:creator>hs087</dc:creator>
  <cp:lastModifiedBy>hs087</cp:lastModifiedBy>
  <dcterms:modified xsi:type="dcterms:W3CDTF">2025-08-20T02:54:37.066</dcterms:modified>
  <cp:revision>937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