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67" r:id="rId5"/>
    <p:sldId id="268" r:id="rId6"/>
    <p:sldId id="272" r:id="rId7"/>
    <p:sldId id="273" r:id="rId8"/>
    <p:sldId id="275" r:id="rId9"/>
    <p:sldId id="274" r:id="rId10"/>
    <p:sldId id="276" r:id="rId11"/>
    <p:sldId id="259" r:id="rId12"/>
    <p:sldId id="270" r:id="rId13"/>
    <p:sldId id="258" r:id="rId14"/>
    <p:sldId id="269" r:id="rId15"/>
    <p:sldId id="278" r:id="rId16"/>
    <p:sldId id="279" r:id="rId17"/>
    <p:sldId id="256" r:id="rId18"/>
    <p:sldId id="262" r:id="rId19"/>
    <p:sldId id="277" r:id="rId20"/>
    <p:sldId id="281" r:id="rId21"/>
    <p:sldId id="283" r:id="rId22"/>
    <p:sldId id="282" r:id="rId23"/>
    <p:sldId id="285" r:id="rId24"/>
    <p:sldId id="280" r:id="rId25"/>
    <p:sldId id="286" r:id="rId26"/>
    <p:sldId id="287" r:id="rId27"/>
    <p:sldId id="260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1171"/>
    <p:restoredTop sz="89669"/>
  </p:normalViewPr>
  <p:slideViewPr>
    <p:cSldViewPr snapToGrid="0" snapToObjects="1">
      <p:cViewPr>
        <p:scale>
          <a:sx n="120" d="100"/>
          <a:sy n="120" d="100"/>
        </p:scale>
        <p:origin x="0" y="0"/>
      </p:cViewPr>
      <p:guideLst>
        <p:guide orient="horz" pos="2152"/>
        <p:guide pos="38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presProps" Target="presProps.xml"  /><Relationship Id="rId3" Type="http://schemas.openxmlformats.org/officeDocument/2006/relationships/slide" Target="slides/slide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087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147350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811369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5.png"  /><Relationship Id="rId6" Type="http://schemas.openxmlformats.org/officeDocument/2006/relationships/image" Target="../media/image2.png"  /><Relationship Id="rId7" Type="http://schemas.openxmlformats.org/officeDocument/2006/relationships/image" Target="../media/image3.png"  /><Relationship Id="rId8" Type="http://schemas.openxmlformats.org/officeDocument/2006/relationships/image" Target="../media/image5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BattleScene</a:t>
            </a:r>
            <a:r>
              <a:rPr lang="ko-KR" altLang="en-US">
                <a:solidFill>
                  <a:schemeClr val="tx1"/>
                </a:solidFill>
              </a:rPr>
              <a:t> 플로우차트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074670" y="2025787"/>
            <a:ext cx="2836793" cy="3520109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1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로딩 화면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505050" y="2025787"/>
            <a:ext cx="2836793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플레이어 조작 </a:t>
            </a:r>
            <a:endParaRPr lang="ko-KR" altLang="en-US" sz="12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</a:t>
            </a:r>
            <a:r>
              <a:rPr lang="ko-KR" altLang="en-US" sz="1200">
                <a:solidFill>
                  <a:schemeClr val="tx1"/>
                </a:solidFill>
              </a:rPr>
              <a:t>아군 병력 배치</a:t>
            </a:r>
            <a:r>
              <a:rPr lang="en-US" altLang="ko-KR" sz="1200">
                <a:solidFill>
                  <a:schemeClr val="tx1"/>
                </a:solidFill>
              </a:rPr>
              <a:t>,</a:t>
            </a:r>
            <a:r>
              <a:rPr lang="ko-KR" altLang="en-US" sz="1200">
                <a:solidFill>
                  <a:schemeClr val="tx1"/>
                </a:solidFill>
              </a:rPr>
              <a:t> 전투 개시</a:t>
            </a:r>
            <a:r>
              <a:rPr lang="en-US" altLang="ko-KR" sz="1200">
                <a:solidFill>
                  <a:schemeClr val="tx1"/>
                </a:solidFill>
              </a:rPr>
              <a:t>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51698" y="2419763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적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아군 병력 목록 로드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51698" y="3050760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타입 체크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161223" y="4307094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배경 로드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적 병력 배치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61223" y="4938091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카메라 위치 초기화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164398" y="3681757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이벤트 변수 로드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3" name="화살표 12"/>
          <p:cNvCxnSpPr/>
          <p:nvPr/>
        </p:nvCxnSpPr>
        <p:spPr>
          <a:xfrm>
            <a:off x="4042605" y="2367445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화살표 13"/>
          <p:cNvCxnSpPr/>
          <p:nvPr/>
        </p:nvCxnSpPr>
        <p:spPr>
          <a:xfrm>
            <a:off x="7521300" y="2367445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83745" y="2025787"/>
            <a:ext cx="2836793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매커니즘에 따라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진행</a:t>
            </a:r>
            <a:endParaRPr lang="en-US" altLang="ko-KR" sz="1200">
              <a:solidFill>
                <a:schemeClr val="tx1"/>
              </a:solidFill>
            </a:endParaRPr>
          </a:p>
        </p:txBody>
      </p:sp>
      <p:cxnSp>
        <p:nvCxnSpPr>
          <p:cNvPr id="17" name="화살표 16"/>
          <p:cNvCxnSpPr/>
          <p:nvPr/>
        </p:nvCxnSpPr>
        <p:spPr>
          <a:xfrm rot="16200000" flipH="1">
            <a:off x="4675921" y="3121188"/>
            <a:ext cx="289941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선 17"/>
          <p:cNvCxnSpPr/>
          <p:nvPr/>
        </p:nvCxnSpPr>
        <p:spPr>
          <a:xfrm rot="16200000" flipV="1">
            <a:off x="9219786" y="2901810"/>
            <a:ext cx="186911" cy="2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/>
          <p:nvPr/>
        </p:nvCxnSpPr>
        <p:spPr>
          <a:xfrm flipV="1">
            <a:off x="4801844" y="2985741"/>
            <a:ext cx="4520923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505049" y="3344213"/>
            <a:ext cx="3181901" cy="910590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사망 시 전투 매니저에서 필드 위에 존재하는 각 진영의 병력 개수 카운팅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1" name="화살표 20"/>
          <p:cNvCxnSpPr/>
          <p:nvPr/>
        </p:nvCxnSpPr>
        <p:spPr>
          <a:xfrm>
            <a:off x="7804289" y="3785842"/>
            <a:ext cx="1316355" cy="0"/>
          </a:xfrm>
          <a:prstGeom prst="straightConnector1">
            <a:avLst/>
          </a:prstGeom>
          <a:ln w="28575">
            <a:solidFill>
              <a:schemeClr val="dk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9175237" y="3457850"/>
            <a:ext cx="2005522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종료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7804289" y="3429000"/>
            <a:ext cx="1316355" cy="39152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000"/>
              <a:t>한 쪽 병력의 개수가</a:t>
            </a:r>
            <a:endParaRPr lang="ko-KR" altLang="en-US" sz="1000"/>
          </a:p>
          <a:p>
            <a:pPr lvl="0" algn="ctr">
              <a:defRPr/>
            </a:pPr>
            <a:r>
              <a:rPr lang="en-US" altLang="ko-KR" sz="1000"/>
              <a:t>0</a:t>
            </a:r>
            <a:r>
              <a:rPr lang="ko-KR" altLang="en-US" sz="1000"/>
              <a:t>이 될 경우</a:t>
            </a:r>
            <a:endParaRPr lang="ko-KR" altLang="en-US" sz="1000"/>
          </a:p>
        </p:txBody>
      </p:sp>
      <p:cxnSp>
        <p:nvCxnSpPr>
          <p:cNvPr id="24" name="화살표 23"/>
          <p:cNvCxnSpPr/>
          <p:nvPr/>
        </p:nvCxnSpPr>
        <p:spPr>
          <a:xfrm rot="16200000" flipH="1">
            <a:off x="4694969" y="4576610"/>
            <a:ext cx="289941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선 24"/>
          <p:cNvCxnSpPr/>
          <p:nvPr/>
        </p:nvCxnSpPr>
        <p:spPr>
          <a:xfrm rot="16200000" flipV="1">
            <a:off x="9706064" y="4348258"/>
            <a:ext cx="186911" cy="2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선 25"/>
          <p:cNvCxnSpPr/>
          <p:nvPr/>
        </p:nvCxnSpPr>
        <p:spPr>
          <a:xfrm flipV="1">
            <a:off x="4820892" y="4431639"/>
            <a:ext cx="4978628" cy="9525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4505049" y="4820754"/>
            <a:ext cx="2005522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결과 표기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8" name="화살표 27"/>
          <p:cNvCxnSpPr/>
          <p:nvPr/>
        </p:nvCxnSpPr>
        <p:spPr>
          <a:xfrm>
            <a:off x="6637567" y="5156369"/>
            <a:ext cx="515470" cy="6043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>
          <a:xfrm>
            <a:off x="7345406" y="4824481"/>
            <a:ext cx="3267587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마을 씬으로 이동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→ 영토 점령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방어 여부 전달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323814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6440732" y="3429000"/>
            <a:ext cx="5550478" cy="304768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21138" y="1565991"/>
            <a:ext cx="3374557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개시 수신 → 전투 중 여부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True</a:t>
            </a:r>
            <a:r>
              <a:rPr lang="ko-KR" altLang="en-US">
                <a:solidFill>
                  <a:schemeClr val="tx1"/>
                </a:solidFill>
              </a:rPr>
              <a:t>로 전환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204679" y="1565991"/>
            <a:ext cx="2836793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적 탐색 범위 내에서 가장 가까운 적을 타겟팅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9" name="화살표 8"/>
          <p:cNvCxnSpPr/>
          <p:nvPr/>
        </p:nvCxnSpPr>
        <p:spPr>
          <a:xfrm>
            <a:off x="3670703" y="1907649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7683375" y="1314877"/>
            <a:ext cx="2836793" cy="1124928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공격 범위의 </a:t>
            </a:r>
            <a:r>
              <a:rPr lang="en-US" altLang="ko-KR">
                <a:solidFill>
                  <a:schemeClr val="tx1"/>
                </a:solidFill>
              </a:rPr>
              <a:t>90%</a:t>
            </a:r>
            <a:r>
              <a:rPr lang="ko-KR" altLang="en-US">
                <a:solidFill>
                  <a:schemeClr val="tx1"/>
                </a:solidFill>
              </a:rPr>
              <a:t> 내에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타겟팅된 적이 들어올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때 까지 직선으로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대상에게 이동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1" name="화살표 10"/>
          <p:cNvCxnSpPr/>
          <p:nvPr/>
        </p:nvCxnSpPr>
        <p:spPr>
          <a:xfrm>
            <a:off x="7220929" y="1907649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683375" y="3256195"/>
            <a:ext cx="2836793" cy="345610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공격 함수 실행 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9" name="화살표 18"/>
          <p:cNvCxnSpPr/>
          <p:nvPr/>
        </p:nvCxnSpPr>
        <p:spPr>
          <a:xfrm rot="16200000" flipH="1">
            <a:off x="8798727" y="2848000"/>
            <a:ext cx="606085" cy="2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7683372" y="3706957"/>
            <a:ext cx="2836793" cy="448541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최대 마나 </a:t>
            </a:r>
            <a:r>
              <a:rPr lang="en-US" altLang="ko-KR">
                <a:solidFill>
                  <a:schemeClr val="tx1"/>
                </a:solidFill>
              </a:rPr>
              <a:t>≦</a:t>
            </a:r>
            <a:r>
              <a:rPr lang="ko-KR" altLang="en-US">
                <a:solidFill>
                  <a:schemeClr val="tx1"/>
                </a:solidFill>
              </a:rPr>
              <a:t> 현재 마나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2" name="화살표 21"/>
          <p:cNvCxnSpPr/>
          <p:nvPr/>
        </p:nvCxnSpPr>
        <p:spPr>
          <a:xfrm rot="10800000" flipV="1">
            <a:off x="7683374" y="4155499"/>
            <a:ext cx="506495" cy="242454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화살표 22"/>
          <p:cNvCxnSpPr/>
          <p:nvPr/>
        </p:nvCxnSpPr>
        <p:spPr>
          <a:xfrm>
            <a:off x="10010546" y="4155499"/>
            <a:ext cx="509622" cy="242454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6641645" y="4475396"/>
            <a:ext cx="2083452" cy="448541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액티브 스킬 발동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9478440" y="4475396"/>
            <a:ext cx="2083452" cy="448541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기본 공격 실행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26" name="화살표 25"/>
          <p:cNvCxnSpPr/>
          <p:nvPr/>
        </p:nvCxnSpPr>
        <p:spPr>
          <a:xfrm>
            <a:off x="8344966" y="4953000"/>
            <a:ext cx="689164" cy="303043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/>
          <p:nvPr/>
        </p:nvCxnSpPr>
        <p:spPr>
          <a:xfrm rot="10800000" flipV="1">
            <a:off x="9237618" y="4953000"/>
            <a:ext cx="593390" cy="303043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757841" y="5323094"/>
            <a:ext cx="2836793" cy="975349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사거리 내 존재</a:t>
            </a:r>
            <a:r>
              <a:rPr lang="en-US" altLang="ko-KR">
                <a:solidFill>
                  <a:schemeClr val="tx1"/>
                </a:solidFill>
              </a:rPr>
              <a:t> </a:t>
            </a:r>
            <a:r>
              <a:rPr lang="ko-KR" altLang="en-US">
                <a:solidFill>
                  <a:schemeClr val="tx1"/>
                </a:solidFill>
              </a:rPr>
              <a:t>여부 </a:t>
            </a:r>
            <a:r>
              <a:rPr lang="en-US" altLang="ko-KR">
                <a:solidFill>
                  <a:schemeClr val="tx1"/>
                </a:solidFill>
              </a:rPr>
              <a:t>+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적 처치 여부 확인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타겟팅 된 적 </a:t>
            </a:r>
            <a:r>
              <a:rPr lang="en-US" altLang="ko-KR">
                <a:solidFill>
                  <a:schemeClr val="tx1"/>
                </a:solidFill>
              </a:rPr>
              <a:t>HP</a:t>
            </a:r>
            <a:r>
              <a:rPr lang="ko-KR" altLang="en-US">
                <a:solidFill>
                  <a:schemeClr val="tx1"/>
                </a:solidFill>
              </a:rPr>
              <a:t> </a:t>
            </a:r>
            <a:r>
              <a:rPr lang="en-US" altLang="ko-KR">
                <a:solidFill>
                  <a:schemeClr val="tx1"/>
                </a:solidFill>
              </a:rPr>
              <a:t>≦ 0)</a:t>
            </a: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9" name="화살표 28"/>
          <p:cNvCxnSpPr/>
          <p:nvPr/>
        </p:nvCxnSpPr>
        <p:spPr>
          <a:xfrm rot="10800000">
            <a:off x="10520168" y="3540703"/>
            <a:ext cx="1272055" cy="6110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선 29"/>
          <p:cNvCxnSpPr/>
          <p:nvPr/>
        </p:nvCxnSpPr>
        <p:spPr>
          <a:xfrm>
            <a:off x="10594634" y="5630603"/>
            <a:ext cx="119759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선 30"/>
          <p:cNvCxnSpPr/>
          <p:nvPr/>
        </p:nvCxnSpPr>
        <p:spPr>
          <a:xfrm rot="16200000" flipH="1">
            <a:off x="10777834" y="4616196"/>
            <a:ext cx="2028797" cy="1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화살표 31"/>
          <p:cNvCxnSpPr/>
          <p:nvPr/>
        </p:nvCxnSpPr>
        <p:spPr>
          <a:xfrm rot="16200000">
            <a:off x="3951277" y="3955749"/>
            <a:ext cx="3343598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선 33"/>
          <p:cNvCxnSpPr/>
          <p:nvPr/>
        </p:nvCxnSpPr>
        <p:spPr>
          <a:xfrm>
            <a:off x="5608689" y="5630603"/>
            <a:ext cx="2149151" cy="0"/>
          </a:xfrm>
          <a:prstGeom prst="line">
            <a:avLst/>
          </a:prstGeom>
          <a:ln w="25400">
            <a:solidFill>
              <a:srgbClr val="5e81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>
            <a:off x="11213108" y="168140"/>
            <a:ext cx="688103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11213108" y="447495"/>
            <a:ext cx="6896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>
            <a:off x="11213108" y="726850"/>
            <a:ext cx="697570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가로 글상자 37"/>
          <p:cNvSpPr txBox="1"/>
          <p:nvPr/>
        </p:nvSpPr>
        <p:spPr>
          <a:xfrm>
            <a:off x="10322507" y="36786"/>
            <a:ext cx="976200" cy="26638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/>
              <a:t>True</a:t>
            </a:r>
            <a:r>
              <a:rPr lang="ko-KR" altLang="en-US" sz="1200"/>
              <a:t>일 경우</a:t>
            </a:r>
            <a:endParaRPr lang="ko-KR" altLang="en-US" sz="1200"/>
          </a:p>
        </p:txBody>
      </p:sp>
      <p:sp>
        <p:nvSpPr>
          <p:cNvPr id="39" name="가로 글상자 38"/>
          <p:cNvSpPr txBox="1"/>
          <p:nvPr/>
        </p:nvSpPr>
        <p:spPr>
          <a:xfrm>
            <a:off x="10298210" y="303171"/>
            <a:ext cx="1019547" cy="26638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/>
              <a:t>False</a:t>
            </a:r>
            <a:r>
              <a:rPr lang="ko-KR" altLang="en-US" sz="1200"/>
              <a:t>일 경우</a:t>
            </a:r>
            <a:endParaRPr lang="ko-KR" altLang="en-US" sz="1200"/>
          </a:p>
        </p:txBody>
      </p:sp>
      <p:sp>
        <p:nvSpPr>
          <p:cNvPr id="40" name="가로 글상자 39"/>
          <p:cNvSpPr txBox="1"/>
          <p:nvPr/>
        </p:nvSpPr>
        <p:spPr>
          <a:xfrm>
            <a:off x="10271224" y="598131"/>
            <a:ext cx="1040666" cy="26673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완료 시 진행</a:t>
            </a:r>
            <a:endParaRPr lang="ko-KR" altLang="en-US" sz="1200"/>
          </a:p>
        </p:txBody>
      </p:sp>
      <p:sp>
        <p:nvSpPr>
          <p:cNvPr id="41" name="직사각형 40"/>
          <p:cNvSpPr/>
          <p:nvPr/>
        </p:nvSpPr>
        <p:spPr>
          <a:xfrm>
            <a:off x="4025222" y="1166812"/>
            <a:ext cx="8107247" cy="55641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2" name="가로 글상자 41"/>
          <p:cNvSpPr txBox="1"/>
          <p:nvPr/>
        </p:nvSpPr>
        <p:spPr>
          <a:xfrm>
            <a:off x="4170825" y="801874"/>
            <a:ext cx="4930942" cy="3649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전투 중 여부가 </a:t>
            </a:r>
            <a:r>
              <a:rPr lang="en-US" altLang="ko-KR"/>
              <a:t>True</a:t>
            </a:r>
            <a:r>
              <a:rPr lang="ko-KR" altLang="en-US"/>
              <a:t>일 경우 전투 함수 반복 실행</a:t>
            </a:r>
            <a:endParaRPr lang="ko-KR" altLang="en-US"/>
          </a:p>
        </p:txBody>
      </p:sp>
      <p:cxnSp>
        <p:nvCxnSpPr>
          <p:cNvPr id="43" name="화살표 42"/>
          <p:cNvCxnSpPr/>
          <p:nvPr/>
        </p:nvCxnSpPr>
        <p:spPr>
          <a:xfrm rot="10800000">
            <a:off x="3329288" y="5810769"/>
            <a:ext cx="532815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221138" y="5469111"/>
            <a:ext cx="2945032" cy="683315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 전투 중 여부 </a:t>
            </a:r>
            <a:r>
              <a:rPr lang="en-US" altLang="ko-KR">
                <a:solidFill>
                  <a:schemeClr val="tx1"/>
                </a:solidFill>
              </a:rPr>
              <a:t>False</a:t>
            </a:r>
            <a:r>
              <a:rPr lang="ko-KR" altLang="en-US">
                <a:solidFill>
                  <a:schemeClr val="tx1"/>
                </a:solidFill>
              </a:rPr>
              <a:t>로 전환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움직임 멈추기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가로 글상자 44"/>
          <p:cNvSpPr txBox="1"/>
          <p:nvPr/>
        </p:nvSpPr>
        <p:spPr>
          <a:xfrm>
            <a:off x="2156460" y="4369455"/>
            <a:ext cx="1544955" cy="638790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200"/>
              <a:t>전투 매니저에서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맵 내 모든 유닛에게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전투 종료 판정 전달</a:t>
            </a:r>
            <a:endParaRPr lang="ko-KR" altLang="en-US" sz="1200"/>
          </a:p>
        </p:txBody>
      </p:sp>
      <p:cxnSp>
        <p:nvCxnSpPr>
          <p:cNvPr id="46" name="선 45"/>
          <p:cNvCxnSpPr>
            <a:stCxn id="45" idx="2"/>
          </p:cNvCxnSpPr>
          <p:nvPr/>
        </p:nvCxnSpPr>
        <p:spPr>
          <a:xfrm rot="16200000" flipH="1">
            <a:off x="2898558" y="5038624"/>
            <a:ext cx="802523" cy="74176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366837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901315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타겟팅 과정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공격 분류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90562" y="4802800"/>
            <a:ext cx="10810876" cy="36060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기본 공격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액티브 공격 스킬의 타입은 단일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다수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범위로 나뉨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1054916" y="5211034"/>
          <a:ext cx="9869700" cy="1566925"/>
        </p:xfrm>
        <a:graphic>
          <a:graphicData uri="http://schemas.openxmlformats.org/drawingml/2006/table">
            <a:tbl>
              <a:tblPr firstRow="1" bandRow="1"/>
              <a:tblGrid>
                <a:gridCol w="2115959"/>
                <a:gridCol w="7753740"/>
              </a:tblGrid>
              <a:tr h="26967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432417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단일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  현재 타겟팅한 적을 타수에 따라 공격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2417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다수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  현재 타겟팅한 여러 마리의 적을 타수에 따라 공격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2417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  현재 타겟팅한 적의 위치를 기준점으로 하여 일정 범위 내에 있는 적을 모두 타수에 따라 공격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58" name="가로 글상자 57"/>
          <p:cNvSpPr txBox="1"/>
          <p:nvPr/>
        </p:nvSpPr>
        <p:spPr>
          <a:xfrm>
            <a:off x="700793" y="744922"/>
            <a:ext cx="10810876" cy="118674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전투 시작 시 각 병력은 타입이 반대되는 병력 중 최단거리에 있는 적 병력을 찾음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원형 범위 내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병력을 각 병력마다 </a:t>
            </a:r>
            <a:r>
              <a:rPr lang="en-US" altLang="ko-KR">
                <a:solidFill>
                  <a:schemeClr val="tx1"/>
                </a:solidFill>
                <a:effectLst/>
              </a:rPr>
              <a:t>‘</a:t>
            </a:r>
            <a:r>
              <a:rPr lang="ko-KR" altLang="en-US">
                <a:solidFill>
                  <a:schemeClr val="tx1"/>
                </a:solidFill>
                <a:effectLst/>
              </a:rPr>
              <a:t>타겟팅한 적</a:t>
            </a:r>
            <a:r>
              <a:rPr lang="en-US" altLang="ko-KR">
                <a:solidFill>
                  <a:schemeClr val="tx1"/>
                </a:solidFill>
                <a:effectLst/>
              </a:rPr>
              <a:t>’</a:t>
            </a:r>
            <a:r>
              <a:rPr lang="ko-KR" altLang="en-US">
                <a:solidFill>
                  <a:schemeClr val="tx1"/>
                </a:solidFill>
                <a:effectLst/>
              </a:rPr>
              <a:t> 변수에 지정함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이후 </a:t>
            </a:r>
            <a:r>
              <a:rPr lang="en-US" altLang="ko-KR">
                <a:solidFill>
                  <a:schemeClr val="tx1"/>
                </a:solidFill>
                <a:effectLst/>
              </a:rPr>
              <a:t>‘</a:t>
            </a:r>
            <a:r>
              <a:rPr lang="ko-KR" altLang="en-US">
                <a:solidFill>
                  <a:schemeClr val="tx1"/>
                </a:solidFill>
                <a:effectLst/>
              </a:rPr>
              <a:t>타겟팅한 적</a:t>
            </a:r>
            <a:r>
              <a:rPr lang="en-US" altLang="ko-KR">
                <a:solidFill>
                  <a:schemeClr val="tx1"/>
                </a:solidFill>
                <a:effectLst/>
              </a:rPr>
              <a:t>’</a:t>
            </a:r>
            <a:r>
              <a:rPr lang="ko-KR" altLang="en-US">
                <a:solidFill>
                  <a:schemeClr val="tx1"/>
                </a:solidFill>
                <a:effectLst/>
              </a:rPr>
              <a:t>과의 거리 </a:t>
            </a:r>
            <a:r>
              <a:rPr lang="en-US" altLang="ko-KR">
                <a:solidFill>
                  <a:schemeClr val="tx1"/>
                </a:solidFill>
                <a:effectLst/>
              </a:rPr>
              <a:t>&gt;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‘</a:t>
            </a:r>
            <a:r>
              <a:rPr lang="ko-KR" altLang="en-US">
                <a:solidFill>
                  <a:schemeClr val="tx1"/>
                </a:solidFill>
                <a:effectLst/>
              </a:rPr>
              <a:t>기본공격 사거리의 </a:t>
            </a:r>
            <a:r>
              <a:rPr lang="en-US" altLang="ko-KR">
                <a:solidFill>
                  <a:schemeClr val="tx1"/>
                </a:solidFill>
                <a:effectLst/>
              </a:rPr>
              <a:t>90%’</a:t>
            </a:r>
            <a:r>
              <a:rPr lang="ko-KR" altLang="en-US">
                <a:solidFill>
                  <a:schemeClr val="tx1"/>
                </a:solidFill>
                <a:effectLst/>
              </a:rPr>
              <a:t>가 될 때까지 직선으로 이동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공격 주기에 따라 반복적으로 공격 함수 실행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9545893" y="1545178"/>
            <a:ext cx="357532" cy="357532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가로 글상자 59"/>
          <p:cNvSpPr txBox="1"/>
          <p:nvPr/>
        </p:nvSpPr>
        <p:spPr>
          <a:xfrm>
            <a:off x="9903425" y="1539248"/>
            <a:ext cx="1878330" cy="31937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500"/>
              <a:t>타입</a:t>
            </a:r>
            <a:r>
              <a:rPr lang="en-US" altLang="ko-KR" sz="1500"/>
              <a:t> : “Enemy”,</a:t>
            </a:r>
            <a:r>
              <a:rPr lang="ko-KR" altLang="en-US" sz="1500"/>
              <a:t> 적군</a:t>
            </a:r>
            <a:endParaRPr lang="ko-KR" altLang="en-US" sz="1500"/>
          </a:p>
        </p:txBody>
      </p:sp>
      <p:sp>
        <p:nvSpPr>
          <p:cNvPr id="61" name="타원 60"/>
          <p:cNvSpPr/>
          <p:nvPr/>
        </p:nvSpPr>
        <p:spPr>
          <a:xfrm>
            <a:off x="9558804" y="1165843"/>
            <a:ext cx="331710" cy="331710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가로 글상자 61"/>
          <p:cNvSpPr txBox="1"/>
          <p:nvPr/>
        </p:nvSpPr>
        <p:spPr>
          <a:xfrm>
            <a:off x="9890514" y="1171774"/>
            <a:ext cx="1621155" cy="319849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500"/>
              <a:t>타입</a:t>
            </a:r>
            <a:r>
              <a:rPr lang="en-US" altLang="ko-KR" sz="1500"/>
              <a:t> : “Ally”,</a:t>
            </a:r>
            <a:r>
              <a:rPr lang="ko-KR" altLang="en-US" sz="1500"/>
              <a:t> 아군</a:t>
            </a:r>
            <a:endParaRPr lang="ko-KR" altLang="en-US" sz="1500"/>
          </a:p>
        </p:txBody>
      </p:sp>
      <p:sp>
        <p:nvSpPr>
          <p:cNvPr id="63" name="직사각형 62"/>
          <p:cNvSpPr/>
          <p:nvPr/>
        </p:nvSpPr>
        <p:spPr>
          <a:xfrm>
            <a:off x="823990" y="1950335"/>
            <a:ext cx="9833782" cy="147866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3067323" y="2729517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65" name="타원 64"/>
          <p:cNvSpPr/>
          <p:nvPr/>
        </p:nvSpPr>
        <p:spPr>
          <a:xfrm>
            <a:off x="8783625" y="1999500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66" name="타원 65"/>
          <p:cNvSpPr/>
          <p:nvPr/>
        </p:nvSpPr>
        <p:spPr>
          <a:xfrm>
            <a:off x="2158637" y="2106287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67" name="타원 66"/>
          <p:cNvSpPr/>
          <p:nvPr/>
        </p:nvSpPr>
        <p:spPr>
          <a:xfrm>
            <a:off x="8050111" y="2729517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68" name="선 67"/>
          <p:cNvCxnSpPr>
            <a:stCxn id="64" idx="6"/>
            <a:endCxn id="67" idx="2"/>
          </p:cNvCxnSpPr>
          <p:nvPr/>
        </p:nvCxnSpPr>
        <p:spPr>
          <a:xfrm>
            <a:off x="3534913" y="2963312"/>
            <a:ext cx="4515197" cy="0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선 68"/>
          <p:cNvCxnSpPr>
            <a:stCxn id="64" idx="7"/>
            <a:endCxn id="65" idx="2"/>
          </p:cNvCxnSpPr>
          <p:nvPr/>
        </p:nvCxnSpPr>
        <p:spPr>
          <a:xfrm flipV="1">
            <a:off x="3466437" y="2233295"/>
            <a:ext cx="5317187" cy="564698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선 69"/>
          <p:cNvCxnSpPr>
            <a:stCxn id="66" idx="6"/>
            <a:endCxn id="67" idx="1"/>
          </p:cNvCxnSpPr>
          <p:nvPr/>
        </p:nvCxnSpPr>
        <p:spPr>
          <a:xfrm>
            <a:off x="2626228" y="2340083"/>
            <a:ext cx="5492359" cy="457911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가로 글상자 70"/>
          <p:cNvSpPr txBox="1"/>
          <p:nvPr/>
        </p:nvSpPr>
        <p:spPr>
          <a:xfrm>
            <a:off x="2002514" y="2623096"/>
            <a:ext cx="898801" cy="2128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800"/>
              <a:t>아군</a:t>
            </a:r>
            <a:r>
              <a:rPr lang="en-US" altLang="ko-KR" sz="800"/>
              <a:t>1</a:t>
            </a:r>
            <a:r>
              <a:rPr lang="ko-KR" altLang="en-US" sz="800"/>
              <a:t>을 타겟팅</a:t>
            </a:r>
            <a:endParaRPr lang="ko-KR" altLang="en-US" sz="800"/>
          </a:p>
        </p:txBody>
      </p:sp>
      <p:sp>
        <p:nvSpPr>
          <p:cNvPr id="72" name="가로 글상자 71"/>
          <p:cNvSpPr txBox="1"/>
          <p:nvPr/>
        </p:nvSpPr>
        <p:spPr>
          <a:xfrm>
            <a:off x="2901675" y="3216158"/>
            <a:ext cx="904515" cy="2128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800"/>
              <a:t>아군</a:t>
            </a:r>
            <a:r>
              <a:rPr lang="en-US" altLang="ko-KR" sz="800"/>
              <a:t>1</a:t>
            </a:r>
            <a:r>
              <a:rPr lang="ko-KR" altLang="en-US" sz="800"/>
              <a:t>을 타겟팅</a:t>
            </a:r>
            <a:endParaRPr lang="ko-KR" altLang="en-US" sz="800"/>
          </a:p>
        </p:txBody>
      </p:sp>
      <p:sp>
        <p:nvSpPr>
          <p:cNvPr id="73" name="가로 글상자 72"/>
          <p:cNvSpPr txBox="1"/>
          <p:nvPr/>
        </p:nvSpPr>
        <p:spPr>
          <a:xfrm>
            <a:off x="7816200" y="3216158"/>
            <a:ext cx="886200" cy="2099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800"/>
              <a:t>적군</a:t>
            </a:r>
            <a:r>
              <a:rPr lang="en-US" altLang="ko-KR" sz="800"/>
              <a:t>1</a:t>
            </a:r>
            <a:r>
              <a:rPr lang="ko-KR" altLang="en-US" sz="800"/>
              <a:t>을 타겟팅</a:t>
            </a:r>
            <a:endParaRPr lang="ko-KR" altLang="en-US" sz="800"/>
          </a:p>
        </p:txBody>
      </p:sp>
      <p:sp>
        <p:nvSpPr>
          <p:cNvPr id="74" name="가로 글상자 73"/>
          <p:cNvSpPr txBox="1"/>
          <p:nvPr/>
        </p:nvSpPr>
        <p:spPr>
          <a:xfrm>
            <a:off x="8546277" y="2495721"/>
            <a:ext cx="962661" cy="20652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800"/>
              <a:t>적군</a:t>
            </a:r>
            <a:r>
              <a:rPr lang="en-US" altLang="ko-KR" sz="800"/>
              <a:t>1</a:t>
            </a:r>
            <a:r>
              <a:rPr lang="ko-KR" altLang="en-US" sz="800"/>
              <a:t>을 타겟팅</a:t>
            </a:r>
            <a:endParaRPr lang="ko-KR" altLang="en-US" sz="800"/>
          </a:p>
        </p:txBody>
      </p:sp>
      <p:sp>
        <p:nvSpPr>
          <p:cNvPr id="75" name="직사각형 74"/>
          <p:cNvSpPr/>
          <p:nvPr/>
        </p:nvSpPr>
        <p:spPr>
          <a:xfrm>
            <a:off x="823989" y="3457630"/>
            <a:ext cx="9833783" cy="1169387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타원 75"/>
          <p:cNvSpPr/>
          <p:nvPr/>
        </p:nvSpPr>
        <p:spPr>
          <a:xfrm>
            <a:off x="4703892" y="4041432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7" name="타원 76"/>
          <p:cNvSpPr/>
          <p:nvPr/>
        </p:nvSpPr>
        <p:spPr>
          <a:xfrm>
            <a:off x="6365138" y="3528934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78" name="타원 77"/>
          <p:cNvSpPr/>
          <p:nvPr/>
        </p:nvSpPr>
        <p:spPr>
          <a:xfrm>
            <a:off x="4308697" y="3528934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79" name="타원 78"/>
          <p:cNvSpPr/>
          <p:nvPr/>
        </p:nvSpPr>
        <p:spPr>
          <a:xfrm>
            <a:off x="5958160" y="4041432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80" name="선 79"/>
          <p:cNvCxnSpPr>
            <a:stCxn id="78" idx="6"/>
            <a:endCxn id="79" idx="1"/>
          </p:cNvCxnSpPr>
          <p:nvPr/>
        </p:nvCxnSpPr>
        <p:spPr>
          <a:xfrm>
            <a:off x="4776288" y="3762730"/>
            <a:ext cx="1250349" cy="347179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선 80"/>
          <p:cNvCxnSpPr>
            <a:stCxn id="76" idx="6"/>
            <a:endCxn id="79" idx="2"/>
          </p:cNvCxnSpPr>
          <p:nvPr/>
        </p:nvCxnSpPr>
        <p:spPr>
          <a:xfrm>
            <a:off x="5171483" y="4275227"/>
            <a:ext cx="786676" cy="0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선 81"/>
          <p:cNvCxnSpPr>
            <a:stCxn id="76" idx="7"/>
            <a:endCxn id="77" idx="2"/>
          </p:cNvCxnSpPr>
          <p:nvPr/>
        </p:nvCxnSpPr>
        <p:spPr>
          <a:xfrm flipV="1">
            <a:off x="5103006" y="3762729"/>
            <a:ext cx="1262132" cy="347179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화살표 82"/>
          <p:cNvCxnSpPr/>
          <p:nvPr/>
        </p:nvCxnSpPr>
        <p:spPr>
          <a:xfrm rot="10800000">
            <a:off x="6136452" y="3882282"/>
            <a:ext cx="1047749" cy="42429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가로 글상자 83"/>
          <p:cNvSpPr txBox="1"/>
          <p:nvPr/>
        </p:nvSpPr>
        <p:spPr>
          <a:xfrm>
            <a:off x="7239708" y="3996525"/>
            <a:ext cx="3354705" cy="45063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rgbClr val="ff1717"/>
                </a:solidFill>
                <a:effectLst/>
              </a:rPr>
              <a:t>‘</a:t>
            </a:r>
            <a:r>
              <a:rPr lang="ko-KR" altLang="en-US" sz="1200">
                <a:solidFill>
                  <a:srgbClr val="ff1717"/>
                </a:solidFill>
                <a:effectLst/>
              </a:rPr>
              <a:t>타겟팅한 적</a:t>
            </a:r>
            <a:r>
              <a:rPr lang="en-US" altLang="ko-KR" sz="1200">
                <a:solidFill>
                  <a:srgbClr val="ff1717"/>
                </a:solidFill>
                <a:effectLst/>
              </a:rPr>
              <a:t>’</a:t>
            </a:r>
            <a:r>
              <a:rPr lang="ko-KR" altLang="en-US" sz="1200">
                <a:solidFill>
                  <a:srgbClr val="ff1717"/>
                </a:solidFill>
                <a:effectLst/>
              </a:rPr>
              <a:t>과의 거리</a:t>
            </a:r>
            <a:r>
              <a:rPr lang="ko-KR" altLang="en-US" sz="120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200">
                <a:solidFill>
                  <a:schemeClr val="tx1"/>
                </a:solidFill>
                <a:effectLst/>
              </a:rPr>
              <a:t>&gt;</a:t>
            </a:r>
            <a:r>
              <a:rPr lang="ko-KR" altLang="en-US" sz="1200">
                <a:solidFill>
                  <a:schemeClr val="tx1"/>
                </a:solidFill>
                <a:effectLst/>
              </a:rPr>
              <a:t> </a:t>
            </a:r>
            <a:r>
              <a:rPr lang="en-US" altLang="ko-KR" sz="1200">
                <a:solidFill>
                  <a:srgbClr val="000cf3"/>
                </a:solidFill>
                <a:effectLst/>
              </a:rPr>
              <a:t>‘</a:t>
            </a:r>
            <a:r>
              <a:rPr lang="ko-KR" altLang="en-US" sz="1200">
                <a:solidFill>
                  <a:srgbClr val="000cf3"/>
                </a:solidFill>
                <a:effectLst/>
              </a:rPr>
              <a:t>기본공격 범위의 </a:t>
            </a:r>
            <a:r>
              <a:rPr lang="en-US" altLang="ko-KR" sz="1200">
                <a:solidFill>
                  <a:srgbClr val="000cf3"/>
                </a:solidFill>
                <a:effectLst/>
              </a:rPr>
              <a:t>90%’</a:t>
            </a:r>
            <a:endParaRPr lang="en-US" altLang="ko-KR" sz="1200">
              <a:solidFill>
                <a:srgbClr val="000cf3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200">
                <a:solidFill>
                  <a:schemeClr val="tx1"/>
                </a:solidFill>
                <a:effectLst/>
              </a:rPr>
              <a:t>도달 시 멈춤</a:t>
            </a:r>
            <a:r>
              <a:rPr lang="en-US" altLang="ko-KR" sz="1200">
                <a:solidFill>
                  <a:schemeClr val="tx1"/>
                </a:solidFill>
                <a:effectLst/>
              </a:rPr>
              <a:t>,</a:t>
            </a:r>
            <a:r>
              <a:rPr lang="ko-KR" altLang="en-US" sz="1200">
                <a:solidFill>
                  <a:schemeClr val="tx1"/>
                </a:solidFill>
                <a:effectLst/>
              </a:rPr>
              <a:t> 공격 실행</a:t>
            </a:r>
            <a:endParaRPr lang="ko-KR" altLang="en-US" sz="120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9193454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1282411" y="4474845"/>
            <a:ext cx="10429527" cy="2634788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0" name="이중 물결"/>
          <p:cNvSpPr/>
          <p:nvPr/>
        </p:nvSpPr>
        <p:spPr>
          <a:xfrm>
            <a:off x="8818546" y="4587226"/>
            <a:ext cx="2827380" cy="1832978"/>
          </a:xfrm>
          <a:prstGeom prst="doubleWave">
            <a:avLst>
              <a:gd name="adj1" fmla="val 6250"/>
              <a:gd name="adj2" fmla="val 4375"/>
            </a:avLst>
          </a:prstGeom>
          <a:solidFill>
            <a:srgbClr val="c5fa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272887" y="1766517"/>
            <a:ext cx="10429527" cy="2634788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5179510" y="1878899"/>
            <a:ext cx="1832978" cy="1832978"/>
          </a:xfrm>
          <a:prstGeom prst="ellipse">
            <a:avLst/>
          </a:prstGeom>
          <a:solidFill>
            <a:schemeClr val="accent1">
              <a:alpha val="27000"/>
            </a:schemeClr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공격 분류에 따른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방식 변형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494077" y="2561593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6" name="타원 55"/>
          <p:cNvSpPr/>
          <p:nvPr/>
        </p:nvSpPr>
        <p:spPr>
          <a:xfrm>
            <a:off x="1485034" y="2561593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7" name="가로 글상자 56"/>
          <p:cNvSpPr txBox="1"/>
          <p:nvPr/>
        </p:nvSpPr>
        <p:spPr>
          <a:xfrm>
            <a:off x="2565383" y="42741"/>
            <a:ext cx="9401177" cy="17365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타겟팅 이후 다수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범위 공격은 다음과 같이 공격을 진행함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1.</a:t>
            </a:r>
            <a:r>
              <a:rPr lang="ko-KR" altLang="en-US">
                <a:solidFill>
                  <a:schemeClr val="tx1"/>
                </a:solidFill>
                <a:effectLst/>
              </a:rPr>
              <a:t> 다수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공격 직전 타겟팅된 적을 중심으로 한 범위 내의 가장 가까운 적을</a:t>
            </a:r>
            <a:r>
              <a:rPr lang="en-US" altLang="ko-KR">
                <a:solidFill>
                  <a:schemeClr val="tx1"/>
                </a:solidFill>
                <a:effectLst/>
              </a:rPr>
              <a:t> (</a:t>
            </a:r>
            <a:r>
              <a:rPr lang="ko-KR" altLang="en-US">
                <a:solidFill>
                  <a:schemeClr val="tx1"/>
                </a:solidFill>
                <a:effectLst/>
              </a:rPr>
              <a:t>적중 대상 수</a:t>
            </a:r>
            <a:r>
              <a:rPr lang="en-US" altLang="ko-KR">
                <a:solidFill>
                  <a:schemeClr val="tx1"/>
                </a:solidFill>
                <a:effectLst/>
              </a:rPr>
              <a:t>-1)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만큼 추가 지정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→ 해당 적을 타겟팅한 적 </a:t>
            </a:r>
            <a:r>
              <a:rPr lang="en-US" altLang="ko-KR">
                <a:solidFill>
                  <a:schemeClr val="tx1"/>
                </a:solidFill>
                <a:effectLst/>
              </a:rPr>
              <a:t>2~n</a:t>
            </a:r>
            <a:r>
              <a:rPr lang="ko-KR" altLang="en-US">
                <a:solidFill>
                  <a:schemeClr val="tx1"/>
                </a:solidFill>
                <a:effectLst/>
              </a:rPr>
              <a:t>에 저장하고 타겟팅한 적</a:t>
            </a:r>
            <a:r>
              <a:rPr lang="en-US" altLang="ko-KR">
                <a:solidFill>
                  <a:schemeClr val="tx1"/>
                </a:solidFill>
                <a:effectLst/>
              </a:rPr>
              <a:t>1~n</a:t>
            </a:r>
            <a:r>
              <a:rPr lang="ko-KR" altLang="en-US">
                <a:solidFill>
                  <a:schemeClr val="tx1"/>
                </a:solidFill>
                <a:effectLst/>
              </a:rPr>
              <a:t>에게 공격 실행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</a:t>
            </a:r>
            <a:r>
              <a:rPr lang="ko-KR" altLang="en-US">
                <a:solidFill>
                  <a:schemeClr val="tx1"/>
                </a:solidFill>
                <a:effectLst/>
              </a:rPr>
              <a:t> 범위 </a:t>
            </a:r>
            <a:r>
              <a:rPr lang="en-US" altLang="ko-KR">
                <a:solidFill>
                  <a:schemeClr val="tx1"/>
                </a:solidFill>
                <a:effectLst/>
              </a:rPr>
              <a:t>:</a:t>
            </a:r>
            <a:r>
              <a:rPr lang="ko-KR" altLang="en-US">
                <a:solidFill>
                  <a:schemeClr val="tx1"/>
                </a:solidFill>
                <a:effectLst/>
              </a:rPr>
              <a:t> 공격 직전 타겟팅된 적을 기준으로 한 방향 내에 피해 판정을 주는 도형 소환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→ 해당 도형 위에 있는 병력 전체에게 공격 실행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237027" y="2795388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59" name="타원 58"/>
          <p:cNvSpPr/>
          <p:nvPr/>
        </p:nvSpPr>
        <p:spPr>
          <a:xfrm>
            <a:off x="3877800" y="2016764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cxnSp>
        <p:nvCxnSpPr>
          <p:cNvPr id="60" name="선 59"/>
          <p:cNvCxnSpPr>
            <a:stCxn id="55" idx="2"/>
            <a:endCxn id="56" idx="6"/>
          </p:cNvCxnSpPr>
          <p:nvPr/>
        </p:nvCxnSpPr>
        <p:spPr>
          <a:xfrm rot="10800000">
            <a:off x="1952625" y="2795388"/>
            <a:ext cx="541452" cy="0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가로 글상자 60"/>
          <p:cNvSpPr txBox="1"/>
          <p:nvPr/>
        </p:nvSpPr>
        <p:spPr>
          <a:xfrm>
            <a:off x="1915823" y="3711877"/>
            <a:ext cx="2091690" cy="641803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1</a:t>
            </a:r>
            <a:r>
              <a:rPr lang="ko-KR" altLang="en-US"/>
              <a:t>차 타겟팅</a:t>
            </a:r>
            <a:r>
              <a:rPr lang="en-US" altLang="ko-KR"/>
              <a:t>,</a:t>
            </a:r>
            <a:r>
              <a:rPr lang="ko-KR" altLang="en-US"/>
              <a:t> 적에게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이동 후 공격 직전</a:t>
            </a:r>
            <a:endParaRPr lang="ko-KR" altLang="en-US"/>
          </a:p>
        </p:txBody>
      </p:sp>
      <p:sp>
        <p:nvSpPr>
          <p:cNvPr id="62" name="타원 61"/>
          <p:cNvSpPr/>
          <p:nvPr/>
        </p:nvSpPr>
        <p:spPr>
          <a:xfrm>
            <a:off x="5862204" y="2561592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63" name="타원 62"/>
          <p:cNvSpPr/>
          <p:nvPr/>
        </p:nvSpPr>
        <p:spPr>
          <a:xfrm>
            <a:off x="4853161" y="2561592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64" name="타원 63"/>
          <p:cNvSpPr/>
          <p:nvPr/>
        </p:nvSpPr>
        <p:spPr>
          <a:xfrm>
            <a:off x="6605154" y="2795388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65" name="타원 64"/>
          <p:cNvSpPr/>
          <p:nvPr/>
        </p:nvSpPr>
        <p:spPr>
          <a:xfrm>
            <a:off x="7211290" y="2016764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cxnSp>
        <p:nvCxnSpPr>
          <p:cNvPr id="66" name="선 65"/>
          <p:cNvCxnSpPr>
            <a:stCxn id="62" idx="2"/>
            <a:endCxn id="63" idx="6"/>
          </p:cNvCxnSpPr>
          <p:nvPr/>
        </p:nvCxnSpPr>
        <p:spPr>
          <a:xfrm rot="10800000">
            <a:off x="5320752" y="2795388"/>
            <a:ext cx="541452" cy="0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가로 글상자 66"/>
          <p:cNvSpPr txBox="1"/>
          <p:nvPr/>
        </p:nvSpPr>
        <p:spPr>
          <a:xfrm>
            <a:off x="4922195" y="3759502"/>
            <a:ext cx="2828968" cy="64180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타겟팅된 적을 중심으로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범위 내의 적을 </a:t>
            </a:r>
            <a:r>
              <a:rPr lang="en-US" altLang="ko-KR"/>
              <a:t>2</a:t>
            </a:r>
            <a:r>
              <a:rPr lang="ko-KR" altLang="en-US"/>
              <a:t>차 타겟팅</a:t>
            </a:r>
            <a:endParaRPr lang="ko-KR" altLang="en-US"/>
          </a:p>
        </p:txBody>
      </p:sp>
      <p:cxnSp>
        <p:nvCxnSpPr>
          <p:cNvPr id="69" name="선 68"/>
          <p:cNvCxnSpPr>
            <a:stCxn id="64" idx="2"/>
            <a:endCxn id="62" idx="5"/>
          </p:cNvCxnSpPr>
          <p:nvPr/>
        </p:nvCxnSpPr>
        <p:spPr>
          <a:xfrm rot="10800000">
            <a:off x="6261318" y="2960706"/>
            <a:ext cx="343836" cy="68477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9294061" y="2561592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6" name="타원 85"/>
          <p:cNvSpPr/>
          <p:nvPr/>
        </p:nvSpPr>
        <p:spPr>
          <a:xfrm>
            <a:off x="8285018" y="2561592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7" name="타원 86"/>
          <p:cNvSpPr/>
          <p:nvPr/>
        </p:nvSpPr>
        <p:spPr>
          <a:xfrm>
            <a:off x="10037011" y="2795387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88" name="타원 87"/>
          <p:cNvSpPr/>
          <p:nvPr/>
        </p:nvSpPr>
        <p:spPr>
          <a:xfrm>
            <a:off x="10677784" y="2016763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90" name="가로 글상자 89"/>
          <p:cNvSpPr txBox="1"/>
          <p:nvPr/>
        </p:nvSpPr>
        <p:spPr>
          <a:xfrm>
            <a:off x="8184486" y="3711877"/>
            <a:ext cx="3330806" cy="64180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타겟팅 과정에서 </a:t>
            </a:r>
            <a:r>
              <a:rPr lang="en-US" altLang="ko-KR"/>
              <a:t>1,3</a:t>
            </a:r>
            <a:r>
              <a:rPr lang="ko-KR" altLang="en-US"/>
              <a:t> 지정 성공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공격 실행 시 </a:t>
            </a:r>
            <a:r>
              <a:rPr lang="en-US" altLang="ko-KR"/>
              <a:t>1,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에게 피해 입힘</a:t>
            </a:r>
            <a:endParaRPr lang="ko-KR" altLang="en-US"/>
          </a:p>
        </p:txBody>
      </p:sp>
      <p:sp>
        <p:nvSpPr>
          <p:cNvPr id="91" name="곱셈 기호 90"/>
          <p:cNvSpPr/>
          <p:nvPr/>
        </p:nvSpPr>
        <p:spPr>
          <a:xfrm>
            <a:off x="9027968" y="2286104"/>
            <a:ext cx="1018568" cy="1018568"/>
          </a:xfrm>
          <a:prstGeom prst="mathMultiply">
            <a:avLst>
              <a:gd name="adj1" fmla="val 735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곱셈 기호 91"/>
          <p:cNvSpPr/>
          <p:nvPr/>
        </p:nvSpPr>
        <p:spPr>
          <a:xfrm>
            <a:off x="9761522" y="2519900"/>
            <a:ext cx="1018568" cy="1018568"/>
          </a:xfrm>
          <a:prstGeom prst="mathMultiply">
            <a:avLst>
              <a:gd name="adj1" fmla="val 735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3" name="폭발 2 92"/>
          <p:cNvSpPr/>
          <p:nvPr/>
        </p:nvSpPr>
        <p:spPr>
          <a:xfrm>
            <a:off x="8829804" y="2475008"/>
            <a:ext cx="387062" cy="467591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5" name="가로 글상자 94"/>
          <p:cNvSpPr txBox="1"/>
          <p:nvPr/>
        </p:nvSpPr>
        <p:spPr>
          <a:xfrm>
            <a:off x="1272887" y="1779270"/>
            <a:ext cx="1696835" cy="3669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다수 공격 순서</a:t>
            </a:r>
            <a:endParaRPr lang="ko-KR" altLang="en-US"/>
          </a:p>
        </p:txBody>
      </p:sp>
      <p:cxnSp>
        <p:nvCxnSpPr>
          <p:cNvPr id="96" name="선 95"/>
          <p:cNvCxnSpPr/>
          <p:nvPr/>
        </p:nvCxnSpPr>
        <p:spPr>
          <a:xfrm rot="16200000" flipH="1">
            <a:off x="3442029" y="3029184"/>
            <a:ext cx="23305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선 96"/>
          <p:cNvCxnSpPr/>
          <p:nvPr/>
        </p:nvCxnSpPr>
        <p:spPr>
          <a:xfrm rot="16200000" flipH="1">
            <a:off x="6900816" y="3029184"/>
            <a:ext cx="23305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"/>
          <p:cNvSpPr/>
          <p:nvPr/>
        </p:nvSpPr>
        <p:spPr>
          <a:xfrm>
            <a:off x="5086957" y="4587226"/>
            <a:ext cx="2878897" cy="1832978"/>
          </a:xfrm>
          <a:prstGeom prst="rect">
            <a:avLst/>
          </a:prstGeom>
          <a:solidFill>
            <a:schemeClr val="accent1">
              <a:alpha val="27000"/>
            </a:schemeClr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2503602" y="5269920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1" name="타원 100"/>
          <p:cNvSpPr/>
          <p:nvPr/>
        </p:nvSpPr>
        <p:spPr>
          <a:xfrm>
            <a:off x="1494559" y="5269920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2" name="타원 101"/>
          <p:cNvSpPr/>
          <p:nvPr/>
        </p:nvSpPr>
        <p:spPr>
          <a:xfrm>
            <a:off x="3246552" y="5503716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03" name="타원 102"/>
          <p:cNvSpPr/>
          <p:nvPr/>
        </p:nvSpPr>
        <p:spPr>
          <a:xfrm>
            <a:off x="3887324" y="4725091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cxnSp>
        <p:nvCxnSpPr>
          <p:cNvPr id="104" name="선 103"/>
          <p:cNvCxnSpPr>
            <a:stCxn id="100" idx="2"/>
            <a:endCxn id="101" idx="6"/>
          </p:cNvCxnSpPr>
          <p:nvPr/>
        </p:nvCxnSpPr>
        <p:spPr>
          <a:xfrm rot="10800000">
            <a:off x="1962150" y="5503716"/>
            <a:ext cx="541452" cy="0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가로 글상자 104"/>
          <p:cNvSpPr txBox="1"/>
          <p:nvPr/>
        </p:nvSpPr>
        <p:spPr>
          <a:xfrm>
            <a:off x="1925348" y="6420205"/>
            <a:ext cx="2091690" cy="641803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1</a:t>
            </a:r>
            <a:r>
              <a:rPr lang="ko-KR" altLang="en-US"/>
              <a:t>차 타겟팅</a:t>
            </a:r>
            <a:r>
              <a:rPr lang="en-US" altLang="ko-KR"/>
              <a:t>,</a:t>
            </a:r>
            <a:r>
              <a:rPr lang="ko-KR" altLang="en-US"/>
              <a:t> 적에게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이동 후 공격 직전</a:t>
            </a:r>
            <a:endParaRPr lang="ko-KR" altLang="en-US"/>
          </a:p>
        </p:txBody>
      </p:sp>
      <p:sp>
        <p:nvSpPr>
          <p:cNvPr id="106" name="타원 105"/>
          <p:cNvSpPr/>
          <p:nvPr/>
        </p:nvSpPr>
        <p:spPr>
          <a:xfrm>
            <a:off x="5871729" y="5269920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7" name="타원 106"/>
          <p:cNvSpPr/>
          <p:nvPr/>
        </p:nvSpPr>
        <p:spPr>
          <a:xfrm>
            <a:off x="4862686" y="5269920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08" name="타원 107"/>
          <p:cNvSpPr/>
          <p:nvPr/>
        </p:nvSpPr>
        <p:spPr>
          <a:xfrm>
            <a:off x="6614679" y="5503715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09" name="타원 108"/>
          <p:cNvSpPr/>
          <p:nvPr/>
        </p:nvSpPr>
        <p:spPr>
          <a:xfrm>
            <a:off x="7220815" y="4725091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cxnSp>
        <p:nvCxnSpPr>
          <p:cNvPr id="110" name="선 109"/>
          <p:cNvCxnSpPr>
            <a:stCxn id="106" idx="2"/>
            <a:endCxn id="107" idx="6"/>
          </p:cNvCxnSpPr>
          <p:nvPr/>
        </p:nvCxnSpPr>
        <p:spPr>
          <a:xfrm rot="10800000">
            <a:off x="5330277" y="5503715"/>
            <a:ext cx="541452" cy="0"/>
          </a:xfrm>
          <a:prstGeom prst="line">
            <a:avLst/>
          </a:prstGeom>
          <a:ln w="254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가로 글상자 110"/>
          <p:cNvSpPr txBox="1"/>
          <p:nvPr/>
        </p:nvSpPr>
        <p:spPr>
          <a:xfrm>
            <a:off x="5061585" y="6467829"/>
            <a:ext cx="2611755" cy="64180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타겟팅된 적을 방향으로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공격 범위 도형 생성</a:t>
            </a:r>
            <a:endParaRPr lang="ko-KR" altLang="en-US"/>
          </a:p>
        </p:txBody>
      </p:sp>
      <p:sp>
        <p:nvSpPr>
          <p:cNvPr id="113" name="타원 112"/>
          <p:cNvSpPr/>
          <p:nvPr/>
        </p:nvSpPr>
        <p:spPr>
          <a:xfrm>
            <a:off x="9303586" y="5269919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14" name="타원 113"/>
          <p:cNvSpPr/>
          <p:nvPr/>
        </p:nvSpPr>
        <p:spPr>
          <a:xfrm>
            <a:off x="8294542" y="5269919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115" name="타원 114"/>
          <p:cNvSpPr/>
          <p:nvPr/>
        </p:nvSpPr>
        <p:spPr>
          <a:xfrm>
            <a:off x="10046536" y="5503715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3</a:t>
            </a:r>
            <a:endParaRPr lang="en-US" altLang="ko-KR"/>
          </a:p>
        </p:txBody>
      </p:sp>
      <p:sp>
        <p:nvSpPr>
          <p:cNvPr id="116" name="타원 115"/>
          <p:cNvSpPr/>
          <p:nvPr/>
        </p:nvSpPr>
        <p:spPr>
          <a:xfrm>
            <a:off x="10687309" y="4725091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2</a:t>
            </a:r>
            <a:endParaRPr lang="en-US" altLang="ko-KR"/>
          </a:p>
        </p:txBody>
      </p:sp>
      <p:sp>
        <p:nvSpPr>
          <p:cNvPr id="117" name="가로 글상자 116"/>
          <p:cNvSpPr txBox="1"/>
          <p:nvPr/>
        </p:nvSpPr>
        <p:spPr>
          <a:xfrm>
            <a:off x="8138159" y="6420205"/>
            <a:ext cx="3459480" cy="64180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1,2,3</a:t>
            </a:r>
            <a:r>
              <a:rPr lang="ko-KR" altLang="en-US"/>
              <a:t>이 범위 내에 존재</a:t>
            </a:r>
            <a:r>
              <a:rPr lang="en-US" altLang="ko-KR"/>
              <a:t>,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공격 실행 시 </a:t>
            </a:r>
            <a:r>
              <a:rPr lang="en-US" altLang="ko-KR"/>
              <a:t>1,2,3</a:t>
            </a:r>
            <a:r>
              <a:rPr lang="ko-KR" altLang="en-US"/>
              <a:t>에게 피해 입힘</a:t>
            </a:r>
            <a:endParaRPr lang="ko-KR" altLang="en-US"/>
          </a:p>
        </p:txBody>
      </p:sp>
      <p:sp>
        <p:nvSpPr>
          <p:cNvPr id="118" name="곱셈 기호 117"/>
          <p:cNvSpPr/>
          <p:nvPr/>
        </p:nvSpPr>
        <p:spPr>
          <a:xfrm>
            <a:off x="9037493" y="4994432"/>
            <a:ext cx="1018568" cy="1018568"/>
          </a:xfrm>
          <a:prstGeom prst="mathMultiply">
            <a:avLst>
              <a:gd name="adj1" fmla="val 735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9" name="곱셈 기호 118"/>
          <p:cNvSpPr/>
          <p:nvPr/>
        </p:nvSpPr>
        <p:spPr>
          <a:xfrm>
            <a:off x="9771047" y="5228227"/>
            <a:ext cx="1018568" cy="1018568"/>
          </a:xfrm>
          <a:prstGeom prst="mathMultiply">
            <a:avLst>
              <a:gd name="adj1" fmla="val 735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1" name="가로 글상자 120"/>
          <p:cNvSpPr txBox="1"/>
          <p:nvPr/>
        </p:nvSpPr>
        <p:spPr>
          <a:xfrm>
            <a:off x="1282411" y="4487597"/>
            <a:ext cx="1695104" cy="3669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범위 공격 순서</a:t>
            </a:r>
            <a:endParaRPr lang="ko-KR" altLang="en-US"/>
          </a:p>
        </p:txBody>
      </p:sp>
      <p:cxnSp>
        <p:nvCxnSpPr>
          <p:cNvPr id="122" name="선 121"/>
          <p:cNvCxnSpPr/>
          <p:nvPr/>
        </p:nvCxnSpPr>
        <p:spPr>
          <a:xfrm rot="16200000" flipH="1">
            <a:off x="3451554" y="5737511"/>
            <a:ext cx="23305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선 122"/>
          <p:cNvCxnSpPr/>
          <p:nvPr/>
        </p:nvCxnSpPr>
        <p:spPr>
          <a:xfrm rot="16200000" flipH="1">
            <a:off x="6910341" y="5737511"/>
            <a:ext cx="233051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곱셈 기호 123"/>
          <p:cNvSpPr/>
          <p:nvPr/>
        </p:nvSpPr>
        <p:spPr>
          <a:xfrm>
            <a:off x="10424160" y="4447989"/>
            <a:ext cx="1018568" cy="1018568"/>
          </a:xfrm>
          <a:prstGeom prst="mathMultiply">
            <a:avLst>
              <a:gd name="adj1" fmla="val 7350"/>
            </a:avLst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871006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직사각형 93"/>
          <p:cNvSpPr/>
          <p:nvPr/>
        </p:nvSpPr>
        <p:spPr>
          <a:xfrm>
            <a:off x="8823911" y="3671689"/>
            <a:ext cx="2754312" cy="1469691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6328043" y="3568067"/>
            <a:ext cx="1632935" cy="1632935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공격 함수 진행 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690562" y="875735"/>
            <a:ext cx="10810876" cy="18179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공격 함수는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다음과 같은 순서로 진행된다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1.</a:t>
            </a:r>
            <a:r>
              <a:rPr lang="ko-KR" altLang="en-US">
                <a:solidFill>
                  <a:schemeClr val="tx1"/>
                </a:solidFill>
                <a:effectLst/>
              </a:rPr>
              <a:t> 마나량 체크 → </a:t>
            </a:r>
            <a:r>
              <a:rPr lang="en-US" altLang="ko-KR">
                <a:solidFill>
                  <a:schemeClr val="tx1"/>
                </a:solidFill>
                <a:effectLst/>
              </a:rPr>
              <a:t>True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or False </a:t>
            </a:r>
            <a:r>
              <a:rPr lang="ko-KR" altLang="en-US">
                <a:solidFill>
                  <a:schemeClr val="tx1"/>
                </a:solidFill>
                <a:effectLst/>
              </a:rPr>
              <a:t>결과에 따라  기본 공격</a:t>
            </a:r>
            <a:r>
              <a:rPr lang="en-US" altLang="ko-KR">
                <a:solidFill>
                  <a:schemeClr val="tx1"/>
                </a:solidFill>
                <a:effectLst/>
              </a:rPr>
              <a:t>+</a:t>
            </a:r>
            <a:r>
              <a:rPr lang="ko-KR" altLang="en-US">
                <a:solidFill>
                  <a:schemeClr val="tx1"/>
                </a:solidFill>
                <a:effectLst/>
              </a:rPr>
              <a:t>마나 충전 </a:t>
            </a:r>
            <a:r>
              <a:rPr lang="en-US" altLang="ko-KR">
                <a:solidFill>
                  <a:schemeClr val="tx1"/>
                </a:solidFill>
                <a:effectLst/>
              </a:rPr>
              <a:t>or</a:t>
            </a:r>
            <a:r>
              <a:rPr lang="ko-KR" altLang="en-US">
                <a:solidFill>
                  <a:schemeClr val="tx1"/>
                </a:solidFill>
                <a:effectLst/>
              </a:rPr>
              <a:t> 액티브 스킬 발동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</a:t>
            </a:r>
            <a:r>
              <a:rPr lang="ko-KR" altLang="en-US">
                <a:solidFill>
                  <a:schemeClr val="tx1"/>
                </a:solidFill>
                <a:effectLst/>
              </a:rPr>
              <a:t> 사거리 내 타겟팅된 적 존재 여부 확인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없다면 </a:t>
            </a:r>
            <a:r>
              <a:rPr lang="en-US" altLang="ko-KR">
                <a:solidFill>
                  <a:schemeClr val="tx1"/>
                </a:solidFill>
                <a:effectLst/>
              </a:rPr>
              <a:t>False, </a:t>
            </a:r>
            <a:r>
              <a:rPr lang="ko-KR" altLang="en-US">
                <a:solidFill>
                  <a:schemeClr val="tx1"/>
                </a:solidFill>
                <a:effectLst/>
              </a:rPr>
              <a:t>있다면 </a:t>
            </a:r>
            <a:r>
              <a:rPr lang="en-US" altLang="ko-KR">
                <a:solidFill>
                  <a:schemeClr val="tx1"/>
                </a:solidFill>
                <a:effectLst/>
              </a:rPr>
              <a:t>True)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3.</a:t>
            </a:r>
            <a:r>
              <a:rPr lang="ko-KR" altLang="en-US">
                <a:solidFill>
                  <a:schemeClr val="tx1"/>
                </a:solidFill>
                <a:effectLst/>
              </a:rPr>
              <a:t> 전체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맵 내에서 타겟팅된 적 존재 여부 확인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처치될 경우 </a:t>
            </a:r>
            <a:r>
              <a:rPr lang="en-US" altLang="ko-KR">
                <a:solidFill>
                  <a:schemeClr val="tx1"/>
                </a:solidFill>
                <a:effectLst/>
              </a:rPr>
              <a:t>False, </a:t>
            </a:r>
            <a:r>
              <a:rPr lang="ko-KR" altLang="en-US">
                <a:solidFill>
                  <a:schemeClr val="tx1"/>
                </a:solidFill>
                <a:effectLst/>
              </a:rPr>
              <a:t>처치되지 않았다면 </a:t>
            </a:r>
            <a:r>
              <a:rPr lang="en-US" altLang="ko-KR">
                <a:solidFill>
                  <a:schemeClr val="tx1"/>
                </a:solidFill>
                <a:effectLst/>
              </a:rPr>
              <a:t>True)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→ 둘 다 </a:t>
            </a:r>
            <a:r>
              <a:rPr lang="en-US" altLang="ko-KR">
                <a:solidFill>
                  <a:schemeClr val="tx1"/>
                </a:solidFill>
                <a:effectLst/>
              </a:rPr>
              <a:t>False</a:t>
            </a:r>
            <a:r>
              <a:rPr lang="ko-KR" altLang="en-US">
                <a:solidFill>
                  <a:schemeClr val="tx1"/>
                </a:solidFill>
                <a:effectLst/>
              </a:rPr>
              <a:t>면 공격 함수를 탈출하고 다시 적 타겟팅으로 돌아감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rgbClr val="008000"/>
                </a:solidFill>
                <a:effectLst/>
              </a:rPr>
              <a:t>*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 적이 일정 체력 이하가 되면 탈출하는 등의 기믹을 갖고 있을 경우 타겟팅이 풀리지 않고 유지되면 적진 깊숙히 들어갈 수 있는 경우를 방지하기 위해</a:t>
            </a:r>
            <a:endParaRPr lang="ko-KR" altLang="en-US" sz="1200">
              <a:solidFill>
                <a:srgbClr val="008000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 sz="1200">
                <a:solidFill>
                  <a:srgbClr val="008000"/>
                </a:solidFill>
                <a:effectLst/>
              </a:rPr>
              <a:t> 추후 외부에서 간섭할 수 있는 변수로 설정이 필요함</a:t>
            </a:r>
            <a:r>
              <a:rPr lang="en-US" altLang="ko-KR" sz="1200">
                <a:solidFill>
                  <a:srgbClr val="008000"/>
                </a:solidFill>
                <a:effectLst/>
              </a:rPr>
              <a:t>.</a:t>
            </a:r>
            <a:endParaRPr lang="en-US" altLang="ko-KR" sz="1200">
              <a:solidFill>
                <a:srgbClr val="008000"/>
              </a:solidFill>
              <a:effectLst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875824" y="4304868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58" name="직사각형 57"/>
          <p:cNvSpPr/>
          <p:nvPr/>
        </p:nvSpPr>
        <p:spPr>
          <a:xfrm>
            <a:off x="592672" y="3953630"/>
            <a:ext cx="1065068" cy="129886"/>
          </a:xfrm>
          <a:prstGeom prst="rect">
            <a:avLst/>
          </a:prstGeom>
          <a:solidFill>
            <a:srgbClr val="00dc00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592672" y="4083516"/>
            <a:ext cx="1065068" cy="129886"/>
          </a:xfrm>
          <a:prstGeom prst="rect">
            <a:avLst/>
          </a:prstGeom>
          <a:gradFill flip="xy" rotWithShape="1">
            <a:gsLst>
              <a:gs pos="0">
                <a:srgbClr val="00dcc2">
                  <a:alpha val="100000"/>
                </a:srgbClr>
              </a:gs>
              <a:gs pos="22368">
                <a:schemeClr val="bg1">
                  <a:alpha val="100000"/>
                </a:schemeClr>
              </a:gs>
            </a:gsLst>
            <a:lin ang="0" scaled="1"/>
            <a:tileRect/>
          </a:gra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가로 글상자 59"/>
          <p:cNvSpPr txBox="1"/>
          <p:nvPr/>
        </p:nvSpPr>
        <p:spPr>
          <a:xfrm>
            <a:off x="-37796" y="4863925"/>
            <a:ext cx="2326005" cy="450533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 sz="1200"/>
              <a:t>최대 마나량 </a:t>
            </a:r>
            <a:r>
              <a:rPr lang="en-US" altLang="ko-KR" sz="1200"/>
              <a:t>≧</a:t>
            </a:r>
            <a:r>
              <a:rPr lang="ko-KR" altLang="en-US" sz="1200"/>
              <a:t> 현재 보유 마나량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확인</a:t>
            </a:r>
            <a:endParaRPr lang="ko-KR" altLang="en-US" sz="1200"/>
          </a:p>
        </p:txBody>
      </p:sp>
      <p:sp>
        <p:nvSpPr>
          <p:cNvPr id="61" name="타원 60"/>
          <p:cNvSpPr/>
          <p:nvPr/>
        </p:nvSpPr>
        <p:spPr>
          <a:xfrm>
            <a:off x="5187570" y="3265232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62" name="직사각형 61"/>
          <p:cNvSpPr/>
          <p:nvPr/>
        </p:nvSpPr>
        <p:spPr>
          <a:xfrm>
            <a:off x="4904418" y="2913994"/>
            <a:ext cx="1065068" cy="129886"/>
          </a:xfrm>
          <a:prstGeom prst="rect">
            <a:avLst/>
          </a:prstGeom>
          <a:solidFill>
            <a:srgbClr val="00dc00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4904418" y="3043880"/>
            <a:ext cx="1065068" cy="129886"/>
          </a:xfrm>
          <a:prstGeom prst="rect">
            <a:avLst/>
          </a:prstGeom>
          <a:gradFill flip="xy" rotWithShape="1">
            <a:gsLst>
              <a:gs pos="100000">
                <a:srgbClr val="00dcc2">
                  <a:alpha val="100000"/>
                </a:srgbClr>
              </a:gs>
              <a:gs pos="100000">
                <a:schemeClr val="bg1">
                  <a:alpha val="100000"/>
                </a:schemeClr>
              </a:gs>
            </a:gsLst>
            <a:lin ang="0" scaled="1"/>
            <a:tileRect/>
          </a:gra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64" name="화살표 63"/>
          <p:cNvCxnSpPr/>
          <p:nvPr/>
        </p:nvCxnSpPr>
        <p:spPr>
          <a:xfrm>
            <a:off x="11213108" y="168140"/>
            <a:ext cx="688103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화살표 64"/>
          <p:cNvCxnSpPr/>
          <p:nvPr/>
        </p:nvCxnSpPr>
        <p:spPr>
          <a:xfrm>
            <a:off x="11213108" y="447495"/>
            <a:ext cx="6896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화살표 65"/>
          <p:cNvCxnSpPr/>
          <p:nvPr/>
        </p:nvCxnSpPr>
        <p:spPr>
          <a:xfrm>
            <a:off x="11213108" y="726850"/>
            <a:ext cx="697570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가로 글상자 66"/>
          <p:cNvSpPr txBox="1"/>
          <p:nvPr/>
        </p:nvSpPr>
        <p:spPr>
          <a:xfrm>
            <a:off x="10322507" y="36786"/>
            <a:ext cx="976200" cy="26638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/>
              <a:t>True</a:t>
            </a:r>
            <a:r>
              <a:rPr lang="ko-KR" altLang="en-US" sz="1200"/>
              <a:t>일 경우</a:t>
            </a:r>
            <a:endParaRPr lang="ko-KR" altLang="en-US" sz="1200"/>
          </a:p>
        </p:txBody>
      </p:sp>
      <p:sp>
        <p:nvSpPr>
          <p:cNvPr id="68" name="가로 글상자 67"/>
          <p:cNvSpPr txBox="1"/>
          <p:nvPr/>
        </p:nvSpPr>
        <p:spPr>
          <a:xfrm>
            <a:off x="10298210" y="303171"/>
            <a:ext cx="1019547" cy="26638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/>
              <a:t>False</a:t>
            </a:r>
            <a:r>
              <a:rPr lang="ko-KR" altLang="en-US" sz="1200"/>
              <a:t>일 경우</a:t>
            </a:r>
            <a:endParaRPr lang="ko-KR" altLang="en-US" sz="1200"/>
          </a:p>
        </p:txBody>
      </p:sp>
      <p:sp>
        <p:nvSpPr>
          <p:cNvPr id="69" name="가로 글상자 68"/>
          <p:cNvSpPr txBox="1"/>
          <p:nvPr/>
        </p:nvSpPr>
        <p:spPr>
          <a:xfrm>
            <a:off x="10271224" y="598131"/>
            <a:ext cx="1040666" cy="26673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완료 시 진행</a:t>
            </a:r>
            <a:endParaRPr lang="ko-KR" altLang="en-US" sz="1200"/>
          </a:p>
        </p:txBody>
      </p:sp>
      <p:cxnSp>
        <p:nvCxnSpPr>
          <p:cNvPr id="70" name="화살표 69"/>
          <p:cNvCxnSpPr/>
          <p:nvPr/>
        </p:nvCxnSpPr>
        <p:spPr>
          <a:xfrm>
            <a:off x="2307557" y="4772459"/>
            <a:ext cx="689625" cy="482165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화살표 70"/>
          <p:cNvCxnSpPr/>
          <p:nvPr/>
        </p:nvCxnSpPr>
        <p:spPr>
          <a:xfrm flipV="1">
            <a:off x="2307557" y="3953630"/>
            <a:ext cx="776071" cy="430905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타원 71"/>
          <p:cNvSpPr/>
          <p:nvPr/>
        </p:nvSpPr>
        <p:spPr>
          <a:xfrm>
            <a:off x="3506841" y="3265232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3" name="오른쪽 화살표 72"/>
          <p:cNvSpPr/>
          <p:nvPr/>
        </p:nvSpPr>
        <p:spPr>
          <a:xfrm rot="10800000">
            <a:off x="4279376" y="3173766"/>
            <a:ext cx="603249" cy="65451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1f1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4" name="가로 글상자 73"/>
          <p:cNvSpPr txBox="1"/>
          <p:nvPr/>
        </p:nvSpPr>
        <p:spPr>
          <a:xfrm>
            <a:off x="3794668" y="3824289"/>
            <a:ext cx="1983105" cy="726756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액티브 스킬 사용</a:t>
            </a:r>
            <a:r>
              <a:rPr lang="en-US" altLang="ko-KR"/>
              <a:t>.</a:t>
            </a:r>
            <a:endParaRPr lang="en-US" altLang="ko-KR"/>
          </a:p>
          <a:p>
            <a:pPr lvl="0" algn="ctr">
              <a:defRPr/>
            </a:pPr>
            <a:r>
              <a:rPr lang="ko-KR" altLang="en-US" sz="1200"/>
              <a:t>현재 보유 마나량을</a:t>
            </a:r>
            <a:endParaRPr lang="ko-KR" altLang="en-US" sz="1200"/>
          </a:p>
          <a:p>
            <a:pPr lvl="0" algn="ctr">
              <a:defRPr/>
            </a:pPr>
            <a:r>
              <a:rPr lang="en-US" altLang="ko-KR" sz="1200"/>
              <a:t>0</a:t>
            </a:r>
            <a:r>
              <a:rPr lang="ko-KR" altLang="en-US" sz="1200"/>
              <a:t>으로 초기화</a:t>
            </a:r>
            <a:endParaRPr lang="ko-KR" altLang="en-US" sz="1200"/>
          </a:p>
        </p:txBody>
      </p:sp>
      <p:sp>
        <p:nvSpPr>
          <p:cNvPr id="75" name="타원 74"/>
          <p:cNvSpPr/>
          <p:nvPr/>
        </p:nvSpPr>
        <p:spPr>
          <a:xfrm>
            <a:off x="5203156" y="5123697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76" name="직사각형 75"/>
          <p:cNvSpPr/>
          <p:nvPr/>
        </p:nvSpPr>
        <p:spPr>
          <a:xfrm>
            <a:off x="4920004" y="4772459"/>
            <a:ext cx="1065068" cy="129886"/>
          </a:xfrm>
          <a:prstGeom prst="rect">
            <a:avLst/>
          </a:prstGeom>
          <a:solidFill>
            <a:srgbClr val="00dc00"/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4920004" y="4902345"/>
            <a:ext cx="1065068" cy="129886"/>
          </a:xfrm>
          <a:prstGeom prst="rect">
            <a:avLst/>
          </a:prstGeom>
          <a:gradFill flip="xy" rotWithShape="1">
            <a:gsLst>
              <a:gs pos="0">
                <a:srgbClr val="00dcc2">
                  <a:alpha val="100000"/>
                </a:srgbClr>
              </a:gs>
              <a:gs pos="59211">
                <a:schemeClr val="bg1">
                  <a:alpha val="100000"/>
                </a:schemeClr>
              </a:gs>
            </a:gsLst>
            <a:lin ang="0" scaled="1"/>
            <a:tileRect/>
          </a:gra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8" name="타원 77"/>
          <p:cNvSpPr/>
          <p:nvPr/>
        </p:nvSpPr>
        <p:spPr>
          <a:xfrm>
            <a:off x="3521561" y="5123697"/>
            <a:ext cx="467591" cy="467591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79" name="화살표 78"/>
          <p:cNvCxnSpPr/>
          <p:nvPr/>
        </p:nvCxnSpPr>
        <p:spPr>
          <a:xfrm rot="10800000" flipV="1">
            <a:off x="4163128" y="5407024"/>
            <a:ext cx="881062" cy="1"/>
          </a:xfrm>
          <a:prstGeom prst="straightConnector1">
            <a:avLst/>
          </a:prstGeom>
          <a:ln w="28575">
            <a:solidFill>
              <a:srgbClr val="3129a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가로 글상자 81"/>
          <p:cNvSpPr txBox="1"/>
          <p:nvPr/>
        </p:nvSpPr>
        <p:spPr>
          <a:xfrm>
            <a:off x="3900656" y="5682754"/>
            <a:ext cx="1754505" cy="906640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기본 공격 실시</a:t>
            </a:r>
            <a:r>
              <a:rPr lang="en-US" altLang="ko-KR"/>
              <a:t>,</a:t>
            </a:r>
            <a:endParaRPr lang="en-US" altLang="ko-KR"/>
          </a:p>
          <a:p>
            <a:pPr lvl="0" algn="ctr">
              <a:defRPr/>
            </a:pPr>
            <a:r>
              <a:rPr lang="ko-KR" altLang="en-US" sz="1200"/>
              <a:t>현재 보유 마나량에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기본 공격 시 마나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회복량을 더하고 유지</a:t>
            </a:r>
            <a:endParaRPr lang="ko-KR" altLang="en-US" sz="1200"/>
          </a:p>
        </p:txBody>
      </p:sp>
      <p:cxnSp>
        <p:nvCxnSpPr>
          <p:cNvPr id="83" name="화살표 82"/>
          <p:cNvCxnSpPr/>
          <p:nvPr/>
        </p:nvCxnSpPr>
        <p:spPr>
          <a:xfrm>
            <a:off x="6094916" y="3562126"/>
            <a:ext cx="362149" cy="266156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화살표 83"/>
          <p:cNvCxnSpPr/>
          <p:nvPr/>
        </p:nvCxnSpPr>
        <p:spPr>
          <a:xfrm flipV="1">
            <a:off x="5969486" y="4902345"/>
            <a:ext cx="432017" cy="387921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3192516" y="3043880"/>
            <a:ext cx="1065068" cy="129886"/>
          </a:xfrm>
          <a:prstGeom prst="rect">
            <a:avLst/>
          </a:prstGeom>
          <a:gradFill flip="xy" rotWithShape="1">
            <a:gsLst>
              <a:gs pos="43860">
                <a:srgbClr val="00dc00">
                  <a:alpha val="100000"/>
                </a:srgbClr>
              </a:gs>
              <a:gs pos="59211">
                <a:srgbClr val="000000">
                  <a:alpha val="100000"/>
                </a:srgbClr>
              </a:gs>
            </a:gsLst>
            <a:lin ang="0" scaled="1"/>
            <a:tileRect/>
          </a:gra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3192516" y="4901256"/>
            <a:ext cx="1065068" cy="129886"/>
          </a:xfrm>
          <a:prstGeom prst="rect">
            <a:avLst/>
          </a:prstGeom>
          <a:gradFill flip="xy" rotWithShape="1">
            <a:gsLst>
              <a:gs pos="71930">
                <a:srgbClr val="00dc00">
                  <a:alpha val="100000"/>
                </a:srgbClr>
              </a:gs>
              <a:gs pos="83772">
                <a:srgbClr val="000000">
                  <a:alpha val="100000"/>
                </a:srgbClr>
              </a:gs>
            </a:gsLst>
            <a:lin ang="0" scaled="1"/>
            <a:tileRect/>
          </a:gra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7" name="타원 86"/>
          <p:cNvSpPr/>
          <p:nvPr/>
        </p:nvSpPr>
        <p:spPr>
          <a:xfrm>
            <a:off x="6910715" y="4148459"/>
            <a:ext cx="467591" cy="467591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sp>
        <p:nvSpPr>
          <p:cNvPr id="89" name="타원 88"/>
          <p:cNvSpPr/>
          <p:nvPr/>
        </p:nvSpPr>
        <p:spPr>
          <a:xfrm>
            <a:off x="6185495" y="4131518"/>
            <a:ext cx="467591" cy="467591"/>
          </a:xfrm>
          <a:prstGeom prst="ellipse">
            <a:avLst/>
          </a:prstGeom>
          <a:solidFill>
            <a:srgbClr val="ff9999">
              <a:alpha val="32000"/>
            </a:srgbClr>
          </a:solidFill>
          <a:ln>
            <a:solidFill>
              <a:schemeClr val="accent1">
                <a:shade val="20000"/>
                <a:alpha val="39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1?</a:t>
            </a:r>
            <a:endParaRPr lang="en-US" altLang="ko-KR"/>
          </a:p>
        </p:txBody>
      </p:sp>
      <p:sp>
        <p:nvSpPr>
          <p:cNvPr id="90" name="가로 글상자 89"/>
          <p:cNvSpPr txBox="1"/>
          <p:nvPr/>
        </p:nvSpPr>
        <p:spPr>
          <a:xfrm>
            <a:off x="6328043" y="5231373"/>
            <a:ext cx="1697355" cy="902762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사거리 내에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타겟팅한 적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존재 여부 확인</a:t>
            </a:r>
            <a:endParaRPr lang="ko-KR" altLang="en-US"/>
          </a:p>
        </p:txBody>
      </p:sp>
      <p:cxnSp>
        <p:nvCxnSpPr>
          <p:cNvPr id="91" name="화살표 90"/>
          <p:cNvCxnSpPr/>
          <p:nvPr/>
        </p:nvCxnSpPr>
        <p:spPr>
          <a:xfrm>
            <a:off x="8025398" y="4384535"/>
            <a:ext cx="6896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가로 글상자 91"/>
          <p:cNvSpPr txBox="1"/>
          <p:nvPr/>
        </p:nvSpPr>
        <p:spPr>
          <a:xfrm>
            <a:off x="9309250" y="5290266"/>
            <a:ext cx="1697355" cy="90860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전체 맵 내에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타겟팅한 적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존재 여부 확인</a:t>
            </a: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10087335" y="4234464"/>
            <a:ext cx="329157" cy="316580"/>
          </a:xfrm>
          <a:prstGeom prst="ellipse">
            <a:avLst/>
          </a:prstGeom>
          <a:solidFill>
            <a:srgbClr val="8080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</a:t>
            </a:r>
            <a:endParaRPr lang="en-US" altLang="ko-KR"/>
          </a:p>
        </p:txBody>
      </p:sp>
      <p:cxnSp>
        <p:nvCxnSpPr>
          <p:cNvPr id="95" name="화살표 94"/>
          <p:cNvCxnSpPr/>
          <p:nvPr/>
        </p:nvCxnSpPr>
        <p:spPr>
          <a:xfrm rot="16200000">
            <a:off x="372070" y="6031827"/>
            <a:ext cx="1475100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선 95"/>
          <p:cNvCxnSpPr>
            <a:stCxn id="90" idx="2"/>
          </p:cNvCxnSpPr>
          <p:nvPr/>
        </p:nvCxnSpPr>
        <p:spPr>
          <a:xfrm rot="16200000" flipH="1">
            <a:off x="6869319" y="6441539"/>
            <a:ext cx="614805" cy="0"/>
          </a:xfrm>
          <a:prstGeom prst="line">
            <a:avLst/>
          </a:prstGeom>
          <a:ln w="254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선 96"/>
          <p:cNvCxnSpPr/>
          <p:nvPr/>
        </p:nvCxnSpPr>
        <p:spPr>
          <a:xfrm rot="10800000">
            <a:off x="1109620" y="6748941"/>
            <a:ext cx="6067101" cy="6"/>
          </a:xfrm>
          <a:prstGeom prst="line">
            <a:avLst/>
          </a:prstGeom>
          <a:ln w="254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화살표 97"/>
          <p:cNvCxnSpPr/>
          <p:nvPr/>
        </p:nvCxnSpPr>
        <p:spPr>
          <a:xfrm rot="16200000">
            <a:off x="10061500" y="3360965"/>
            <a:ext cx="380828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가로 글상자 98"/>
          <p:cNvSpPr txBox="1"/>
          <p:nvPr/>
        </p:nvSpPr>
        <p:spPr>
          <a:xfrm>
            <a:off x="9060337" y="2828701"/>
            <a:ext cx="2383155" cy="363158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타겟팅 과정으로 이동</a:t>
            </a:r>
            <a:endParaRPr lang="ko-KR" altLang="en-US"/>
          </a:p>
        </p:txBody>
      </p:sp>
      <p:cxnSp>
        <p:nvCxnSpPr>
          <p:cNvPr id="100" name="화살표 99"/>
          <p:cNvCxnSpPr/>
          <p:nvPr/>
        </p:nvCxnSpPr>
        <p:spPr>
          <a:xfrm rot="16200000" flipH="1">
            <a:off x="10011090" y="6345707"/>
            <a:ext cx="293676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가로 글상자 100"/>
          <p:cNvSpPr txBox="1"/>
          <p:nvPr/>
        </p:nvSpPr>
        <p:spPr>
          <a:xfrm>
            <a:off x="8717333" y="6503410"/>
            <a:ext cx="2887980" cy="36226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해당 적에게 직선으로 이동</a:t>
            </a:r>
            <a:endParaRPr lang="ko-KR" altLang="en-US"/>
          </a:p>
        </p:txBody>
      </p:sp>
      <p:sp>
        <p:nvSpPr>
          <p:cNvPr id="102" name="가로 글상자 101"/>
          <p:cNvSpPr txBox="1"/>
          <p:nvPr/>
        </p:nvSpPr>
        <p:spPr>
          <a:xfrm>
            <a:off x="5586143" y="6532829"/>
            <a:ext cx="1630720" cy="2431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000">
                <a:solidFill>
                  <a:srgbClr val="008000"/>
                </a:solidFill>
              </a:rPr>
              <a:t>이 때 공격 주기만큼 </a:t>
            </a:r>
            <a:r>
              <a:rPr lang="en-US" altLang="ko-KR" sz="1000">
                <a:solidFill>
                  <a:srgbClr val="008000"/>
                </a:solidFill>
              </a:rPr>
              <a:t>Delay</a:t>
            </a:r>
            <a:endParaRPr lang="en-US" altLang="ko-KR" sz="1000">
              <a:solidFill>
                <a:srgbClr val="008000"/>
              </a:solidFill>
            </a:endParaRPr>
          </a:p>
        </p:txBody>
      </p:sp>
      <p:sp>
        <p:nvSpPr>
          <p:cNvPr id="103" name="타원 102"/>
          <p:cNvSpPr/>
          <p:nvPr/>
        </p:nvSpPr>
        <p:spPr>
          <a:xfrm>
            <a:off x="8925120" y="4172739"/>
            <a:ext cx="467591" cy="467591"/>
          </a:xfrm>
          <a:prstGeom prst="ellipse">
            <a:avLst/>
          </a:prstGeom>
          <a:solidFill>
            <a:srgbClr val="ff9999">
              <a:alpha val="32000"/>
            </a:srgbClr>
          </a:solidFill>
          <a:ln>
            <a:solidFill>
              <a:schemeClr val="accent1">
                <a:shade val="20000"/>
                <a:alpha val="39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/>
              <a:t>1?</a:t>
            </a:r>
            <a:endParaRPr lang="en-US" altLang="ko-KR"/>
          </a:p>
        </p:txBody>
      </p:sp>
      <p:sp>
        <p:nvSpPr>
          <p:cNvPr id="104" name="타원 103"/>
          <p:cNvSpPr/>
          <p:nvPr/>
        </p:nvSpPr>
        <p:spPr>
          <a:xfrm>
            <a:off x="9975853" y="4128428"/>
            <a:ext cx="527638" cy="527638"/>
          </a:xfrm>
          <a:prstGeom prst="ellipse">
            <a:avLst/>
          </a:prstGeom>
          <a:solidFill>
            <a:schemeClr val="accent1">
              <a:alpha val="19000"/>
            </a:schemeClr>
          </a:solidFill>
          <a:ln>
            <a:solidFill>
              <a:schemeClr val="accent1">
                <a:shade val="20000"/>
                <a:alpha val="44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006656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998210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매니저 플로우차트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302460" y="2078477"/>
            <a:ext cx="3746719" cy="1191314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BattleScene</a:t>
            </a:r>
            <a:r>
              <a:rPr lang="ko-KR" altLang="en-US">
                <a:solidFill>
                  <a:schemeClr val="tx1"/>
                </a:solidFill>
              </a:rPr>
              <a:t> 진입 시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기존 데이터 초기화 →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신규 데이터 저장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처리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" name="화살표 8"/>
          <p:cNvCxnSpPr/>
          <p:nvPr/>
        </p:nvCxnSpPr>
        <p:spPr>
          <a:xfrm>
            <a:off x="7160214" y="2674135"/>
            <a:ext cx="282989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화살표 34"/>
          <p:cNvCxnSpPr/>
          <p:nvPr/>
        </p:nvCxnSpPr>
        <p:spPr>
          <a:xfrm>
            <a:off x="11213108" y="168140"/>
            <a:ext cx="688103" cy="0"/>
          </a:xfrm>
          <a:prstGeom prst="straightConnector1">
            <a:avLst/>
          </a:prstGeom>
          <a:ln w="28575">
            <a:solidFill>
              <a:schemeClr val="accent1">
                <a:satMod val="10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화살표 35"/>
          <p:cNvCxnSpPr/>
          <p:nvPr/>
        </p:nvCxnSpPr>
        <p:spPr>
          <a:xfrm>
            <a:off x="11213108" y="447495"/>
            <a:ext cx="689625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화살표 36"/>
          <p:cNvCxnSpPr/>
          <p:nvPr/>
        </p:nvCxnSpPr>
        <p:spPr>
          <a:xfrm>
            <a:off x="11213108" y="726850"/>
            <a:ext cx="697570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가로 글상자 37"/>
          <p:cNvSpPr txBox="1"/>
          <p:nvPr/>
        </p:nvSpPr>
        <p:spPr>
          <a:xfrm>
            <a:off x="10322507" y="36786"/>
            <a:ext cx="976200" cy="26638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/>
              <a:t>True</a:t>
            </a:r>
            <a:r>
              <a:rPr lang="ko-KR" altLang="en-US" sz="1200"/>
              <a:t>일 경우</a:t>
            </a:r>
            <a:endParaRPr lang="ko-KR" altLang="en-US" sz="1200"/>
          </a:p>
        </p:txBody>
      </p:sp>
      <p:sp>
        <p:nvSpPr>
          <p:cNvPr id="39" name="가로 글상자 38"/>
          <p:cNvSpPr txBox="1"/>
          <p:nvPr/>
        </p:nvSpPr>
        <p:spPr>
          <a:xfrm>
            <a:off x="10298210" y="303171"/>
            <a:ext cx="1019547" cy="26638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200"/>
              <a:t>False</a:t>
            </a:r>
            <a:r>
              <a:rPr lang="ko-KR" altLang="en-US" sz="1200"/>
              <a:t>일 경우</a:t>
            </a:r>
            <a:endParaRPr lang="ko-KR" altLang="en-US" sz="1200"/>
          </a:p>
        </p:txBody>
      </p:sp>
      <p:sp>
        <p:nvSpPr>
          <p:cNvPr id="40" name="가로 글상자 39"/>
          <p:cNvSpPr txBox="1"/>
          <p:nvPr/>
        </p:nvSpPr>
        <p:spPr>
          <a:xfrm>
            <a:off x="10271224" y="598131"/>
            <a:ext cx="1040666" cy="26673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200"/>
              <a:t>완료 시 진행</a:t>
            </a:r>
            <a:endParaRPr lang="ko-KR" altLang="en-US" sz="1200"/>
          </a:p>
        </p:txBody>
      </p:sp>
      <p:sp>
        <p:nvSpPr>
          <p:cNvPr id="47" name="직사각형 46"/>
          <p:cNvSpPr/>
          <p:nvPr/>
        </p:nvSpPr>
        <p:spPr>
          <a:xfrm>
            <a:off x="275257" y="914080"/>
            <a:ext cx="2836793" cy="3520109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1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로딩 화면 표시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52285" y="1308056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적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아군 병력 목록 로드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352285" y="1939053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타입 체크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361810" y="3195387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배경 로드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적 병력 배치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361810" y="3826384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카메라 위치 초기화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364985" y="2570050"/>
            <a:ext cx="2657337" cy="565979"/>
          </a:xfrm>
          <a:prstGeom prst="rect">
            <a:avLst/>
          </a:prstGeom>
          <a:solidFill>
            <a:srgbClr val="f0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이벤트 변수 로드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4" name="화살표 53"/>
          <p:cNvCxnSpPr/>
          <p:nvPr/>
        </p:nvCxnSpPr>
        <p:spPr>
          <a:xfrm rot="16200000" flipV="1">
            <a:off x="2456656" y="1397001"/>
            <a:ext cx="1857375" cy="119062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7571036" y="2078477"/>
            <a:ext cx="3514759" cy="1191314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배치 함수 실행 및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실시간으로 배치된 유닛 수 표시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전투 개시 버튼 입력 감지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6" name="화살표 55"/>
          <p:cNvCxnSpPr/>
          <p:nvPr/>
        </p:nvCxnSpPr>
        <p:spPr>
          <a:xfrm rot="16200000" flipH="1">
            <a:off x="4542663" y="3822544"/>
            <a:ext cx="289941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선 56"/>
          <p:cNvCxnSpPr/>
          <p:nvPr/>
        </p:nvCxnSpPr>
        <p:spPr>
          <a:xfrm rot="16200000" flipV="1">
            <a:off x="9086528" y="3603166"/>
            <a:ext cx="186911" cy="2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선 57"/>
          <p:cNvCxnSpPr/>
          <p:nvPr/>
        </p:nvCxnSpPr>
        <p:spPr>
          <a:xfrm>
            <a:off x="4668586" y="3687097"/>
            <a:ext cx="4520923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3302460" y="4015675"/>
            <a:ext cx="3374240" cy="946962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맵 내 모든 병력에서 전투 개시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전달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병력 수 카운팅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적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아군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개수가 </a:t>
            </a:r>
            <a:r>
              <a:rPr lang="en-US" altLang="ko-KR">
                <a:solidFill>
                  <a:schemeClr val="tx1"/>
                </a:solidFill>
              </a:rPr>
              <a:t>0</a:t>
            </a:r>
            <a:r>
              <a:rPr lang="ko-KR" altLang="en-US">
                <a:solidFill>
                  <a:schemeClr val="tx1"/>
                </a:solidFill>
              </a:rPr>
              <a:t>이 되는지 감지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3980655" y="2781602"/>
            <a:ext cx="1270000" cy="2743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61" name="화살표 60"/>
          <p:cNvCxnSpPr/>
          <p:nvPr/>
        </p:nvCxnSpPr>
        <p:spPr>
          <a:xfrm>
            <a:off x="6822719" y="4448064"/>
            <a:ext cx="424996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/>
          <p:cNvSpPr/>
          <p:nvPr/>
        </p:nvSpPr>
        <p:spPr>
          <a:xfrm>
            <a:off x="7573660" y="3982058"/>
            <a:ext cx="3236947" cy="942121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맵 내 모든 병력에서 전투 종료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전달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남은 진영에 따라 승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패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결과창 불러오기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3" name="화살표 62"/>
          <p:cNvCxnSpPr/>
          <p:nvPr/>
        </p:nvCxnSpPr>
        <p:spPr>
          <a:xfrm rot="16200000" flipH="1">
            <a:off x="4290315" y="5344478"/>
            <a:ext cx="289941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선 63"/>
          <p:cNvCxnSpPr/>
          <p:nvPr/>
        </p:nvCxnSpPr>
        <p:spPr>
          <a:xfrm rot="16200000" flipV="1">
            <a:off x="8834180" y="5125100"/>
            <a:ext cx="186911" cy="2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선 64"/>
          <p:cNvCxnSpPr/>
          <p:nvPr/>
        </p:nvCxnSpPr>
        <p:spPr>
          <a:xfrm>
            <a:off x="4416238" y="5209031"/>
            <a:ext cx="4520923" cy="0"/>
          </a:xfrm>
          <a:prstGeom prst="line">
            <a:avLst/>
          </a:prstGeom>
          <a:ln w="28575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/>
          <p:cNvSpPr/>
          <p:nvPr/>
        </p:nvSpPr>
        <p:spPr>
          <a:xfrm>
            <a:off x="3302460" y="5589001"/>
            <a:ext cx="3374240" cy="772622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획득한 자원</a:t>
            </a:r>
            <a:r>
              <a:rPr lang="en-US" altLang="ko-KR">
                <a:solidFill>
                  <a:schemeClr val="tx1"/>
                </a:solidFill>
              </a:rPr>
              <a:t>,</a:t>
            </a:r>
            <a:r>
              <a:rPr lang="ko-KR" altLang="en-US">
                <a:solidFill>
                  <a:schemeClr val="tx1"/>
                </a:solidFill>
              </a:rPr>
              <a:t> 유닛별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딜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탱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힐량 표기 팝업 준비</a:t>
            </a: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67" name="화살표 66"/>
          <p:cNvCxnSpPr/>
          <p:nvPr/>
        </p:nvCxnSpPr>
        <p:spPr>
          <a:xfrm>
            <a:off x="6844035" y="5969998"/>
            <a:ext cx="424996" cy="0"/>
          </a:xfrm>
          <a:prstGeom prst="straightConnector1">
            <a:avLst/>
          </a:prstGeom>
          <a:ln w="28575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67"/>
          <p:cNvSpPr/>
          <p:nvPr/>
        </p:nvSpPr>
        <p:spPr>
          <a:xfrm>
            <a:off x="7573660" y="5589001"/>
            <a:ext cx="3236947" cy="772622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마을 씬으로 돌아갈 때 해당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영토 점령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>
                <a:solidFill>
                  <a:schemeClr val="tx1"/>
                </a:solidFill>
              </a:rPr>
              <a:t>방어 여부 전달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476921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3620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BattleScene</a:t>
            </a:r>
            <a:r>
              <a:rPr lang="ko-KR" altLang="en-US">
                <a:solidFill>
                  <a:schemeClr val="tx1"/>
                </a:solidFill>
                <a:effectLst/>
              </a:rPr>
              <a:t> 전체 맵 구성 개요도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5131" y="2386267"/>
            <a:ext cx="11700250" cy="3058909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305666" y="2519795"/>
            <a:ext cx="5771283" cy="2779567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공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수 여부 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False(</a:t>
            </a:r>
            <a:r>
              <a:rPr lang="ko-KR" altLang="en-US">
                <a:solidFill>
                  <a:srgbClr val="000000"/>
                </a:solidFill>
              </a:rPr>
              <a:t>수비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인 진영 위치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115050" y="2525937"/>
            <a:ext cx="5771283" cy="2779567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공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수 여부 </a:t>
            </a:r>
            <a:r>
              <a:rPr lang="en-US" altLang="ko-KR">
                <a:solidFill>
                  <a:srgbClr val="000000"/>
                </a:solidFill>
              </a:rPr>
              <a:t>:</a:t>
            </a:r>
            <a:r>
              <a:rPr lang="ko-KR" altLang="en-US">
                <a:solidFill>
                  <a:srgbClr val="000000"/>
                </a:solidFill>
              </a:rPr>
              <a:t> </a:t>
            </a:r>
            <a:r>
              <a:rPr lang="en-US" altLang="ko-KR">
                <a:solidFill>
                  <a:srgbClr val="000000"/>
                </a:solidFill>
              </a:rPr>
              <a:t>True(</a:t>
            </a:r>
            <a:r>
              <a:rPr lang="ko-KR" altLang="en-US">
                <a:solidFill>
                  <a:srgbClr val="000000"/>
                </a:solidFill>
              </a:rPr>
              <a:t>공격</a:t>
            </a:r>
            <a:r>
              <a:rPr lang="en-US" altLang="ko-KR">
                <a:solidFill>
                  <a:srgbClr val="000000"/>
                </a:solidFill>
              </a:rPr>
              <a:t>)</a:t>
            </a:r>
            <a:r>
              <a:rPr lang="ko-KR" altLang="en-US">
                <a:solidFill>
                  <a:srgbClr val="000000"/>
                </a:solidFill>
              </a:rPr>
              <a:t>인 진영 위치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6096000" y="2386267"/>
            <a:ext cx="5839382" cy="3058909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91" name="선 90"/>
          <p:cNvCxnSpPr/>
          <p:nvPr/>
        </p:nvCxnSpPr>
        <p:spPr>
          <a:xfrm rot="16200000">
            <a:off x="7221729" y="2099699"/>
            <a:ext cx="458835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가로 글상자 91"/>
          <p:cNvSpPr txBox="1"/>
          <p:nvPr/>
        </p:nvSpPr>
        <p:spPr>
          <a:xfrm>
            <a:off x="5913466" y="1505040"/>
            <a:ext cx="3075363" cy="36524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카메라 크기 </a:t>
            </a:r>
            <a:r>
              <a:rPr lang="en-US" altLang="ko-KR"/>
              <a:t>(1920px*1080px)</a:t>
            </a:r>
            <a:endParaRPr lang="en-US" altLang="ko-KR"/>
          </a:p>
        </p:txBody>
      </p:sp>
      <p:sp>
        <p:nvSpPr>
          <p:cNvPr id="93" name="가로 글상자 92"/>
          <p:cNvSpPr txBox="1"/>
          <p:nvPr/>
        </p:nvSpPr>
        <p:spPr>
          <a:xfrm>
            <a:off x="4558318" y="5640875"/>
            <a:ext cx="3075363" cy="36749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맵 전체 크기 </a:t>
            </a:r>
            <a:r>
              <a:rPr lang="en-US" altLang="ko-KR"/>
              <a:t>(3840px*1080px)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9762333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BattleScene</a:t>
            </a:r>
            <a:r>
              <a:rPr lang="ko-KR" altLang="en-US">
                <a:solidFill>
                  <a:schemeClr val="tx1"/>
                </a:solidFill>
                <a:effectLst/>
              </a:rPr>
              <a:t> 진입 후 로딩이 종료되면 다음과 같은 화면 구성으로 시작함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endParaRPr lang="en-US" altLang="ko-KR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이하의 예시는 점령전투의 경우를 상정함 </a:t>
            </a:r>
            <a:r>
              <a:rPr lang="en-US" altLang="ko-KR">
                <a:solidFill>
                  <a:schemeClr val="tx1"/>
                </a:solidFill>
                <a:effectLst/>
              </a:rPr>
              <a:t>=</a:t>
            </a:r>
            <a:r>
              <a:rPr lang="ko-KR" altLang="en-US">
                <a:solidFill>
                  <a:schemeClr val="tx1"/>
                </a:solidFill>
                <a:effectLst/>
              </a:rPr>
              <a:t> 플레이어가 공격측일 경우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4223" y="5029792"/>
            <a:ext cx="9674022" cy="1021521"/>
          </a:xfrm>
          <a:prstGeom prst="rect">
            <a:avLst/>
          </a:prstGeom>
          <a:solidFill>
            <a:srgbClr val="feff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52" name="빗면 51"/>
          <p:cNvSpPr/>
          <p:nvPr/>
        </p:nvSpPr>
        <p:spPr>
          <a:xfrm>
            <a:off x="1398443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476375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1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54" name="가로 글상자 53"/>
          <p:cNvSpPr txBox="1"/>
          <p:nvPr/>
        </p:nvSpPr>
        <p:spPr>
          <a:xfrm>
            <a:off x="2652279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1</a:t>
            </a:r>
            <a:r>
              <a:rPr lang="ko-KR" altLang="en-US" sz="1300"/>
              <a:t> 이름</a:t>
            </a:r>
            <a:r>
              <a:rPr lang="en-US" altLang="ko-KR" sz="1300"/>
              <a:t>/</a:t>
            </a:r>
            <a:r>
              <a:rPr lang="ko-KR" altLang="en-US" sz="1300"/>
              <a:t>잔여 개수</a:t>
            </a:r>
            <a:endParaRPr lang="ko-KR" altLang="en-US" sz="1300"/>
          </a:p>
        </p:txBody>
      </p:sp>
      <p:sp>
        <p:nvSpPr>
          <p:cNvPr id="56" name="직사각형 55"/>
          <p:cNvSpPr/>
          <p:nvPr/>
        </p:nvSpPr>
        <p:spPr>
          <a:xfrm>
            <a:off x="2896930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57" name="직사각형 56"/>
          <p:cNvSpPr/>
          <p:nvPr/>
        </p:nvSpPr>
        <p:spPr>
          <a:xfrm>
            <a:off x="3574472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58" name="빗면 57"/>
          <p:cNvSpPr/>
          <p:nvPr/>
        </p:nvSpPr>
        <p:spPr>
          <a:xfrm>
            <a:off x="4586671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64603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2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0" name="가로 글상자 59"/>
          <p:cNvSpPr txBox="1"/>
          <p:nvPr/>
        </p:nvSpPr>
        <p:spPr>
          <a:xfrm>
            <a:off x="5840507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2</a:t>
            </a:r>
            <a:r>
              <a:rPr lang="ko-KR" altLang="en-US" sz="1300"/>
              <a:t> 이름</a:t>
            </a:r>
            <a:r>
              <a:rPr lang="en-US" altLang="ko-KR" sz="1300"/>
              <a:t>/</a:t>
            </a:r>
            <a:r>
              <a:rPr lang="ko-KR" altLang="en-US" sz="1300"/>
              <a:t>잔여 개수</a:t>
            </a:r>
            <a:endParaRPr lang="ko-KR" altLang="en-US" sz="1300"/>
          </a:p>
        </p:txBody>
      </p:sp>
      <p:sp>
        <p:nvSpPr>
          <p:cNvPr id="61" name="직사각형 60"/>
          <p:cNvSpPr/>
          <p:nvPr/>
        </p:nvSpPr>
        <p:spPr>
          <a:xfrm>
            <a:off x="6085158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2" name="직사각형 61"/>
          <p:cNvSpPr/>
          <p:nvPr/>
        </p:nvSpPr>
        <p:spPr>
          <a:xfrm>
            <a:off x="6762700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63" name="빗면 62"/>
          <p:cNvSpPr/>
          <p:nvPr/>
        </p:nvSpPr>
        <p:spPr>
          <a:xfrm>
            <a:off x="7769287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47219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3</a:t>
            </a:r>
            <a:endParaRPr lang="ko-KR" altLang="en-US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5" name="가로 글상자 64"/>
          <p:cNvSpPr txBox="1"/>
          <p:nvPr/>
        </p:nvSpPr>
        <p:spPr>
          <a:xfrm>
            <a:off x="9023123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3</a:t>
            </a:r>
            <a:r>
              <a:rPr lang="ko-KR" altLang="en-US" sz="1300"/>
              <a:t> 이름</a:t>
            </a:r>
            <a:r>
              <a:rPr lang="en-US" altLang="ko-KR" sz="1300"/>
              <a:t>/</a:t>
            </a:r>
            <a:r>
              <a:rPr lang="ko-KR" altLang="en-US" sz="1300"/>
              <a:t>잔여 개수</a:t>
            </a:r>
            <a:endParaRPr lang="ko-KR" altLang="en-US" sz="1300"/>
          </a:p>
        </p:txBody>
      </p:sp>
      <p:sp>
        <p:nvSpPr>
          <p:cNvPr id="66" name="직사각형 65"/>
          <p:cNvSpPr/>
          <p:nvPr/>
        </p:nvSpPr>
        <p:spPr>
          <a:xfrm>
            <a:off x="9267774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7" name="직사각형 66"/>
          <p:cNvSpPr/>
          <p:nvPr/>
        </p:nvSpPr>
        <p:spPr>
          <a:xfrm>
            <a:off x="9945316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cxnSp>
        <p:nvCxnSpPr>
          <p:cNvPr id="68" name="선 67"/>
          <p:cNvCxnSpPr/>
          <p:nvPr/>
        </p:nvCxnSpPr>
        <p:spPr>
          <a:xfrm rot="16200000" flipH="1">
            <a:off x="4379717" y="6083062"/>
            <a:ext cx="2338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3289156" y="6183558"/>
            <a:ext cx="2376920" cy="64139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보유 병력 나열 공간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(ListBox)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0" name="갈매기형 수장 69"/>
          <p:cNvSpPr/>
          <p:nvPr/>
        </p:nvSpPr>
        <p:spPr>
          <a:xfrm rot="10800000">
            <a:off x="1398443" y="3082637"/>
            <a:ext cx="458931" cy="692727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71" name="선 70"/>
          <p:cNvCxnSpPr/>
          <p:nvPr/>
        </p:nvCxnSpPr>
        <p:spPr>
          <a:xfrm rot="10800000" flipV="1">
            <a:off x="993198" y="3697431"/>
            <a:ext cx="405245" cy="31183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가로 글상자 71"/>
          <p:cNvSpPr txBox="1"/>
          <p:nvPr/>
        </p:nvSpPr>
        <p:spPr>
          <a:xfrm>
            <a:off x="0" y="4009261"/>
            <a:ext cx="1468148" cy="63973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적진 보기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(Button)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5206724" y="2045176"/>
            <a:ext cx="2376920" cy="3655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808080"/>
                </a:solidFill>
                <a:effectLst/>
              </a:rPr>
              <a:t>병력 배치 공간</a:t>
            </a:r>
            <a:endParaRPr lang="ko-KR" altLang="en-US">
              <a:solidFill>
                <a:srgbClr val="808080"/>
              </a:solidFill>
              <a:effectLst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26649" y="2045176"/>
            <a:ext cx="8918077" cy="2821232"/>
          </a:xfrm>
          <a:prstGeom prst="rect">
            <a:avLst/>
          </a:prstGeom>
          <a:noFill/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육각형 75"/>
          <p:cNvSpPr/>
          <p:nvPr/>
        </p:nvSpPr>
        <p:spPr>
          <a:xfrm>
            <a:off x="1857375" y="1582133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77" name="가로 글상자 76"/>
          <p:cNvSpPr txBox="1"/>
          <p:nvPr/>
        </p:nvSpPr>
        <p:spPr>
          <a:xfrm>
            <a:off x="2807337" y="1610246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N(</a:t>
            </a:r>
            <a:r>
              <a:rPr lang="ko-KR" altLang="en-US">
                <a:solidFill>
                  <a:schemeClr val="tx1"/>
                </a:solidFill>
                <a:effectLst/>
              </a:rPr>
              <a:t>개수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19637" y="1613657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N(</a:t>
            </a:r>
            <a:r>
              <a:rPr lang="ko-KR" altLang="en-US">
                <a:solidFill>
                  <a:schemeClr val="tx1"/>
                </a:solidFill>
                <a:effectLst/>
              </a:rPr>
              <a:t>개수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6631936" y="1617069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N(</a:t>
            </a:r>
            <a:r>
              <a:rPr lang="ko-KR" altLang="en-US">
                <a:solidFill>
                  <a:schemeClr val="tx1"/>
                </a:solidFill>
                <a:effectLst/>
              </a:rPr>
              <a:t>개수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3820361" y="1578140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3" name="육각형 82"/>
          <p:cNvSpPr/>
          <p:nvPr/>
        </p:nvSpPr>
        <p:spPr>
          <a:xfrm>
            <a:off x="5681974" y="1592182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cxnSp>
        <p:nvCxnSpPr>
          <p:cNvPr id="86" name="선 85"/>
          <p:cNvCxnSpPr/>
          <p:nvPr/>
        </p:nvCxnSpPr>
        <p:spPr>
          <a:xfrm rot="16200000" flipH="1">
            <a:off x="8993434" y="5977432"/>
            <a:ext cx="4454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가로 글상자 86"/>
          <p:cNvSpPr txBox="1"/>
          <p:nvPr/>
        </p:nvSpPr>
        <p:spPr>
          <a:xfrm>
            <a:off x="8008668" y="6183723"/>
            <a:ext cx="2509776" cy="36757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보유 병력 박스 프리팹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98043055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적군 진영으로 카메라를 변경시 다음과 같은 화면 구성으로 되도록 세팅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카메라는 해당 진영으로 즉시 이동하도록 구현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70" name="갈매기형 수장 69"/>
          <p:cNvSpPr/>
          <p:nvPr/>
        </p:nvSpPr>
        <p:spPr>
          <a:xfrm>
            <a:off x="10308998" y="3137351"/>
            <a:ext cx="458931" cy="692727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71" name="선 70"/>
          <p:cNvCxnSpPr/>
          <p:nvPr/>
        </p:nvCxnSpPr>
        <p:spPr>
          <a:xfrm>
            <a:off x="10844724" y="3576204"/>
            <a:ext cx="745469" cy="2538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가로 글상자 71"/>
          <p:cNvSpPr txBox="1"/>
          <p:nvPr/>
        </p:nvSpPr>
        <p:spPr>
          <a:xfrm>
            <a:off x="10948246" y="3830078"/>
            <a:ext cx="1468148" cy="90194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아군 진영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복귀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(Button)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4661544" y="2073875"/>
            <a:ext cx="2376920" cy="3655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808080"/>
                </a:solidFill>
                <a:effectLst/>
              </a:rPr>
              <a:t>적군 병력 배치 공간</a:t>
            </a:r>
            <a:endParaRPr lang="ko-KR" altLang="en-US">
              <a:solidFill>
                <a:srgbClr val="808080"/>
              </a:solidFill>
              <a:effectLst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314126" y="2112623"/>
            <a:ext cx="8918077" cy="3868982"/>
          </a:xfrm>
          <a:prstGeom prst="rect">
            <a:avLst/>
          </a:prstGeom>
          <a:noFill/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육각형 75"/>
          <p:cNvSpPr/>
          <p:nvPr/>
        </p:nvSpPr>
        <p:spPr>
          <a:xfrm>
            <a:off x="1381125" y="1601831"/>
            <a:ext cx="848590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적 병력 아이콘</a:t>
            </a:r>
            <a:endParaRPr lang="ko-KR" altLang="en-US" sz="1000"/>
          </a:p>
        </p:txBody>
      </p:sp>
      <p:sp>
        <p:nvSpPr>
          <p:cNvPr id="77" name="가로 글상자 76"/>
          <p:cNvSpPr txBox="1"/>
          <p:nvPr/>
        </p:nvSpPr>
        <p:spPr>
          <a:xfrm>
            <a:off x="2229716" y="1629944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N(</a:t>
            </a:r>
            <a:r>
              <a:rPr lang="ko-KR" altLang="en-US">
                <a:solidFill>
                  <a:schemeClr val="tx1"/>
                </a:solidFill>
                <a:effectLst/>
              </a:rPr>
              <a:t>개수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8" name="육각형 77"/>
          <p:cNvSpPr/>
          <p:nvPr/>
        </p:nvSpPr>
        <p:spPr>
          <a:xfrm>
            <a:off x="3293425" y="1605242"/>
            <a:ext cx="848590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적 병력 아이콘</a:t>
            </a:r>
            <a:endParaRPr lang="ko-KR" altLang="en-US" sz="1000"/>
          </a:p>
        </p:txBody>
      </p:sp>
      <p:sp>
        <p:nvSpPr>
          <p:cNvPr id="79" name="가로 글상자 78"/>
          <p:cNvSpPr txBox="1"/>
          <p:nvPr/>
        </p:nvSpPr>
        <p:spPr>
          <a:xfrm>
            <a:off x="4142015" y="1633355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N(</a:t>
            </a:r>
            <a:r>
              <a:rPr lang="ko-KR" altLang="en-US">
                <a:solidFill>
                  <a:schemeClr val="tx1"/>
                </a:solidFill>
                <a:effectLst/>
              </a:rPr>
              <a:t>개수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0" name="육각형 79"/>
          <p:cNvSpPr/>
          <p:nvPr/>
        </p:nvSpPr>
        <p:spPr>
          <a:xfrm>
            <a:off x="5205725" y="1608654"/>
            <a:ext cx="848590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적 병력 아이콘</a:t>
            </a:r>
            <a:endParaRPr lang="ko-KR" altLang="en-US" sz="1000"/>
          </a:p>
        </p:txBody>
      </p:sp>
      <p:sp>
        <p:nvSpPr>
          <p:cNvPr id="81" name="가로 글상자 80"/>
          <p:cNvSpPr txBox="1"/>
          <p:nvPr/>
        </p:nvSpPr>
        <p:spPr>
          <a:xfrm>
            <a:off x="6054315" y="1636767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N(</a:t>
            </a:r>
            <a:r>
              <a:rPr lang="ko-KR" altLang="en-US">
                <a:solidFill>
                  <a:schemeClr val="tx1"/>
                </a:solidFill>
                <a:effectLst/>
              </a:rPr>
              <a:t>개수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99171434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2">
            <a:lum bright="-95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3">
                    <hd:imgEffect xmlns:hd="http://schemas.haansoft.com/office/drawingml/8.0">
                      <hd:artEffectSketch trans="18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 rot="20700000">
            <a:off x="8202396" y="3640353"/>
            <a:ext cx="737816" cy="737816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4">
            <a:lum bright="-95000"/>
            <a:extLst>
              <a:ext uri="783A4284-B454-46f5-B8C8-42B5039CE256">
                <hp:hncPhoto xmlns:hp="http://schemas.haansoft.com/office/presentation/8.0">
                  <hd:imgLayer xmlns:hd="http://schemas.haansoft.com/office/drawingml/8.0" r:embed="rId5">
                    <hd:imgEffect xmlns:hd="http://schemas.haansoft.com/office/drawingml/8.0">
                      <hd:artEffectSketch trans="41000"/>
                    </hd:imgEffect>
                  </hd:imgLayer>
                </hp:hncPhoto>
              </a:ext>
            </a:extLst>
          </a:blip>
          <a:stretch>
            <a:fillRect/>
          </a:stretch>
        </p:blipFill>
        <p:spPr>
          <a:xfrm rot="20700000">
            <a:off x="8654214" y="3780341"/>
            <a:ext cx="737816" cy="737816"/>
          </a:xfrm>
          <a:prstGeom prst="rect">
            <a:avLst/>
          </a:prstGeom>
        </p:spPr>
      </p:pic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203005" y="807620"/>
            <a:ext cx="11919239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하단의 </a:t>
            </a:r>
            <a:r>
              <a:rPr lang="en-US" altLang="ko-KR">
                <a:solidFill>
                  <a:schemeClr val="tx1"/>
                </a:solidFill>
                <a:effectLst/>
              </a:rPr>
              <a:t>ListBox</a:t>
            </a:r>
            <a:r>
              <a:rPr lang="ko-KR" altLang="en-US">
                <a:solidFill>
                  <a:schemeClr val="tx1"/>
                </a:solidFill>
                <a:effectLst/>
              </a:rPr>
              <a:t>에서 각 병력 관리 프리팹을 터치하여 활성화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이후 터치 </a:t>
            </a:r>
            <a:r>
              <a:rPr lang="en-US" altLang="ko-KR">
                <a:solidFill>
                  <a:schemeClr val="tx1"/>
                </a:solidFill>
                <a:effectLst/>
              </a:rPr>
              <a:t>or</a:t>
            </a:r>
            <a:r>
              <a:rPr lang="ko-KR" altLang="en-US">
                <a:solidFill>
                  <a:schemeClr val="tx1"/>
                </a:solidFill>
                <a:effectLst/>
              </a:rPr>
              <a:t> 드래그하며 일정 거리마다 유닛 배치 가능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병력 배치 시 상단의 배치된 병력 수 표시 </a:t>
            </a:r>
            <a:r>
              <a:rPr lang="en-US" altLang="ko-KR">
                <a:solidFill>
                  <a:schemeClr val="tx1"/>
                </a:solidFill>
                <a:effectLst/>
              </a:rPr>
              <a:t>UI</a:t>
            </a:r>
            <a:r>
              <a:rPr lang="ko-KR" altLang="en-US">
                <a:solidFill>
                  <a:schemeClr val="tx1"/>
                </a:solidFill>
                <a:effectLst/>
              </a:rPr>
              <a:t> 유지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회수 버튼 활성화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4223" y="5029792"/>
            <a:ext cx="9674022" cy="1021521"/>
          </a:xfrm>
          <a:prstGeom prst="rect">
            <a:avLst/>
          </a:prstGeom>
          <a:solidFill>
            <a:srgbClr val="feff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52" name="빗면 51"/>
          <p:cNvSpPr/>
          <p:nvPr/>
        </p:nvSpPr>
        <p:spPr>
          <a:xfrm>
            <a:off x="1398443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83ffba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476375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1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54" name="가로 글상자 53"/>
          <p:cNvSpPr txBox="1"/>
          <p:nvPr/>
        </p:nvSpPr>
        <p:spPr>
          <a:xfrm>
            <a:off x="2652279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1</a:t>
            </a:r>
            <a:r>
              <a:rPr lang="ko-KR" altLang="en-US" sz="1300"/>
              <a:t> 이름</a:t>
            </a:r>
            <a:r>
              <a:rPr lang="en-US" altLang="ko-KR" sz="1300"/>
              <a:t>/3</a:t>
            </a:r>
            <a:endParaRPr lang="en-US" altLang="ko-KR" sz="1300"/>
          </a:p>
        </p:txBody>
      </p:sp>
      <p:sp>
        <p:nvSpPr>
          <p:cNvPr id="56" name="직사각형 55"/>
          <p:cNvSpPr/>
          <p:nvPr/>
        </p:nvSpPr>
        <p:spPr>
          <a:xfrm>
            <a:off x="2896930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57" name="직사각형 56"/>
          <p:cNvSpPr/>
          <p:nvPr/>
        </p:nvSpPr>
        <p:spPr>
          <a:xfrm>
            <a:off x="3574472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58" name="빗면 57"/>
          <p:cNvSpPr/>
          <p:nvPr/>
        </p:nvSpPr>
        <p:spPr>
          <a:xfrm>
            <a:off x="4586671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64603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2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0" name="가로 글상자 59"/>
          <p:cNvSpPr txBox="1"/>
          <p:nvPr/>
        </p:nvSpPr>
        <p:spPr>
          <a:xfrm>
            <a:off x="5840507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2</a:t>
            </a:r>
            <a:r>
              <a:rPr lang="ko-KR" altLang="en-US" sz="1300"/>
              <a:t> 이름</a:t>
            </a:r>
            <a:r>
              <a:rPr lang="en-US" altLang="ko-KR" sz="1300"/>
              <a:t>/2</a:t>
            </a:r>
            <a:endParaRPr lang="en-US" altLang="ko-KR" sz="1300"/>
          </a:p>
        </p:txBody>
      </p:sp>
      <p:sp>
        <p:nvSpPr>
          <p:cNvPr id="61" name="직사각형 60"/>
          <p:cNvSpPr/>
          <p:nvPr/>
        </p:nvSpPr>
        <p:spPr>
          <a:xfrm>
            <a:off x="6085158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2" name="직사각형 61"/>
          <p:cNvSpPr/>
          <p:nvPr/>
        </p:nvSpPr>
        <p:spPr>
          <a:xfrm>
            <a:off x="6762700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63" name="빗면 62"/>
          <p:cNvSpPr/>
          <p:nvPr/>
        </p:nvSpPr>
        <p:spPr>
          <a:xfrm>
            <a:off x="7769287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47219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3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5" name="가로 글상자 64"/>
          <p:cNvSpPr txBox="1"/>
          <p:nvPr/>
        </p:nvSpPr>
        <p:spPr>
          <a:xfrm>
            <a:off x="9023123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3</a:t>
            </a:r>
            <a:r>
              <a:rPr lang="ko-KR" altLang="en-US" sz="1300"/>
              <a:t> 이름</a:t>
            </a:r>
            <a:r>
              <a:rPr lang="en-US" altLang="ko-KR" sz="1300"/>
              <a:t>/1</a:t>
            </a:r>
            <a:endParaRPr lang="en-US" altLang="ko-KR" sz="1300"/>
          </a:p>
        </p:txBody>
      </p:sp>
      <p:sp>
        <p:nvSpPr>
          <p:cNvPr id="66" name="직사각형 65"/>
          <p:cNvSpPr/>
          <p:nvPr/>
        </p:nvSpPr>
        <p:spPr>
          <a:xfrm>
            <a:off x="9267774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7" name="직사각형 66"/>
          <p:cNvSpPr/>
          <p:nvPr/>
        </p:nvSpPr>
        <p:spPr>
          <a:xfrm>
            <a:off x="9945316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cxnSp>
        <p:nvCxnSpPr>
          <p:cNvPr id="68" name="선 67"/>
          <p:cNvCxnSpPr/>
          <p:nvPr/>
        </p:nvCxnSpPr>
        <p:spPr>
          <a:xfrm rot="16200000" flipH="1">
            <a:off x="3300312" y="6097103"/>
            <a:ext cx="23389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1857374" y="6208569"/>
            <a:ext cx="3086965" cy="36322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활성화시 색 진하게 변환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0" name="갈매기형 수장 69"/>
          <p:cNvSpPr/>
          <p:nvPr/>
        </p:nvSpPr>
        <p:spPr>
          <a:xfrm rot="10800000">
            <a:off x="1398443" y="3082637"/>
            <a:ext cx="458931" cy="692727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5206724" y="2045176"/>
            <a:ext cx="2376920" cy="3655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배치 모드</a:t>
            </a: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26649" y="2045176"/>
            <a:ext cx="8918077" cy="2821232"/>
          </a:xfrm>
          <a:prstGeom prst="rect">
            <a:avLst/>
          </a:prstGeom>
          <a:noFill/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육각형 75"/>
          <p:cNvSpPr/>
          <p:nvPr/>
        </p:nvSpPr>
        <p:spPr>
          <a:xfrm>
            <a:off x="1857375" y="1582133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77" name="가로 글상자 76"/>
          <p:cNvSpPr txBox="1"/>
          <p:nvPr/>
        </p:nvSpPr>
        <p:spPr>
          <a:xfrm>
            <a:off x="2807337" y="1610246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4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19636" y="1610246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6631936" y="1617069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3820361" y="1578140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3" name="육각형 82"/>
          <p:cNvSpPr/>
          <p:nvPr/>
        </p:nvSpPr>
        <p:spPr>
          <a:xfrm>
            <a:off x="5681974" y="1592182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cxnSp>
        <p:nvCxnSpPr>
          <p:cNvPr id="84" name="화살표 83"/>
          <p:cNvCxnSpPr/>
          <p:nvPr/>
        </p:nvCxnSpPr>
        <p:spPr>
          <a:xfrm>
            <a:off x="6853670" y="2658340"/>
            <a:ext cx="2788228" cy="1498023"/>
          </a:xfrm>
          <a:prstGeom prst="straightConnector1">
            <a:avLst/>
          </a:prstGeom>
          <a:ln>
            <a:solidFill>
              <a:srgbClr val="ffa01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20700000">
            <a:off x="9040196" y="3960220"/>
            <a:ext cx="737816" cy="737816"/>
          </a:xfrm>
          <a:prstGeom prst="rect">
            <a:avLst/>
          </a:prstGeom>
        </p:spPr>
      </p:pic>
      <p:sp>
        <p:nvSpPr>
          <p:cNvPr id="88" name="타원 87"/>
          <p:cNvSpPr/>
          <p:nvPr/>
        </p:nvSpPr>
        <p:spPr>
          <a:xfrm>
            <a:off x="6929870" y="2847109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296102" y="304185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669260" y="329218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031982" y="350173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시계/반시계 방향 화살표 91"/>
          <p:cNvSpPr/>
          <p:nvPr/>
        </p:nvSpPr>
        <p:spPr>
          <a:xfrm rot="5400000">
            <a:off x="9695934" y="4407477"/>
            <a:ext cx="372340" cy="432955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3398302"/>
              <a:gd name="adj5" fmla="val 2099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94" name="선 93"/>
          <p:cNvCxnSpPr>
            <a:endCxn id="96" idx="2"/>
          </p:cNvCxnSpPr>
          <p:nvPr/>
        </p:nvCxnSpPr>
        <p:spPr>
          <a:xfrm rot="5400000" flipH="1" flipV="1">
            <a:off x="9463478" y="3927983"/>
            <a:ext cx="1014934" cy="5125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가로 글상자 95"/>
          <p:cNvSpPr txBox="1"/>
          <p:nvPr/>
        </p:nvSpPr>
        <p:spPr>
          <a:xfrm>
            <a:off x="9111446" y="2811540"/>
            <a:ext cx="1770256" cy="63460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200">
                <a:solidFill>
                  <a:srgbClr val="008000"/>
                </a:solidFill>
                <a:effectLst/>
              </a:rPr>
              <a:t>병력이 </a:t>
            </a:r>
            <a:r>
              <a:rPr lang="en-US" altLang="ko-KR" sz="1200">
                <a:solidFill>
                  <a:srgbClr val="008000"/>
                </a:solidFill>
                <a:effectLst/>
              </a:rPr>
              <a:t>1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개 이상 </a:t>
            </a:r>
            <a:endParaRPr lang="ko-KR" altLang="en-US" sz="1200">
              <a:solidFill>
                <a:srgbClr val="008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200">
                <a:solidFill>
                  <a:srgbClr val="008000"/>
                </a:solidFill>
                <a:effectLst/>
              </a:rPr>
              <a:t>배치되면 회수 버튼</a:t>
            </a:r>
            <a:endParaRPr lang="ko-KR" altLang="en-US" sz="1200">
              <a:solidFill>
                <a:srgbClr val="008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rgbClr val="008000"/>
                </a:solidFill>
                <a:effectLst/>
              </a:rPr>
              <a:t>SetActive:true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로 전환</a:t>
            </a:r>
            <a:endParaRPr lang="ko-KR" altLang="en-US" sz="1200">
              <a:solidFill>
                <a:srgbClr val="008000"/>
              </a:solidFill>
              <a:effectLst/>
            </a:endParaRPr>
          </a:p>
        </p:txBody>
      </p:sp>
      <p:cxnSp>
        <p:nvCxnSpPr>
          <p:cNvPr id="97" name="선 96"/>
          <p:cNvCxnSpPr>
            <a:endCxn id="98" idx="1"/>
          </p:cNvCxnSpPr>
          <p:nvPr/>
        </p:nvCxnSpPr>
        <p:spPr>
          <a:xfrm>
            <a:off x="7059274" y="2227930"/>
            <a:ext cx="1167044" cy="4598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가로 글상자 97"/>
          <p:cNvSpPr txBox="1"/>
          <p:nvPr/>
        </p:nvSpPr>
        <p:spPr>
          <a:xfrm>
            <a:off x="8226317" y="2139918"/>
            <a:ext cx="1770256" cy="26800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200">
                <a:solidFill>
                  <a:srgbClr val="008000"/>
                </a:solidFill>
                <a:effectLst/>
              </a:rPr>
              <a:t>배치</a:t>
            </a:r>
            <a:r>
              <a:rPr lang="en-US" altLang="ko-KR" sz="1200">
                <a:solidFill>
                  <a:srgbClr val="008000"/>
                </a:solidFill>
                <a:effectLst/>
              </a:rPr>
              <a:t>/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회수 모드 표기 </a:t>
            </a:r>
            <a:r>
              <a:rPr lang="en-US" altLang="ko-KR" sz="1200">
                <a:solidFill>
                  <a:srgbClr val="008000"/>
                </a:solidFill>
                <a:effectLst/>
              </a:rPr>
              <a:t>UI</a:t>
            </a:r>
            <a:endParaRPr lang="en-US" altLang="ko-KR" sz="1200"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0875704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회수 버튼을 누를 경우 회수 모드로 전환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병력 터치 또는 드래그 시 해당 병력을 맵에서 삭제 후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하단 병력 관리 프리팹에 개수 추가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4223" y="5029792"/>
            <a:ext cx="9674022" cy="1021521"/>
          </a:xfrm>
          <a:prstGeom prst="rect">
            <a:avLst/>
          </a:prstGeom>
          <a:solidFill>
            <a:srgbClr val="feff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58" name="빗면 57"/>
          <p:cNvSpPr/>
          <p:nvPr/>
        </p:nvSpPr>
        <p:spPr>
          <a:xfrm>
            <a:off x="4586671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64603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2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0" name="가로 글상자 59"/>
          <p:cNvSpPr txBox="1"/>
          <p:nvPr/>
        </p:nvSpPr>
        <p:spPr>
          <a:xfrm>
            <a:off x="5840507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2</a:t>
            </a:r>
            <a:r>
              <a:rPr lang="ko-KR" altLang="en-US" sz="1300"/>
              <a:t> 이름</a:t>
            </a:r>
            <a:r>
              <a:rPr lang="en-US" altLang="ko-KR" sz="1300"/>
              <a:t>/2</a:t>
            </a:r>
            <a:endParaRPr lang="en-US" altLang="ko-KR" sz="1300"/>
          </a:p>
        </p:txBody>
      </p:sp>
      <p:sp>
        <p:nvSpPr>
          <p:cNvPr id="61" name="직사각형 60"/>
          <p:cNvSpPr/>
          <p:nvPr/>
        </p:nvSpPr>
        <p:spPr>
          <a:xfrm>
            <a:off x="6085158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2" name="직사각형 61"/>
          <p:cNvSpPr/>
          <p:nvPr/>
        </p:nvSpPr>
        <p:spPr>
          <a:xfrm>
            <a:off x="6762700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63" name="빗면 62"/>
          <p:cNvSpPr/>
          <p:nvPr/>
        </p:nvSpPr>
        <p:spPr>
          <a:xfrm>
            <a:off x="7769287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47219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3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5" name="가로 글상자 64"/>
          <p:cNvSpPr txBox="1"/>
          <p:nvPr/>
        </p:nvSpPr>
        <p:spPr>
          <a:xfrm>
            <a:off x="9023123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3</a:t>
            </a:r>
            <a:r>
              <a:rPr lang="ko-KR" altLang="en-US" sz="1300"/>
              <a:t> 이름</a:t>
            </a:r>
            <a:r>
              <a:rPr lang="en-US" altLang="ko-KR" sz="1300"/>
              <a:t>/1</a:t>
            </a:r>
            <a:endParaRPr lang="en-US" altLang="ko-KR" sz="1300"/>
          </a:p>
        </p:txBody>
      </p:sp>
      <p:sp>
        <p:nvSpPr>
          <p:cNvPr id="66" name="직사각형 65"/>
          <p:cNvSpPr/>
          <p:nvPr/>
        </p:nvSpPr>
        <p:spPr>
          <a:xfrm>
            <a:off x="9267774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7" name="직사각형 66"/>
          <p:cNvSpPr/>
          <p:nvPr/>
        </p:nvSpPr>
        <p:spPr>
          <a:xfrm>
            <a:off x="9945316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70" name="갈매기형 수장 69"/>
          <p:cNvSpPr/>
          <p:nvPr/>
        </p:nvSpPr>
        <p:spPr>
          <a:xfrm rot="10800000">
            <a:off x="1398443" y="3082637"/>
            <a:ext cx="458931" cy="692727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5206724" y="2045176"/>
            <a:ext cx="2376920" cy="3655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회수 모드</a:t>
            </a: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26649" y="2045176"/>
            <a:ext cx="8918077" cy="2821232"/>
          </a:xfrm>
          <a:prstGeom prst="rect">
            <a:avLst/>
          </a:prstGeom>
          <a:noFill/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육각형 75"/>
          <p:cNvSpPr/>
          <p:nvPr/>
        </p:nvSpPr>
        <p:spPr>
          <a:xfrm>
            <a:off x="1857375" y="1582133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77" name="가로 글상자 76"/>
          <p:cNvSpPr txBox="1"/>
          <p:nvPr/>
        </p:nvSpPr>
        <p:spPr>
          <a:xfrm>
            <a:off x="2807337" y="1610246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6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19637" y="1613657"/>
            <a:ext cx="930852" cy="365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6631936" y="1617069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3820361" y="1578140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3" name="육각형 82"/>
          <p:cNvSpPr/>
          <p:nvPr/>
        </p:nvSpPr>
        <p:spPr>
          <a:xfrm>
            <a:off x="5681974" y="1592182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8" name="타원 87"/>
          <p:cNvSpPr/>
          <p:nvPr/>
        </p:nvSpPr>
        <p:spPr>
          <a:xfrm>
            <a:off x="6929870" y="2847109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296102" y="304185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669260" y="329218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031982" y="3501736"/>
            <a:ext cx="273627" cy="273627"/>
          </a:xfrm>
          <a:prstGeom prst="ellipse">
            <a:avLst/>
          </a:prstGeom>
          <a:solidFill>
            <a:schemeClr val="accent1">
              <a:alpha val="34000"/>
            </a:schemeClr>
          </a:solidFill>
          <a:ln>
            <a:solidFill>
              <a:schemeClr val="accent1">
                <a:shade val="20000"/>
                <a:alpha val="26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532446" y="369687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122005" y="3557161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759283" y="3286190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5" name="시계/반시계 방향 화살표 94"/>
          <p:cNvSpPr/>
          <p:nvPr/>
        </p:nvSpPr>
        <p:spPr>
          <a:xfrm rot="5400000">
            <a:off x="9695934" y="4407477"/>
            <a:ext cx="372340" cy="432955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3398302"/>
              <a:gd name="adj5" fmla="val 20996"/>
            </a:avLst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20700000">
            <a:off x="8025798" y="3617058"/>
            <a:ext cx="737816" cy="737816"/>
          </a:xfrm>
          <a:prstGeom prst="rect">
            <a:avLst/>
          </a:prstGeom>
        </p:spPr>
      </p:pic>
      <p:sp>
        <p:nvSpPr>
          <p:cNvPr id="97" name="빗면 96"/>
          <p:cNvSpPr/>
          <p:nvPr/>
        </p:nvSpPr>
        <p:spPr>
          <a:xfrm>
            <a:off x="1398443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8" name="직사각형 97"/>
          <p:cNvSpPr/>
          <p:nvPr/>
        </p:nvSpPr>
        <p:spPr>
          <a:xfrm>
            <a:off x="1476375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1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99" name="가로 글상자 98"/>
          <p:cNvSpPr txBox="1"/>
          <p:nvPr/>
        </p:nvSpPr>
        <p:spPr>
          <a:xfrm>
            <a:off x="2652279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1</a:t>
            </a:r>
            <a:r>
              <a:rPr lang="ko-KR" altLang="en-US" sz="1300"/>
              <a:t> 이름</a:t>
            </a:r>
            <a:r>
              <a:rPr lang="en-US" altLang="ko-KR" sz="1300"/>
              <a:t>/1</a:t>
            </a:r>
            <a:endParaRPr lang="en-US" altLang="ko-KR" sz="1300"/>
          </a:p>
        </p:txBody>
      </p:sp>
      <p:sp>
        <p:nvSpPr>
          <p:cNvPr id="100" name="직사각형 99"/>
          <p:cNvSpPr/>
          <p:nvPr/>
        </p:nvSpPr>
        <p:spPr>
          <a:xfrm>
            <a:off x="2896930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101" name="직사각형 100"/>
          <p:cNvSpPr/>
          <p:nvPr/>
        </p:nvSpPr>
        <p:spPr>
          <a:xfrm>
            <a:off x="3574472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cxnSp>
        <p:nvCxnSpPr>
          <p:cNvPr id="102" name="화살표 101"/>
          <p:cNvCxnSpPr/>
          <p:nvPr/>
        </p:nvCxnSpPr>
        <p:spPr>
          <a:xfrm rot="10800000" flipV="1">
            <a:off x="4060032" y="3696877"/>
            <a:ext cx="4032251" cy="163443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476185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7.25</a:t>
            </a:r>
            <a:r>
              <a:rPr lang="ko-KR" altLang="en-US">
                <a:solidFill>
                  <a:schemeClr val="tx1"/>
                </a:solidFill>
              </a:rPr>
              <a:t> 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09588" y="671382"/>
            <a:ext cx="11295785" cy="11840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전투 씬</a:t>
            </a:r>
            <a:r>
              <a:rPr lang="ko-KR" altLang="ko-KR">
                <a:solidFill>
                  <a:schemeClr val="tx1"/>
                </a:solidFill>
                <a:effectLst/>
              </a:rPr>
              <a:t>(BattleScene)</a:t>
            </a:r>
            <a:r>
              <a:rPr lang="ko-KR" altLang="en-US">
                <a:solidFill>
                  <a:schemeClr val="tx1"/>
                </a:solidFill>
                <a:effectLst/>
              </a:rPr>
              <a:t> 파일 생성 후 플로우차트 구현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스킬 및 유닛 템플릿 구현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이 때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유닛 세부 데이터는 하단의 표를 참고하며 임시 데이터로 사용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전투 매니저는 제작 후 맵 내 유닛 실시간 카운팅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전투 시작과 종료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영토 점령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수비 여부 전달만 구현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전투 씬 진입 시 각 진영당 원거리 </a:t>
            </a:r>
            <a:r>
              <a:rPr lang="en-US" altLang="ko-KR">
                <a:solidFill>
                  <a:schemeClr val="tx1"/>
                </a:solidFill>
                <a:effectLst/>
              </a:rPr>
              <a:t>1</a:t>
            </a:r>
            <a:r>
              <a:rPr lang="ko-KR" altLang="en-US">
                <a:solidFill>
                  <a:schemeClr val="tx1"/>
                </a:solidFill>
                <a:effectLst/>
              </a:rPr>
              <a:t>마리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근거리 </a:t>
            </a:r>
            <a:r>
              <a:rPr lang="en-US" altLang="ko-KR">
                <a:solidFill>
                  <a:schemeClr val="tx1"/>
                </a:solidFill>
                <a:effectLst/>
              </a:rPr>
              <a:t>2</a:t>
            </a:r>
            <a:r>
              <a:rPr lang="ko-KR" altLang="en-US">
                <a:solidFill>
                  <a:schemeClr val="tx1"/>
                </a:solidFill>
                <a:effectLst/>
              </a:rPr>
              <a:t>마리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방어 </a:t>
            </a:r>
            <a:r>
              <a:rPr lang="en-US" altLang="ko-KR">
                <a:solidFill>
                  <a:schemeClr val="tx1"/>
                </a:solidFill>
                <a:effectLst/>
              </a:rPr>
              <a:t>1</a:t>
            </a:r>
            <a:r>
              <a:rPr lang="ko-KR" altLang="en-US">
                <a:solidFill>
                  <a:schemeClr val="tx1"/>
                </a:solidFill>
                <a:effectLst/>
              </a:rPr>
              <a:t>마리 배치후 자동으로 전투 시작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종료까지 구현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09588" y="2374276"/>
          <a:ext cx="4389792" cy="4423077"/>
        </p:xfrm>
        <a:graphic>
          <a:graphicData uri="http://schemas.openxmlformats.org/drawingml/2006/table">
            <a:tbl>
              <a:tblPr firstRow="1" bandRow="1"/>
              <a:tblGrid>
                <a:gridCol w="1097448"/>
                <a:gridCol w="1097448"/>
                <a:gridCol w="1097448"/>
                <a:gridCol w="1097448"/>
              </a:tblGrid>
              <a:tr h="28540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55732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100f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원거리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근거리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방어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54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방어력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3f/10f/30f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원거리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근거리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방어 각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개씩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904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체력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350f/600f/1000f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소속국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owl(</a:t>
                      </a:r>
                      <a:r>
                        <a:rPr lang="ko-KR" altLang="en-US" sz="1200"/>
                        <a:t>아</a:t>
                      </a:r>
                      <a:r>
                        <a:rPr lang="en-US" altLang="ko-KR" sz="1200"/>
                        <a:t>)/lion(</a:t>
                      </a:r>
                      <a:r>
                        <a:rPr lang="ko-KR" altLang="en-US" sz="1200"/>
                        <a:t>적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864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이동속도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10f/15f/15f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활성화된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연구 목록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rgbClr val="808080"/>
                          </a:solidFill>
                        </a:rPr>
                        <a:t>비워두기</a:t>
                      </a:r>
                      <a:endParaRPr lang="ko-KR" altLang="en-US" sz="1200">
                        <a:solidFill>
                          <a:srgbClr val="80808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302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일러스트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solidFill>
                            <a:srgbClr val="808080"/>
                          </a:solidFill>
                        </a:rPr>
                        <a:t>비워두기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779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현재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수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True(</a:t>
                      </a:r>
                      <a:r>
                        <a:rPr lang="ko-KR" altLang="en-US" sz="1200"/>
                        <a:t>공격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220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최대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50f/30f/50f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 grid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 rowSpan="3"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544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기본공격 시 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마나 회복량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0779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초당 마나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회복량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가로 글상자 6"/>
          <p:cNvSpPr txBox="1"/>
          <p:nvPr/>
        </p:nvSpPr>
        <p:spPr>
          <a:xfrm>
            <a:off x="509588" y="1958640"/>
            <a:ext cx="4389792" cy="3626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0000ff"/>
                </a:solidFill>
                <a:effectLst/>
              </a:rPr>
              <a:t>적</a:t>
            </a:r>
            <a:r>
              <a:rPr lang="en-US" altLang="ko-KR">
                <a:solidFill>
                  <a:srgbClr val="0000ff"/>
                </a:solidFill>
                <a:effectLst/>
              </a:rPr>
              <a:t>/</a:t>
            </a:r>
            <a:r>
              <a:rPr lang="ko-KR" altLang="en-US">
                <a:solidFill>
                  <a:srgbClr val="0000ff"/>
                </a:solidFill>
                <a:effectLst/>
              </a:rPr>
              <a:t>아군 유닛 임시 데이터 </a:t>
            </a:r>
            <a:r>
              <a:rPr lang="en-US" altLang="ko-KR">
                <a:solidFill>
                  <a:srgbClr val="0000ff"/>
                </a:solidFill>
                <a:effectLst/>
              </a:rPr>
              <a:t>-</a:t>
            </a:r>
            <a:r>
              <a:rPr lang="ko-KR" altLang="en-US">
                <a:solidFill>
                  <a:srgbClr val="0000ff"/>
                </a:solidFill>
                <a:effectLst/>
              </a:rPr>
              <a:t> 기본 능력치</a:t>
            </a:r>
            <a:endParaRPr lang="ko-KR" altLang="en-US">
              <a:solidFill>
                <a:srgbClr val="0000ff"/>
              </a:solidFill>
              <a:effectLst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5306357" y="2359429"/>
          <a:ext cx="4389792" cy="4084552"/>
        </p:xfrm>
        <a:graphic>
          <a:graphicData uri="http://schemas.openxmlformats.org/drawingml/2006/table">
            <a:tbl>
              <a:tblPr firstRow="1" bandRow="1"/>
              <a:tblGrid>
                <a:gridCol w="1097448"/>
                <a:gridCol w="1097448"/>
                <a:gridCol w="1097448"/>
                <a:gridCol w="1097448"/>
              </a:tblGrid>
              <a:tr h="28540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62659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원거리기본</a:t>
                      </a:r>
                      <a:r>
                        <a:rPr lang="en-US" altLang="ko-KR" sz="1200"/>
                        <a:t>/</a:t>
                      </a:r>
                      <a:endParaRPr lang="en-US" altLang="ko-KR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근거리기본</a:t>
                      </a:r>
                      <a:r>
                        <a:rPr lang="en-US" altLang="ko-KR" sz="1200"/>
                        <a:t>/</a:t>
                      </a:r>
                      <a:endParaRPr lang="en-US" altLang="ko-KR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방어기본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원거리스킬</a:t>
                      </a:r>
                      <a:r>
                        <a:rPr lang="en-US" altLang="ko-KR" sz="1200"/>
                        <a:t>/</a:t>
                      </a:r>
                      <a:endParaRPr lang="en-US" altLang="ko-KR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근거리스킬</a:t>
                      </a:r>
                      <a:r>
                        <a:rPr lang="en-US" altLang="ko-KR" sz="1200"/>
                        <a:t>/</a:t>
                      </a:r>
                      <a:endParaRPr lang="en-US" altLang="ko-KR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방어스킬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654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다수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단일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/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단일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단일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단일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기타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5904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0.75f/1.2f/0.9f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종료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True(</a:t>
                      </a:r>
                      <a:r>
                        <a:rPr lang="ko-KR" altLang="en-US" sz="1200"/>
                        <a:t>기본값</a:t>
                      </a:r>
                      <a:r>
                        <a:rPr lang="en-US" altLang="ko-KR" sz="1200"/>
                        <a:t>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864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 주기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0.8f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소요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50f/50f/50f</a:t>
                      </a:r>
                      <a:endParaRPr lang="en-US" altLang="ko-KR" sz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302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2/1/1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피해계수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3f/1.5f/2f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779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사거리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300f/100f/100f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단일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원</a:t>
                      </a:r>
                      <a:r>
                        <a:rPr lang="en-US" altLang="ko-KR" sz="1200"/>
                        <a:t>:1/</a:t>
                      </a:r>
                      <a:r>
                        <a:rPr lang="ko-KR" altLang="en-US" sz="1200"/>
                        <a:t>근</a:t>
                      </a:r>
                      <a:r>
                        <a:rPr lang="en-US" altLang="ko-KR" sz="1200"/>
                        <a:t>:2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3749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다수</a:t>
                      </a:r>
                      <a:r>
                        <a:rPr lang="en-US" altLang="ko-KR" sz="1200">
                          <a:effectLst/>
                        </a:rPr>
                        <a:t>-</a:t>
                      </a:r>
                      <a:r>
                        <a:rPr lang="ko-KR" altLang="en-US" sz="1200">
                          <a:effectLst/>
                        </a:rPr>
                        <a:t>범위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200f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기타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300f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533749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적중 대상 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10" name="가로 글상자 9"/>
          <p:cNvSpPr txBox="1"/>
          <p:nvPr/>
        </p:nvSpPr>
        <p:spPr>
          <a:xfrm>
            <a:off x="5799926" y="1932599"/>
            <a:ext cx="1229223" cy="3626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0000ff"/>
                </a:solidFill>
                <a:effectLst/>
              </a:rPr>
              <a:t>기본 공격</a:t>
            </a:r>
            <a:endParaRPr lang="ko-KR" altLang="en-US">
              <a:solidFill>
                <a:srgbClr val="0000ff"/>
              </a:solidFill>
              <a:effectLst/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7851764" y="1933866"/>
            <a:ext cx="1480337" cy="36015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0000ff"/>
                </a:solidFill>
                <a:effectLst/>
              </a:rPr>
              <a:t>액티브 스킬</a:t>
            </a:r>
            <a:endParaRPr lang="ko-KR" altLang="en-US">
              <a:solidFill>
                <a:srgbClr val="0000ff"/>
              </a:solidFill>
              <a:effectLst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9865868" y="4585815"/>
            <a:ext cx="2112451" cy="150741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000000"/>
                </a:solidFill>
                <a:effectLst/>
              </a:rPr>
              <a:t>방어스킬</a:t>
            </a:r>
            <a:endParaRPr lang="ko-KR" altLang="en-US">
              <a:solidFill>
                <a:srgbClr val="000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500">
                <a:solidFill>
                  <a:srgbClr val="000000"/>
                </a:solidFill>
                <a:effectLst/>
              </a:rPr>
              <a:t>자신 주변으로</a:t>
            </a:r>
            <a:r>
              <a:rPr lang="en-US" altLang="ko-KR" sz="1500">
                <a:solidFill>
                  <a:srgbClr val="000000"/>
                </a:solidFill>
                <a:effectLst/>
              </a:rPr>
              <a:t> 300f</a:t>
            </a:r>
            <a:r>
              <a:rPr lang="ko-KR" altLang="en-US" sz="1500">
                <a:solidFill>
                  <a:srgbClr val="000000"/>
                </a:solidFill>
                <a:effectLst/>
              </a:rPr>
              <a:t> </a:t>
            </a:r>
            <a:endParaRPr lang="ko-KR" altLang="en-US" sz="1500">
              <a:solidFill>
                <a:srgbClr val="000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500">
                <a:solidFill>
                  <a:srgbClr val="000000"/>
                </a:solidFill>
                <a:effectLst/>
              </a:rPr>
              <a:t>범위 내의 아군을 </a:t>
            </a:r>
            <a:endParaRPr lang="ko-KR" altLang="en-US" sz="1500">
              <a:solidFill>
                <a:srgbClr val="000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500">
                <a:solidFill>
                  <a:srgbClr val="000000"/>
                </a:solidFill>
                <a:effectLst/>
              </a:rPr>
              <a:t>공격력</a:t>
            </a:r>
            <a:r>
              <a:rPr lang="en-US" altLang="ko-KR" sz="1500">
                <a:solidFill>
                  <a:srgbClr val="000000"/>
                </a:solidFill>
                <a:effectLst/>
              </a:rPr>
              <a:t>*</a:t>
            </a:r>
            <a:r>
              <a:rPr lang="ko-KR" altLang="en-US" sz="1500">
                <a:solidFill>
                  <a:srgbClr val="000000"/>
                </a:solidFill>
                <a:effectLst/>
              </a:rPr>
              <a:t>계수 만큼 </a:t>
            </a:r>
            <a:endParaRPr lang="ko-KR" altLang="en-US" sz="1500">
              <a:solidFill>
                <a:srgbClr val="000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500">
                <a:solidFill>
                  <a:srgbClr val="000000"/>
                </a:solidFill>
                <a:effectLst/>
              </a:rPr>
              <a:t>치유</a:t>
            </a:r>
            <a:r>
              <a:rPr lang="en-US" altLang="ko-KR" sz="1500">
                <a:solidFill>
                  <a:srgbClr val="000000"/>
                </a:solidFill>
                <a:effectLst/>
              </a:rPr>
              <a:t>(</a:t>
            </a:r>
            <a:r>
              <a:rPr lang="ko-KR" altLang="en-US" sz="1500">
                <a:solidFill>
                  <a:srgbClr val="000000"/>
                </a:solidFill>
                <a:effectLst/>
              </a:rPr>
              <a:t>최대 체력 </a:t>
            </a:r>
            <a:endParaRPr lang="ko-KR" altLang="en-US" sz="1500">
              <a:solidFill>
                <a:srgbClr val="000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500">
                <a:solidFill>
                  <a:srgbClr val="000000"/>
                </a:solidFill>
                <a:effectLst/>
              </a:rPr>
              <a:t>이상으로 체력 증가 </a:t>
            </a:r>
            <a:r>
              <a:rPr lang="en-US" altLang="ko-KR" sz="1500">
                <a:solidFill>
                  <a:srgbClr val="000000"/>
                </a:solidFill>
                <a:effectLst/>
              </a:rPr>
              <a:t>X)</a:t>
            </a:r>
            <a:endParaRPr lang="en-US" altLang="ko-KR" sz="1500">
              <a:solidFill>
                <a:srgbClr val="000000"/>
              </a:solidFill>
              <a:effectLst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10154716" y="1958640"/>
            <a:ext cx="1480337" cy="36268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rgbClr val="0000ff"/>
                </a:solidFill>
                <a:effectLst/>
              </a:rPr>
              <a:t>패시브 </a:t>
            </a:r>
            <a:r>
              <a:rPr lang="en-US" altLang="ko-KR">
                <a:solidFill>
                  <a:srgbClr val="0000ff"/>
                </a:solidFill>
                <a:effectLst/>
              </a:rPr>
              <a:t>X</a:t>
            </a:r>
            <a:endParaRPr lang="en-US" altLang="ko-KR">
              <a:solidFill>
                <a:srgbClr val="0000f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0117887"/>
      </p:ext>
    </p:extLst>
  </p:cSld>
  <p:clrMapOvr>
    <a:masterClrMapping/>
  </p:clrMapOvr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3620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잔여 개수가 </a:t>
            </a: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r>
              <a:rPr lang="ko-KR" altLang="en-US">
                <a:solidFill>
                  <a:schemeClr val="tx1"/>
                </a:solidFill>
                <a:effectLst/>
              </a:rPr>
              <a:t>인 유닛 프리팹은 회색으로 톤 변화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상호작용 비활성화 상태로 전환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4223" y="5029792"/>
            <a:ext cx="9674022" cy="1021521"/>
          </a:xfrm>
          <a:prstGeom prst="rect">
            <a:avLst/>
          </a:prstGeom>
          <a:solidFill>
            <a:srgbClr val="feff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52" name="빗면 51"/>
          <p:cNvSpPr/>
          <p:nvPr/>
        </p:nvSpPr>
        <p:spPr>
          <a:xfrm>
            <a:off x="1398443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a8a8a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476375" y="5178137"/>
            <a:ext cx="1264227" cy="718703"/>
          </a:xfrm>
          <a:prstGeom prst="rect">
            <a:avLst/>
          </a:prstGeom>
          <a:solidFill>
            <a:srgbClr val="6c6c6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1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54" name="가로 글상자 53"/>
          <p:cNvSpPr txBox="1"/>
          <p:nvPr/>
        </p:nvSpPr>
        <p:spPr>
          <a:xfrm>
            <a:off x="2652279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1</a:t>
            </a:r>
            <a:r>
              <a:rPr lang="ko-KR" altLang="en-US" sz="1300"/>
              <a:t> 이름</a:t>
            </a:r>
            <a:r>
              <a:rPr lang="en-US" altLang="ko-KR" sz="1300"/>
              <a:t>/0</a:t>
            </a:r>
            <a:endParaRPr lang="en-US" altLang="ko-KR" sz="1300"/>
          </a:p>
        </p:txBody>
      </p:sp>
      <p:sp>
        <p:nvSpPr>
          <p:cNvPr id="56" name="직사각형 55"/>
          <p:cNvSpPr/>
          <p:nvPr/>
        </p:nvSpPr>
        <p:spPr>
          <a:xfrm>
            <a:off x="2896930" y="5474970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57" name="직사각형 56"/>
          <p:cNvSpPr/>
          <p:nvPr/>
        </p:nvSpPr>
        <p:spPr>
          <a:xfrm>
            <a:off x="3574472" y="5497533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58" name="빗면 57"/>
          <p:cNvSpPr/>
          <p:nvPr/>
        </p:nvSpPr>
        <p:spPr>
          <a:xfrm>
            <a:off x="4586671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9" name="직사각형 58"/>
          <p:cNvSpPr/>
          <p:nvPr/>
        </p:nvSpPr>
        <p:spPr>
          <a:xfrm>
            <a:off x="4664603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2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0" name="가로 글상자 59"/>
          <p:cNvSpPr txBox="1"/>
          <p:nvPr/>
        </p:nvSpPr>
        <p:spPr>
          <a:xfrm>
            <a:off x="5840507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2</a:t>
            </a:r>
            <a:r>
              <a:rPr lang="ko-KR" altLang="en-US" sz="1300"/>
              <a:t> 이름</a:t>
            </a:r>
            <a:r>
              <a:rPr lang="en-US" altLang="ko-KR" sz="1300"/>
              <a:t>/2</a:t>
            </a:r>
            <a:endParaRPr lang="en-US" altLang="ko-KR" sz="1300"/>
          </a:p>
        </p:txBody>
      </p:sp>
      <p:sp>
        <p:nvSpPr>
          <p:cNvPr id="61" name="직사각형 60"/>
          <p:cNvSpPr/>
          <p:nvPr/>
        </p:nvSpPr>
        <p:spPr>
          <a:xfrm>
            <a:off x="6085158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2" name="직사각형 61"/>
          <p:cNvSpPr/>
          <p:nvPr/>
        </p:nvSpPr>
        <p:spPr>
          <a:xfrm>
            <a:off x="6762700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63" name="빗면 62"/>
          <p:cNvSpPr/>
          <p:nvPr/>
        </p:nvSpPr>
        <p:spPr>
          <a:xfrm>
            <a:off x="7769287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cdffe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7847219" y="5178137"/>
            <a:ext cx="1264227" cy="718703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3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65" name="가로 글상자 64"/>
          <p:cNvSpPr txBox="1"/>
          <p:nvPr/>
        </p:nvSpPr>
        <p:spPr>
          <a:xfrm>
            <a:off x="9023123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3</a:t>
            </a:r>
            <a:r>
              <a:rPr lang="ko-KR" altLang="en-US" sz="1300"/>
              <a:t> 이름</a:t>
            </a:r>
            <a:r>
              <a:rPr lang="en-US" altLang="ko-KR" sz="1300"/>
              <a:t>/1</a:t>
            </a:r>
            <a:endParaRPr lang="en-US" altLang="ko-KR" sz="1300"/>
          </a:p>
        </p:txBody>
      </p:sp>
      <p:sp>
        <p:nvSpPr>
          <p:cNvPr id="66" name="직사각형 65"/>
          <p:cNvSpPr/>
          <p:nvPr/>
        </p:nvSpPr>
        <p:spPr>
          <a:xfrm>
            <a:off x="9267774" y="5474970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67" name="직사각형 66"/>
          <p:cNvSpPr/>
          <p:nvPr/>
        </p:nvSpPr>
        <p:spPr>
          <a:xfrm>
            <a:off x="9945316" y="5497533"/>
            <a:ext cx="593148" cy="361207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70" name="갈매기형 수장 69"/>
          <p:cNvSpPr/>
          <p:nvPr/>
        </p:nvSpPr>
        <p:spPr>
          <a:xfrm rot="10800000">
            <a:off x="1398443" y="3082637"/>
            <a:ext cx="458931" cy="692727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26649" y="2045176"/>
            <a:ext cx="8918077" cy="2821232"/>
          </a:xfrm>
          <a:prstGeom prst="rect">
            <a:avLst/>
          </a:prstGeom>
          <a:noFill/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육각형 75"/>
          <p:cNvSpPr/>
          <p:nvPr/>
        </p:nvSpPr>
        <p:spPr>
          <a:xfrm>
            <a:off x="1857375" y="1582133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77" name="가로 글상자 76"/>
          <p:cNvSpPr txBox="1"/>
          <p:nvPr/>
        </p:nvSpPr>
        <p:spPr>
          <a:xfrm>
            <a:off x="2807337" y="1610246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7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19637" y="1613657"/>
            <a:ext cx="930852" cy="365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6631936" y="1617069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3820361" y="1578140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3" name="육각형 82"/>
          <p:cNvSpPr/>
          <p:nvPr/>
        </p:nvSpPr>
        <p:spPr>
          <a:xfrm>
            <a:off x="5681974" y="1592182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8" name="타원 87"/>
          <p:cNvSpPr/>
          <p:nvPr/>
        </p:nvSpPr>
        <p:spPr>
          <a:xfrm>
            <a:off x="6929870" y="2847109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7296102" y="304185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7669260" y="329218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031982" y="350173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532446" y="369687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7122005" y="3557161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6759283" y="3286190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5" name="가로 글상자 94"/>
          <p:cNvSpPr txBox="1"/>
          <p:nvPr/>
        </p:nvSpPr>
        <p:spPr>
          <a:xfrm>
            <a:off x="5206724" y="2045176"/>
            <a:ext cx="2376920" cy="3655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배치 모드</a:t>
            </a: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96" name="시계/반시계 방향 화살표 95"/>
          <p:cNvSpPr/>
          <p:nvPr/>
        </p:nvSpPr>
        <p:spPr>
          <a:xfrm rot="5400000">
            <a:off x="9695934" y="4407477"/>
            <a:ext cx="372340" cy="432955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3398302"/>
              <a:gd name="adj5" fmla="val 2099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75875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3620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병력을 모두 배치 완료할 경우 전투 시작 버튼 활성화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274223" y="5029792"/>
            <a:ext cx="9674022" cy="1021521"/>
          </a:xfrm>
          <a:prstGeom prst="rect">
            <a:avLst/>
          </a:prstGeom>
          <a:solidFill>
            <a:srgbClr val="feff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52" name="빗면 51"/>
          <p:cNvSpPr/>
          <p:nvPr/>
        </p:nvSpPr>
        <p:spPr>
          <a:xfrm>
            <a:off x="1398443" y="5105152"/>
            <a:ext cx="2996973" cy="860961"/>
          </a:xfrm>
          <a:prstGeom prst="bevel">
            <a:avLst>
              <a:gd name="adj" fmla="val 4241"/>
            </a:avLst>
          </a:prstGeom>
          <a:solidFill>
            <a:srgbClr val="a8a8a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1476375" y="5178137"/>
            <a:ext cx="1264227" cy="718703"/>
          </a:xfrm>
          <a:prstGeom prst="rect">
            <a:avLst/>
          </a:prstGeom>
          <a:solidFill>
            <a:srgbClr val="6c6c6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1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54" name="가로 글상자 53"/>
          <p:cNvSpPr txBox="1"/>
          <p:nvPr/>
        </p:nvSpPr>
        <p:spPr>
          <a:xfrm>
            <a:off x="2652279" y="5187662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1</a:t>
            </a:r>
            <a:r>
              <a:rPr lang="ko-KR" altLang="en-US" sz="1300"/>
              <a:t> 이름</a:t>
            </a:r>
            <a:r>
              <a:rPr lang="en-US" altLang="ko-KR" sz="1300"/>
              <a:t>/0</a:t>
            </a:r>
            <a:endParaRPr lang="en-US" altLang="ko-KR" sz="1300"/>
          </a:p>
        </p:txBody>
      </p:sp>
      <p:sp>
        <p:nvSpPr>
          <p:cNvPr id="56" name="직사각형 55"/>
          <p:cNvSpPr/>
          <p:nvPr/>
        </p:nvSpPr>
        <p:spPr>
          <a:xfrm>
            <a:off x="2896930" y="5474970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57" name="직사각형 56"/>
          <p:cNvSpPr/>
          <p:nvPr/>
        </p:nvSpPr>
        <p:spPr>
          <a:xfrm>
            <a:off x="3574472" y="5497533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70" name="갈매기형 수장 69"/>
          <p:cNvSpPr/>
          <p:nvPr/>
        </p:nvSpPr>
        <p:spPr>
          <a:xfrm rot="10800000">
            <a:off x="1398443" y="3082637"/>
            <a:ext cx="458931" cy="692727"/>
          </a:xfrm>
          <a:prstGeom prst="chevron">
            <a:avLst>
              <a:gd name="adj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1926649" y="2045176"/>
            <a:ext cx="8918077" cy="2821232"/>
          </a:xfrm>
          <a:prstGeom prst="rect">
            <a:avLst/>
          </a:prstGeom>
          <a:noFill/>
          <a:ln>
            <a:solidFill>
              <a:srgbClr val="ff0000">
                <a:alpha val="20000"/>
              </a:srgb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육각형 75"/>
          <p:cNvSpPr/>
          <p:nvPr/>
        </p:nvSpPr>
        <p:spPr>
          <a:xfrm>
            <a:off x="1857375" y="1582133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77" name="가로 글상자 76"/>
          <p:cNvSpPr txBox="1"/>
          <p:nvPr/>
        </p:nvSpPr>
        <p:spPr>
          <a:xfrm>
            <a:off x="2807337" y="1610246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7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4719637" y="1613657"/>
            <a:ext cx="930852" cy="3656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1" name="가로 글상자 80"/>
          <p:cNvSpPr txBox="1"/>
          <p:nvPr/>
        </p:nvSpPr>
        <p:spPr>
          <a:xfrm>
            <a:off x="6631936" y="1617069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3820361" y="1578140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3" name="육각형 82"/>
          <p:cNvSpPr/>
          <p:nvPr/>
        </p:nvSpPr>
        <p:spPr>
          <a:xfrm>
            <a:off x="5681974" y="1592182"/>
            <a:ext cx="949962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900"/>
              <a:t>아군 병력 아이콘</a:t>
            </a:r>
            <a:endParaRPr lang="ko-KR" altLang="en-US" sz="900"/>
          </a:p>
        </p:txBody>
      </p:sp>
      <p:sp>
        <p:nvSpPr>
          <p:cNvPr id="88" name="타원 87"/>
          <p:cNvSpPr/>
          <p:nvPr/>
        </p:nvSpPr>
        <p:spPr>
          <a:xfrm>
            <a:off x="5103670" y="2890699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5469902" y="308544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5843060" y="333577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6205782" y="3545326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5706246" y="3740462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5295805" y="3600751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4933083" y="3329780"/>
            <a:ext cx="273627" cy="2736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5" name="빗면 94"/>
          <p:cNvSpPr/>
          <p:nvPr/>
        </p:nvSpPr>
        <p:spPr>
          <a:xfrm>
            <a:off x="4553815" y="5095627"/>
            <a:ext cx="2996973" cy="860961"/>
          </a:xfrm>
          <a:prstGeom prst="bevel">
            <a:avLst>
              <a:gd name="adj" fmla="val 4241"/>
            </a:avLst>
          </a:prstGeom>
          <a:solidFill>
            <a:srgbClr val="a8a8a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4631747" y="5168612"/>
            <a:ext cx="1264227" cy="718703"/>
          </a:xfrm>
          <a:prstGeom prst="rect">
            <a:avLst/>
          </a:prstGeom>
          <a:solidFill>
            <a:srgbClr val="6c6c6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2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97" name="가로 글상자 96"/>
          <p:cNvSpPr txBox="1"/>
          <p:nvPr/>
        </p:nvSpPr>
        <p:spPr>
          <a:xfrm>
            <a:off x="5807651" y="5178137"/>
            <a:ext cx="1844386" cy="2873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2</a:t>
            </a:r>
            <a:r>
              <a:rPr lang="ko-KR" altLang="en-US" sz="1300"/>
              <a:t> 이름</a:t>
            </a:r>
            <a:r>
              <a:rPr lang="en-US" altLang="ko-KR" sz="1300"/>
              <a:t>/0</a:t>
            </a:r>
            <a:endParaRPr lang="en-US" altLang="ko-KR" sz="1300"/>
          </a:p>
        </p:txBody>
      </p:sp>
      <p:sp>
        <p:nvSpPr>
          <p:cNvPr id="98" name="직사각형 97"/>
          <p:cNvSpPr/>
          <p:nvPr/>
        </p:nvSpPr>
        <p:spPr>
          <a:xfrm>
            <a:off x="6052302" y="5465445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99" name="직사각형 98"/>
          <p:cNvSpPr/>
          <p:nvPr/>
        </p:nvSpPr>
        <p:spPr>
          <a:xfrm>
            <a:off x="6729844" y="5488008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00" name="빗면 99"/>
          <p:cNvSpPr/>
          <p:nvPr/>
        </p:nvSpPr>
        <p:spPr>
          <a:xfrm>
            <a:off x="7759007" y="5093771"/>
            <a:ext cx="2996973" cy="860961"/>
          </a:xfrm>
          <a:prstGeom prst="bevel">
            <a:avLst>
              <a:gd name="adj" fmla="val 4241"/>
            </a:avLst>
          </a:prstGeom>
          <a:solidFill>
            <a:srgbClr val="a8a8a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직사각형 100"/>
          <p:cNvSpPr/>
          <p:nvPr/>
        </p:nvSpPr>
        <p:spPr>
          <a:xfrm>
            <a:off x="7836939" y="5166756"/>
            <a:ext cx="1264227" cy="718703"/>
          </a:xfrm>
          <a:prstGeom prst="rect">
            <a:avLst/>
          </a:prstGeom>
          <a:solidFill>
            <a:srgbClr val="6c6c6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200"/>
              <a:t>병력</a:t>
            </a:r>
            <a:r>
              <a:rPr lang="en-US" altLang="ko-KR" sz="1200"/>
              <a:t>3</a:t>
            </a:r>
            <a:endParaRPr lang="en-US" altLang="ko-KR" sz="1200"/>
          </a:p>
          <a:p>
            <a:pPr lvl="0" algn="ctr">
              <a:defRPr/>
            </a:pPr>
            <a:r>
              <a:rPr lang="ko-KR" altLang="en-US" sz="1200"/>
              <a:t>일러스트</a:t>
            </a:r>
            <a:endParaRPr lang="ko-KR" altLang="en-US" sz="1200"/>
          </a:p>
        </p:txBody>
      </p:sp>
      <p:sp>
        <p:nvSpPr>
          <p:cNvPr id="102" name="가로 글상자 101"/>
          <p:cNvSpPr txBox="1"/>
          <p:nvPr/>
        </p:nvSpPr>
        <p:spPr>
          <a:xfrm>
            <a:off x="9012843" y="5176281"/>
            <a:ext cx="1844385" cy="289164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300"/>
              <a:t>병력</a:t>
            </a:r>
            <a:r>
              <a:rPr lang="en-US" altLang="ko-KR" sz="1300"/>
              <a:t>3</a:t>
            </a:r>
            <a:r>
              <a:rPr lang="ko-KR" altLang="en-US" sz="1300"/>
              <a:t> 이름</a:t>
            </a:r>
            <a:r>
              <a:rPr lang="en-US" altLang="ko-KR" sz="1300"/>
              <a:t>/0</a:t>
            </a:r>
            <a:endParaRPr lang="en-US" altLang="ko-KR" sz="1300"/>
          </a:p>
        </p:txBody>
      </p:sp>
      <p:sp>
        <p:nvSpPr>
          <p:cNvPr id="103" name="직사각형 102"/>
          <p:cNvSpPr/>
          <p:nvPr/>
        </p:nvSpPr>
        <p:spPr>
          <a:xfrm>
            <a:off x="9257494" y="5463589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타입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 아이콘</a:t>
            </a:r>
            <a:endParaRPr lang="ko-KR" altLang="en-US" sz="1000"/>
          </a:p>
        </p:txBody>
      </p:sp>
      <p:sp>
        <p:nvSpPr>
          <p:cNvPr id="104" name="직사각형 103"/>
          <p:cNvSpPr/>
          <p:nvPr/>
        </p:nvSpPr>
        <p:spPr>
          <a:xfrm>
            <a:off x="9935036" y="5486152"/>
            <a:ext cx="593148" cy="361207"/>
          </a:xfrm>
          <a:prstGeom prst="rect">
            <a:avLst/>
          </a:prstGeom>
          <a:solidFill>
            <a:srgbClr val="6e6e6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소속국</a:t>
            </a:r>
            <a:endParaRPr lang="ko-KR" altLang="en-US" sz="1000"/>
          </a:p>
          <a:p>
            <a:pPr lvl="0" algn="ctr">
              <a:defRPr/>
            </a:pPr>
            <a:r>
              <a:rPr lang="ko-KR" altLang="en-US" sz="1000"/>
              <a:t>아이콘</a:t>
            </a:r>
            <a:endParaRPr lang="ko-KR" altLang="en-US" sz="1000"/>
          </a:p>
        </p:txBody>
      </p:sp>
      <p:sp>
        <p:nvSpPr>
          <p:cNvPr id="105" name="도넛 104"/>
          <p:cNvSpPr/>
          <p:nvPr/>
        </p:nvSpPr>
        <p:spPr>
          <a:xfrm>
            <a:off x="7250318" y="3027513"/>
            <a:ext cx="677543" cy="677543"/>
          </a:xfrm>
          <a:prstGeom prst="donut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6" name="다이아몬드 105"/>
          <p:cNvSpPr/>
          <p:nvPr/>
        </p:nvSpPr>
        <p:spPr>
          <a:xfrm>
            <a:off x="7005668" y="4191294"/>
            <a:ext cx="446347" cy="44634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7" name="다이아몬드 106"/>
          <p:cNvSpPr/>
          <p:nvPr/>
        </p:nvSpPr>
        <p:spPr>
          <a:xfrm>
            <a:off x="6461878" y="2467688"/>
            <a:ext cx="446347" cy="44634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8" name="가로 글상자 107"/>
          <p:cNvSpPr txBox="1"/>
          <p:nvPr/>
        </p:nvSpPr>
        <p:spPr>
          <a:xfrm>
            <a:off x="5206724" y="2045176"/>
            <a:ext cx="2376920" cy="36550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dk1"/>
                </a:solidFill>
                <a:effectLst/>
              </a:rPr>
              <a:t>배치 모드</a:t>
            </a:r>
            <a:endParaRPr lang="ko-KR" altLang="en-US">
              <a:solidFill>
                <a:schemeClr val="dk1"/>
              </a:solidFill>
              <a:effectLst/>
            </a:endParaRPr>
          </a:p>
        </p:txBody>
      </p:sp>
      <p:sp>
        <p:nvSpPr>
          <p:cNvPr id="109" name="시계/반시계 방향 화살표 108"/>
          <p:cNvSpPr/>
          <p:nvPr/>
        </p:nvSpPr>
        <p:spPr>
          <a:xfrm rot="5400000">
            <a:off x="9665743" y="4421163"/>
            <a:ext cx="372340" cy="432955"/>
          </a:xfrm>
          <a:prstGeom prst="leftRightCircularArrow">
            <a:avLst>
              <a:gd name="adj1" fmla="val 12500"/>
              <a:gd name="adj2" fmla="val 1142319"/>
              <a:gd name="adj3" fmla="val 20457681"/>
              <a:gd name="adj4" fmla="val 3398302"/>
              <a:gd name="adj5" fmla="val 2099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142861" y="4197006"/>
            <a:ext cx="613118" cy="613118"/>
          </a:xfrm>
          <a:prstGeom prst="rect">
            <a:avLst/>
          </a:prstGeom>
        </p:spPr>
      </p:pic>
      <p:sp>
        <p:nvSpPr>
          <p:cNvPr id="111" name="가로 글상자 110"/>
          <p:cNvSpPr txBox="1"/>
          <p:nvPr/>
        </p:nvSpPr>
        <p:spPr>
          <a:xfrm>
            <a:off x="10182225" y="4638679"/>
            <a:ext cx="628650" cy="171446"/>
          </a:xfrm>
          <a:prstGeom prst="rect">
            <a:avLst/>
          </a:prstGeom>
          <a:solidFill>
            <a:srgbClr val="ffdfb3"/>
          </a:solidFill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100"/>
              <a:t>전투 시작</a:t>
            </a:r>
            <a:endParaRPr lang="ko-KR" altLang="en-US" sz="1100"/>
          </a:p>
        </p:txBody>
      </p:sp>
      <p:cxnSp>
        <p:nvCxnSpPr>
          <p:cNvPr id="112" name="선 111"/>
          <p:cNvCxnSpPr>
            <a:stCxn id="110" idx="0"/>
            <a:endCxn id="113" idx="2"/>
          </p:cNvCxnSpPr>
          <p:nvPr/>
        </p:nvCxnSpPr>
        <p:spPr>
          <a:xfrm rot="10800000">
            <a:off x="9972100" y="4020161"/>
            <a:ext cx="477320" cy="1768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가로 글상자 112"/>
          <p:cNvSpPr txBox="1"/>
          <p:nvPr/>
        </p:nvSpPr>
        <p:spPr>
          <a:xfrm>
            <a:off x="9086972" y="3381064"/>
            <a:ext cx="1770256" cy="63909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buClr>
                <a:schemeClr val="tx1"/>
              </a:buClr>
              <a:buNone/>
              <a:defRPr/>
            </a:pPr>
            <a:r>
              <a:rPr lang="ko-KR" altLang="en-US" sz="1200">
                <a:solidFill>
                  <a:srgbClr val="008000"/>
                </a:solidFill>
                <a:effectLst/>
              </a:rPr>
              <a:t>모든 유닛 잔여 개수가 </a:t>
            </a:r>
            <a:r>
              <a:rPr lang="en-US" altLang="ko-KR" sz="1200">
                <a:solidFill>
                  <a:srgbClr val="008000"/>
                </a:solidFill>
                <a:effectLst/>
              </a:rPr>
              <a:t>0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일 경우</a:t>
            </a:r>
            <a:endParaRPr lang="ko-KR" altLang="en-US" sz="1200">
              <a:solidFill>
                <a:srgbClr val="008000"/>
              </a:solidFill>
              <a:effectLst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rgbClr val="008000"/>
                </a:solidFill>
                <a:effectLst/>
              </a:rPr>
              <a:t>SetActive:true</a:t>
            </a:r>
            <a:r>
              <a:rPr lang="ko-KR" altLang="en-US" sz="1200">
                <a:solidFill>
                  <a:srgbClr val="008000"/>
                </a:solidFill>
                <a:effectLst/>
              </a:rPr>
              <a:t>로 전환</a:t>
            </a:r>
            <a:endParaRPr lang="ko-KR" altLang="en-US" sz="1200">
              <a:solidFill>
                <a:srgbClr val="008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08651185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161655" y="1807269"/>
            <a:ext cx="9925137" cy="227093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오각형 7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523391" y="807620"/>
            <a:ext cx="10810876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전투 시작 버튼 터치 시 보유 병력 나열 공간이 비활성화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유닛이 상대 진영 방향으로 전진함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전진 중 상대 병력이 타겟팅 사거리 내로 진입하면 타겟팅 후 접근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공격 실시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8124488" y="2401534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8490720" y="2596278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8863878" y="2846612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9226600" y="3056162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8727064" y="3251297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8316622" y="3111587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953901" y="2840615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7" name="도넛 16"/>
          <p:cNvSpPr/>
          <p:nvPr/>
        </p:nvSpPr>
        <p:spPr>
          <a:xfrm>
            <a:off x="10040779" y="2624866"/>
            <a:ext cx="519811" cy="519811"/>
          </a:xfrm>
          <a:prstGeom prst="donut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다이아몬드 17"/>
          <p:cNvSpPr/>
          <p:nvPr/>
        </p:nvSpPr>
        <p:spPr>
          <a:xfrm>
            <a:off x="9653914" y="3461225"/>
            <a:ext cx="342437" cy="34243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9" name="다이아몬드 18"/>
          <p:cNvSpPr/>
          <p:nvPr/>
        </p:nvSpPr>
        <p:spPr>
          <a:xfrm>
            <a:off x="9311477" y="2282428"/>
            <a:ext cx="342437" cy="34243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3218632" y="2414938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1" name="타원 20"/>
          <p:cNvSpPr/>
          <p:nvPr/>
        </p:nvSpPr>
        <p:spPr>
          <a:xfrm>
            <a:off x="3584864" y="2609682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3821208" y="3264701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5" name="타원 24"/>
          <p:cNvSpPr/>
          <p:nvPr/>
        </p:nvSpPr>
        <p:spPr>
          <a:xfrm>
            <a:off x="3410766" y="3124991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6" name="타원 25"/>
          <p:cNvSpPr/>
          <p:nvPr/>
        </p:nvSpPr>
        <p:spPr>
          <a:xfrm>
            <a:off x="3048045" y="2854019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도넛 26"/>
          <p:cNvSpPr/>
          <p:nvPr/>
        </p:nvSpPr>
        <p:spPr>
          <a:xfrm>
            <a:off x="1923982" y="2836450"/>
            <a:ext cx="519811" cy="519811"/>
          </a:xfrm>
          <a:prstGeom prst="donut">
            <a:avLst>
              <a:gd name="adj" fmla="val 25000"/>
            </a:avLst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다이아몬드 27"/>
          <p:cNvSpPr/>
          <p:nvPr/>
        </p:nvSpPr>
        <p:spPr>
          <a:xfrm>
            <a:off x="2756061" y="3257781"/>
            <a:ext cx="342437" cy="342437"/>
          </a:xfrm>
          <a:prstGeom prst="diamond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0" name="오른쪽 화살표 29"/>
          <p:cNvSpPr/>
          <p:nvPr/>
        </p:nvSpPr>
        <p:spPr>
          <a:xfrm rot="10800000">
            <a:off x="7740303" y="3495635"/>
            <a:ext cx="1333501" cy="194625"/>
          </a:xfrm>
          <a:prstGeom prst="rightArrow">
            <a:avLst>
              <a:gd name="adj1" fmla="val 14062"/>
              <a:gd name="adj2" fmla="val 103111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1" name="오른쪽 화살표 30"/>
          <p:cNvSpPr/>
          <p:nvPr/>
        </p:nvSpPr>
        <p:spPr>
          <a:xfrm>
            <a:off x="3218632" y="3509039"/>
            <a:ext cx="1333501" cy="194625"/>
          </a:xfrm>
          <a:prstGeom prst="rightArrow">
            <a:avLst>
              <a:gd name="adj1" fmla="val 14062"/>
              <a:gd name="adj2" fmla="val 103111"/>
            </a:avLst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51"/>
          <p:cNvSpPr/>
          <p:nvPr/>
        </p:nvSpPr>
        <p:spPr>
          <a:xfrm>
            <a:off x="1166661" y="4148757"/>
            <a:ext cx="9925137" cy="227093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타원 52"/>
          <p:cNvSpPr/>
          <p:nvPr/>
        </p:nvSpPr>
        <p:spPr>
          <a:xfrm>
            <a:off x="6746825" y="4693542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4" name="타원 53"/>
          <p:cNvSpPr/>
          <p:nvPr/>
        </p:nvSpPr>
        <p:spPr>
          <a:xfrm>
            <a:off x="7113057" y="4888286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5" name="타원 54"/>
          <p:cNvSpPr/>
          <p:nvPr/>
        </p:nvSpPr>
        <p:spPr>
          <a:xfrm>
            <a:off x="7486215" y="5138620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7848937" y="5348170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349401" y="5543305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6938959" y="5403595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6576238" y="5132623"/>
            <a:ext cx="209927" cy="209927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0" name="도넛 59"/>
          <p:cNvSpPr/>
          <p:nvPr/>
        </p:nvSpPr>
        <p:spPr>
          <a:xfrm>
            <a:off x="8663117" y="4916874"/>
            <a:ext cx="519811" cy="519811"/>
          </a:xfrm>
          <a:prstGeom prst="donut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다이아몬드 60"/>
          <p:cNvSpPr/>
          <p:nvPr/>
        </p:nvSpPr>
        <p:spPr>
          <a:xfrm>
            <a:off x="8276251" y="5753233"/>
            <a:ext cx="342437" cy="34243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2" name="다이아몬드 61"/>
          <p:cNvSpPr/>
          <p:nvPr/>
        </p:nvSpPr>
        <p:spPr>
          <a:xfrm>
            <a:off x="7933814" y="4574436"/>
            <a:ext cx="342437" cy="342437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타원 62"/>
          <p:cNvSpPr/>
          <p:nvPr/>
        </p:nvSpPr>
        <p:spPr>
          <a:xfrm>
            <a:off x="4464667" y="4756427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4" name="타원 63"/>
          <p:cNvSpPr/>
          <p:nvPr/>
        </p:nvSpPr>
        <p:spPr>
          <a:xfrm>
            <a:off x="4830899" y="4951171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5" name="타원 64"/>
          <p:cNvSpPr/>
          <p:nvPr/>
        </p:nvSpPr>
        <p:spPr>
          <a:xfrm>
            <a:off x="5067243" y="5606190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6" name="타원 65"/>
          <p:cNvSpPr/>
          <p:nvPr/>
        </p:nvSpPr>
        <p:spPr>
          <a:xfrm>
            <a:off x="4656801" y="5466480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4294080" y="5195508"/>
            <a:ext cx="209927" cy="209927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8" name="도넛 67"/>
          <p:cNvSpPr/>
          <p:nvPr/>
        </p:nvSpPr>
        <p:spPr>
          <a:xfrm>
            <a:off x="3170017" y="5177939"/>
            <a:ext cx="519811" cy="519811"/>
          </a:xfrm>
          <a:prstGeom prst="donut">
            <a:avLst>
              <a:gd name="adj" fmla="val 25000"/>
            </a:avLst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9" name="다이아몬드 68"/>
          <p:cNvSpPr/>
          <p:nvPr/>
        </p:nvSpPr>
        <p:spPr>
          <a:xfrm>
            <a:off x="4002095" y="5599270"/>
            <a:ext cx="342437" cy="342437"/>
          </a:xfrm>
          <a:prstGeom prst="diamond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72" name="선 71"/>
          <p:cNvCxnSpPr>
            <a:stCxn id="65" idx="6"/>
            <a:endCxn id="59" idx="2"/>
          </p:cNvCxnSpPr>
          <p:nvPr/>
        </p:nvCxnSpPr>
        <p:spPr>
          <a:xfrm flipV="1">
            <a:off x="5277170" y="5237586"/>
            <a:ext cx="1299068" cy="473567"/>
          </a:xfrm>
          <a:prstGeom prst="line">
            <a:avLst/>
          </a:prstGeom>
          <a:ln w="127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선 72"/>
          <p:cNvCxnSpPr>
            <a:stCxn id="64" idx="6"/>
            <a:endCxn id="59" idx="1"/>
          </p:cNvCxnSpPr>
          <p:nvPr/>
        </p:nvCxnSpPr>
        <p:spPr>
          <a:xfrm>
            <a:off x="5040826" y="5056134"/>
            <a:ext cx="1566155" cy="107232"/>
          </a:xfrm>
          <a:prstGeom prst="line">
            <a:avLst/>
          </a:prstGeom>
          <a:ln w="127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선 73"/>
          <p:cNvCxnSpPr>
            <a:stCxn id="65" idx="6"/>
            <a:endCxn id="58" idx="3"/>
          </p:cNvCxnSpPr>
          <p:nvPr/>
        </p:nvCxnSpPr>
        <p:spPr>
          <a:xfrm flipV="1">
            <a:off x="5277170" y="5582780"/>
            <a:ext cx="1692532" cy="128374"/>
          </a:xfrm>
          <a:prstGeom prst="line">
            <a:avLst/>
          </a:prstGeom>
          <a:ln w="12700">
            <a:gradFill flip="xy" rotWithShape="1">
              <a:gsLst>
                <a:gs pos="22368">
                  <a:srgbClr val="ff9999">
                    <a:alpha val="100000"/>
                  </a:srgbClr>
                </a:gs>
                <a:gs pos="75000">
                  <a:srgbClr val="8080ff">
                    <a:alpha val="100000"/>
                  </a:srgbClr>
                </a:gs>
              </a:gsLst>
              <a:lin ang="0" scaled="1"/>
              <a:tileRect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17538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이 때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플레이어의 화면은 다음과 같이 세팅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화면 드래그를 통해 카메라 좌우 이동 </a:t>
            </a:r>
            <a:r>
              <a:rPr lang="en-US" altLang="ko-KR">
                <a:solidFill>
                  <a:schemeClr val="tx1"/>
                </a:solidFill>
                <a:effectLst/>
              </a:rPr>
              <a:t>(</a:t>
            </a:r>
            <a:r>
              <a:rPr lang="ko-KR" altLang="en-US">
                <a:solidFill>
                  <a:schemeClr val="tx1"/>
                </a:solidFill>
                <a:effectLst/>
              </a:rPr>
              <a:t>맵 내에서만</a:t>
            </a:r>
            <a:r>
              <a:rPr lang="en-US" altLang="ko-KR">
                <a:solidFill>
                  <a:schemeClr val="tx1"/>
                </a:solidFill>
                <a:effectLst/>
              </a:rPr>
              <a:t>)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76" name="육각형 75"/>
          <p:cNvSpPr/>
          <p:nvPr/>
        </p:nvSpPr>
        <p:spPr>
          <a:xfrm>
            <a:off x="1381125" y="1601831"/>
            <a:ext cx="848590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적 진영아이콘</a:t>
            </a:r>
            <a:endParaRPr lang="ko-KR" altLang="en-US" sz="1000"/>
          </a:p>
        </p:txBody>
      </p:sp>
      <p:sp>
        <p:nvSpPr>
          <p:cNvPr id="77" name="가로 글상자 76"/>
          <p:cNvSpPr txBox="1"/>
          <p:nvPr/>
        </p:nvSpPr>
        <p:spPr>
          <a:xfrm>
            <a:off x="2229716" y="1629944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7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8147006" y="1629944"/>
            <a:ext cx="1021771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아군 진영아이콘</a:t>
            </a:r>
            <a:endParaRPr lang="ko-KR" altLang="en-US" sz="1000"/>
          </a:p>
        </p:txBody>
      </p:sp>
      <p:sp>
        <p:nvSpPr>
          <p:cNvPr id="83" name="가로 글상자 82"/>
          <p:cNvSpPr txBox="1"/>
          <p:nvPr/>
        </p:nvSpPr>
        <p:spPr>
          <a:xfrm>
            <a:off x="7216154" y="1673695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4" name="가로 글상자 83"/>
          <p:cNvSpPr txBox="1"/>
          <p:nvPr/>
        </p:nvSpPr>
        <p:spPr>
          <a:xfrm>
            <a:off x="4601153" y="1732271"/>
            <a:ext cx="2460740" cy="26316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200">
                <a:solidFill>
                  <a:srgbClr val="008000"/>
                </a:solidFill>
              </a:rPr>
              <a:t>잔여 병력 개수 표시 </a:t>
            </a:r>
            <a:r>
              <a:rPr lang="en-US" altLang="ko-KR" sz="1200">
                <a:solidFill>
                  <a:srgbClr val="008000"/>
                </a:solidFill>
              </a:rPr>
              <a:t>UI</a:t>
            </a:r>
            <a:endParaRPr lang="en-US" altLang="ko-KR" sz="1200">
              <a:solidFill>
                <a:srgbClr val="008000"/>
              </a:solidFill>
            </a:endParaRPr>
          </a:p>
        </p:txBody>
      </p:sp>
      <p:cxnSp>
        <p:nvCxnSpPr>
          <p:cNvPr id="85" name="선 84"/>
          <p:cNvCxnSpPr>
            <a:endCxn id="84" idx="1"/>
          </p:cNvCxnSpPr>
          <p:nvPr/>
        </p:nvCxnSpPr>
        <p:spPr>
          <a:xfrm>
            <a:off x="2543581" y="1784021"/>
            <a:ext cx="2057572" cy="798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선 85"/>
          <p:cNvCxnSpPr/>
          <p:nvPr/>
        </p:nvCxnSpPr>
        <p:spPr>
          <a:xfrm rot="10800000">
            <a:off x="6282169" y="1828327"/>
            <a:ext cx="14893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/>
          <p:cNvSpPr/>
          <p:nvPr/>
        </p:nvSpPr>
        <p:spPr>
          <a:xfrm>
            <a:off x="6871253" y="3047719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8" name="타원 87"/>
          <p:cNvSpPr/>
          <p:nvPr/>
        </p:nvSpPr>
        <p:spPr>
          <a:xfrm>
            <a:off x="7490940" y="3380171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9" name="타원 88"/>
          <p:cNvSpPr/>
          <p:nvPr/>
        </p:nvSpPr>
        <p:spPr>
          <a:xfrm>
            <a:off x="8083435" y="3772056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8727744" y="4032733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8005048" y="4493467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7131779" y="4143884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6474260" y="3727794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도넛 93"/>
          <p:cNvSpPr/>
          <p:nvPr/>
        </p:nvSpPr>
        <p:spPr>
          <a:xfrm>
            <a:off x="9950778" y="3429000"/>
            <a:ext cx="944107" cy="944107"/>
          </a:xfrm>
          <a:prstGeom prst="donut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다이아몬드 94"/>
          <p:cNvSpPr/>
          <p:nvPr/>
        </p:nvSpPr>
        <p:spPr>
          <a:xfrm>
            <a:off x="9465738" y="4285796"/>
            <a:ext cx="621952" cy="621952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6" name="다이아몬드 95"/>
          <p:cNvSpPr/>
          <p:nvPr/>
        </p:nvSpPr>
        <p:spPr>
          <a:xfrm>
            <a:off x="8667902" y="3118023"/>
            <a:ext cx="621952" cy="621952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7" name="타원 96"/>
          <p:cNvSpPr/>
          <p:nvPr/>
        </p:nvSpPr>
        <p:spPr>
          <a:xfrm>
            <a:off x="3067629" y="3241551"/>
            <a:ext cx="331154" cy="331154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8" name="타원 97"/>
          <p:cNvSpPr/>
          <p:nvPr/>
        </p:nvSpPr>
        <p:spPr>
          <a:xfrm>
            <a:off x="3696375" y="3318478"/>
            <a:ext cx="331154" cy="331154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9" name="타원 98"/>
          <p:cNvSpPr/>
          <p:nvPr/>
        </p:nvSpPr>
        <p:spPr>
          <a:xfrm>
            <a:off x="3914187" y="3987759"/>
            <a:ext cx="331154" cy="331154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>
            <a:off x="3184543" y="3781571"/>
            <a:ext cx="331154" cy="331154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>
            <a:off x="2569539" y="3485888"/>
            <a:ext cx="331154" cy="331154"/>
          </a:xfrm>
          <a:prstGeom prst="ellipse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2" name="도넛 101"/>
          <p:cNvSpPr/>
          <p:nvPr/>
        </p:nvSpPr>
        <p:spPr>
          <a:xfrm>
            <a:off x="1339109" y="3537154"/>
            <a:ext cx="819987" cy="819987"/>
          </a:xfrm>
          <a:prstGeom prst="donut">
            <a:avLst>
              <a:gd name="adj" fmla="val 25000"/>
            </a:avLst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3" name="다이아몬드 102"/>
          <p:cNvSpPr/>
          <p:nvPr/>
        </p:nvSpPr>
        <p:spPr>
          <a:xfrm>
            <a:off x="2159317" y="3953281"/>
            <a:ext cx="540185" cy="540185"/>
          </a:xfrm>
          <a:prstGeom prst="diamond">
            <a:avLst/>
          </a:prstGeom>
          <a:solidFill>
            <a:srgbClr val="ff999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7716319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6382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●적</a:t>
            </a:r>
            <a:r>
              <a:rPr lang="en-US" altLang="ko-KR">
                <a:solidFill>
                  <a:schemeClr val="tx1"/>
                </a:solidFill>
                <a:effectLst/>
              </a:rPr>
              <a:t>/</a:t>
            </a:r>
            <a:r>
              <a:rPr lang="ko-KR" altLang="en-US">
                <a:solidFill>
                  <a:schemeClr val="tx1"/>
                </a:solidFill>
                <a:effectLst/>
              </a:rPr>
              <a:t>아군 중 한쪽 병력이 </a:t>
            </a: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r>
              <a:rPr lang="ko-KR" altLang="en-US">
                <a:solidFill>
                  <a:schemeClr val="tx1"/>
                </a:solidFill>
                <a:effectLst/>
              </a:rPr>
              <a:t>이 되면 전투 종료 감지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이후 다음 페이지와 같이 결과 화면 생성 후 결과 화면 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터치 시 마을 씬으로 복귀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76" name="육각형 75"/>
          <p:cNvSpPr/>
          <p:nvPr/>
        </p:nvSpPr>
        <p:spPr>
          <a:xfrm>
            <a:off x="1381125" y="1601831"/>
            <a:ext cx="848590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적 진영아이콘</a:t>
            </a:r>
            <a:endParaRPr lang="ko-KR" altLang="en-US" sz="1000"/>
          </a:p>
        </p:txBody>
      </p:sp>
      <p:sp>
        <p:nvSpPr>
          <p:cNvPr id="77" name="가로 글상자 76"/>
          <p:cNvSpPr txBox="1"/>
          <p:nvPr/>
        </p:nvSpPr>
        <p:spPr>
          <a:xfrm>
            <a:off x="2229716" y="1629944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8147006" y="1629944"/>
            <a:ext cx="1021771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아군 진영아이콘</a:t>
            </a:r>
            <a:endParaRPr lang="ko-KR" altLang="en-US" sz="1000"/>
          </a:p>
        </p:txBody>
      </p:sp>
      <p:sp>
        <p:nvSpPr>
          <p:cNvPr id="83" name="가로 글상자 82"/>
          <p:cNvSpPr txBox="1"/>
          <p:nvPr/>
        </p:nvSpPr>
        <p:spPr>
          <a:xfrm>
            <a:off x="7216154" y="1673695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6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827268" y="3780660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471577" y="4041338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3748881" y="4502071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2875612" y="4152488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도넛 93"/>
          <p:cNvSpPr/>
          <p:nvPr/>
        </p:nvSpPr>
        <p:spPr>
          <a:xfrm>
            <a:off x="5694611" y="3437604"/>
            <a:ext cx="944107" cy="944107"/>
          </a:xfrm>
          <a:prstGeom prst="donut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다이아몬드 94"/>
          <p:cNvSpPr/>
          <p:nvPr/>
        </p:nvSpPr>
        <p:spPr>
          <a:xfrm>
            <a:off x="5209571" y="4294400"/>
            <a:ext cx="621952" cy="621952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246869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점령전투 매커니즘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274223" y="1554995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8444" y="1620881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9306" y="1620881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76" name="육각형 75"/>
          <p:cNvSpPr/>
          <p:nvPr/>
        </p:nvSpPr>
        <p:spPr>
          <a:xfrm>
            <a:off x="1381125" y="1601831"/>
            <a:ext cx="848590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적 진영아이콘</a:t>
            </a:r>
            <a:endParaRPr lang="ko-KR" altLang="en-US" sz="1000"/>
          </a:p>
        </p:txBody>
      </p:sp>
      <p:sp>
        <p:nvSpPr>
          <p:cNvPr id="77" name="가로 글상자 76"/>
          <p:cNvSpPr txBox="1"/>
          <p:nvPr/>
        </p:nvSpPr>
        <p:spPr>
          <a:xfrm>
            <a:off x="2229716" y="1629944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0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2" name="육각형 81"/>
          <p:cNvSpPr/>
          <p:nvPr/>
        </p:nvSpPr>
        <p:spPr>
          <a:xfrm>
            <a:off x="8147006" y="1629944"/>
            <a:ext cx="1021771" cy="452994"/>
          </a:xfrm>
          <a:prstGeom prst="hexagon">
            <a:avLst>
              <a:gd name="adj" fmla="val 25000"/>
              <a:gd name="vf" fmla="val 11547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000"/>
              <a:t>아군 진영아이콘</a:t>
            </a:r>
            <a:endParaRPr lang="ko-KR" altLang="en-US" sz="1000"/>
          </a:p>
        </p:txBody>
      </p:sp>
      <p:sp>
        <p:nvSpPr>
          <p:cNvPr id="83" name="가로 글상자 82"/>
          <p:cNvSpPr txBox="1"/>
          <p:nvPr/>
        </p:nvSpPr>
        <p:spPr>
          <a:xfrm>
            <a:off x="7216154" y="1673695"/>
            <a:ext cx="930852" cy="365491"/>
          </a:xfrm>
          <a:prstGeom prst="rect">
            <a:avLst/>
          </a:prstGeom>
        </p:spPr>
        <p:txBody>
          <a:bodyPr wrap="square">
            <a:spAutoFit/>
          </a:bodyPr>
          <a:p>
            <a:pPr lvl="0" algn="r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6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3827268" y="3780660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타원 89"/>
          <p:cNvSpPr/>
          <p:nvPr/>
        </p:nvSpPr>
        <p:spPr>
          <a:xfrm>
            <a:off x="4471577" y="4041338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1" name="타원 90"/>
          <p:cNvSpPr/>
          <p:nvPr/>
        </p:nvSpPr>
        <p:spPr>
          <a:xfrm>
            <a:off x="3748881" y="4502071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타원 91"/>
          <p:cNvSpPr/>
          <p:nvPr/>
        </p:nvSpPr>
        <p:spPr>
          <a:xfrm>
            <a:off x="2875612" y="4152488"/>
            <a:ext cx="381280" cy="381280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도넛 93"/>
          <p:cNvSpPr/>
          <p:nvPr/>
        </p:nvSpPr>
        <p:spPr>
          <a:xfrm>
            <a:off x="5694611" y="3437604"/>
            <a:ext cx="944107" cy="944107"/>
          </a:xfrm>
          <a:prstGeom prst="donut">
            <a:avLst>
              <a:gd name="adj" fmla="val 25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5" name="다이아몬드 94"/>
          <p:cNvSpPr/>
          <p:nvPr/>
        </p:nvSpPr>
        <p:spPr>
          <a:xfrm>
            <a:off x="5209571" y="4294400"/>
            <a:ext cx="621952" cy="621952"/>
          </a:xfrm>
          <a:prstGeom prst="diamond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1272886" y="1554995"/>
            <a:ext cx="9675360" cy="4496318"/>
          </a:xfrm>
          <a:prstGeom prst="rect">
            <a:avLst/>
          </a:prstGeom>
          <a:gradFill flip="xy" rotWithShape="1">
            <a:gsLst>
              <a:gs pos="73684">
                <a:srgbClr val="ecec00">
                  <a:alpha val="83000"/>
                </a:srgbClr>
              </a:gs>
              <a:gs pos="100000">
                <a:schemeClr val="bg1">
                  <a:alpha val="10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8" name="가로 글상자 107"/>
          <p:cNvSpPr txBox="1"/>
          <p:nvPr/>
        </p:nvSpPr>
        <p:spPr>
          <a:xfrm>
            <a:off x="5142045" y="2082938"/>
            <a:ext cx="2049238" cy="77219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4500"/>
              <a:t>Victory!</a:t>
            </a:r>
            <a:endParaRPr lang="en-US" altLang="ko-KR" sz="4500"/>
          </a:p>
        </p:txBody>
      </p:sp>
      <p:sp>
        <p:nvSpPr>
          <p:cNvPr id="109" name="가로 글상자 108"/>
          <p:cNvSpPr txBox="1"/>
          <p:nvPr/>
        </p:nvSpPr>
        <p:spPr>
          <a:xfrm>
            <a:off x="5269423" y="2855133"/>
            <a:ext cx="1794482" cy="31738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남부 평야</a:t>
            </a:r>
            <a:r>
              <a:rPr lang="en-US" altLang="ko-KR" sz="1500"/>
              <a:t>(7,1)</a:t>
            </a:r>
            <a:r>
              <a:rPr lang="ko-KR" altLang="en-US" sz="1500"/>
              <a:t> 점령</a:t>
            </a:r>
            <a:endParaRPr lang="ko-KR" altLang="en-US" sz="1500"/>
          </a:p>
        </p:txBody>
      </p:sp>
      <p:sp>
        <p:nvSpPr>
          <p:cNvPr id="110" name="가로 글상자 109"/>
          <p:cNvSpPr txBox="1"/>
          <p:nvPr/>
        </p:nvSpPr>
        <p:spPr>
          <a:xfrm>
            <a:off x="5269423" y="5042419"/>
            <a:ext cx="2013392" cy="318251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1500"/>
              <a:t>화면을 터치하여 진행</a:t>
            </a:r>
            <a:endParaRPr lang="ko-KR" altLang="en-US" sz="1500"/>
          </a:p>
        </p:txBody>
      </p:sp>
    </p:spTree>
    <p:extLst>
      <p:ext uri="{BB962C8B-B14F-4D97-AF65-F5344CB8AC3E}">
        <p14:creationId xmlns:p14="http://schemas.microsoft.com/office/powerpoint/2010/main" val="2414463388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템플릿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23391" y="807620"/>
            <a:ext cx="10810876" cy="3620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</a:t>
            </a:r>
            <a:r>
              <a:rPr lang="en-US" altLang="ko-KR">
                <a:solidFill>
                  <a:schemeClr val="tx1"/>
                </a:solidFill>
                <a:effectLst/>
              </a:rPr>
              <a:t> ABCD</a:t>
            </a:r>
            <a:endParaRPr lang="en-US" altLang="ko-KR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3080807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3655933" y="2957193"/>
            <a:ext cx="2128946" cy="36304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1" name="직사각형 50"/>
          <p:cNvSpPr/>
          <p:nvPr/>
        </p:nvSpPr>
        <p:spPr>
          <a:xfrm>
            <a:off x="6017271" y="2708711"/>
            <a:ext cx="3150972" cy="3642739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232603" y="810796"/>
            <a:ext cx="11726794" cy="6047204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3880819" cy="529179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매커니즘</a:t>
            </a:r>
            <a:r>
              <a:rPr lang="en-US" altLang="ko-KR">
                <a:solidFill>
                  <a:schemeClr val="tx1"/>
                </a:solidFill>
              </a:rPr>
              <a:t> (</a:t>
            </a:r>
            <a:r>
              <a:rPr lang="ko-KR" altLang="en-US">
                <a:solidFill>
                  <a:schemeClr val="tx1"/>
                </a:solidFill>
              </a:rPr>
              <a:t>변수 개요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504421" y="525625"/>
            <a:ext cx="3183157" cy="345108"/>
          </a:xfrm>
          <a:prstGeom prst="rect">
            <a:avLst/>
          </a:prstGeom>
          <a:solidFill>
            <a:srgbClr val="fff0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부모 클래스</a:t>
            </a:r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452569" y="1343412"/>
          <a:ext cx="3048733" cy="4876097"/>
        </p:xfrm>
        <a:graphic>
          <a:graphicData uri="http://schemas.openxmlformats.org/drawingml/2006/table">
            <a:tbl>
              <a:tblPr firstRow="1" bandRow="1"/>
              <a:tblGrid>
                <a:gridCol w="879328"/>
                <a:gridCol w="619556"/>
                <a:gridCol w="885825"/>
                <a:gridCol w="664024"/>
              </a:tblGrid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38d500"/>
                          </a:solidFill>
                        </a:rPr>
                        <a:t>F</a:t>
                      </a:r>
                      <a:r>
                        <a:rPr lang="en-US" altLang="ko-KR" sz="1200"/>
                        <a:t>loat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방어력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체력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소속국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244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이동속도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활성화된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연구 목록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800000"/>
                          </a:solidFill>
                        </a:rPr>
                        <a:t>L</a:t>
                      </a:r>
                      <a:r>
                        <a:rPr lang="en-US" altLang="ko-KR" sz="1200"/>
                        <a:t>ist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일러스트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800080"/>
                          </a:solidFill>
                        </a:rPr>
                        <a:t>I</a:t>
                      </a:r>
                      <a:r>
                        <a:rPr lang="en-US" altLang="ko-KR" sz="1200"/>
                        <a:t>mage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현재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4" grid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 rowSpan="4" h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최대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73342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기본공격 시 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마나 회복량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  <a:tr h="5128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초당 마나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회복량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gridSpan="2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  <a:tc hMerge="1"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808080"/>
                    </a:solidFill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783650" y="894222"/>
            <a:ext cx="2381249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기본 능력치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3844505" y="920649"/>
            <a:ext cx="1838942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기본 공격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93961" y="2929415"/>
            <a:ext cx="1415452" cy="4061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단일 공격</a:t>
            </a:r>
            <a:r>
              <a:rPr lang="en-US" altLang="ko-KR" sz="1500">
                <a:solidFill>
                  <a:srgbClr val="000000"/>
                </a:solidFill>
              </a:rPr>
              <a:t> </a:t>
            </a:r>
            <a:r>
              <a:rPr lang="ko-KR" altLang="en-US" sz="1500">
                <a:solidFill>
                  <a:srgbClr val="000000"/>
                </a:solidFill>
              </a:rPr>
              <a:t>스킬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=SkillSingleAttack)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9676017" y="2752143"/>
            <a:ext cx="1699816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전투 관련 변수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/>
        </p:nvGraphicFramePr>
        <p:xfrm>
          <a:off x="3852299" y="1337368"/>
          <a:ext cx="1845190" cy="1767985"/>
        </p:xfrm>
        <a:graphic>
          <a:graphicData uri="http://schemas.openxmlformats.org/drawingml/2006/table">
            <a:tbl>
              <a:tblPr firstRow="1" bandRow="1"/>
              <a:tblGrid>
                <a:gridCol w="922595"/>
                <a:gridCol w="922595"/>
              </a:tblGrid>
              <a:tr h="2946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46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46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46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 주기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46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46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사거리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/>
        </p:nvGraphicFramePr>
        <p:xfrm>
          <a:off x="6671279" y="1515139"/>
          <a:ext cx="1845190" cy="1359744"/>
        </p:xfrm>
        <a:graphic>
          <a:graphicData uri="http://schemas.openxmlformats.org/drawingml/2006/table">
            <a:tbl>
              <a:tblPr firstRow="1" bandRow="1"/>
              <a:tblGrid>
                <a:gridCol w="922595"/>
                <a:gridCol w="922595"/>
              </a:tblGrid>
              <a:tr h="33993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3993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3993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종료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3993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소요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6" name="직사각형 45"/>
          <p:cNvSpPr/>
          <p:nvPr/>
        </p:nvSpPr>
        <p:spPr>
          <a:xfrm>
            <a:off x="6671279" y="1083639"/>
            <a:ext cx="1832692" cy="37883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액티브 스킬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7659407" y="2929415"/>
            <a:ext cx="1415452" cy="4061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범위 공격</a:t>
            </a:r>
            <a:r>
              <a:rPr lang="en-US" altLang="ko-KR" sz="1500">
                <a:solidFill>
                  <a:srgbClr val="000000"/>
                </a:solidFill>
              </a:rPr>
              <a:t> </a:t>
            </a:r>
            <a:r>
              <a:rPr lang="ko-KR" altLang="en-US" sz="1500">
                <a:solidFill>
                  <a:srgbClr val="000000"/>
                </a:solidFill>
              </a:rPr>
              <a:t>스킬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=SkillRangeAttack)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graphicFrame>
        <p:nvGraphicFramePr>
          <p:cNvPr id="53" name="표 52"/>
          <p:cNvGraphicFramePr>
            <a:graphicFrameLocks noGrp="1"/>
          </p:cNvGraphicFramePr>
          <p:nvPr/>
        </p:nvGraphicFramePr>
        <p:xfrm>
          <a:off x="6093961" y="3435903"/>
          <a:ext cx="1415452" cy="579208"/>
        </p:xfrm>
        <a:graphic>
          <a:graphicData uri="http://schemas.openxmlformats.org/drawingml/2006/table">
            <a:tbl>
              <a:tblPr firstRow="1" bandRow="1"/>
              <a:tblGrid>
                <a:gridCol w="707726"/>
                <a:gridCol w="707726"/>
              </a:tblGrid>
              <a:tr h="28960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8960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/>
        </p:nvGraphicFramePr>
        <p:xfrm>
          <a:off x="7592757" y="3435904"/>
          <a:ext cx="1484000" cy="1627839"/>
        </p:xfrm>
        <a:graphic>
          <a:graphicData uri="http://schemas.openxmlformats.org/drawingml/2006/table">
            <a:tbl>
              <a:tblPr firstRow="1" bandRow="1"/>
              <a:tblGrid>
                <a:gridCol w="741050"/>
                <a:gridCol w="742950"/>
              </a:tblGrid>
              <a:tr h="21527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527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932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범위 도형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3200c8"/>
                          </a:solidFill>
                          <a:latin typeface="Calibri"/>
                          <a:ea typeface="맑은 고딕"/>
                          <a:cs typeface="Calibri"/>
                        </a:rPr>
                        <a:t>G</a:t>
                      </a:r>
                      <a:r>
                        <a: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ameObject</a:t>
                      </a:r>
                      <a:endParaRPr xmlns:mc="http://schemas.openxmlformats.org/markup-compatibility/2006" xmlns:hp="http://schemas.haansoft.com/office/presentation/8.0" kumimoji="0" lang="en-US" altLang="ko-KR" sz="11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932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시전 방향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9932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시전 위치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932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/>
                        <a:t>좌우 구분값</a:t>
                      </a:r>
                      <a:endParaRPr lang="ko-KR" altLang="en-US" sz="1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56" name="직사각형 55"/>
          <p:cNvSpPr/>
          <p:nvPr/>
        </p:nvSpPr>
        <p:spPr>
          <a:xfrm>
            <a:off x="7639601" y="5116408"/>
            <a:ext cx="1415452" cy="57819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기타</a:t>
            </a:r>
            <a:r>
              <a:rPr lang="en-US" altLang="ko-KR" sz="1500">
                <a:solidFill>
                  <a:srgbClr val="000000"/>
                </a:solidFill>
              </a:rPr>
              <a:t> </a:t>
            </a:r>
            <a:r>
              <a:rPr lang="ko-KR" altLang="en-US" sz="1500">
                <a:solidFill>
                  <a:srgbClr val="000000"/>
                </a:solidFill>
              </a:rPr>
              <a:t>스킬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=DefOrBuff)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/>
        </p:nvGraphicFramePr>
        <p:xfrm>
          <a:off x="7639601" y="5742230"/>
          <a:ext cx="1425732" cy="492308"/>
        </p:xfrm>
        <a:graphic>
          <a:graphicData uri="http://schemas.openxmlformats.org/drawingml/2006/table">
            <a:tbl>
              <a:tblPr firstRow="1" bandRow="1"/>
              <a:tblGrid>
                <a:gridCol w="714376"/>
                <a:gridCol w="711356"/>
              </a:tblGrid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59" name="직사각형 58"/>
          <p:cNvSpPr/>
          <p:nvPr/>
        </p:nvSpPr>
        <p:spPr>
          <a:xfrm>
            <a:off x="9609579" y="1083639"/>
            <a:ext cx="1832692" cy="378835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패시브 스킬</a:t>
            </a:r>
            <a:endParaRPr lang="ko-KR" altLang="en-US">
              <a:solidFill>
                <a:srgbClr val="000000"/>
              </a:solidFill>
            </a:endParaRPr>
          </a:p>
        </p:txBody>
      </p:sp>
      <p:graphicFrame>
        <p:nvGraphicFramePr>
          <p:cNvPr id="60" name="표 59"/>
          <p:cNvGraphicFramePr>
            <a:graphicFrameLocks noGrp="1"/>
          </p:cNvGraphicFramePr>
          <p:nvPr/>
        </p:nvGraphicFramePr>
        <p:xfrm>
          <a:off x="9331366" y="1505019"/>
          <a:ext cx="2389118" cy="766272"/>
        </p:xfrm>
        <a:graphic>
          <a:graphicData uri="http://schemas.openxmlformats.org/drawingml/2006/table">
            <a:tbl>
              <a:tblPr firstRow="1" bandRow="1"/>
              <a:tblGrid>
                <a:gridCol w="1194559"/>
                <a:gridCol w="1194559"/>
              </a:tblGrid>
              <a:tr h="27396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/>
        </p:nvGraphicFramePr>
        <p:xfrm>
          <a:off x="9331365" y="3201334"/>
          <a:ext cx="2394709" cy="1915074"/>
        </p:xfrm>
        <a:graphic>
          <a:graphicData uri="http://schemas.openxmlformats.org/drawingml/2006/table">
            <a:tbl>
              <a:tblPr firstRow="1" bandRow="1"/>
              <a:tblGrid>
                <a:gridCol w="1200150"/>
                <a:gridCol w="1194559"/>
              </a:tblGrid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수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lang="en-US" altLang="ko-KR" sz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전투 진행 중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적 타겟팅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타겟팅한 적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200c8"/>
                          </a:solidFill>
                          <a:latin typeface="Calibri"/>
                          <a:ea typeface="맑은 고딕"/>
                          <a:cs typeface="Calibri"/>
                        </a:rPr>
                        <a:t>G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ameObject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적 처치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4615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적 탐색 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815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타겟팅한 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적과의 거리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1" name="직사각형 70"/>
          <p:cNvSpPr/>
          <p:nvPr/>
        </p:nvSpPr>
        <p:spPr>
          <a:xfrm>
            <a:off x="3954175" y="3171472"/>
            <a:ext cx="1415452" cy="4061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단일 공격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=BaseSingleAttack)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/>
        </p:nvGraphicFramePr>
        <p:xfrm>
          <a:off x="3954175" y="3615555"/>
          <a:ext cx="1415452" cy="289604"/>
        </p:xfrm>
        <a:graphic>
          <a:graphicData uri="http://schemas.openxmlformats.org/drawingml/2006/table">
            <a:tbl>
              <a:tblPr firstRow="1" bandRow="1"/>
              <a:tblGrid>
                <a:gridCol w="1415452"/>
              </a:tblGrid>
              <a:tr h="28960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추가 자료형 </a:t>
                      </a:r>
                      <a:r>
                        <a:rPr lang="en-US" altLang="ko-KR" sz="1200"/>
                        <a:t>X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3954175" y="3943043"/>
            <a:ext cx="1415452" cy="4061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다수 공격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=BaseMultiAttack)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/>
        </p:nvGraphicFramePr>
        <p:xfrm>
          <a:off x="3954175" y="4387126"/>
          <a:ext cx="1415452" cy="451315"/>
        </p:xfrm>
        <a:graphic>
          <a:graphicData uri="http://schemas.openxmlformats.org/drawingml/2006/table">
            <a:tbl>
              <a:tblPr firstRow="1" bandRow="1"/>
              <a:tblGrid>
                <a:gridCol w="707726"/>
                <a:gridCol w="707726"/>
              </a:tblGrid>
              <a:tr h="23813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범위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318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900"/>
                        <a:t>적중 대상 수</a:t>
                      </a:r>
                      <a:endParaRPr lang="ko-KR" alt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7" name="직사각형 76"/>
          <p:cNvSpPr/>
          <p:nvPr/>
        </p:nvSpPr>
        <p:spPr>
          <a:xfrm>
            <a:off x="6086657" y="4296375"/>
            <a:ext cx="1415452" cy="4061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다수 공격</a:t>
            </a:r>
            <a:r>
              <a:rPr lang="en-US" altLang="ko-KR" sz="1500">
                <a:solidFill>
                  <a:srgbClr val="000000"/>
                </a:solidFill>
              </a:rPr>
              <a:t> </a:t>
            </a:r>
            <a:r>
              <a:rPr lang="ko-KR" altLang="en-US" sz="1500">
                <a:solidFill>
                  <a:srgbClr val="000000"/>
                </a:solidFill>
              </a:rPr>
              <a:t>스킬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=SkillRangeAttack)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graphicFrame>
        <p:nvGraphicFramePr>
          <p:cNvPr id="78" name="표 77"/>
          <p:cNvGraphicFramePr>
            <a:graphicFrameLocks noGrp="1"/>
          </p:cNvGraphicFramePr>
          <p:nvPr/>
        </p:nvGraphicFramePr>
        <p:xfrm>
          <a:off x="6096182" y="4764764"/>
          <a:ext cx="1415452" cy="995668"/>
        </p:xfrm>
        <a:graphic>
          <a:graphicData uri="http://schemas.openxmlformats.org/drawingml/2006/table">
            <a:tbl>
              <a:tblPr firstRow="1" bandRow="1"/>
              <a:tblGrid>
                <a:gridCol w="707726"/>
                <a:gridCol w="707726"/>
              </a:tblGrid>
              <a:tr h="26031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031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60316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21472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900"/>
                        <a:t>적중 대상 수</a:t>
                      </a:r>
                      <a:endParaRPr lang="ko-KR" alt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79" name="직사각형 78"/>
          <p:cNvSpPr/>
          <p:nvPr/>
        </p:nvSpPr>
        <p:spPr>
          <a:xfrm>
            <a:off x="3962393" y="4924716"/>
            <a:ext cx="1415452" cy="406199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 sz="1500">
                <a:solidFill>
                  <a:srgbClr val="000000"/>
                </a:solidFill>
              </a:rPr>
              <a:t>범위 공격</a:t>
            </a:r>
            <a:endParaRPr lang="ko-KR" altLang="en-US" sz="1500">
              <a:solidFill>
                <a:srgbClr val="000000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0000"/>
                </a:solidFill>
              </a:rPr>
              <a:t>(</a:t>
            </a:r>
            <a:r>
              <a:rPr lang="ko-KR" altLang="en-US" sz="1000">
                <a:solidFill>
                  <a:srgbClr val="000000"/>
                </a:solidFill>
              </a:rPr>
              <a:t>타입</a:t>
            </a:r>
            <a:r>
              <a:rPr lang="en-US" altLang="ko-KR" sz="1000">
                <a:solidFill>
                  <a:srgbClr val="000000"/>
                </a:solidFill>
              </a:rPr>
              <a:t>=BaseRangeAttack)</a:t>
            </a:r>
            <a:endParaRPr lang="en-US" altLang="ko-KR" sz="1000">
              <a:solidFill>
                <a:srgbClr val="000000"/>
              </a:solidFill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/>
        </p:nvGraphicFramePr>
        <p:xfrm>
          <a:off x="3836067" y="5368799"/>
          <a:ext cx="1673428" cy="1143004"/>
        </p:xfrm>
        <a:graphic>
          <a:graphicData uri="http://schemas.openxmlformats.org/drawingml/2006/table">
            <a:tbl>
              <a:tblPr firstRow="1" bandRow="1"/>
              <a:tblGrid>
                <a:gridCol w="838417"/>
                <a:gridCol w="835010"/>
              </a:tblGrid>
              <a:tr h="2857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범위 도형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200c8"/>
                          </a:solidFill>
                          <a:latin typeface="Calibri"/>
                          <a:ea typeface="맑은 고딕"/>
                          <a:cs typeface="Calibri"/>
                        </a:rPr>
                        <a:t>G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ameObject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857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시전 방향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857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시전 위치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857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/>
                        <a:t>좌우 구분값</a:t>
                      </a:r>
                      <a:endParaRPr lang="ko-KR" altLang="en-US" sz="1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767632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매커니즘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변수 세부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326065" y="1295653"/>
          <a:ext cx="9539869" cy="5046537"/>
        </p:xfrm>
        <a:graphic>
          <a:graphicData uri="http://schemas.openxmlformats.org/drawingml/2006/table">
            <a:tbl>
              <a:tblPr firstRow="1" bandRow="1"/>
              <a:tblGrid>
                <a:gridCol w="1074307"/>
                <a:gridCol w="764676"/>
                <a:gridCol w="4533581"/>
                <a:gridCol w="1583652"/>
                <a:gridCol w="1583652"/>
              </a:tblGrid>
              <a:tr h="32563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자료형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비고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비고 </a:t>
                      </a:r>
                      <a:r>
                        <a:rPr lang="en-US" altLang="ko-KR" sz="1200"/>
                        <a:t>2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63588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38d500"/>
                          </a:solidFill>
                        </a:rPr>
                        <a:t>F</a:t>
                      </a:r>
                      <a:r>
                        <a:rPr lang="en-US" altLang="ko-KR" sz="1200"/>
                        <a:t>loat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초기 피해 수치</a:t>
                      </a:r>
                      <a:endParaRPr lang="en-US" altLang="ko-KR" sz="900">
                        <a:solidFill>
                          <a:srgbClr val="008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병력이 공격 시 해당 수치가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아닌 각 기본공격</a:t>
                      </a:r>
                      <a:r>
                        <a:rPr lang="ko-KR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스킬의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피해 계수와 공격력을 곱하여 최종 피해량을 결정함</a:t>
                      </a:r>
                      <a:r>
                        <a:rPr lang="ko-KR" altLang="ko-KR" sz="900">
                          <a:effectLst/>
                        </a:rPr>
                        <a:t>.</a:t>
                      </a:r>
                      <a:endParaRPr lang="ko-KR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9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모든 </a:t>
                      </a:r>
                      <a:r>
                        <a:rPr lang="en-US" altLang="ko-KR" sz="1200"/>
                        <a:t>Float</a:t>
                      </a:r>
                      <a:r>
                        <a:rPr lang="ko-KR" altLang="en-US" sz="1200"/>
                        <a:t> 변수는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소숫점 아래 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ko-KR" altLang="en-US" sz="1200"/>
                        <a:t>자리 까지만 계산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이하의 숫자는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버림 처리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이후의 내용에도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유지 바람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20899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방어력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초기 방어 수치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900"/>
                        <a:t>최종 피해량 </a:t>
                      </a:r>
                      <a:r>
                        <a:rPr lang="en-US" altLang="ko-KR" sz="900"/>
                        <a:t>=</a:t>
                      </a:r>
                      <a:r>
                        <a:rPr lang="ko-KR" altLang="en-US" sz="900"/>
                        <a:t> </a:t>
                      </a:r>
                      <a:r>
                        <a:rPr lang="en-US" altLang="ko-KR" sz="900"/>
                        <a:t>[</a:t>
                      </a:r>
                      <a:r>
                        <a:rPr lang="ko-KR" altLang="en-US" sz="900">
                          <a:solidFill>
                            <a:srgbClr val="e80000"/>
                          </a:solidFill>
                        </a:rPr>
                        <a:t>공격력</a:t>
                      </a:r>
                      <a:r>
                        <a:rPr lang="en-US" altLang="ko-KR" sz="900">
                          <a:solidFill>
                            <a:srgbClr val="e80000"/>
                          </a:solidFill>
                        </a:rPr>
                        <a:t>*</a:t>
                      </a:r>
                      <a:r>
                        <a:rPr lang="ko-KR" altLang="en-US" sz="900">
                          <a:solidFill>
                            <a:srgbClr val="e80000"/>
                          </a:solidFill>
                        </a:rPr>
                        <a:t>피해계수</a:t>
                      </a:r>
                      <a:r>
                        <a:rPr lang="en-US" altLang="ko-KR" sz="900"/>
                        <a:t>*{1-(</a:t>
                      </a:r>
                      <a:r>
                        <a:rPr lang="ko-KR" altLang="en-US" sz="900">
                          <a:solidFill>
                            <a:srgbClr val="3129af"/>
                          </a:solidFill>
                        </a:rPr>
                        <a:t>방어력</a:t>
                      </a:r>
                      <a:r>
                        <a:rPr lang="en-US" altLang="ko-KR" sz="900"/>
                        <a:t>/</a:t>
                      </a:r>
                      <a:r>
                        <a:rPr lang="ko-KR" altLang="en-US" sz="900">
                          <a:solidFill>
                            <a:srgbClr val="3129af"/>
                          </a:solidFill>
                        </a:rPr>
                        <a:t>방어력</a:t>
                      </a:r>
                      <a:r>
                        <a:rPr lang="en-US" altLang="ko-KR" sz="900"/>
                        <a:t>+</a:t>
                      </a:r>
                      <a:r>
                        <a:rPr lang="en-US" altLang="ko-KR" sz="900">
                          <a:solidFill>
                            <a:srgbClr val="c900b9"/>
                          </a:solidFill>
                        </a:rPr>
                        <a:t>20</a:t>
                      </a:r>
                      <a:r>
                        <a:rPr lang="en-US" altLang="ko-KR" sz="900"/>
                        <a:t>)}]</a:t>
                      </a:r>
                      <a:r>
                        <a:rPr lang="en-US" altLang="ko-KR" sz="9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lang="ko-KR" altLang="en-US" sz="900">
                          <a:solidFill>
                            <a:srgbClr val="ff0000"/>
                          </a:solidFill>
                        </a:rPr>
                        <a:t>타수</a:t>
                      </a:r>
                      <a:endParaRPr lang="ko-KR" altLang="en-US" sz="90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900"/>
                        <a:t>자주색 </a:t>
                      </a:r>
                      <a:r>
                        <a:rPr lang="en-US" altLang="ko-KR" sz="900"/>
                        <a:t>20</a:t>
                      </a:r>
                      <a:r>
                        <a:rPr lang="ko-KR" altLang="en-US" sz="900"/>
                        <a:t>는</a:t>
                      </a:r>
                      <a:endParaRPr lang="ko-KR" altLang="en-US" sz="900"/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/>
                        <a:t>밸런싱용 방어 </a:t>
                      </a:r>
                      <a:r>
                        <a:rPr lang="ko-KR" altLang="en-US" sz="900">
                          <a:effectLst/>
                        </a:rPr>
                        <a:t>계수</a:t>
                      </a:r>
                      <a:endParaRPr lang="ko-KR" altLang="en-US" sz="900"/>
                    </a:p>
                    <a:p>
                      <a:pPr lvl="0" algn="ctr">
                        <a:defRPr/>
                      </a:pPr>
                      <a:r>
                        <a:rPr lang="ko-KR" altLang="en-US" sz="900"/>
                        <a:t>뒷 페이지에 후술</a:t>
                      </a:r>
                      <a:endParaRPr lang="ko-KR" altLang="en-US" sz="9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965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체력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초기 체력 수치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-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2328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이동속도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초당 이동하는 픽셀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  <a:effectLst/>
                        </a:rPr>
                        <a:t>병력 컨트롤러 회의 이후</a:t>
                      </a:r>
                      <a:endParaRPr lang="ko-KR" altLang="en-US" sz="90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solidFill>
                            <a:srgbClr val="ff0000"/>
                          </a:solidFill>
                          <a:effectLst/>
                        </a:rPr>
                        <a:t>수정 필요</a:t>
                      </a:r>
                      <a:endParaRPr lang="ko-KR" altLang="en-US" sz="9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8265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병력이 생성될 경우 지니는 현재 마나의 기본값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52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현재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전투 중 보유하는 현재 마나 값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전투 종료 시 </a:t>
                      </a:r>
                      <a:r>
                        <a:rPr lang="en-US" altLang="ko-KR" sz="1200"/>
                        <a:t>0</a:t>
                      </a:r>
                      <a:r>
                        <a:rPr lang="ko-KR" altLang="en-US" sz="1200"/>
                        <a:t>으로 변경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마나 표시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의 프로그레스바 </a:t>
                      </a:r>
                      <a:r>
                        <a:rPr lang="en-US" altLang="ko-KR" sz="1200"/>
                        <a:t>Slider</a:t>
                      </a:r>
                      <a:r>
                        <a:rPr lang="ko-KR" altLang="en-US" sz="1200"/>
                        <a:t>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8154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최대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액티브 스킬을 사용하기 위한 마나 조건값</a:t>
                      </a:r>
                      <a:r>
                        <a:rPr lang="en-US" altLang="ko-KR" sz="1200"/>
                        <a:t>,</a:t>
                      </a:r>
                      <a:endParaRPr lang="en-US" altLang="ko-KR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마나 표시 </a:t>
                      </a:r>
                      <a:r>
                        <a:rPr lang="en-US" altLang="ko-KR" sz="1200"/>
                        <a:t>UI</a:t>
                      </a:r>
                      <a:r>
                        <a:rPr lang="ko-KR" altLang="en-US" sz="1200"/>
                        <a:t>의 프로그레스바 </a:t>
                      </a:r>
                      <a:r>
                        <a:rPr lang="en-US" altLang="ko-KR" sz="1200"/>
                        <a:t>Max</a:t>
                      </a:r>
                      <a:r>
                        <a:rPr lang="ko-KR" altLang="en-US" sz="1200"/>
                        <a:t>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736423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기본공격 시 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마나 회복량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기본 공격 후 현재 마나에 더해지는 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4652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초당 마나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회복량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DeltaTime</a:t>
                      </a:r>
                      <a:r>
                        <a:rPr lang="ko-KR" altLang="en-US" sz="1200"/>
                        <a:t>으로 </a:t>
                      </a:r>
                      <a:r>
                        <a:rPr lang="en-US" altLang="ko-KR" sz="1200"/>
                        <a:t>1</a:t>
                      </a:r>
                      <a:r>
                        <a:rPr lang="ko-KR" altLang="en-US" sz="1200"/>
                        <a:t>초가 지날 때 현재 마나에 더해지는 값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905375" y="671382"/>
            <a:ext cx="2381249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기본 능력치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817331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8347" y="275509"/>
            <a:ext cx="5903446" cy="2628373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6" name="가로 글상자 5"/>
          <p:cNvSpPr txBox="1"/>
          <p:nvPr/>
        </p:nvSpPr>
        <p:spPr>
          <a:xfrm>
            <a:off x="155007" y="275509"/>
            <a:ext cx="5547792" cy="63698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공격력 </a:t>
            </a:r>
            <a:r>
              <a:rPr lang="en-US" altLang="ko-KR">
                <a:solidFill>
                  <a:schemeClr val="tx1"/>
                </a:solidFill>
                <a:effectLst/>
              </a:rPr>
              <a:t>100</a:t>
            </a:r>
            <a:r>
              <a:rPr lang="ko-KR" altLang="en-US">
                <a:solidFill>
                  <a:schemeClr val="tx1"/>
                </a:solidFill>
                <a:effectLst/>
              </a:rPr>
              <a:t>을 기준으로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방어 상수를 변경할 경우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입히는 피해량을 시각화한 그래프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466474" y="1000308"/>
          <a:ext cx="5304922" cy="1862700"/>
        </p:xfrm>
        <a:graphic>
          <a:graphicData uri="http://schemas.openxmlformats.org/drawingml/2006/table">
            <a:tbl>
              <a:tblPr firstRow="1" bandRow="1"/>
              <a:tblGrid>
                <a:gridCol w="819412"/>
                <a:gridCol w="2242755"/>
                <a:gridCol w="2242755"/>
              </a:tblGrid>
              <a:tr h="47319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상수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방어력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기준값</a:t>
                      </a:r>
                      <a:r>
                        <a:rPr lang="en-US" altLang="ko-KR" sz="1200"/>
                        <a:t>(x)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피해량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51174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e80000"/>
                          </a:solidFill>
                        </a:rPr>
                        <a:t>25</a:t>
                      </a:r>
                      <a:endParaRPr lang="en-US" altLang="ko-KR" sz="1200">
                        <a:solidFill>
                          <a:srgbClr val="e8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/>
                        <a:t>20/40/60/80/100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55.5/38.4/29.5/23.8/20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888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0023ff"/>
                          </a:solidFill>
                        </a:rPr>
                        <a:t>20</a:t>
                      </a:r>
                      <a:endParaRPr lang="en-US" altLang="ko-KR" sz="1200">
                        <a:solidFill>
                          <a:srgbClr val="0023ff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50/33.3/25/20/16.6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888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33cd00"/>
                          </a:solidFill>
                        </a:rPr>
                        <a:t>15</a:t>
                      </a:r>
                      <a:endParaRPr lang="en-US" altLang="ko-KR" sz="1200">
                        <a:solidFill>
                          <a:srgbClr val="33cd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42.8/27.2/20/15.7/13.2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가로 글상자 7"/>
          <p:cNvSpPr txBox="1"/>
          <p:nvPr/>
        </p:nvSpPr>
        <p:spPr>
          <a:xfrm>
            <a:off x="466474" y="2927491"/>
            <a:ext cx="5547792" cy="2424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 sz="1000">
                <a:solidFill>
                  <a:srgbClr val="006000"/>
                </a:solidFill>
                <a:effectLst/>
              </a:rPr>
              <a:t>*</a:t>
            </a:r>
            <a:r>
              <a:rPr lang="ko-KR" altLang="en-US" sz="1000">
                <a:solidFill>
                  <a:srgbClr val="006000"/>
                </a:solidFill>
                <a:effectLst/>
              </a:rPr>
              <a:t> 밸런싱할 때</a:t>
            </a:r>
            <a:r>
              <a:rPr lang="en-US" altLang="ko-KR" sz="1000">
                <a:solidFill>
                  <a:srgbClr val="006000"/>
                </a:solidFill>
                <a:effectLst/>
              </a:rPr>
              <a:t>,</a:t>
            </a:r>
            <a:r>
              <a:rPr lang="ko-KR" altLang="en-US" sz="1000">
                <a:solidFill>
                  <a:srgbClr val="006000"/>
                </a:solidFill>
                <a:effectLst/>
              </a:rPr>
              <a:t> 원</a:t>
            </a:r>
            <a:r>
              <a:rPr lang="en-US" altLang="ko-KR" sz="1000">
                <a:solidFill>
                  <a:srgbClr val="006000"/>
                </a:solidFill>
                <a:effectLst/>
              </a:rPr>
              <a:t>/</a:t>
            </a:r>
            <a:r>
              <a:rPr lang="ko-KR" altLang="en-US" sz="1000">
                <a:solidFill>
                  <a:srgbClr val="006000"/>
                </a:solidFill>
                <a:effectLst/>
              </a:rPr>
              <a:t>근</a:t>
            </a:r>
            <a:r>
              <a:rPr lang="en-US" altLang="ko-KR" sz="1000">
                <a:solidFill>
                  <a:srgbClr val="006000"/>
                </a:solidFill>
                <a:effectLst/>
              </a:rPr>
              <a:t>/</a:t>
            </a:r>
            <a:r>
              <a:rPr lang="ko-KR" altLang="en-US" sz="1000">
                <a:solidFill>
                  <a:srgbClr val="006000"/>
                </a:solidFill>
                <a:effectLst/>
              </a:rPr>
              <a:t>탱별로 방어력 </a:t>
            </a:r>
            <a:r>
              <a:rPr lang="en-US" altLang="ko-KR" sz="1000">
                <a:solidFill>
                  <a:srgbClr val="006000"/>
                </a:solidFill>
                <a:effectLst/>
              </a:rPr>
              <a:t>3/10/20~40</a:t>
            </a:r>
            <a:r>
              <a:rPr lang="ko-KR" altLang="en-US" sz="1000">
                <a:solidFill>
                  <a:srgbClr val="006000"/>
                </a:solidFill>
                <a:effectLst/>
              </a:rPr>
              <a:t> 내외로 설정하기</a:t>
            </a:r>
            <a:endParaRPr lang="ko-KR" altLang="en-US" sz="1000">
              <a:solidFill>
                <a:srgbClr val="006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6608146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매커니즘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변수 세부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62507" y="1174758"/>
          <a:ext cx="10065031" cy="3107275"/>
        </p:xfrm>
        <a:graphic>
          <a:graphicData uri="http://schemas.openxmlformats.org/drawingml/2006/table">
            <a:tbl>
              <a:tblPr firstRow="1" bandRow="1"/>
              <a:tblGrid>
                <a:gridCol w="1359319"/>
                <a:gridCol w="967543"/>
                <a:gridCol w="5537894"/>
                <a:gridCol w="2200275"/>
              </a:tblGrid>
              <a:tr h="32563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자료형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비고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53348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병력의 이름 기본값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-</a:t>
                      </a:r>
                      <a:endParaRPr lang="ko-KR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348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effectLst/>
                        </a:rPr>
                        <a:t>병력의 타입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r>
                        <a:rPr lang="ko-KR" altLang="en-US" sz="1200">
                          <a:effectLst/>
                        </a:rPr>
                        <a:t> </a:t>
                      </a:r>
                      <a:r>
                        <a:rPr lang="ko-KR" altLang="en-US" sz="1200"/>
                        <a:t>원거리 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 근거리 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 방어 유닛으로 구분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2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유닛의 타입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소속국에 따라 적용되는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연구</a:t>
                      </a:r>
                      <a:r>
                        <a:rPr lang="ko-KR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해금 항목이 존재할 예정임</a:t>
                      </a:r>
                      <a:r>
                        <a:rPr lang="ko-KR" altLang="ko-KR" sz="900">
                          <a:effectLst/>
                        </a:rPr>
                        <a:t>.</a:t>
                      </a:r>
                      <a:endParaRPr lang="ko-KR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유닛의 각 변수를 참고하는 함수를 미리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제작해둘 것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348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소속국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병력의 소속국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3348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활성화된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연구 목록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800000"/>
                          </a:solidFill>
                        </a:rPr>
                        <a:t>L</a:t>
                      </a:r>
                      <a:r>
                        <a:rPr lang="en-US" altLang="ko-KR" sz="1200"/>
                        <a:t>ist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완료된 연구 목록 중 해당 병력에게 영향을 끼치는 연구 목록 저장 공간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spc="0">
                          <a:effectLst/>
                        </a:rPr>
                        <a:t>해당 리스트 안에 있는 연구에 </a:t>
                      </a:r>
                      <a:endParaRPr lang="ko-KR" altLang="en-US" sz="900" spc="0">
                        <a:effectLst/>
                      </a:endParaRPr>
                    </a:p>
                    <a:p>
                      <a:pPr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spc="0">
                          <a:effectLst/>
                        </a:rPr>
                        <a:t>따라 능력치가 증감함</a:t>
                      </a:r>
                      <a:endParaRPr lang="ko-KR" altLang="en-US" sz="900" spc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4770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일러스트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800080"/>
                          </a:solidFill>
                        </a:rPr>
                        <a:t>I</a:t>
                      </a:r>
                      <a:r>
                        <a:rPr lang="en-US" altLang="ko-KR" sz="1200"/>
                        <a:t>mage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병력의 일러스트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아이콘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spc="0">
                          <a:effectLst/>
                        </a:rPr>
                        <a:t>추후 개발 환경에 따라</a:t>
                      </a:r>
                      <a:endParaRPr lang="ko-KR" altLang="en-US" sz="900" spc="0"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spc="0">
                          <a:effectLst/>
                        </a:rPr>
                        <a:t>다양한 해상도의 이미지를</a:t>
                      </a:r>
                      <a:endParaRPr lang="ko-KR" altLang="en-US" sz="900" spc="0">
                        <a:effectLst/>
                      </a:endParaRPr>
                    </a:p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spc="0">
                          <a:effectLst/>
                        </a:rPr>
                        <a:t>변수로 지정</a:t>
                      </a:r>
                      <a:r>
                        <a:rPr lang="ko-KR" altLang="ko-KR" sz="900" spc="0">
                          <a:effectLst/>
                        </a:rPr>
                        <a:t>/</a:t>
                      </a:r>
                      <a:r>
                        <a:rPr lang="ko-KR" altLang="en-US" sz="900" spc="0">
                          <a:effectLst/>
                        </a:rPr>
                        <a:t>관리해야할 </a:t>
                      </a:r>
                      <a:endParaRPr lang="ko-KR" altLang="en-US" sz="900" spc="0">
                        <a:effectLst/>
                      </a:endParaRPr>
                    </a:p>
                    <a:p>
                      <a:pPr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900" spc="0">
                          <a:effectLst/>
                        </a:rPr>
                        <a:t>가능성이 높음</a:t>
                      </a:r>
                      <a:endParaRPr lang="ko-KR" altLang="en-US" sz="900" spc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651376" y="671382"/>
            <a:ext cx="2849561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기본 능력치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86339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매커니즘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변수 세부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62507" y="1174758"/>
          <a:ext cx="10063443" cy="5590594"/>
        </p:xfrm>
        <a:graphic>
          <a:graphicData uri="http://schemas.openxmlformats.org/drawingml/2006/table">
            <a:tbl>
              <a:tblPr firstRow="1" bandRow="1"/>
              <a:tblGrid>
                <a:gridCol w="1359319"/>
                <a:gridCol w="967543"/>
                <a:gridCol w="5728394"/>
                <a:gridCol w="2008187"/>
              </a:tblGrid>
              <a:tr h="32563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자료형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비고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63588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피해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공격력에 곱해지는 피해량 계수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1595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 주기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공격 종료 이후 다음 공격 함수 시작 전까지 소요되는 시간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965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1</a:t>
                      </a:r>
                      <a:r>
                        <a:rPr lang="ko-KR" altLang="en-US" sz="1200">
                          <a:effectLst/>
                        </a:rPr>
                        <a:t>회 공격 시 해당 공격이 피해를 입히는 횟수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2328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사거리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기본 공격을 진행하기 전 타겟팅한 적이 존재해야하는 원형 범위의 반지름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8265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다수 기본공격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타겟팅한 적을 중심으로 추가 타겟팅을 하기 위한 원형 범위의 반지름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52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다수 기본공격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적중 대상 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추가 타켓팅 과정에서 지정할 가장 가까운 적의 수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736423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범위 기본공격</a:t>
                      </a:r>
                      <a:endParaRPr lang="ko-KR" altLang="en-US" sz="1100"/>
                    </a:p>
                    <a:p>
                      <a:pPr lvl="0" algn="ctr"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범위 도형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200c8"/>
                          </a:solidFill>
                          <a:latin typeface="Calibri"/>
                          <a:ea typeface="맑은 고딕"/>
                          <a:cs typeface="Calibri"/>
                        </a:rPr>
                        <a:t>G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ameObject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타겟팅한 적 방향으로 생성할 공격 범위의 도형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52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100"/>
                        <a:t>범위 기본공격</a:t>
                      </a:r>
                      <a:endParaRPr lang="ko-KR" altLang="en-US" sz="1100"/>
                    </a:p>
                    <a:p>
                      <a:pPr lvl="0" algn="ctr">
                        <a:defRPr/>
                      </a:pPr>
                      <a:r>
                        <a:rPr lang="en-US" altLang="ko-KR" sz="1100"/>
                        <a:t>-</a:t>
                      </a:r>
                      <a:r>
                        <a:rPr lang="ko-KR" altLang="en-US" sz="1100"/>
                        <a:t> 시전 방향</a:t>
                      </a:r>
                      <a:endParaRPr lang="ko-KR" altLang="en-US" sz="11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해당 병력 </a:t>
                      </a:r>
                      <a:r>
                        <a:rPr lang="en-US" altLang="ko-KR" sz="1200">
                          <a:effectLst/>
                        </a:rPr>
                        <a:t>-</a:t>
                      </a:r>
                      <a:r>
                        <a:rPr lang="ko-KR" altLang="en-US" sz="1200">
                          <a:effectLst/>
                        </a:rPr>
                        <a:t> 타겟팅한 적과의 방향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52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범위 기본공격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시전 위치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공격 범위 도형 프리팹에 지정된 기준점을 바탕으로 생성될 위치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652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/>
                        <a:t>범위 기본공격</a:t>
                      </a:r>
                      <a:endParaRPr lang="ko-KR" altLang="en-US" sz="1000"/>
                    </a:p>
                    <a:p>
                      <a:pPr lvl="0" algn="ctr">
                        <a:defRPr/>
                      </a:pP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좌우 구분값</a:t>
                      </a:r>
                      <a:endParaRPr lang="ko-KR" altLang="en-US" sz="1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공격 범위 도형 프리팹의 좌우반전 여부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651376" y="671382"/>
            <a:ext cx="2849561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기본 공격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31937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매커니즘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변수 세부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62507" y="1174758"/>
          <a:ext cx="10067787" cy="5622652"/>
        </p:xfrm>
        <a:graphic>
          <a:graphicData uri="http://schemas.openxmlformats.org/drawingml/2006/table">
            <a:tbl>
              <a:tblPr firstRow="1" bandRow="1"/>
              <a:tblGrid>
                <a:gridCol w="1362075"/>
                <a:gridCol w="967543"/>
                <a:gridCol w="5728394"/>
                <a:gridCol w="2009775"/>
              </a:tblGrid>
              <a:tr h="32563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자료형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비고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57238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스킬의 이름 기본값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-</a:t>
                      </a:r>
                      <a:endParaRPr lang="en-US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52450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타입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effectLst/>
                        </a:rPr>
                        <a:t>스킬의 타입</a:t>
                      </a:r>
                      <a:r>
                        <a:rPr lang="en-US" altLang="ko-KR" sz="1200">
                          <a:effectLst/>
                        </a:rPr>
                        <a:t>,</a:t>
                      </a:r>
                      <a:r>
                        <a:rPr lang="ko-KR" altLang="en-US" sz="1200">
                          <a:effectLst/>
                        </a:rPr>
                        <a:t> 단일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다수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범위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기타 스킬로 나뉨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기타의 경우 방어력 증가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체력 회복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endParaRPr lang="en-US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버프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디버프 부여 등 다양한 수치에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개입하는 식으로 사용할 예정임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158875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종료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>
                          <a:effectLst/>
                        </a:rPr>
                        <a:t>스킬 시전이 종료되었는지 확인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True</a:t>
                      </a:r>
                      <a:r>
                        <a:rPr lang="ko-KR" altLang="en-US" sz="900">
                          <a:effectLst/>
                        </a:rPr>
                        <a:t>일 경우 스킬 사용 종료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endParaRPr lang="en-US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False</a:t>
                      </a:r>
                      <a:r>
                        <a:rPr lang="ko-KR" altLang="en-US" sz="900">
                          <a:effectLst/>
                        </a:rPr>
                        <a:t>일 경우 스킬 재사용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(</a:t>
                      </a:r>
                      <a:r>
                        <a:rPr lang="ko-KR" altLang="en-US" sz="900">
                          <a:effectLst/>
                        </a:rPr>
                        <a:t>대부분 스킬 구현 중  하단의 예시와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같이 개입 예정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(Ex. </a:t>
                      </a:r>
                      <a:r>
                        <a:rPr lang="ko-KR" altLang="en-US" sz="900">
                          <a:effectLst/>
                        </a:rPr>
                        <a:t>마나</a:t>
                      </a:r>
                      <a:r>
                        <a:rPr lang="en-US" altLang="ko-KR" sz="900">
                          <a:effectLst/>
                        </a:rPr>
                        <a:t> 100/</a:t>
                      </a:r>
                      <a:r>
                        <a:rPr lang="ko-KR" altLang="en-US" sz="900">
                          <a:effectLst/>
                        </a:rPr>
                        <a:t>스킬 사용 시작 </a:t>
                      </a:r>
                      <a:r>
                        <a:rPr lang="en-US" altLang="ko-KR" sz="900">
                          <a:effectLst/>
                        </a:rPr>
                        <a:t>-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10</a:t>
                      </a:r>
                      <a:r>
                        <a:rPr lang="ko-KR" altLang="en-US" sz="900">
                          <a:effectLst/>
                        </a:rPr>
                        <a:t>씩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소모해 </a:t>
                      </a:r>
                      <a:r>
                        <a:rPr lang="en-US" altLang="ko-KR" sz="900">
                          <a:effectLst/>
                        </a:rPr>
                        <a:t>1</a:t>
                      </a:r>
                      <a:r>
                        <a:rPr lang="ko-KR" altLang="en-US" sz="900">
                          <a:effectLst/>
                        </a:rPr>
                        <a:t>회 공격 </a:t>
                      </a:r>
                      <a:r>
                        <a:rPr lang="en-US" altLang="ko-KR" sz="900">
                          <a:effectLst/>
                        </a:rPr>
                        <a:t>-</a:t>
                      </a:r>
                      <a:r>
                        <a:rPr lang="ko-KR" altLang="en-US" sz="900">
                          <a:effectLst/>
                        </a:rPr>
                        <a:t>  사용 후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스킬 함수에서 마나 잔여량 체크 </a:t>
                      </a:r>
                      <a:r>
                        <a:rPr lang="en-US" altLang="ko-KR" sz="900">
                          <a:effectLst/>
                        </a:rPr>
                        <a:t>-</a:t>
                      </a:r>
                      <a:r>
                        <a:rPr lang="ko-KR" altLang="en-US" sz="900">
                          <a:effectLst/>
                        </a:rPr>
                        <a:t> </a:t>
                      </a:r>
                      <a:r>
                        <a:rPr lang="en-US" altLang="ko-KR" sz="900">
                          <a:effectLst/>
                        </a:rPr>
                        <a:t>10</a:t>
                      </a:r>
                      <a:r>
                        <a:rPr lang="ko-KR" altLang="en-US" sz="900">
                          <a:effectLst/>
                        </a:rPr>
                        <a:t>회 공격 시 </a:t>
                      </a:r>
                      <a:r>
                        <a:rPr lang="en-US" altLang="ko-KR" sz="900">
                          <a:effectLst/>
                        </a:rPr>
                        <a:t>False</a:t>
                      </a:r>
                      <a:r>
                        <a:rPr lang="ko-KR" altLang="en-US" sz="900">
                          <a:effectLst/>
                        </a:rPr>
                        <a:t>로 종료 여부 전달</a:t>
                      </a:r>
                      <a:r>
                        <a:rPr lang="en-US" altLang="ko-KR" sz="900">
                          <a:effectLst/>
                        </a:rPr>
                        <a:t>)</a:t>
                      </a:r>
                      <a:endParaRPr lang="en-US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4615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소요 마나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스킬 시전 시 소요하는 마나 수치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900" spc="0">
                          <a:effectLst/>
                        </a:rPr>
                        <a:t>-</a:t>
                      </a:r>
                      <a:endParaRPr lang="en-US" altLang="ko-KR" sz="900" spc="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50902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공격 액티브스킬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피해 계수</a:t>
                      </a:r>
                      <a:r>
                        <a:rPr lang="en-US" altLang="ko-KR" sz="1200"/>
                        <a:t>,</a:t>
                      </a:r>
                      <a:r>
                        <a:rPr lang="ko-KR" altLang="en-US" sz="1200"/>
                        <a:t> 타수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loat,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기본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공격 페이지 참고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3352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다수 공격 액티브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타겟팅한 적을 중심으로 추가 타겟팅을 하기 위한 원형 범위의 반지름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-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18923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다수 공격 액티브</a:t>
                      </a:r>
                      <a:endParaRPr lang="ko-KR" altLang="en-US" sz="12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ko-KR" sz="1200">
                          <a:effectLst/>
                        </a:rPr>
                        <a:t>-</a:t>
                      </a:r>
                      <a:r>
                        <a:rPr lang="ko-KR" altLang="en-US" sz="1200">
                          <a:effectLst/>
                        </a:rPr>
                        <a:t>적중 대상 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c18e"/>
                          </a:solidFill>
                          <a:latin typeface="Calibri"/>
                          <a:ea typeface="맑은 고딕"/>
                          <a:cs typeface="Calibri"/>
                        </a:rPr>
                        <a:t>I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추가 타켓팅 과정에서 지정할 가장 가까운 적의 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0177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/>
                        <a:t>범위 공격 액티브</a:t>
                      </a:r>
                      <a:endParaRPr lang="ko-KR" altLang="en-US" sz="1000"/>
                    </a:p>
                    <a:p>
                      <a:pPr lvl="0" algn="ctr">
                        <a:defRPr/>
                      </a:pP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도형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위치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범위</a:t>
                      </a:r>
                      <a:r>
                        <a:rPr lang="en-US" altLang="ko-KR" sz="1000"/>
                        <a:t>,</a:t>
                      </a:r>
                      <a:endParaRPr lang="en-US" altLang="ko-KR" sz="1000"/>
                    </a:p>
                    <a:p>
                      <a:pPr lvl="0" algn="ctr">
                        <a:defRPr/>
                      </a:pPr>
                      <a:r>
                        <a:rPr lang="ko-KR" altLang="en-US" sz="1000"/>
                        <a:t>좌우 구분값</a:t>
                      </a:r>
                      <a:endParaRPr lang="ko-KR" altLang="en-US" sz="10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200c8"/>
                          </a:solidFill>
                          <a:latin typeface="Calibri"/>
                          <a:ea typeface="맑은 고딕"/>
                          <a:cs typeface="Calibri"/>
                        </a:rPr>
                        <a:t>G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ameObject,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d19e00"/>
                          </a:solidFill>
                          <a:latin typeface="Calibri"/>
                          <a:ea typeface="맑은 고딕"/>
                          <a:cs typeface="Calibri"/>
                        </a:rPr>
                        <a:t>V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chemeClr val="tx1"/>
                          </a:solidFill>
                          <a:latin typeface="Calibri"/>
                          <a:ea typeface="맑은 고딕"/>
                          <a:cs typeface="Calibri"/>
                        </a:rPr>
                        <a:t>ector2,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chemeClr val="tx1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기본</a:t>
                      </a:r>
                      <a:r>
                        <a:rPr lang="en-US" altLang="ko-KR" sz="1200">
                          <a:effectLst/>
                        </a:rPr>
                        <a:t> </a:t>
                      </a:r>
                      <a:r>
                        <a:rPr lang="ko-KR" altLang="en-US" sz="1200">
                          <a:effectLst/>
                        </a:rPr>
                        <a:t>공격 페이지 참고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0652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기타 스킬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공격력에 곱해지는 계수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1200">
                          <a:effectLst/>
                        </a:rPr>
                        <a:t>-</a:t>
                      </a:r>
                      <a:endParaRPr lang="en-US" altLang="ko-KR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04824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기타 스킬 </a:t>
                      </a:r>
                      <a:r>
                        <a:rPr lang="en-US" altLang="ko-KR" sz="1200"/>
                        <a:t>-</a:t>
                      </a:r>
                      <a:r>
                        <a:rPr lang="ko-KR" altLang="en-US" sz="1200"/>
                        <a:t> 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시전한 병력을 기준점으로 해당 스킬이 영향을 미치는 원형 범위의 반지름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개발 중 범위 공격과 같은 매커니즘의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스킬은 별도로 개발 예정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651376" y="671382"/>
            <a:ext cx="2849561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액티브 스킬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6498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병력 기본 매커니즘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변수 세부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graphicFrame>
        <p:nvGraphicFramePr>
          <p:cNvPr id="43" name="표 42"/>
          <p:cNvGraphicFramePr>
            <a:graphicFrameLocks noGrp="1"/>
          </p:cNvGraphicFramePr>
          <p:nvPr/>
        </p:nvGraphicFramePr>
        <p:xfrm>
          <a:off x="1062507" y="1174758"/>
          <a:ext cx="10067787" cy="5597026"/>
        </p:xfrm>
        <a:graphic>
          <a:graphicData uri="http://schemas.openxmlformats.org/drawingml/2006/table">
            <a:tbl>
              <a:tblPr firstRow="1" bandRow="1"/>
              <a:tblGrid>
                <a:gridCol w="1362075"/>
                <a:gridCol w="967543"/>
                <a:gridCol w="5728394"/>
                <a:gridCol w="2009775"/>
              </a:tblGrid>
              <a:tr h="318848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분류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자료형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내용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비고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1d1d1"/>
                    </a:solidFill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이름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40ff"/>
                          </a:solidFill>
                        </a:rPr>
                        <a:t>S</a:t>
                      </a:r>
                      <a:r>
                        <a:rPr lang="en-US" altLang="ko-KR" sz="1200"/>
                        <a:t>tring</a:t>
                      </a:r>
                      <a:endParaRPr lang="en-US" altLang="ko-KR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패시브 스킬 이름 기본값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endParaRPr lang="en-US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계수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공격력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방어력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체력 등과 곱해지는 계수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스킬에 따라 곱하는 값은 변동 가능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시전한 병력을 기준점으로 해당 스킬이 영향을 미치는 원형 범위의 반지름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개발 중 범위 공격과 같은 매커니즘의 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스킬은 별도로 개발 예정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공</a:t>
                      </a:r>
                      <a:r>
                        <a:rPr lang="en-US" altLang="ko-KR" sz="1200"/>
                        <a:t>/</a:t>
                      </a:r>
                      <a:r>
                        <a:rPr lang="ko-KR" altLang="en-US" sz="1200"/>
                        <a:t>수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lang="en-US" altLang="ko-KR" sz="1200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해당 병력의 공</a:t>
                      </a:r>
                      <a:r>
                        <a:rPr lang="en-US" altLang="ko-KR" sz="1200">
                          <a:effectLst/>
                        </a:rPr>
                        <a:t>/</a:t>
                      </a:r>
                      <a:r>
                        <a:rPr lang="ko-KR" altLang="en-US" sz="1200">
                          <a:effectLst/>
                        </a:rPr>
                        <a:t>수 여부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일 경우 공격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,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False</a:t>
                      </a:r>
                      <a:r>
                        <a: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일 경우 수비</a:t>
                      </a:r>
                      <a:endParaRPr xmlns:mc="http://schemas.openxmlformats.org/markup-compatibility/2006" xmlns:hp="http://schemas.haansoft.com/office/presentation/8.0" kumimoji="0" lang="ko-KR" altLang="en-US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전투 진행 중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현재 병력의 전투 진행 여부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True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일 경우 전투 매커니즘에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따라 움직임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,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False</a:t>
                      </a: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일 경우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모든 움직임 중단</a:t>
                      </a:r>
                      <a:endParaRPr xmlns:mc="http://schemas.openxmlformats.org/markup-compatibility/2006" xmlns:hp="http://schemas.haansoft.com/office/presentation/8.0" kumimoji="0" lang="ko-KR" altLang="en-US" sz="9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적 타겟팅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ff0404"/>
                          </a:solidFill>
                          <a:latin typeface="Calibri"/>
                          <a:ea typeface="맑은 고딕"/>
                          <a:cs typeface="Calibri"/>
                        </a:rPr>
                        <a:t>B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타겟팅한 적의 값 존재 여부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현재 타겟팅된 적이 </a:t>
                      </a:r>
                      <a:r>
                        <a:rPr lang="en-US" altLang="ko-KR" sz="900">
                          <a:effectLst/>
                        </a:rPr>
                        <a:t>Null</a:t>
                      </a:r>
                      <a:r>
                        <a:rPr lang="ko-KR" altLang="en-US" sz="900">
                          <a:effectLst/>
                        </a:rPr>
                        <a:t>일 경우 </a:t>
                      </a:r>
                      <a:r>
                        <a:rPr lang="en-US" altLang="ko-KR" sz="900">
                          <a:effectLst/>
                        </a:rPr>
                        <a:t>False,</a:t>
                      </a:r>
                      <a:endParaRPr lang="en-US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 </a:t>
                      </a:r>
                      <a:r>
                        <a:rPr lang="ko-KR" altLang="en-US" sz="900">
                          <a:effectLst/>
                        </a:rPr>
                        <a:t>아닐 경우 </a:t>
                      </a:r>
                      <a:r>
                        <a:rPr lang="en-US" altLang="ko-KR" sz="900">
                          <a:effectLst/>
                        </a:rPr>
                        <a:t>True</a:t>
                      </a:r>
                      <a:endParaRPr lang="en-US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타겟팅한 적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200c8"/>
                          </a:solidFill>
                          <a:latin typeface="Calibri"/>
                          <a:ea typeface="맑은 고딕"/>
                          <a:cs typeface="Calibri"/>
                        </a:rPr>
                        <a:t>G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ameObject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현재 맵 상에서 타겟팅한 적 오브젝트 변수 공간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병력이 가진 기본공격</a:t>
                      </a:r>
                      <a:r>
                        <a:rPr lang="en-US" altLang="ko-KR" sz="900">
                          <a:effectLst/>
                        </a:rPr>
                        <a:t>/</a:t>
                      </a:r>
                      <a:r>
                        <a:rPr lang="ko-KR" altLang="en-US" sz="900">
                          <a:effectLst/>
                        </a:rPr>
                        <a:t>스킬의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분류에 따라 여러 공간 마련 필요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603119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적 처치 여부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200">
                          <a:solidFill>
                            <a:srgbClr val="ff0404"/>
                          </a:solidFill>
                        </a:rPr>
                        <a:t>B</a:t>
                      </a:r>
                      <a:r>
                        <a:rPr lang="en-US" altLang="ko-KR" sz="1200">
                          <a:solidFill>
                            <a:srgbClr val="000000"/>
                          </a:solidFill>
                        </a:rPr>
                        <a:t>ool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타겟팅한 적이 해당 병력의 공격에 사망하였는지 확인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사망했을 경우 </a:t>
                      </a:r>
                      <a:r>
                        <a:rPr lang="en-US" altLang="ko-KR" sz="900">
                          <a:effectLst/>
                        </a:rPr>
                        <a:t>True,</a:t>
                      </a:r>
                      <a:endParaRPr lang="en-US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아닐 경우 </a:t>
                      </a:r>
                      <a:r>
                        <a:rPr lang="en-US" altLang="ko-KR" sz="900">
                          <a:effectLst/>
                        </a:rPr>
                        <a:t>False</a:t>
                      </a:r>
                      <a:endParaRPr lang="en-US" altLang="ko-KR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킬 스택에 따른 스킬 변화</a:t>
                      </a:r>
                      <a:r>
                        <a:rPr lang="en-US" altLang="ko-KR" sz="900">
                          <a:effectLst/>
                        </a:rPr>
                        <a:t>,</a:t>
                      </a:r>
                      <a:r>
                        <a:rPr lang="ko-KR" altLang="en-US" sz="900">
                          <a:effectLst/>
                        </a:rPr>
                        <a:t> 의뢰 조건</a:t>
                      </a:r>
                      <a:endParaRPr lang="ko-KR" altLang="en-US" sz="900">
                        <a:effectLst/>
                      </a:endParaRPr>
                    </a:p>
                    <a:p>
                      <a:pPr lvl="0" algn="ctr">
                        <a:buNone/>
                        <a:defRPr/>
                      </a:pPr>
                      <a:r>
                        <a:rPr lang="ko-KR" altLang="en-US" sz="900">
                          <a:effectLst/>
                        </a:rPr>
                        <a:t>체크 등에 사용할 예정</a:t>
                      </a:r>
                      <a:endParaRPr lang="ko-KR" altLang="en-US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적 탐색 범위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적 타겟팅 여부가 </a:t>
                      </a:r>
                      <a:r>
                        <a:rPr lang="en-US" altLang="ko-KR" sz="1200">
                          <a:effectLst/>
                        </a:rPr>
                        <a:t>False</a:t>
                      </a:r>
                      <a:r>
                        <a:rPr lang="ko-KR" altLang="en-US" sz="1200">
                          <a:effectLst/>
                        </a:rPr>
                        <a:t>일 경우 적을 탐색할 원형 범위의 반지름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-</a:t>
                      </a:r>
                      <a:endParaRPr lang="en-US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19451"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200"/>
                        <a:t>타겟팅한 </a:t>
                      </a:r>
                      <a:endParaRPr lang="ko-KR" altLang="en-US" sz="1200"/>
                    </a:p>
                    <a:p>
                      <a:pPr lvl="0" algn="ctr">
                        <a:defRPr/>
                      </a:pPr>
                      <a:r>
                        <a:rPr lang="ko-KR" altLang="en-US" sz="1200"/>
                        <a:t>적과의 거리</a:t>
                      </a:r>
                      <a:endParaRPr lang="ko-KR" alt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38d500"/>
                          </a:solidFill>
                          <a:latin typeface="Calibri"/>
                          <a:ea typeface="맑은 고딕"/>
                          <a:cs typeface="Calibri"/>
                        </a:rPr>
                        <a:t>F</a:t>
                      </a:r>
                      <a:r>
                        <a: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loat</a:t>
                      </a:r>
                      <a:endParaRPr xmlns:mc="http://schemas.openxmlformats.org/markup-compatibility/2006" xmlns:hp="http://schemas.haansoft.com/office/presentation/8.0" kumimoji="0" lang="en-US" altLang="ko-KR" sz="1200" b="0" i="0" u="none" strike="noStrike" kern="1200" cap="none" spc="0" normalizeH="0" baseline="0" mc:Ignorable="hp" hp:hslEmbossed="0">
                        <a:solidFill>
                          <a:srgbClr val="000000"/>
                        </a:solidFill>
                        <a:latin typeface="Calibri"/>
                        <a:ea typeface="맑은 고딕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ko-KR" altLang="en-US" sz="1200">
                          <a:effectLst/>
                        </a:rPr>
                        <a:t>타겟팅한 적과의 거리</a:t>
                      </a:r>
                      <a:endParaRPr lang="ko-KR" altLang="en-US" sz="12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wrap="square" lIns="0" tIns="0" rIns="0" bIns="0" anchor="ctr" anchorCtr="0">
                      <a:spAutoFit/>
                    </a:bodyPr>
                    <a:p>
                      <a:pPr lvl="0" algn="ctr">
                        <a:buNone/>
                        <a:defRPr/>
                      </a:pPr>
                      <a:r>
                        <a:rPr lang="en-US" altLang="ko-KR" sz="900">
                          <a:effectLst/>
                        </a:rPr>
                        <a:t>-</a:t>
                      </a:r>
                      <a:endParaRPr lang="en-US" altLang="ko-KR" sz="900">
                        <a:effectLst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직사각형 43"/>
          <p:cNvSpPr/>
          <p:nvPr/>
        </p:nvSpPr>
        <p:spPr>
          <a:xfrm>
            <a:off x="4500563" y="671382"/>
            <a:ext cx="3151186" cy="378835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1"/>
          <a:p>
            <a:pPr lvl="0" algn="ctr">
              <a:defRPr/>
            </a:pPr>
            <a:r>
              <a:rPr lang="ko-KR" altLang="en-US">
                <a:solidFill>
                  <a:srgbClr val="000000"/>
                </a:solidFill>
              </a:rPr>
              <a:t>패시브 스킬</a:t>
            </a:r>
            <a:r>
              <a:rPr lang="en-US" altLang="ko-KR">
                <a:solidFill>
                  <a:srgbClr val="000000"/>
                </a:solidFill>
              </a:rPr>
              <a:t>/</a:t>
            </a:r>
            <a:r>
              <a:rPr lang="ko-KR" altLang="en-US">
                <a:solidFill>
                  <a:srgbClr val="000000"/>
                </a:solidFill>
              </a:rPr>
              <a:t>전투 관련 변수</a:t>
            </a:r>
            <a:endParaRPr lang="ko-KR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69729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1285</ep:Words>
  <ep:PresentationFormat>화면 슬라이드 쇼(4:3)</ep:PresentationFormat>
  <ep:Paragraphs>617</ep:Paragraphs>
  <ep:Slides>26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ep:HeadingPairs>
  <ep:TitlesOfParts>
    <vt:vector size="27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2025-07-21T14:01:29.487</dcterms:created>
  <dc:creator>hs087</dc:creator>
  <cp:lastModifiedBy>hs087</cp:lastModifiedBy>
  <dcterms:modified xsi:type="dcterms:W3CDTF">2025-07-25T11:55:29.098</dcterms:modified>
  <cp:revision>1254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