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61" r:id="rId3"/>
    <p:sldId id="262" r:id="rId4"/>
    <p:sldId id="263" r:id="rId5"/>
    <p:sldId id="266" r:id="rId6"/>
    <p:sldId id="271" r:id="rId7"/>
    <p:sldId id="270" r:id="rId8"/>
    <p:sldId id="264" r:id="rId9"/>
    <p:sldId id="265" r:id="rId10"/>
    <p:sldId id="256" r:id="rId11"/>
    <p:sldId id="269" r:id="rId12"/>
    <p:sldId id="268" r:id="rId13"/>
    <p:sldId id="260" r:id="rId14"/>
    <p:sldId id="267" r:id="rId15"/>
    <p:sldId id="257" r:id="rId16"/>
    <p:sldId id="258" r:id="rId17"/>
    <p:sldId id="25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1050" y="102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presProps" Target="presProps.xml"  /><Relationship Id="rId2" Type="http://schemas.openxmlformats.org/officeDocument/2006/relationships/notesMaster" Target="notesMasters/notesMaster1.xml"  /><Relationship Id="rId20" Type="http://schemas.openxmlformats.org/officeDocument/2006/relationships/viewProps" Target="viewProps.xml"  /><Relationship Id="rId21" Type="http://schemas.openxmlformats.org/officeDocument/2006/relationships/theme" Target="theme/theme1.xml"  /><Relationship Id="rId22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말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 lvl="0"/>
              <a:t>2025-06-16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1725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7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8.xml" 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476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463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E02AD5-98E4-7BAB-C6DB-067E96CAC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B7927BDB-7DB0-F341-B862-F8A286298309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6EE979FE-11D6-2249-53C5-D8E5A707C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AA254ABE-7172-C868-73CB-0451840003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131916"/>
      </p:ext>
    </p:extLst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892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4DC14E-B064-7F83-2FDB-E9B3C7B21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EA8458EE-6C31-ACA6-65B7-B90806CA6C46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6F1F5D9E-97BA-369D-93DB-5544D6E61E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5FF8FECA-89C8-B552-8477-C65E13089B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702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525569-B610-1138-CD48-8F36229F6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5B902CF9-3DB4-315D-229D-B998D3A8D222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12FE20FA-6BD3-EB15-C137-8ABCB8D86E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59D34FC2-25FF-968C-0586-C40617EF56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644801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2025-06-16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2025-06-16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2025-06-16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2025-06-16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2025-06-16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2025-06-16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2025-06-16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2025-06-16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2025-06-16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2025-06-16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2025-06-16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2025-06-16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2025-06-16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10" Type="http://schemas.openxmlformats.org/officeDocument/2006/relationships/image" Target="../media/image8.png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Relationship Id="rId8" Type="http://schemas.openxmlformats.org/officeDocument/2006/relationships/image" Target="../media/image6.png"  /><Relationship Id="rId9" Type="http://schemas.openxmlformats.org/officeDocument/2006/relationships/image" Target="../media/image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Relationship Id="rId8" Type="http://schemas.openxmlformats.org/officeDocument/2006/relationships/image" Target="../media/image8.png"  /><Relationship Id="rId9" Type="http://schemas.openxmlformats.org/officeDocument/2006/relationships/image" Target="../media/image9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9272" y="93306"/>
            <a:ext cx="5736647" cy="765110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순서도: 처리 4"/>
          <p:cNvSpPr/>
          <p:nvPr/>
        </p:nvSpPr>
        <p:spPr>
          <a:xfrm>
            <a:off x="184004" y="216088"/>
            <a:ext cx="5507181" cy="519545"/>
          </a:xfrm>
          <a:prstGeom prst="flowChart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1.</a:t>
            </a:r>
            <a:r>
              <a:rPr lang="ko-KR" altLang="en-US">
                <a:solidFill>
                  <a:schemeClr val="dk1"/>
                </a:solidFill>
              </a:rPr>
              <a:t> 이벤트 기본 매커니즘</a:t>
            </a:r>
          </a:p>
        </p:txBody>
      </p:sp>
      <p:sp>
        <p:nvSpPr>
          <p:cNvPr id="6" name="가로 글상자 11"/>
          <p:cNvSpPr txBox="1"/>
          <p:nvPr/>
        </p:nvSpPr>
        <p:spPr>
          <a:xfrm>
            <a:off x="465137" y="966410"/>
            <a:ext cx="11434304" cy="20130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● 각 이벤트는 분류</a:t>
            </a:r>
            <a:r>
              <a:rPr lang="en-US" altLang="ko-KR"/>
              <a:t>/</a:t>
            </a:r>
            <a:r>
              <a:rPr lang="ko-KR" altLang="en-US"/>
              <a:t>명칭</a:t>
            </a:r>
            <a:r>
              <a:rPr lang="en-US" altLang="ko-KR"/>
              <a:t>/</a:t>
            </a:r>
            <a:r>
              <a:rPr lang="ko-KR" altLang="en-US"/>
              <a:t>확률</a:t>
            </a:r>
            <a:r>
              <a:rPr lang="en-US" altLang="ko-KR"/>
              <a:t>/</a:t>
            </a:r>
            <a:r>
              <a:rPr lang="ko-KR" altLang="en-US"/>
              <a:t>발생조건</a:t>
            </a:r>
            <a:r>
              <a:rPr lang="en-US" altLang="ko-KR"/>
              <a:t>/</a:t>
            </a:r>
            <a:r>
              <a:rPr lang="ko-KR" altLang="en-US"/>
              <a:t>효과</a:t>
            </a:r>
            <a:r>
              <a:rPr lang="en-US" altLang="ko-KR"/>
              <a:t>/</a:t>
            </a:r>
            <a:r>
              <a:rPr lang="ko-KR" altLang="en-US"/>
              <a:t>텍스트로 이루어짐</a:t>
            </a:r>
          </a:p>
          <a:p>
            <a:pPr lvl="0">
              <a:defRPr/>
            </a:pPr>
            <a:r>
              <a:rPr lang="ko-KR" altLang="en-US"/>
              <a:t>● 이벤트는 발생 조건이 만족되었을 때</a:t>
            </a:r>
            <a:r>
              <a:rPr lang="en-US" altLang="ko-KR"/>
              <a:t>,</a:t>
            </a:r>
            <a:r>
              <a:rPr lang="ko-KR" altLang="en-US"/>
              <a:t> 날짜가 변경된 직후 설정된 확률에 따라 발생함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  <a:p>
            <a:pPr lvl="0">
              <a:defRPr/>
            </a:pPr>
            <a:r>
              <a:rPr lang="ko-KR" altLang="en-US"/>
              <a:t>● 이 때 이벤트의 발생은 분류 단위로 확률을 공유하며</a:t>
            </a:r>
            <a:r>
              <a:rPr lang="en-US" altLang="ko-KR"/>
              <a:t>,</a:t>
            </a:r>
            <a:r>
              <a:rPr lang="ko-KR" altLang="en-US"/>
              <a:t> 해당 분류가 발생 대상으로 정해질 경우 같은 분류 내에서 균등한 확률에 따라 이벤트가 발생함</a:t>
            </a:r>
            <a:r>
              <a:rPr lang="en-US" altLang="ko-KR"/>
              <a:t>.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Ex. 18%</a:t>
            </a:r>
            <a:r>
              <a:rPr lang="ko-KR" altLang="en-US"/>
              <a:t>의 확률로 생산</a:t>
            </a:r>
            <a:r>
              <a:rPr lang="en-US" altLang="ko-KR"/>
              <a:t>/</a:t>
            </a:r>
            <a:r>
              <a:rPr lang="ko-KR" altLang="en-US"/>
              <a:t>긍정</a:t>
            </a:r>
            <a:r>
              <a:rPr lang="en-US" altLang="ko-KR"/>
              <a:t>1</a:t>
            </a:r>
            <a:r>
              <a:rPr lang="ko-KR" altLang="en-US"/>
              <a:t> 이벤트가 발생됨 → 해당 분류에 </a:t>
            </a:r>
            <a:r>
              <a:rPr lang="en-US" altLang="ko-KR"/>
              <a:t>3</a:t>
            </a:r>
            <a:r>
              <a:rPr lang="ko-KR" altLang="en-US"/>
              <a:t>개의 이벤트가 등록되어 있을 경우</a:t>
            </a:r>
            <a:r>
              <a:rPr lang="en-US" altLang="ko-KR"/>
              <a:t>,</a:t>
            </a:r>
            <a:r>
              <a:rPr lang="ko-KR" altLang="en-US"/>
              <a:t> 각 이벤트가</a:t>
            </a:r>
          </a:p>
          <a:p>
            <a:pPr lvl="0">
              <a:defRPr/>
            </a:pPr>
            <a:r>
              <a:rPr lang="ko-KR" altLang="en-US"/>
              <a:t>발생할 확률은 </a:t>
            </a:r>
            <a:r>
              <a:rPr lang="en-US" altLang="ko-KR"/>
              <a:t>33.3%</a:t>
            </a:r>
            <a:r>
              <a:rPr lang="ko-KR" altLang="en-US"/>
              <a:t>가 됨</a:t>
            </a:r>
            <a:r>
              <a:rPr lang="en-US" altLang="ko-KR"/>
              <a:t>.</a:t>
            </a:r>
          </a:p>
        </p:txBody>
      </p:sp>
      <p:sp>
        <p:nvSpPr>
          <p:cNvPr id="41" name="순서도: 처리 40"/>
          <p:cNvSpPr/>
          <p:nvPr/>
        </p:nvSpPr>
        <p:spPr>
          <a:xfrm>
            <a:off x="3321421" y="3429000"/>
            <a:ext cx="1192768" cy="2573251"/>
          </a:xfrm>
          <a:prstGeom prst="flowChart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2" name="순서도: 처리 41"/>
          <p:cNvSpPr/>
          <p:nvPr/>
        </p:nvSpPr>
        <p:spPr>
          <a:xfrm>
            <a:off x="3418698" y="3744975"/>
            <a:ext cx="998215" cy="675409"/>
          </a:xfrm>
          <a:prstGeom prst="flowChartProcess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이벤트</a:t>
            </a:r>
            <a:r>
              <a:rPr lang="en-US" altLang="ko-KR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43" name="순서도: 처리 42"/>
          <p:cNvSpPr/>
          <p:nvPr/>
        </p:nvSpPr>
        <p:spPr>
          <a:xfrm>
            <a:off x="3415805" y="4499619"/>
            <a:ext cx="998215" cy="675409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이벤트</a:t>
            </a:r>
            <a:r>
              <a:rPr lang="en-US" altLang="ko-KR">
                <a:solidFill>
                  <a:schemeClr val="dk1"/>
                </a:solidFill>
              </a:rPr>
              <a:t>2</a:t>
            </a:r>
            <a:r>
              <a:rPr lang="ko-KR" altLang="en-US">
                <a:solidFill>
                  <a:schemeClr val="dk1"/>
                </a:solidFill>
              </a:rPr>
              <a:t> </a:t>
            </a:r>
          </a:p>
        </p:txBody>
      </p:sp>
      <p:sp>
        <p:nvSpPr>
          <p:cNvPr id="44" name="순서도: 처리 43"/>
          <p:cNvSpPr/>
          <p:nvPr/>
        </p:nvSpPr>
        <p:spPr>
          <a:xfrm>
            <a:off x="3415805" y="5265530"/>
            <a:ext cx="998215" cy="675409"/>
          </a:xfrm>
          <a:prstGeom prst="flowChartProcess">
            <a:avLst/>
          </a:prstGeom>
          <a:solidFill>
            <a:srgbClr val="FFCC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이벤트</a:t>
            </a:r>
            <a:r>
              <a:rPr lang="en-US" altLang="ko-KR">
                <a:solidFill>
                  <a:schemeClr val="dk1"/>
                </a:solidFill>
              </a:rPr>
              <a:t>3</a:t>
            </a:r>
            <a:r>
              <a:rPr lang="ko-KR" altLang="en-US">
                <a:solidFill>
                  <a:schemeClr val="dk1"/>
                </a:solidFill>
              </a:rPr>
              <a:t> </a:t>
            </a:r>
          </a:p>
        </p:txBody>
      </p:sp>
      <p:sp>
        <p:nvSpPr>
          <p:cNvPr id="45" name="TextBox 34"/>
          <p:cNvSpPr txBox="1"/>
          <p:nvPr/>
        </p:nvSpPr>
        <p:spPr>
          <a:xfrm>
            <a:off x="2342525" y="6031441"/>
            <a:ext cx="3144776" cy="367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이벤트 분류 중 분류</a:t>
            </a:r>
            <a:r>
              <a:rPr lang="en-US" altLang="ko-KR"/>
              <a:t>1</a:t>
            </a:r>
            <a:r>
              <a:rPr lang="ko-KR" altLang="en-US"/>
              <a:t> 발생 시</a:t>
            </a:r>
          </a:p>
        </p:txBody>
      </p:sp>
      <p:sp>
        <p:nvSpPr>
          <p:cNvPr id="46" name="순서도: 처리 45"/>
          <p:cNvSpPr/>
          <p:nvPr/>
        </p:nvSpPr>
        <p:spPr>
          <a:xfrm>
            <a:off x="3418698" y="3210197"/>
            <a:ext cx="998215" cy="455543"/>
          </a:xfrm>
          <a:prstGeom prst="flowChartProcess">
            <a:avLst/>
          </a:prstGeom>
          <a:solidFill>
            <a:srgbClr val="B3F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분류</a:t>
            </a:r>
            <a:r>
              <a:rPr lang="en-US" altLang="ko-KR">
                <a:solidFill>
                  <a:schemeClr val="dk1"/>
                </a:solidFill>
              </a:rPr>
              <a:t>1</a:t>
            </a:r>
            <a:r>
              <a:rPr lang="ko-KR" altLang="en-US">
                <a:solidFill>
                  <a:schemeClr val="dk1"/>
                </a:solidFill>
              </a:rPr>
              <a:t> </a:t>
            </a:r>
          </a:p>
        </p:txBody>
      </p:sp>
      <p:sp>
        <p:nvSpPr>
          <p:cNvPr id="52" name="순서도: 처리 51"/>
          <p:cNvSpPr/>
          <p:nvPr/>
        </p:nvSpPr>
        <p:spPr>
          <a:xfrm>
            <a:off x="6938712" y="3429000"/>
            <a:ext cx="1894000" cy="2573251"/>
          </a:xfrm>
          <a:prstGeom prst="flowChart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53" name="순서도: 처리 52"/>
          <p:cNvSpPr/>
          <p:nvPr/>
        </p:nvSpPr>
        <p:spPr>
          <a:xfrm>
            <a:off x="7035989" y="3744975"/>
            <a:ext cx="998215" cy="675409"/>
          </a:xfrm>
          <a:prstGeom prst="flowChartProcess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이벤트</a:t>
            </a:r>
            <a:r>
              <a:rPr lang="en-US" altLang="ko-KR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54" name="순서도: 처리 53"/>
          <p:cNvSpPr/>
          <p:nvPr/>
        </p:nvSpPr>
        <p:spPr>
          <a:xfrm>
            <a:off x="7033096" y="4499619"/>
            <a:ext cx="998215" cy="675409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이벤트</a:t>
            </a:r>
            <a:r>
              <a:rPr lang="en-US" altLang="ko-KR">
                <a:solidFill>
                  <a:schemeClr val="dk1"/>
                </a:solidFill>
              </a:rPr>
              <a:t>2</a:t>
            </a:r>
            <a:r>
              <a:rPr lang="ko-KR" altLang="en-US">
                <a:solidFill>
                  <a:schemeClr val="dk1"/>
                </a:solidFill>
              </a:rPr>
              <a:t> </a:t>
            </a:r>
          </a:p>
        </p:txBody>
      </p:sp>
      <p:sp>
        <p:nvSpPr>
          <p:cNvPr id="55" name="순서도: 처리 54"/>
          <p:cNvSpPr/>
          <p:nvPr/>
        </p:nvSpPr>
        <p:spPr>
          <a:xfrm>
            <a:off x="7033096" y="5265530"/>
            <a:ext cx="998215" cy="675409"/>
          </a:xfrm>
          <a:prstGeom prst="flowChartProcess">
            <a:avLst/>
          </a:prstGeom>
          <a:solidFill>
            <a:srgbClr val="FFCC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이벤트</a:t>
            </a:r>
            <a:r>
              <a:rPr lang="en-US" altLang="ko-KR">
                <a:solidFill>
                  <a:schemeClr val="dk1"/>
                </a:solidFill>
              </a:rPr>
              <a:t>3</a:t>
            </a:r>
            <a:r>
              <a:rPr lang="ko-KR" altLang="en-US">
                <a:solidFill>
                  <a:schemeClr val="dk1"/>
                </a:solidFill>
              </a:rPr>
              <a:t> </a:t>
            </a:r>
          </a:p>
        </p:txBody>
      </p:sp>
      <p:sp>
        <p:nvSpPr>
          <p:cNvPr id="56" name="TextBox 34"/>
          <p:cNvSpPr txBox="1"/>
          <p:nvPr/>
        </p:nvSpPr>
        <p:spPr>
          <a:xfrm>
            <a:off x="6561802" y="6031441"/>
            <a:ext cx="2647820" cy="643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해당 분류 내에서 균등한 확률로 </a:t>
            </a:r>
            <a:r>
              <a:rPr lang="en-US" altLang="ko-KR"/>
              <a:t>3</a:t>
            </a:r>
            <a:r>
              <a:rPr lang="ko-KR" altLang="en-US"/>
              <a:t>개중 </a:t>
            </a:r>
            <a:r>
              <a:rPr lang="en-US" altLang="ko-KR"/>
              <a:t>1</a:t>
            </a:r>
            <a:r>
              <a:rPr lang="ko-KR" altLang="en-US"/>
              <a:t>개 발생 </a:t>
            </a:r>
          </a:p>
        </p:txBody>
      </p:sp>
      <p:sp>
        <p:nvSpPr>
          <p:cNvPr id="57" name="순서도: 처리 56"/>
          <p:cNvSpPr/>
          <p:nvPr/>
        </p:nvSpPr>
        <p:spPr>
          <a:xfrm>
            <a:off x="7329330" y="3210198"/>
            <a:ext cx="998215" cy="455543"/>
          </a:xfrm>
          <a:prstGeom prst="flowChartProcess">
            <a:avLst/>
          </a:prstGeom>
          <a:solidFill>
            <a:srgbClr val="B3F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분류</a:t>
            </a:r>
            <a:r>
              <a:rPr lang="en-US" altLang="ko-KR">
                <a:solidFill>
                  <a:schemeClr val="dk1"/>
                </a:solidFill>
              </a:rPr>
              <a:t>1</a:t>
            </a:r>
            <a:r>
              <a:rPr lang="ko-KR" altLang="en-US">
                <a:solidFill>
                  <a:schemeClr val="dk1"/>
                </a:solidFill>
              </a:rPr>
              <a:t> </a:t>
            </a:r>
          </a:p>
        </p:txBody>
      </p:sp>
      <p:sp>
        <p:nvSpPr>
          <p:cNvPr id="58" name="가로 글상자 57"/>
          <p:cNvSpPr txBox="1"/>
          <p:nvPr/>
        </p:nvSpPr>
        <p:spPr>
          <a:xfrm>
            <a:off x="8094178" y="3896520"/>
            <a:ext cx="821360" cy="363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33.3%</a:t>
            </a:r>
          </a:p>
        </p:txBody>
      </p:sp>
      <p:sp>
        <p:nvSpPr>
          <p:cNvPr id="59" name="가로 글상자 58"/>
          <p:cNvSpPr txBox="1"/>
          <p:nvPr/>
        </p:nvSpPr>
        <p:spPr>
          <a:xfrm>
            <a:off x="8094178" y="4667083"/>
            <a:ext cx="821360" cy="363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33.3%</a:t>
            </a:r>
          </a:p>
        </p:txBody>
      </p:sp>
      <p:sp>
        <p:nvSpPr>
          <p:cNvPr id="60" name="가로 글상자 59"/>
          <p:cNvSpPr txBox="1"/>
          <p:nvPr/>
        </p:nvSpPr>
        <p:spPr>
          <a:xfrm>
            <a:off x="8094178" y="5437646"/>
            <a:ext cx="821360" cy="363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33.3%</a:t>
            </a:r>
          </a:p>
        </p:txBody>
      </p:sp>
      <p:sp>
        <p:nvSpPr>
          <p:cNvPr id="61" name="가로 글상자 11"/>
          <p:cNvSpPr txBox="1"/>
          <p:nvPr/>
        </p:nvSpPr>
        <p:spPr>
          <a:xfrm>
            <a:off x="5784562" y="4355853"/>
            <a:ext cx="397728" cy="359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→</a:t>
            </a:r>
            <a:endParaRPr kumimoji="0" lang="en-US" altLang="ko-KR" sz="1800" b="0" i="0" u="none" strike="noStrike" kern="1200" cap="none" spc="0" normalizeH="0" baseline="0">
              <a:latin typeface="함초롬돋움"/>
              <a:ea typeface="함초롬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9716745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9272" y="93306"/>
            <a:ext cx="5736647" cy="765110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" name="순서도: 처리 5"/>
          <p:cNvSpPr/>
          <p:nvPr/>
        </p:nvSpPr>
        <p:spPr>
          <a:xfrm>
            <a:off x="184004" y="216088"/>
            <a:ext cx="5507181" cy="519545"/>
          </a:xfrm>
          <a:prstGeom prst="flowChart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2.</a:t>
            </a:r>
            <a:r>
              <a:rPr lang="ko-KR" altLang="en-US">
                <a:solidFill>
                  <a:schemeClr val="dk1"/>
                </a:solidFill>
              </a:rPr>
              <a:t> 이벤트 목록 </a:t>
            </a:r>
            <a:r>
              <a:rPr lang="en-US" altLang="ko-KR">
                <a:solidFill>
                  <a:schemeClr val="dk1"/>
                </a:solidFill>
              </a:rPr>
              <a:t>(</a:t>
            </a:r>
            <a:r>
              <a:rPr lang="ko-KR" altLang="en-US">
                <a:solidFill>
                  <a:schemeClr val="dk1"/>
                </a:solidFill>
              </a:rPr>
              <a:t>생산</a:t>
            </a:r>
            <a:r>
              <a:rPr lang="en-US" altLang="ko-KR">
                <a:solidFill>
                  <a:schemeClr val="dk1"/>
                </a:solidFill>
              </a:rPr>
              <a:t>)</a:t>
            </a:r>
            <a:endParaRPr lang="ko-KR" altLang="en-US">
              <a:solidFill>
                <a:schemeClr val="dk1"/>
              </a:solidFill>
            </a:endParaRPr>
          </a:p>
        </p:txBody>
      </p:sp>
      <p:graphicFrame>
        <p:nvGraphicFramePr>
          <p:cNvPr id="7" name="표 6"/>
          <p:cNvGraphicFramePr/>
          <p:nvPr/>
        </p:nvGraphicFramePr>
        <p:xfrm>
          <a:off x="353007" y="1351146"/>
          <a:ext cx="11490959" cy="3124200"/>
        </p:xfrm>
        <a:graphic>
          <a:graphicData uri="http://schemas.openxmlformats.org/drawingml/2006/table">
            <a:tbl>
              <a:tblPr firstRow="1" bandRow="1"/>
              <a:tblGrid>
                <a:gridCol w="910123"/>
                <a:gridCol w="1323816"/>
                <a:gridCol w="1862861"/>
                <a:gridCol w="935355"/>
                <a:gridCol w="932399"/>
                <a:gridCol w="5526405"/>
              </a:tblGrid>
              <a:tr h="35814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번호</a:t>
                      </a:r>
                      <a:endParaRPr sz="1100" b="0" i="0" u="none" strike="noStrike" baseline="0">
                        <a:solidFill>
                          <a:srgbClr val="000000"/>
                        </a:solidFill>
                        <a:latin typeface="함초롬바탕"/>
                        <a:ea typeface="함초롬바탕"/>
                        <a:cs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분류</a:t>
                      </a:r>
                      <a:endParaRPr sz="1100" b="0" i="0" u="none" strike="noStrike" baseline="0">
                        <a:solidFill>
                          <a:srgbClr val="000000"/>
                        </a:solidFill>
                        <a:latin typeface="함초롬바탕"/>
                        <a:ea typeface="함초롬바탕"/>
                        <a:cs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명칭</a:t>
                      </a:r>
                      <a:endParaRPr lang="ko-KR" altLang="en-US" sz="1100" b="0" i="0" u="none" strike="noStrike" baseline="0">
                        <a:solidFill>
                          <a:srgbClr val="000000"/>
                        </a:solidFill>
                        <a:latin typeface="함초롬바탕"/>
                        <a:ea typeface="함초롬바탕"/>
                        <a:cs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기본확률</a:t>
                      </a:r>
                      <a:endParaRPr lang="en-US" altLang="ko-KR" sz="1100" b="0" i="0" u="none" strike="noStrike" baseline="0">
                        <a:solidFill>
                          <a:srgbClr val="000000"/>
                        </a:solidFill>
                        <a:latin typeface="함초롬바탕"/>
                        <a:ea typeface="함초롬바탕"/>
                        <a:cs typeface="함초롬바탕"/>
                      </a:endParaRPr>
                    </a:p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(%)</a:t>
                      </a:r>
                      <a:endParaRPr lang="en-US" altLang="ko-KR" sz="1100" b="0" i="0" u="none" strike="noStrike" baseline="0">
                        <a:solidFill>
                          <a:srgbClr val="000000"/>
                        </a:solidFill>
                        <a:latin typeface="함초롬바탕"/>
                        <a:ea typeface="함초롬바탕"/>
                        <a:cs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조정치</a:t>
                      </a:r>
                      <a:endParaRPr lang="ko-KR" altLang="en-US" sz="1100" b="0" i="0" u="none" strike="noStrike" baseline="0">
                        <a:solidFill>
                          <a:srgbClr val="000000"/>
                        </a:solidFill>
                        <a:latin typeface="함초롬바탕"/>
                        <a:ea typeface="함초롬바탕"/>
                        <a:cs typeface="함초롬바탕"/>
                      </a:endParaRPr>
                    </a:p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(+n%/d)</a:t>
                      </a:r>
                      <a:endParaRPr lang="en-US" altLang="ko-KR" sz="1100" b="0" i="0" u="none" strike="noStrike" baseline="0">
                        <a:solidFill>
                          <a:srgbClr val="000000"/>
                        </a:solidFill>
                        <a:latin typeface="함초롬바탕"/>
                        <a:ea typeface="함초롬바탕"/>
                        <a:cs typeface="함초롬바탕"/>
                      </a:endParaRPr>
                    </a:p>
                  </a:txBody>
                  <a:tcPr marL="91440" marR="91440"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b="0" i="0" u="none" strike="noStrike" baseline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발생 조건 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/ 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효과 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/ </a:t>
                      </a:r>
                      <a:r>
                        <a:rPr lang="ko-KR" altLang="en-US" sz="1100" b="0" i="0" u="none" strike="noStrike" baseline="0">
                          <a:solidFill>
                            <a:srgbClr val="7030a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효과 텍스트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/ </a:t>
                      </a:r>
                      <a:r>
                        <a:rPr lang="ko-KR" altLang="en-US" sz="1000" b="0" i="0" u="none" strike="noStrike" baseline="0">
                          <a:solidFill>
                            <a:srgbClr val="008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내용 텍스트 </a:t>
                      </a:r>
                      <a:endParaRPr lang="ko-KR" altLang="en-US" sz="1000" b="0" i="0" u="none" strike="noStrike" baseline="0">
                        <a:solidFill>
                          <a:srgbClr val="008000"/>
                        </a:solidFill>
                        <a:latin typeface="함초롬바탕"/>
                        <a:ea typeface="함초롬바탕"/>
                        <a:cs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62484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5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Tx/>
                        <a:buNone/>
                        <a:defRPr/>
                      </a:pPr>
                      <a:r>
                        <a:rPr lang="EN-US" altLang="ko-KR" sz="110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생산/긍정2</a:t>
                      </a:r>
                      <a:endParaRPr lang="EN-US" altLang="en-US" sz="110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altLang="en-US" sz="110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rowSpan="4"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altLang="en-US" sz="110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rowSpan="4"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altLang="en-US" sz="110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100" b="0" i="0" u="none" strike="noStrike" baseline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나무와 철을 생산하는 건물을 동시에 보유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/ 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건물에서의 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나무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, 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철 일일 생산량 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25% 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증가 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(3~6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일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)</a:t>
                      </a:r>
                      <a:endParaRPr lang="en-US" altLang="ko-KR" sz="1100" b="0" i="0" u="none" strike="noStrike" baseline="0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2484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6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lang="EN-US" altLang="ko-KR" sz="110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생산/긍정2</a:t>
                      </a:r>
                      <a:endParaRPr lang="EN-US" altLang="en-US" sz="110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altLang="en-US" sz="110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 vert="horz" lIns="91440" tIns="45720" rIns="91440" bIns="45720" anchor="ctr" anchorCtr="0"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 vert="horz" lIns="91440" tIns="45720" rIns="91440" bIns="45720" anchor="ctr" anchorCtr="0"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100" b="0" i="0" u="none" strike="noStrike" baseline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식량을 생산하는 건물 보유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/ 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건물에서의 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식량의 일일 생산량 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25% 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증가 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(3~6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일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)</a:t>
                      </a:r>
                      <a:endParaRPr lang="en-US" altLang="ko-KR" sz="1100" b="0" i="0" u="none" strike="noStrike" baseline="0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2484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7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lang="EN-US" altLang="ko-KR" sz="110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생산/긍정2</a:t>
                      </a:r>
                      <a:endParaRPr lang="EN-US" altLang="en-US" sz="110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altLang="en-US" sz="110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 vert="horz" lIns="91440" tIns="45720" rIns="91440" bIns="45720" anchor="ctr" anchorCtr="0"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 vert="horz" lIns="91440" tIns="45720" rIns="91440" bIns="45720" anchor="ctr" anchorCtr="0"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b="0" i="0" u="none" strike="noStrike" baseline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연구소 보유</a:t>
                      </a:r>
                      <a:r>
                        <a:rPr 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/ </a:t>
                      </a:r>
                      <a:r>
                        <a:rPr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연구력의 일일 생산량 </a:t>
                      </a:r>
                      <a:r>
                        <a:rPr 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25% </a:t>
                      </a:r>
                      <a:r>
                        <a:rPr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증가 </a:t>
                      </a:r>
                      <a:r>
                        <a:rPr 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(2~4</a:t>
                      </a:r>
                      <a:r>
                        <a:rPr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일</a:t>
                      </a:r>
                      <a:r>
                        <a:rPr 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)</a:t>
                      </a:r>
                      <a:endParaRPr lang="EN-US" sz="1100" b="0" i="0" u="none" strike="noStrike" baseline="0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2484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8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lang="EN-US" altLang="ko-KR" sz="110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생산/긍정2</a:t>
                      </a:r>
                      <a:endParaRPr lang="EN-US" altLang="en-US" sz="110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altLang="en-US" sz="110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 vert="horz" lIns="91440" tIns="45720" rIns="91440" bIns="45720" anchor="ctr" anchorCtr="0"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 vert="horz" lIns="91440" tIns="45720" rIns="91440" bIns="45720" anchor="ctr" anchorCtr="0"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100" b="0" i="0" u="none" strike="noStrike" baseline="0">
                          <a:solidFill>
                            <a:srgbClr val="3b3bff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자원 생산 건물을 보유 </a:t>
                      </a:r>
                      <a:r>
                        <a:rPr 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/ </a:t>
                      </a:r>
                      <a:r>
                        <a:rPr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랜덤으로 건물 </a:t>
                      </a:r>
                      <a:r>
                        <a:rPr 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1</a:t>
                      </a:r>
                      <a:r>
                        <a:rPr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개의 레벨 </a:t>
                      </a:r>
                      <a:r>
                        <a:rPr 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1 </a:t>
                      </a:r>
                      <a:r>
                        <a:rPr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증가</a:t>
                      </a:r>
                      <a:endParaRPr sz="1100" b="0" i="0" u="none" strike="noStrike" baseline="0">
                        <a:solidFill>
                          <a:srgbClr val="000000"/>
                        </a:solidFill>
                        <a:latin typeface="함초롬바탕"/>
                        <a:ea typeface="함초롬바탕"/>
                        <a:cs typeface="함초롬바탕"/>
                      </a:endParaRPr>
                    </a:p>
                  </a:txBody>
                  <a:tcPr marL="91440" marR="91440"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929590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/>
          <p:nvPr/>
        </p:nvGraphicFramePr>
        <p:xfrm>
          <a:off x="351529" y="1341621"/>
          <a:ext cx="11488941" cy="1779270"/>
        </p:xfrm>
        <a:graphic>
          <a:graphicData uri="http://schemas.openxmlformats.org/drawingml/2006/table">
            <a:tbl>
              <a:tblPr firstRow="1" bandRow="1"/>
              <a:tblGrid>
                <a:gridCol w="910123"/>
                <a:gridCol w="1323816"/>
                <a:gridCol w="1862861"/>
                <a:gridCol w="935355"/>
                <a:gridCol w="932399"/>
                <a:gridCol w="5524387"/>
              </a:tblGrid>
              <a:tr h="577215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번호</a:t>
                      </a:r>
                      <a:endParaRPr sz="1100" b="0" i="0" u="none" strike="noStrike" baseline="0">
                        <a:solidFill>
                          <a:srgbClr val="000000"/>
                        </a:solidFill>
                        <a:latin typeface="함초롬바탕"/>
                        <a:ea typeface="함초롬바탕"/>
                        <a:cs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분류</a:t>
                      </a:r>
                      <a:endParaRPr sz="1100" b="0" i="0" u="none" strike="noStrike" baseline="0">
                        <a:solidFill>
                          <a:srgbClr val="000000"/>
                        </a:solidFill>
                        <a:latin typeface="함초롬바탕"/>
                        <a:ea typeface="함초롬바탕"/>
                        <a:cs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명칭</a:t>
                      </a:r>
                      <a:endParaRPr lang="ko-KR" altLang="en-US" sz="1100" b="0" i="0" u="none" strike="noStrike" baseline="0">
                        <a:solidFill>
                          <a:srgbClr val="000000"/>
                        </a:solidFill>
                        <a:latin typeface="함초롬바탕"/>
                        <a:ea typeface="함초롬바탕"/>
                        <a:cs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기본확률</a:t>
                      </a:r>
                      <a:endParaRPr lang="en-US" altLang="ko-KR" sz="1100" b="0" i="0" u="none" strike="noStrike" baseline="0">
                        <a:solidFill>
                          <a:srgbClr val="000000"/>
                        </a:solidFill>
                        <a:latin typeface="함초롬바탕"/>
                        <a:ea typeface="함초롬바탕"/>
                        <a:cs typeface="함초롬바탕"/>
                      </a:endParaRPr>
                    </a:p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(%)</a:t>
                      </a:r>
                      <a:endParaRPr lang="en-US" altLang="ko-KR" sz="1100" b="0" i="0" u="none" strike="noStrike" baseline="0">
                        <a:solidFill>
                          <a:srgbClr val="000000"/>
                        </a:solidFill>
                        <a:latin typeface="함초롬바탕"/>
                        <a:ea typeface="함초롬바탕"/>
                        <a:cs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조정치</a:t>
                      </a:r>
                      <a:endParaRPr lang="ko-KR" altLang="en-US" sz="1100" b="0" i="0" u="none" strike="noStrike" baseline="0">
                        <a:solidFill>
                          <a:srgbClr val="000000"/>
                        </a:solidFill>
                        <a:latin typeface="함초롬바탕"/>
                        <a:ea typeface="함초롬바탕"/>
                        <a:cs typeface="함초롬바탕"/>
                      </a:endParaRPr>
                    </a:p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(+n%/d)</a:t>
                      </a:r>
                      <a:endParaRPr lang="en-US" altLang="ko-KR" sz="1100" b="0" i="0" u="none" strike="noStrike" baseline="0">
                        <a:solidFill>
                          <a:srgbClr val="000000"/>
                        </a:solidFill>
                        <a:latin typeface="함초롬바탕"/>
                        <a:ea typeface="함초롬바탕"/>
                        <a:cs typeface="함초롬바탕"/>
                      </a:endParaRPr>
                    </a:p>
                  </a:txBody>
                  <a:tcPr marL="91440" marR="91440"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b="0" i="0" u="none" strike="noStrike" baseline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발생 조건 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/ 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효과 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/ </a:t>
                      </a:r>
                      <a:r>
                        <a:rPr lang="ko-KR" altLang="en-US" sz="1100" b="0" i="0" u="none" strike="noStrike" baseline="0">
                          <a:solidFill>
                            <a:srgbClr val="7030a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효과 텍스트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/ </a:t>
                      </a:r>
                      <a:r>
                        <a:rPr lang="ko-KR" altLang="en-US" sz="1000" b="0" i="0" u="none" strike="noStrike" baseline="0">
                          <a:solidFill>
                            <a:srgbClr val="008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내용 텍스트 </a:t>
                      </a:r>
                      <a:endParaRPr lang="ko-KR" altLang="en-US" sz="1000" b="0" i="0" u="none" strike="noStrike" baseline="0">
                        <a:solidFill>
                          <a:srgbClr val="008000"/>
                        </a:solidFill>
                        <a:latin typeface="함초롬바탕"/>
                        <a:ea typeface="함초롬바탕"/>
                        <a:cs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577215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lang="en-US" altLang="ko-KR" sz="110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9</a:t>
                      </a:r>
                      <a:endParaRPr lang="EN-US" altLang="ko-KR" sz="110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생산</a:t>
                      </a:r>
                      <a:r>
                        <a:rPr lang="en-US" altLang="ko-KR" sz="110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</a:t>
                      </a: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부정</a:t>
                      </a:r>
                      <a:endParaRPr lang="ko-KR" altLang="en-US" sz="1100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altLang="en-US" sz="110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rowSpan="2"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altLang="en-US" sz="110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rowSpan="2"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altLang="en-US" sz="110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100" b="0" i="0" u="none" strike="noStrike" baseline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없음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/ 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영토에서의 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모든 자원의 일일 생산량이 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10% 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감소 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(1~3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일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) </a:t>
                      </a:r>
                      <a:endParaRPr lang="en-US" altLang="ko-KR" sz="1100" b="0" i="0" u="none" strike="noStrike" baseline="0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577215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생산</a:t>
                      </a:r>
                      <a:r>
                        <a:rPr lang="en-US" altLang="ko-KR" sz="110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</a:t>
                      </a: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부정</a:t>
                      </a:r>
                      <a:endParaRPr lang="ko-KR" altLang="en-US" sz="1100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altLang="en-US" sz="110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 vert="horz" lIns="91440" tIns="45720" rIns="91440" bIns="45720" anchor="ctr" anchorCtr="0"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 vert="horz" lIns="91440" tIns="45720" rIns="91440" bIns="45720" anchor="ctr" anchorCtr="0"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b="0" i="0" u="none" strike="noStrike" baseline="0">
                          <a:solidFill>
                            <a:srgbClr val="3b3bff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자원을 생산하는 건물 보유 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/ 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건물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에서의 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모든 자원의 일일 생산량이 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10% 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감소 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(1~3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일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) </a:t>
                      </a:r>
                      <a:endParaRPr sz="1100" b="0" i="0" u="none" strike="noStrike" baseline="0">
                        <a:solidFill>
                          <a:srgbClr val="000000"/>
                        </a:solidFill>
                        <a:latin typeface="함초롬바탕"/>
                        <a:ea typeface="함초롬바탕"/>
                        <a:cs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69272" y="93306"/>
            <a:ext cx="5736647" cy="765110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" name="순서도: 처리 5"/>
          <p:cNvSpPr/>
          <p:nvPr/>
        </p:nvSpPr>
        <p:spPr>
          <a:xfrm>
            <a:off x="184004" y="216088"/>
            <a:ext cx="5507181" cy="519545"/>
          </a:xfrm>
          <a:prstGeom prst="flowChart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2.</a:t>
            </a:r>
            <a:r>
              <a:rPr lang="ko-KR" altLang="en-US">
                <a:solidFill>
                  <a:schemeClr val="dk1"/>
                </a:solidFill>
              </a:rPr>
              <a:t> 이벤트 목록 </a:t>
            </a:r>
            <a:r>
              <a:rPr lang="en-US" altLang="ko-KR">
                <a:solidFill>
                  <a:schemeClr val="dk1"/>
                </a:solidFill>
              </a:rPr>
              <a:t>(</a:t>
            </a:r>
            <a:r>
              <a:rPr lang="ko-KR" altLang="en-US">
                <a:solidFill>
                  <a:schemeClr val="dk1"/>
                </a:solidFill>
              </a:rPr>
              <a:t>생산</a:t>
            </a:r>
            <a:r>
              <a:rPr lang="en-US" altLang="ko-KR">
                <a:solidFill>
                  <a:schemeClr val="dk1"/>
                </a:solidFill>
              </a:rPr>
              <a:t>)</a:t>
            </a:r>
            <a:endParaRPr lang="ko-KR" altLang="en-US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64798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353007" y="1351146"/>
          <a:ext cx="11485985" cy="2367915"/>
        </p:xfrm>
        <a:graphic>
          <a:graphicData uri="http://schemas.openxmlformats.org/drawingml/2006/table">
            <a:tbl>
              <a:tblPr firstRow="1" bandRow="1"/>
              <a:tblGrid>
                <a:gridCol w="910123"/>
                <a:gridCol w="1323816"/>
                <a:gridCol w="1862861"/>
                <a:gridCol w="932399"/>
                <a:gridCol w="932399"/>
                <a:gridCol w="5524387"/>
              </a:tblGrid>
              <a:tr h="577215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번호</a:t>
                      </a:r>
                      <a:endParaRPr sz="1100" b="0" i="0" u="none" strike="noStrike" baseline="0">
                        <a:solidFill>
                          <a:srgbClr val="000000"/>
                        </a:solidFill>
                        <a:latin typeface="함초롬바탕"/>
                        <a:ea typeface="함초롬바탕"/>
                        <a:cs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분류</a:t>
                      </a:r>
                      <a:endParaRPr sz="1100" b="0" i="0" u="none" strike="noStrike" baseline="0">
                        <a:solidFill>
                          <a:srgbClr val="000000"/>
                        </a:solidFill>
                        <a:latin typeface="함초롬바탕"/>
                        <a:ea typeface="함초롬바탕"/>
                        <a:cs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명칭</a:t>
                      </a:r>
                      <a:endParaRPr lang="ko-KR" altLang="en-US" sz="1100" b="0" i="0" u="none" strike="noStrike" baseline="0">
                        <a:solidFill>
                          <a:srgbClr val="000000"/>
                        </a:solidFill>
                        <a:latin typeface="함초롬바탕"/>
                        <a:ea typeface="함초롬바탕"/>
                        <a:cs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기본확률</a:t>
                      </a:r>
                      <a:endParaRPr lang="ko-KR" altLang="en-US" sz="1100" b="0" i="0" u="none" strike="noStrike" baseline="0">
                        <a:solidFill>
                          <a:srgbClr val="000000"/>
                        </a:solidFill>
                        <a:latin typeface="함초롬바탕"/>
                        <a:ea typeface="함초롬바탕"/>
                        <a:cs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조정치</a:t>
                      </a:r>
                      <a:endParaRPr lang="en-US" altLang="ko-KR" sz="1100" b="0" i="0" u="none" strike="noStrike" baseline="0">
                        <a:solidFill>
                          <a:srgbClr val="000000"/>
                        </a:solidFill>
                        <a:latin typeface="함초롬바탕"/>
                        <a:ea typeface="함초롬바탕"/>
                        <a:cs typeface="함초롬바탕"/>
                      </a:endParaRPr>
                    </a:p>
                  </a:txBody>
                  <a:tcPr marL="91440" marR="91440"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100" b="0" i="0" u="none" strike="noStrike" baseline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발생 조건 </a:t>
                      </a:r>
                      <a:r>
                        <a:rPr 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/ </a:t>
                      </a:r>
                      <a:r>
                        <a:rPr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효과</a:t>
                      </a:r>
                      <a:r>
                        <a:rPr 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/ </a:t>
                      </a:r>
                      <a:r>
                        <a:rPr lang="ko-KR" altLang="en-US" sz="1100" b="0" i="0" u="none" strike="noStrike" baseline="0">
                          <a:solidFill>
                            <a:srgbClr val="7030a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효과 텍스트</a:t>
                      </a:r>
                      <a:r>
                        <a:rPr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/ </a:t>
                      </a:r>
                      <a:r>
                        <a:rPr sz="900" b="0" i="0" u="none" strike="noStrike" baseline="0">
                          <a:solidFill>
                            <a:srgbClr val="008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내용 텍스트 </a:t>
                      </a:r>
                      <a:endParaRPr sz="900" b="0" i="0" u="none" strike="noStrike" baseline="0">
                        <a:solidFill>
                          <a:srgbClr val="008000"/>
                        </a:solidFill>
                        <a:latin typeface="함초롬바탕"/>
                        <a:ea typeface="함초롬바탕"/>
                        <a:cs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3909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</a:t>
                      </a:r>
                      <a:endParaRPr lang="EN-US" sz="1100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Tx/>
                        <a:buNone/>
                        <a:defRPr/>
                      </a:pP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/>
                          <a:ea typeface="함초롬바탕"/>
                          <a:cs typeface="+mn-cs"/>
                        </a:rPr>
                        <a:t>의뢰</a:t>
                      </a: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/>
                          <a:ea typeface="함초롬바탕"/>
                          <a:cs typeface="+mn-cs"/>
                        </a:rPr>
                        <a:t>/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/>
                          <a:ea typeface="함초롬바탕"/>
                          <a:cs typeface="+mn-cs"/>
                        </a:rPr>
                        <a:t>긍정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함초롬바탕"/>
                        <a:ea typeface="함초롬바탕"/>
                        <a:cs typeface="+mn-cs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altLang="en-US" sz="110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rowSpan="3"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altLang="en-US" sz="110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rowSpan="3"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altLang="en-US" sz="110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ko-KR" altLang="en-US" sz="110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100" b="0" i="0" u="none" strike="noStrike" baseline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</a:rPr>
                        <a:t>(</a:t>
                      </a:r>
                      <a:r>
                        <a:rPr sz="1100" b="0" i="0" u="none" strike="noStrike" baseline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날짜</a:t>
                      </a:r>
                      <a:r>
                        <a:rPr lang="EN-US" sz="1100" b="0" i="0" u="none" strike="noStrike" baseline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</a:rPr>
                        <a:t>÷</a:t>
                      </a:r>
                      <a:r>
                        <a:rPr sz="1100" b="0" i="0" u="none" strike="noStrike" baseline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보유중인 부족</a:t>
                      </a:r>
                      <a:r>
                        <a:rPr lang="EN-US" sz="1100" b="0" i="0" u="none" strike="noStrike" baseline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</a:rPr>
                        <a:t>) &gt; 20</a:t>
                      </a:r>
                      <a:r>
                        <a:rPr lang="EN-US" sz="1100" b="0" i="0" u="none" strike="noStrike" baseline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, </a:t>
                      </a:r>
                      <a:r>
                        <a:rPr lang="ko-KR" altLang="en-US" sz="1100" b="0" i="0" u="none" strike="noStrike" baseline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의뢰 갱신 시 </a:t>
                      </a:r>
                      <a:r>
                        <a:rPr 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/ 2</a:t>
                      </a:r>
                      <a:r>
                        <a:rPr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개의 부족 접선 의뢰가 확정적으로 등장</a:t>
                      </a:r>
                      <a:endParaRPr sz="1100" b="0" i="0" u="none" strike="noStrike" baseline="0">
                        <a:solidFill>
                          <a:srgbClr val="000000"/>
                        </a:solidFill>
                        <a:latin typeface="함초롬바탕"/>
                        <a:ea typeface="함초롬바탕"/>
                        <a:cs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3909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</a:t>
                      </a:r>
                      <a:endParaRPr lang="EN-US" sz="1100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Tx/>
                        <a:buNone/>
                        <a:defRPr/>
                      </a:pP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/>
                          <a:ea typeface="함초롬바탕"/>
                          <a:cs typeface="+mn-cs"/>
                        </a:rPr>
                        <a:t>의뢰</a:t>
                      </a:r>
                      <a:r>
                        <a:rPr kumimoji="0" lang="en-US" altLang="ko-KR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/>
                          <a:ea typeface="함초롬바탕"/>
                          <a:cs typeface="+mn-cs"/>
                        </a:rPr>
                        <a:t>/</a:t>
                      </a:r>
                      <a:r>
                        <a:rPr kumimoji="0" lang="ko-KR" altLang="en-US" sz="1100" b="0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/>
                          <a:ea typeface="함초롬바탕"/>
                          <a:cs typeface="+mn-cs"/>
                        </a:rPr>
                        <a:t>긍정</a:t>
                      </a:r>
                      <a:endParaRPr kumimoji="0" lang="en-US" altLang="ko-KR" sz="1100" b="0" i="0" u="none" strike="noStrike" kern="1200" cap="none" spc="0" normalizeH="0" baseline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함초롬바탕"/>
                        <a:ea typeface="함초롬바탕"/>
                        <a:cs typeface="+mn-cs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altLang="en-US" sz="110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 vert="horz" lIns="91440" tIns="45720" rIns="91440" bIns="45720" anchor="ctr" anchorCtr="0"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 vert="horz" lIns="91440" tIns="45720" rIns="91440" bIns="45720" anchor="ctr" anchorCtr="0"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None/>
                        <a:defRPr/>
                      </a:pPr>
                      <a:r>
                        <a:rPr lang="ko-KR" altLang="en-US" sz="110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  <a:cs typeface="함초롬바탕"/>
                        </a:rPr>
                        <a:t>의뢰 갱신 시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/ 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갱신된 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의뢰의 </a:t>
                      </a:r>
                      <a:r>
                        <a:rPr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성공 조건</a:t>
                      </a:r>
                      <a:r>
                        <a:rPr 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/</a:t>
                      </a:r>
                      <a:r>
                        <a:rPr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보수가 </a:t>
                      </a:r>
                      <a:r>
                        <a:rPr 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1.25</a:t>
                      </a:r>
                      <a:r>
                        <a:rPr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배로 증가</a:t>
                      </a:r>
                      <a:r>
                        <a:rPr 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(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영역 점령 제외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)</a:t>
                      </a:r>
                      <a:endParaRPr sz="1100" b="0" i="0" u="none" strike="noStrike" baseline="0">
                        <a:solidFill>
                          <a:srgbClr val="000000"/>
                        </a:solidFill>
                        <a:latin typeface="함초롬바탕"/>
                        <a:ea typeface="함초롬바탕"/>
                        <a:cs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3909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3</a:t>
                      </a:r>
                      <a:endParaRPr lang="EN-US" sz="1100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의뢰</a:t>
                      </a:r>
                      <a:r>
                        <a:rPr lang="en-US" altLang="ko-KR" sz="110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</a:t>
                      </a: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긍정</a:t>
                      </a:r>
                      <a:endParaRPr lang="en-US" altLang="ko-KR" sz="110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altLang="en-US" sz="110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 vert="horz" lIns="91440" tIns="45720" rIns="91440" bIns="45720" anchor="ctr" anchorCtr="0"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 vert="horz" lIns="91440" tIns="45720" rIns="91440" bIns="45720" anchor="ctr" anchorCtr="0"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의뢰 갱신 시 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/ 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갱신된 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의뢰의 제한 시간 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1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일 증가</a:t>
                      </a:r>
                      <a:endParaRPr sz="1100" b="0" i="0" u="none" strike="noStrike" baseline="0">
                        <a:solidFill>
                          <a:srgbClr val="000000"/>
                        </a:solidFill>
                        <a:latin typeface="함초롬바탕"/>
                        <a:ea typeface="함초롬바탕"/>
                        <a:cs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4</a:t>
                      </a:r>
                      <a:endParaRPr lang="EN-US" sz="1100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의뢰</a:t>
                      </a:r>
                      <a:r>
                        <a:rPr lang="en-US" altLang="ko-KR" sz="110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</a:t>
                      </a: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부정</a:t>
                      </a:r>
                      <a:endParaRPr lang="en-US" altLang="ko-KR" sz="110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altLang="en-US" sz="110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rowSpan="2"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altLang="en-US" sz="110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rowSpan="2"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altLang="en-US" sz="110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의뢰 갱신 시 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/ 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갱신된 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의뢰의 </a:t>
                      </a:r>
                      <a:r>
                        <a:rPr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성공 조건</a:t>
                      </a:r>
                      <a:r>
                        <a:rPr 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/</a:t>
                      </a:r>
                      <a:r>
                        <a:rPr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보수가 </a:t>
                      </a:r>
                      <a:r>
                        <a:rPr 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0.8</a:t>
                      </a:r>
                      <a:r>
                        <a:rPr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배로 감소</a:t>
                      </a:r>
                      <a:r>
                        <a:rPr 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(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영역 점령 제외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)</a:t>
                      </a:r>
                      <a:endParaRPr sz="1100" b="0" i="0" u="none" strike="noStrike" baseline="0">
                        <a:solidFill>
                          <a:srgbClr val="000000"/>
                        </a:solidFill>
                        <a:latin typeface="함초롬바탕"/>
                        <a:ea typeface="함초롬바탕"/>
                        <a:cs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3349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5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Tx/>
                        <a:buNone/>
                        <a:defRPr/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의뢰</a:t>
                      </a:r>
                      <a:r>
                        <a:rPr lang="en-US" altLang="ko-KR" sz="110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</a:t>
                      </a: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부정</a:t>
                      </a:r>
                      <a:endParaRPr lang="en-US" altLang="ko-KR" sz="110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altLang="en-US" sz="110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 vert="horz" lIns="91440" tIns="45720" rIns="91440" bIns="45720" anchor="ctr" anchorCtr="0"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 vert="horz" lIns="91440" tIns="45720" rIns="91440" bIns="45720" anchor="ctr" anchorCtr="0"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의뢰 갱신 시 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/ 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갱신된 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의뢰의 제한 시간 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1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일 감소</a:t>
                      </a:r>
                      <a:endParaRPr lang="ko-KR" altLang="en-US" sz="1100" b="0" i="0" u="none" strike="noStrike" baseline="0">
                        <a:solidFill>
                          <a:srgbClr val="000000"/>
                        </a:solidFill>
                        <a:latin typeface="함초롬바탕"/>
                        <a:ea typeface="함초롬바탕"/>
                        <a:cs typeface="함초롬바탕"/>
                      </a:endParaRPr>
                    </a:p>
                  </a:txBody>
                  <a:tcPr marL="91440" marR="91440"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C9B82566-7DEE-7D3E-E287-2DF27F71D2C1}"/>
              </a:ext>
            </a:extLst>
          </p:cNvPr>
          <p:cNvSpPr/>
          <p:nvPr/>
        </p:nvSpPr>
        <p:spPr>
          <a:xfrm>
            <a:off x="69272" y="93306"/>
            <a:ext cx="5736647" cy="765110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" name="순서도: 처리 3">
            <a:extLst>
              <a:ext uri="{FF2B5EF4-FFF2-40B4-BE49-F238E27FC236}">
                <a16:creationId xmlns:a16="http://schemas.microsoft.com/office/drawing/2014/main" id="{0348DAAF-D82E-3B02-3691-620AAF30D6F6}"/>
              </a:ext>
            </a:extLst>
          </p:cNvPr>
          <p:cNvSpPr/>
          <p:nvPr/>
        </p:nvSpPr>
        <p:spPr>
          <a:xfrm>
            <a:off x="184004" y="216088"/>
            <a:ext cx="5507181" cy="519545"/>
          </a:xfrm>
          <a:prstGeom prst="flowChart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dirty="0">
                <a:solidFill>
                  <a:schemeClr val="dk1"/>
                </a:solidFill>
              </a:rPr>
              <a:t>2.</a:t>
            </a:r>
            <a:r>
              <a:rPr lang="ko-KR" altLang="en-US" dirty="0">
                <a:solidFill>
                  <a:schemeClr val="dk1"/>
                </a:solidFill>
              </a:rPr>
              <a:t> 이벤트 목록 </a:t>
            </a:r>
            <a:r>
              <a:rPr lang="en-US" altLang="ko-KR" dirty="0">
                <a:solidFill>
                  <a:schemeClr val="dk1"/>
                </a:solidFill>
              </a:rPr>
              <a:t>(</a:t>
            </a:r>
            <a:r>
              <a:rPr lang="ko-KR" altLang="en-US" dirty="0">
                <a:solidFill>
                  <a:schemeClr val="dk1"/>
                </a:solidFill>
              </a:rPr>
              <a:t>의뢰</a:t>
            </a:r>
            <a:r>
              <a:rPr lang="en-US" altLang="ko-KR" dirty="0">
                <a:solidFill>
                  <a:schemeClr val="dk1"/>
                </a:solidFill>
              </a:rPr>
              <a:t>)</a:t>
            </a:r>
            <a:endParaRPr lang="ko-KR" alt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180798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추후 작업 필요 부분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223154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B2693EC-F43A-B2C9-76C9-EDE69F195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133193"/>
              </p:ext>
            </p:extLst>
          </p:nvPr>
        </p:nvGraphicFramePr>
        <p:xfrm>
          <a:off x="353007" y="1351146"/>
          <a:ext cx="11485985" cy="4122105"/>
        </p:xfrm>
        <a:graphic>
          <a:graphicData uri="http://schemas.openxmlformats.org/drawingml/2006/table">
            <a:tbl>
              <a:tblPr firstRow="1" bandRow="1"/>
              <a:tblGrid>
                <a:gridCol w="910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3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28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23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399">
                  <a:extLst>
                    <a:ext uri="{9D8B030D-6E8A-4147-A177-3AD203B41FA5}">
                      <a16:colId xmlns:a16="http://schemas.microsoft.com/office/drawing/2014/main" val="1591033658"/>
                    </a:ext>
                  </a:extLst>
                </a:gridCol>
                <a:gridCol w="55243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7215"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100" b="0" i="0" u="none" strike="noStrike" baseline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번호</a:t>
                      </a:r>
                      <a:endParaRPr sz="1100" b="0" i="0" u="none" strike="noStrike" baseline="0" dirty="0">
                        <a:solidFill>
                          <a:srgbClr val="000000"/>
                        </a:solidFill>
                        <a:latin typeface="함초롬바탕"/>
                        <a:ea typeface="함초롬바탕"/>
                        <a:cs typeface="함초롬바탕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분류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명칭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기본확률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조정치</a:t>
                      </a:r>
                      <a:endParaRPr lang="en-US" altLang="ko-KR" sz="1100" b="0" i="0" u="none" strike="noStrike" baseline="0" dirty="0">
                        <a:solidFill>
                          <a:srgbClr val="000000"/>
                        </a:solidFill>
                        <a:latin typeface="함초롬바탕"/>
                        <a:ea typeface="함초롬바탕"/>
                        <a:cs typeface="함초롬바탕"/>
                      </a:endParaRPr>
                    </a:p>
                  </a:txBody>
                  <a:tcPr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b="0" i="0" u="none" strike="noStrike" baseline="0" dirty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발생 조건 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/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효과 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/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7030A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효과 텍스트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/ 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8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내용 텍스트 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전투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/긍정</a:t>
                      </a:r>
                      <a:r>
                        <a:rPr lang="en-US" altLang="ko-KR" sz="110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</a:t>
                      </a:r>
                      <a:endParaRPr lang="en-US" altLang="ko-KR" sz="1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altLang="en-US" sz="1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altLang="en-US" sz="1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altLang="en-US" sz="110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없음 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/ 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다음 점령 전투에서 병력 고용 시 소모하는 식량 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20% 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감소</a:t>
                      </a:r>
                      <a:endParaRPr lang="ko-KR" altLang="en-US" sz="1100" b="0" i="0" u="none" strike="noStrike" baseline="0" dirty="0">
                        <a:solidFill>
                          <a:srgbClr val="000000"/>
                        </a:solidFill>
                        <a:latin typeface="함초롬바탕"/>
                        <a:ea typeface="함초롬바탕"/>
                        <a:cs typeface="함초롬바탕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/>
                          <a:ea typeface="함초롬바탕"/>
                          <a:cs typeface="+mn-cs"/>
                        </a:rPr>
                        <a:t>전투</a:t>
                      </a: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/>
                          <a:ea typeface="함초롬바탕"/>
                          <a:cs typeface="+mn-cs"/>
                        </a:rPr>
                        <a:t>/긍정</a:t>
                      </a: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/>
                          <a:ea typeface="함초롬바탕"/>
                          <a:cs typeface="+mn-cs"/>
                        </a:rPr>
                        <a:t>1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함초롬바탕"/>
                        <a:ea typeface="함초롬바탕"/>
                        <a:cs typeface="+mn-cs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altLang="en-US" sz="1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altLang="en-US" sz="1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altLang="en-US" sz="1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없음 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/ 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다음 점령 전투에서 아군 병력 능력치 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20% 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증가</a:t>
                      </a:r>
                      <a:endParaRPr lang="ko-KR" altLang="en-US" sz="1100" b="0" i="0" u="none" strike="noStrike" baseline="0" dirty="0">
                        <a:solidFill>
                          <a:srgbClr val="000000"/>
                        </a:solidFill>
                        <a:latin typeface="함초롬바탕"/>
                        <a:ea typeface="함초롬바탕"/>
                        <a:cs typeface="함초롬바탕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3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/>
                          <a:ea typeface="함초롬바탕"/>
                          <a:cs typeface="+mn-cs"/>
                        </a:rPr>
                        <a:t>전투</a:t>
                      </a: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/>
                          <a:ea typeface="함초롬바탕"/>
                          <a:cs typeface="+mn-cs"/>
                        </a:rPr>
                        <a:t>/긍정</a:t>
                      </a: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/>
                          <a:ea typeface="함초롬바탕"/>
                          <a:cs typeface="+mn-cs"/>
                        </a:rPr>
                        <a:t>1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함초롬바탕"/>
                        <a:ea typeface="함초롬바탕"/>
                        <a:cs typeface="+mn-cs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altLang="en-US" sz="1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altLang="en-US" sz="1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altLang="en-US" sz="1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없음 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/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다음 점령 전투 완료 시 획득하는 </a:t>
                      </a:r>
                      <a:r>
                        <a:rPr lang="ko-KR" altLang="en-US" sz="1100" b="0" i="0" u="none" strike="noStrike" baseline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자원량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20%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증가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4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lang="ko-KR" altLang="en-US" sz="110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전투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/긍정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</a:t>
                      </a:r>
                      <a:endParaRPr lang="en-US" altLang="ko-KR" sz="1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altLang="en-US" sz="1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altLang="en-US" sz="1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altLang="en-US" sz="110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100" b="0" i="0" u="none" strike="noStrike" baseline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없음</a:t>
                      </a:r>
                      <a:r>
                        <a:rPr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/ </a:t>
                      </a:r>
                      <a:r>
                        <a:rPr sz="1100" b="0" i="0" u="none" strike="noStrike" baseline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다음</a:t>
                      </a:r>
                      <a:r>
                        <a:rPr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sz="1100" b="0" i="0" u="none" strike="noStrike" baseline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점령</a:t>
                      </a:r>
                      <a:r>
                        <a:rPr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sz="1100" b="0" i="0" u="none" strike="noStrike" baseline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전투에서</a:t>
                      </a:r>
                      <a:r>
                        <a:rPr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sz="1100" b="0" i="0" u="none" strike="noStrike" baseline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병력</a:t>
                      </a:r>
                      <a:r>
                        <a:rPr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sz="1100" b="0" i="0" u="none" strike="noStrike" baseline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고용</a:t>
                      </a:r>
                      <a:r>
                        <a:rPr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시 </a:t>
                      </a:r>
                      <a:r>
                        <a:rPr sz="1100" b="0" i="0" u="none" strike="noStrike" baseline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소모하는</a:t>
                      </a:r>
                      <a:r>
                        <a:rPr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sz="1100" b="0" i="0" u="none" strike="noStrike" baseline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식량</a:t>
                      </a:r>
                      <a:r>
                        <a:rPr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30% </a:t>
                      </a:r>
                      <a:r>
                        <a:rPr sz="1100" b="0" i="0" u="none" strike="noStrike" baseline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감소</a:t>
                      </a:r>
                      <a:endParaRPr sz="1100" b="0" i="0" u="none" strike="noStrike" baseline="0" dirty="0">
                        <a:solidFill>
                          <a:srgbClr val="000000"/>
                        </a:solidFill>
                        <a:latin typeface="함초롬바탕"/>
                        <a:ea typeface="함초롬바탕"/>
                        <a:cs typeface="함초롬바탕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490"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5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/>
                          <a:ea typeface="함초롬바탕"/>
                          <a:cs typeface="+mn-cs"/>
                        </a:rPr>
                        <a:t>전투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/>
                          <a:ea typeface="함초롬바탕"/>
                          <a:cs typeface="+mn-cs"/>
                        </a:rPr>
                        <a:t>/긍정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/>
                          <a:ea typeface="함초롬바탕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altLang="en-US" sz="1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altLang="en-US" sz="1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altLang="en-US" sz="1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100" b="0" i="0" u="none" strike="noStrike" baseline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없음</a:t>
                      </a:r>
                      <a:r>
                        <a:rPr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/ </a:t>
                      </a:r>
                      <a:r>
                        <a:rPr sz="1100" b="0" i="0" u="none" strike="noStrike" baseline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다음</a:t>
                      </a:r>
                      <a:r>
                        <a:rPr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sz="1100" b="0" i="0" u="none" strike="noStrike" baseline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점령</a:t>
                      </a:r>
                      <a:r>
                        <a:rPr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sz="1100" b="0" i="0" u="none" strike="noStrike" baseline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전투에서</a:t>
                      </a:r>
                      <a:r>
                        <a:rPr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sz="1100" b="0" i="0" u="none" strike="noStrike" baseline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아군</a:t>
                      </a:r>
                      <a:r>
                        <a:rPr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sz="1100" b="0" i="0" u="none" strike="noStrike" baseline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병력</a:t>
                      </a:r>
                      <a:r>
                        <a:rPr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sz="1100" b="0" i="0" u="none" strike="noStrike" baseline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능력치</a:t>
                      </a:r>
                      <a:r>
                        <a:rPr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30% </a:t>
                      </a:r>
                      <a:r>
                        <a:rPr sz="1100" b="0" i="0" u="none" strike="noStrike" baseline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증가</a:t>
                      </a:r>
                      <a:endParaRPr sz="1100" b="0" i="0" u="none" strike="noStrike" baseline="0" dirty="0">
                        <a:solidFill>
                          <a:srgbClr val="000000"/>
                        </a:solidFill>
                        <a:latin typeface="함초롬바탕"/>
                        <a:ea typeface="함초롬바탕"/>
                        <a:cs typeface="함초롬바탕"/>
                      </a:endParaRPr>
                    </a:p>
                  </a:txBody>
                  <a:tcPr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294210"/>
                  </a:ext>
                </a:extLst>
              </a:tr>
              <a:tr h="165672"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6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/>
                          <a:ea typeface="함초롬바탕"/>
                          <a:cs typeface="+mn-cs"/>
                        </a:rPr>
                        <a:t>전투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/>
                          <a:ea typeface="함초롬바탕"/>
                          <a:cs typeface="+mn-cs"/>
                        </a:rPr>
                        <a:t>/긍정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/>
                          <a:ea typeface="함초롬바탕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altLang="en-US" sz="110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altLang="en-US" sz="1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altLang="en-US" sz="1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100" b="0" i="0" u="none" strike="noStrike" baseline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없음</a:t>
                      </a:r>
                      <a:r>
                        <a:rPr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/ </a:t>
                      </a:r>
                      <a:r>
                        <a:rPr sz="1100" b="0" i="0" u="none" strike="noStrike" baseline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다음</a:t>
                      </a:r>
                      <a:r>
                        <a:rPr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sz="1100" b="0" i="0" u="none" strike="noStrike" baseline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점령</a:t>
                      </a:r>
                      <a:r>
                        <a:rPr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sz="1100" b="0" i="0" u="none" strike="noStrike" baseline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전투</a:t>
                      </a:r>
                      <a:r>
                        <a:rPr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sz="1100" b="0" i="0" u="none" strike="noStrike" baseline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완료</a:t>
                      </a:r>
                      <a:r>
                        <a:rPr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시 </a:t>
                      </a:r>
                      <a:r>
                        <a:rPr sz="1100" b="0" i="0" u="none" strike="noStrike" baseline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획득하는</a:t>
                      </a:r>
                      <a:r>
                        <a:rPr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sz="1100" b="0" i="0" u="none" strike="noStrike" baseline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자원량</a:t>
                      </a:r>
                      <a:r>
                        <a:rPr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3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0% </a:t>
                      </a:r>
                      <a:r>
                        <a:rPr sz="1100" b="0" i="0" u="none" strike="noStrike" baseline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증가</a:t>
                      </a:r>
                      <a:endParaRPr sz="1100" b="0" i="0" u="none" strike="noStrike" baseline="0" dirty="0">
                        <a:solidFill>
                          <a:srgbClr val="000000"/>
                        </a:solidFill>
                        <a:latin typeface="함초롬바탕"/>
                        <a:ea typeface="함초롬바탕"/>
                        <a:cs typeface="함초롬바탕"/>
                      </a:endParaRPr>
                    </a:p>
                  </a:txBody>
                  <a:tcPr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9406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7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/>
                          <a:ea typeface="함초롬바탕"/>
                          <a:cs typeface="+mn-cs"/>
                        </a:rPr>
                        <a:t>전투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/>
                          <a:ea typeface="함초롬바탕"/>
                          <a:cs typeface="+mn-cs"/>
                        </a:rPr>
                        <a:t>/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/>
                          <a:ea typeface="함초롬바탕"/>
                          <a:cs typeface="+mn-cs"/>
                        </a:rPr>
                        <a:t>부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/>
                          <a:ea typeface="함초롬바탕"/>
                          <a:cs typeface="+mn-cs"/>
                        </a:rPr>
                        <a:t>정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함초롬바탕"/>
                        <a:ea typeface="함초롬바탕"/>
                        <a:cs typeface="+mn-cs"/>
                      </a:endParaRPr>
                    </a:p>
                  </a:txBody>
                  <a:tcPr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altLang="en-US" sz="1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altLang="en-US" sz="1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altLang="en-US" sz="1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100" b="0" i="0" u="none" strike="noStrike" baseline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없음</a:t>
                      </a:r>
                      <a:r>
                        <a:rPr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/ </a:t>
                      </a:r>
                      <a:r>
                        <a:rPr sz="1100" b="0" i="0" u="none" strike="noStrike" baseline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다음</a:t>
                      </a:r>
                      <a:r>
                        <a:rPr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sz="1100" b="0" i="0" u="none" strike="noStrike" baseline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점령</a:t>
                      </a:r>
                      <a:r>
                        <a:rPr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sz="1100" b="0" i="0" u="none" strike="noStrike" baseline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전투에서</a:t>
                      </a:r>
                      <a:r>
                        <a:rPr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sz="1100" b="0" i="0" u="none" strike="noStrike" baseline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병력</a:t>
                      </a:r>
                      <a:r>
                        <a:rPr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sz="1100" b="0" i="0" u="none" strike="noStrike" baseline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고용</a:t>
                      </a:r>
                      <a:r>
                        <a:rPr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시 </a:t>
                      </a:r>
                      <a:r>
                        <a:rPr sz="1100" b="0" i="0" u="none" strike="noStrike" baseline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소모하는</a:t>
                      </a:r>
                      <a:r>
                        <a:rPr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sz="1100" b="0" i="0" u="none" strike="noStrike" baseline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식량</a:t>
                      </a:r>
                      <a:r>
                        <a:rPr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10% </a:t>
                      </a:r>
                      <a:r>
                        <a:rPr sz="1100" b="0" i="0" u="none" strike="noStrike" baseline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증가</a:t>
                      </a:r>
                      <a:endParaRPr sz="1100" b="0" i="0" u="none" strike="noStrike" baseline="0" dirty="0">
                        <a:solidFill>
                          <a:srgbClr val="000000"/>
                        </a:solidFill>
                        <a:latin typeface="함초롬바탕"/>
                        <a:ea typeface="함초롬바탕"/>
                        <a:cs typeface="함초롬바탕"/>
                      </a:endParaRPr>
                    </a:p>
                  </a:txBody>
                  <a:tcPr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68143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8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/>
                          <a:ea typeface="함초롬바탕"/>
                          <a:cs typeface="+mn-cs"/>
                        </a:rPr>
                        <a:t>전투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/>
                          <a:ea typeface="함초롬바탕"/>
                          <a:cs typeface="+mn-cs"/>
                        </a:rPr>
                        <a:t>/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/>
                          <a:ea typeface="함초롬바탕"/>
                          <a:cs typeface="+mn-cs"/>
                        </a:rPr>
                        <a:t>부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/>
                          <a:ea typeface="함초롬바탕"/>
                          <a:cs typeface="+mn-cs"/>
                        </a:rPr>
                        <a:t>정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함초롬바탕"/>
                        <a:ea typeface="함초롬바탕"/>
                        <a:cs typeface="+mn-cs"/>
                      </a:endParaRPr>
                    </a:p>
                  </a:txBody>
                  <a:tcPr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altLang="en-US" sz="1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altLang="en-US" sz="1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altLang="en-US" sz="1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100" b="0" i="0" u="none" strike="noStrike" baseline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없음</a:t>
                      </a:r>
                      <a:r>
                        <a:rPr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/ </a:t>
                      </a:r>
                      <a:r>
                        <a:rPr sz="1100" b="0" i="0" u="none" strike="noStrike" baseline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다음</a:t>
                      </a:r>
                      <a:r>
                        <a:rPr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sz="1100" b="0" i="0" u="none" strike="noStrike" baseline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점령</a:t>
                      </a:r>
                      <a:r>
                        <a:rPr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sz="1100" b="0" i="0" u="none" strike="noStrike" baseline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전투에서</a:t>
                      </a:r>
                      <a:r>
                        <a:rPr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sz="1100" b="0" i="0" u="none" strike="noStrike" baseline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적군</a:t>
                      </a:r>
                      <a:r>
                        <a:rPr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sz="1100" b="0" i="0" u="none" strike="noStrike" baseline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병력</a:t>
                      </a:r>
                      <a:r>
                        <a:rPr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sz="1100" b="0" i="0" u="none" strike="noStrike" baseline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능력치</a:t>
                      </a:r>
                      <a:r>
                        <a:rPr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10% </a:t>
                      </a:r>
                      <a:r>
                        <a:rPr sz="1100" b="0" i="0" u="none" strike="noStrike" baseline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증가</a:t>
                      </a:r>
                      <a:endParaRPr sz="1100" b="0" i="0" u="none" strike="noStrike" baseline="0" dirty="0">
                        <a:solidFill>
                          <a:srgbClr val="000000"/>
                        </a:solidFill>
                        <a:latin typeface="함초롬바탕"/>
                        <a:ea typeface="함초롬바탕"/>
                        <a:cs typeface="함초롬바탕"/>
                      </a:endParaRPr>
                    </a:p>
                  </a:txBody>
                  <a:tcPr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189992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9</a:t>
                      </a:r>
                      <a:endParaRPr lang="EN-US" altLang="ko-KR" sz="1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함초롬바탕"/>
                        <a:ea typeface="함초롬바탕"/>
                        <a:cs typeface="+mn-cs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altLang="en-US" sz="1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altLang="en-US" sz="1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altLang="en-US" sz="1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sz="1100" b="0" i="0" u="none" strike="noStrike" baseline="0" dirty="0">
                        <a:solidFill>
                          <a:srgbClr val="000000"/>
                        </a:solidFill>
                        <a:latin typeface="함초롬바탕"/>
                        <a:ea typeface="함초롬바탕"/>
                        <a:cs typeface="함초롬바탕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7215"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0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함초롬바탕"/>
                        <a:ea typeface="함초롬바탕"/>
                        <a:cs typeface="+mn-cs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altLang="en-US" sz="110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altLang="en-US" sz="1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altLang="en-US" sz="1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sz="1100" b="0" i="0" u="none" strike="noStrike" baseline="0" dirty="0">
                        <a:solidFill>
                          <a:srgbClr val="000000"/>
                        </a:solidFill>
                        <a:latin typeface="함초롬바탕"/>
                        <a:ea typeface="함초롬바탕"/>
                        <a:cs typeface="함초롬바탕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2200B986-B65E-F77F-BB7B-62BA998264B3}"/>
              </a:ext>
            </a:extLst>
          </p:cNvPr>
          <p:cNvSpPr/>
          <p:nvPr/>
        </p:nvSpPr>
        <p:spPr>
          <a:xfrm>
            <a:off x="69272" y="93306"/>
            <a:ext cx="5736647" cy="765110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" name="순서도: 처리 3">
            <a:extLst>
              <a:ext uri="{FF2B5EF4-FFF2-40B4-BE49-F238E27FC236}">
                <a16:creationId xmlns:a16="http://schemas.microsoft.com/office/drawing/2014/main" id="{9999B3F9-99B6-3198-C520-F6F631429205}"/>
              </a:ext>
            </a:extLst>
          </p:cNvPr>
          <p:cNvSpPr/>
          <p:nvPr/>
        </p:nvSpPr>
        <p:spPr>
          <a:xfrm>
            <a:off x="184004" y="216088"/>
            <a:ext cx="5507181" cy="519545"/>
          </a:xfrm>
          <a:prstGeom prst="flowChart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dirty="0">
                <a:solidFill>
                  <a:schemeClr val="dk1"/>
                </a:solidFill>
              </a:rPr>
              <a:t>2.</a:t>
            </a:r>
            <a:r>
              <a:rPr lang="ko-KR" altLang="en-US" dirty="0">
                <a:solidFill>
                  <a:schemeClr val="dk1"/>
                </a:solidFill>
              </a:rPr>
              <a:t> 이벤트 목록 </a:t>
            </a:r>
            <a:r>
              <a:rPr lang="en-US" altLang="ko-KR" dirty="0">
                <a:solidFill>
                  <a:schemeClr val="dk1"/>
                </a:solidFill>
              </a:rPr>
              <a:t>(</a:t>
            </a:r>
            <a:r>
              <a:rPr lang="ko-KR" altLang="en-US" dirty="0">
                <a:solidFill>
                  <a:schemeClr val="dk1"/>
                </a:solidFill>
              </a:rPr>
              <a:t>전투</a:t>
            </a:r>
            <a:r>
              <a:rPr lang="en-US" altLang="ko-KR" dirty="0">
                <a:solidFill>
                  <a:schemeClr val="dk1"/>
                </a:solidFill>
              </a:rPr>
              <a:t>)</a:t>
            </a:r>
            <a:endParaRPr lang="ko-KR" alt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63722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9E63116-CA20-8D15-1210-C4450FAA77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1302"/>
              </p:ext>
            </p:extLst>
          </p:nvPr>
        </p:nvGraphicFramePr>
        <p:xfrm>
          <a:off x="353007" y="1351146"/>
          <a:ext cx="11485985" cy="4122105"/>
        </p:xfrm>
        <a:graphic>
          <a:graphicData uri="http://schemas.openxmlformats.org/drawingml/2006/table">
            <a:tbl>
              <a:tblPr firstRow="1" bandRow="1"/>
              <a:tblGrid>
                <a:gridCol w="910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3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28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23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399">
                  <a:extLst>
                    <a:ext uri="{9D8B030D-6E8A-4147-A177-3AD203B41FA5}">
                      <a16:colId xmlns:a16="http://schemas.microsoft.com/office/drawing/2014/main" val="1591033658"/>
                    </a:ext>
                  </a:extLst>
                </a:gridCol>
                <a:gridCol w="55243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7215"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100" b="0" i="0" u="none" strike="noStrike" baseline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번호</a:t>
                      </a:r>
                      <a:endParaRPr sz="1100" b="0" i="0" u="none" strike="noStrike" baseline="0" dirty="0">
                        <a:solidFill>
                          <a:srgbClr val="000000"/>
                        </a:solidFill>
                        <a:latin typeface="함초롬바탕"/>
                        <a:ea typeface="함초롬바탕"/>
                        <a:cs typeface="함초롬바탕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분류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명칭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기본확률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조정치</a:t>
                      </a:r>
                      <a:endParaRPr lang="en-US" altLang="ko-KR" sz="1100" b="0" i="0" u="none" strike="noStrike" baseline="0" dirty="0">
                        <a:solidFill>
                          <a:srgbClr val="000000"/>
                        </a:solidFill>
                        <a:latin typeface="함초롬바탕"/>
                        <a:ea typeface="함초롬바탕"/>
                        <a:cs typeface="함초롬바탕"/>
                      </a:endParaRPr>
                    </a:p>
                  </a:txBody>
                  <a:tcPr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b="0" i="0" u="none" strike="noStrike" baseline="0" dirty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발생 조건 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/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효과 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/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7030A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효과 텍스트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/ 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8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내용 텍스트 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lang="ko-KR" altLang="en-US" sz="110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연구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긍정</a:t>
                      </a:r>
                      <a:endParaRPr lang="en-US" altLang="ko-KR" sz="1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altLang="en-US" sz="1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altLang="en-US" sz="1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altLang="en-US" sz="110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100" b="0" i="0" u="none" strike="noStrike" baseline="0" dirty="0" err="1">
                          <a:solidFill>
                            <a:srgbClr val="3B3BFF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현재</a:t>
                      </a:r>
                      <a:r>
                        <a:rPr sz="1100" b="0" i="0" u="none" strike="noStrike" baseline="0" dirty="0">
                          <a:solidFill>
                            <a:srgbClr val="3B3BFF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sz="1100" b="0" i="0" u="none" strike="noStrike" baseline="0" dirty="0" err="1">
                          <a:solidFill>
                            <a:srgbClr val="3B3BFF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진행</a:t>
                      </a:r>
                      <a:r>
                        <a:rPr sz="1100" b="0" i="0" u="none" strike="noStrike" baseline="0" dirty="0">
                          <a:solidFill>
                            <a:srgbClr val="3B3BFF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sz="1100" b="0" i="0" u="none" strike="noStrike" baseline="0" dirty="0" err="1">
                          <a:solidFill>
                            <a:srgbClr val="3B3BFF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중인</a:t>
                      </a:r>
                      <a:r>
                        <a:rPr sz="1100" b="0" i="0" u="none" strike="noStrike" baseline="0" dirty="0">
                          <a:solidFill>
                            <a:srgbClr val="3B3BFF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sz="1100" b="0" i="0" u="none" strike="noStrike" baseline="0" dirty="0" err="1">
                          <a:solidFill>
                            <a:srgbClr val="3B3BFF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연구가</a:t>
                      </a:r>
                      <a:r>
                        <a:rPr sz="1100" b="0" i="0" u="none" strike="noStrike" baseline="0" dirty="0">
                          <a:solidFill>
                            <a:srgbClr val="3B3BFF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lang="EN-US" sz="1100" b="0" i="0" u="none" strike="noStrike" baseline="0" dirty="0">
                          <a:solidFill>
                            <a:srgbClr val="3B3BFF"/>
                          </a:solidFill>
                          <a:latin typeface="함초롬바탕"/>
                          <a:ea typeface="함초롬바탕"/>
                        </a:rPr>
                        <a:t>2</a:t>
                      </a:r>
                      <a:r>
                        <a:rPr sz="1100" b="0" i="0" u="none" strike="noStrike" baseline="0" dirty="0">
                          <a:solidFill>
                            <a:srgbClr val="3B3BFF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개 </a:t>
                      </a:r>
                      <a:r>
                        <a:rPr sz="1100" b="0" i="0" u="none" strike="noStrike" baseline="0" dirty="0" err="1">
                          <a:solidFill>
                            <a:srgbClr val="3B3BFF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이하</a:t>
                      </a:r>
                      <a:r>
                        <a:rPr sz="1100" b="0" i="0" u="none" strike="noStrike" baseline="0" dirty="0">
                          <a:solidFill>
                            <a:srgbClr val="3B3BFF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/ </a:t>
                      </a:r>
                      <a:r>
                        <a:rPr sz="1100" b="0" i="0" u="none" strike="noStrike" baseline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현재</a:t>
                      </a:r>
                      <a:r>
                        <a:rPr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sz="1100" b="0" i="0" u="none" strike="noStrike" baseline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진행</a:t>
                      </a:r>
                      <a:r>
                        <a:rPr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sz="1100" b="0" i="0" u="none" strike="noStrike" baseline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중인</a:t>
                      </a:r>
                      <a:r>
                        <a:rPr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sz="1100" b="0" i="0" u="none" strike="noStrike" baseline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연구</a:t>
                      </a:r>
                      <a:r>
                        <a:rPr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sz="1100" b="0" i="0" u="none" strike="noStrike" baseline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완료까지</a:t>
                      </a:r>
                      <a:r>
                        <a:rPr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sz="1100" b="0" i="0" u="none" strike="noStrike" baseline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남은</a:t>
                      </a:r>
                      <a:r>
                        <a:rPr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sz="1100" b="0" i="0" u="none" strike="noStrike" baseline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시간</a:t>
                      </a:r>
                      <a:r>
                        <a:rPr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1</a:t>
                      </a:r>
                      <a:r>
                        <a:rPr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일 </a:t>
                      </a:r>
                      <a:r>
                        <a:rPr sz="1100" b="0" i="0" u="none" strike="noStrike" baseline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감소</a:t>
                      </a:r>
                      <a:endParaRPr sz="1100" b="0" i="0" u="none" strike="noStrike" baseline="0" dirty="0">
                        <a:solidFill>
                          <a:srgbClr val="000000"/>
                        </a:solidFill>
                        <a:latin typeface="함초롬바탕"/>
                        <a:ea typeface="함초롬바탕"/>
                        <a:cs typeface="함초롬바탕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연구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긍정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함초롬바탕"/>
                        <a:ea typeface="함초롬바탕"/>
                        <a:cs typeface="+mn-cs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altLang="en-US" sz="1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altLang="en-US" sz="1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altLang="en-US" sz="1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100" b="0" i="0" u="none" strike="noStrike" baseline="0" dirty="0" err="1">
                          <a:solidFill>
                            <a:srgbClr val="3B3BFF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없음</a:t>
                      </a:r>
                      <a:r>
                        <a:rPr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/ </a:t>
                      </a:r>
                      <a:r>
                        <a:rPr sz="1100" b="0" i="0" u="none" strike="noStrike" baseline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일정</a:t>
                      </a:r>
                      <a:r>
                        <a:rPr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sz="1100" b="0" i="0" u="none" strike="noStrike" baseline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개수의</a:t>
                      </a:r>
                      <a:r>
                        <a:rPr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sz="1100" b="0" i="0" u="none" strike="noStrike" baseline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연구</a:t>
                      </a:r>
                      <a:r>
                        <a:rPr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sz="1100" b="0" i="0" u="none" strike="noStrike" baseline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시작</a:t>
                      </a:r>
                      <a:r>
                        <a:rPr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시 </a:t>
                      </a:r>
                      <a:r>
                        <a:rPr sz="1100" b="0" i="0" u="none" strike="noStrike" baseline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소모하는</a:t>
                      </a:r>
                      <a:r>
                        <a:rPr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sz="1100" b="0" i="0" u="none" strike="noStrike" baseline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연구력</a:t>
                      </a:r>
                      <a:r>
                        <a:rPr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20% </a:t>
                      </a:r>
                      <a:r>
                        <a:rPr sz="1100" b="0" i="0" u="none" strike="noStrike" baseline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감소</a:t>
                      </a:r>
                      <a:r>
                        <a:rPr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(1~3</a:t>
                      </a:r>
                      <a:r>
                        <a:rPr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개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)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3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연구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긍정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함초롬바탕"/>
                        <a:ea typeface="함초롬바탕"/>
                        <a:cs typeface="+mn-cs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altLang="en-US" sz="110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altLang="en-US" sz="1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altLang="en-US" sz="1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100" b="0" i="0" u="none" strike="noStrike" baseline="0" dirty="0" err="1">
                          <a:solidFill>
                            <a:srgbClr val="3B3BFF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없음</a:t>
                      </a:r>
                      <a:r>
                        <a:rPr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/ </a:t>
                      </a:r>
                      <a:r>
                        <a:rPr sz="1100" b="0" i="0" u="none" strike="noStrike" baseline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일정</a:t>
                      </a:r>
                      <a:r>
                        <a:rPr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sz="1100" b="0" i="0" u="none" strike="noStrike" baseline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개수의</a:t>
                      </a:r>
                      <a:r>
                        <a:rPr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sz="1100" b="0" i="0" u="none" strike="noStrike" baseline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연구</a:t>
                      </a:r>
                      <a:r>
                        <a:rPr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sz="1100" b="0" i="0" u="none" strike="noStrike" baseline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시작</a:t>
                      </a:r>
                      <a:r>
                        <a:rPr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시 </a:t>
                      </a:r>
                      <a:r>
                        <a:rPr sz="1100" b="0" i="0" u="none" strike="noStrike" baseline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연구</a:t>
                      </a:r>
                      <a:r>
                        <a:rPr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sz="1100" b="0" i="0" u="none" strike="noStrike" baseline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완료</a:t>
                      </a:r>
                      <a:r>
                        <a:rPr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sz="1100" b="0" i="0" u="none" strike="noStrike" baseline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시간</a:t>
                      </a:r>
                      <a:r>
                        <a:rPr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1</a:t>
                      </a:r>
                      <a:r>
                        <a:rPr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일 </a:t>
                      </a:r>
                      <a:r>
                        <a:rPr sz="1100" b="0" i="0" u="none" strike="noStrike" baseline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감소</a:t>
                      </a:r>
                      <a:r>
                        <a:rPr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(1~3</a:t>
                      </a:r>
                      <a:r>
                        <a:rPr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개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)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4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lang="ko-KR" altLang="en-US" sz="110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연구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부정</a:t>
                      </a:r>
                      <a:endParaRPr lang="en-US" altLang="ko-KR" sz="1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altLang="en-US" sz="1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altLang="en-US" sz="1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altLang="en-US" sz="110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100" b="0" i="0" u="none" strike="noStrike" baseline="0" dirty="0" err="1">
                          <a:solidFill>
                            <a:srgbClr val="3B3BFF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현재</a:t>
                      </a:r>
                      <a:r>
                        <a:rPr sz="1100" b="0" i="0" u="none" strike="noStrike" baseline="0" dirty="0">
                          <a:solidFill>
                            <a:srgbClr val="3B3BFF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sz="1100" b="0" i="0" u="none" strike="noStrike" baseline="0" dirty="0" err="1">
                          <a:solidFill>
                            <a:srgbClr val="3B3BFF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진행</a:t>
                      </a:r>
                      <a:r>
                        <a:rPr sz="1100" b="0" i="0" u="none" strike="noStrike" baseline="0" dirty="0">
                          <a:solidFill>
                            <a:srgbClr val="3B3BFF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sz="1100" b="0" i="0" u="none" strike="noStrike" baseline="0" dirty="0" err="1">
                          <a:solidFill>
                            <a:srgbClr val="3B3BFF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중인</a:t>
                      </a:r>
                      <a:r>
                        <a:rPr sz="1100" b="0" i="0" u="none" strike="noStrike" baseline="0" dirty="0">
                          <a:solidFill>
                            <a:srgbClr val="3B3BFF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sz="1100" b="0" i="0" u="none" strike="noStrike" baseline="0" dirty="0" err="1">
                          <a:solidFill>
                            <a:srgbClr val="3B3BFF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연구가</a:t>
                      </a:r>
                      <a:r>
                        <a:rPr sz="1100" b="0" i="0" u="none" strike="noStrike" baseline="0" dirty="0">
                          <a:solidFill>
                            <a:srgbClr val="3B3BFF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lang="EN-US" sz="1100" b="0" i="0" u="none" strike="noStrike" baseline="0" dirty="0">
                          <a:solidFill>
                            <a:srgbClr val="3B3BFF"/>
                          </a:solidFill>
                          <a:latin typeface="함초롬바탕"/>
                          <a:ea typeface="함초롬바탕"/>
                        </a:rPr>
                        <a:t>4</a:t>
                      </a:r>
                      <a:r>
                        <a:rPr sz="1100" b="0" i="0" u="none" strike="noStrike" baseline="0" dirty="0">
                          <a:solidFill>
                            <a:srgbClr val="3B3BFF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개 </a:t>
                      </a:r>
                      <a:r>
                        <a:rPr sz="1100" b="0" i="0" u="none" strike="noStrike" baseline="0" dirty="0" err="1">
                          <a:solidFill>
                            <a:srgbClr val="3B3BFF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이상</a:t>
                      </a:r>
                      <a:r>
                        <a:rPr sz="1100" b="0" i="0" u="none" strike="noStrike" baseline="0" dirty="0">
                          <a:solidFill>
                            <a:srgbClr val="3B3BFF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/ </a:t>
                      </a:r>
                      <a:r>
                        <a:rPr sz="1100" b="0" i="0" u="none" strike="noStrike" baseline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현재</a:t>
                      </a:r>
                      <a:r>
                        <a:rPr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sz="1100" b="0" i="0" u="none" strike="noStrike" baseline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진행</a:t>
                      </a:r>
                      <a:r>
                        <a:rPr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sz="1100" b="0" i="0" u="none" strike="noStrike" baseline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중인</a:t>
                      </a:r>
                      <a:r>
                        <a:rPr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sz="1100" b="0" i="0" u="none" strike="noStrike" baseline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연구</a:t>
                      </a:r>
                      <a:r>
                        <a:rPr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sz="1100" b="0" i="0" u="none" strike="noStrike" baseline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완료까지</a:t>
                      </a:r>
                      <a:r>
                        <a:rPr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sz="1100" b="0" i="0" u="none" strike="noStrike" baseline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남은</a:t>
                      </a:r>
                      <a:r>
                        <a:rPr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sz="1100" b="0" i="0" u="none" strike="noStrike" baseline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시간</a:t>
                      </a:r>
                      <a:r>
                        <a:rPr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1</a:t>
                      </a:r>
                      <a:r>
                        <a:rPr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일 </a:t>
                      </a:r>
                      <a:r>
                        <a:rPr sz="1100" b="0" i="0" u="none" strike="noStrike" baseline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증가</a:t>
                      </a:r>
                      <a:endParaRPr sz="1100" b="0" i="0" u="none" strike="noStrike" baseline="0" dirty="0">
                        <a:solidFill>
                          <a:srgbClr val="000000"/>
                        </a:solidFill>
                        <a:latin typeface="함초롬바탕"/>
                        <a:ea typeface="함초롬바탕"/>
                        <a:cs typeface="함초롬바탕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490"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5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연구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부정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함초롬바탕"/>
                        <a:ea typeface="함초롬바탕"/>
                        <a:cs typeface="+mn-cs"/>
                      </a:endParaRPr>
                    </a:p>
                  </a:txBody>
                  <a:tcPr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altLang="en-US" sz="1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altLang="en-US" sz="1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altLang="en-US" sz="1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100" b="0" i="0" u="none" strike="noStrike" baseline="0" dirty="0" err="1">
                          <a:solidFill>
                            <a:srgbClr val="3B3BFF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없음</a:t>
                      </a:r>
                      <a:r>
                        <a:rPr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/ </a:t>
                      </a:r>
                      <a:r>
                        <a:rPr sz="1100" b="0" i="0" u="none" strike="noStrike" baseline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일정</a:t>
                      </a:r>
                      <a:r>
                        <a:rPr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sz="1100" b="0" i="0" u="none" strike="noStrike" baseline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개수의</a:t>
                      </a:r>
                      <a:r>
                        <a:rPr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sz="1100" b="0" i="0" u="none" strike="noStrike" baseline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연구</a:t>
                      </a:r>
                      <a:r>
                        <a:rPr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sz="1100" b="0" i="0" u="none" strike="noStrike" baseline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시작</a:t>
                      </a:r>
                      <a:r>
                        <a:rPr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시 </a:t>
                      </a:r>
                      <a:r>
                        <a:rPr sz="1100" b="0" i="0" u="none" strike="noStrike" baseline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소모하는</a:t>
                      </a:r>
                      <a:r>
                        <a:rPr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sz="1100" b="0" i="0" u="none" strike="noStrike" baseline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연구력</a:t>
                      </a:r>
                      <a:r>
                        <a:rPr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10% </a:t>
                      </a:r>
                      <a:r>
                        <a:rPr sz="1100" b="0" i="0" u="none" strike="noStrike" baseline="0" dirty="0" err="1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증가</a:t>
                      </a:r>
                      <a:r>
                        <a:rPr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(1~3</a:t>
                      </a:r>
                      <a:r>
                        <a:rPr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개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)</a:t>
                      </a:r>
                    </a:p>
                  </a:txBody>
                  <a:tcPr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294210"/>
                  </a:ext>
                </a:extLst>
              </a:tr>
              <a:tr h="165672"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6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함초롬바탕"/>
                        <a:ea typeface="함초롬바탕"/>
                        <a:cs typeface="+mn-cs"/>
                      </a:endParaRPr>
                    </a:p>
                  </a:txBody>
                  <a:tcPr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altLang="en-US" sz="110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altLang="en-US" sz="1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altLang="en-US" sz="1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sz="1100" b="0" i="0" u="none" strike="noStrike" baseline="0" dirty="0">
                        <a:solidFill>
                          <a:srgbClr val="000000"/>
                        </a:solidFill>
                        <a:latin typeface="함초롬바탕"/>
                        <a:ea typeface="함초롬바탕"/>
                        <a:cs typeface="함초롬바탕"/>
                      </a:endParaRPr>
                    </a:p>
                  </a:txBody>
                  <a:tcPr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9406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7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함초롬바탕"/>
                        <a:ea typeface="함초롬바탕"/>
                        <a:cs typeface="+mn-cs"/>
                      </a:endParaRPr>
                    </a:p>
                  </a:txBody>
                  <a:tcPr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altLang="en-US" sz="1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altLang="en-US" sz="1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altLang="en-US" sz="1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sz="1100" b="0" i="0" u="none" strike="noStrike" baseline="0" dirty="0">
                        <a:solidFill>
                          <a:srgbClr val="000000"/>
                        </a:solidFill>
                        <a:latin typeface="함초롬바탕"/>
                        <a:ea typeface="함초롬바탕"/>
                        <a:cs typeface="함초롬바탕"/>
                      </a:endParaRPr>
                    </a:p>
                  </a:txBody>
                  <a:tcPr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68143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8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함초롬바탕"/>
                        <a:ea typeface="함초롬바탕"/>
                        <a:cs typeface="+mn-cs"/>
                      </a:endParaRPr>
                    </a:p>
                  </a:txBody>
                  <a:tcPr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altLang="en-US" sz="1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altLang="en-US" sz="1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altLang="en-US" sz="1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sz="1100" b="0" i="0" u="none" strike="noStrike" baseline="0" dirty="0">
                        <a:solidFill>
                          <a:srgbClr val="000000"/>
                        </a:solidFill>
                        <a:latin typeface="함초롬바탕"/>
                        <a:ea typeface="함초롬바탕"/>
                        <a:cs typeface="함초롬바탕"/>
                      </a:endParaRPr>
                    </a:p>
                  </a:txBody>
                  <a:tcPr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189992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9</a:t>
                      </a:r>
                      <a:endParaRPr lang="EN-US" altLang="ko-KR" sz="1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함초롬바탕"/>
                        <a:ea typeface="함초롬바탕"/>
                        <a:cs typeface="+mn-cs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altLang="en-US" sz="1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altLang="en-US" sz="1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altLang="en-US" sz="1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sz="1100" b="0" i="0" u="none" strike="noStrike" baseline="0" dirty="0">
                        <a:solidFill>
                          <a:srgbClr val="000000"/>
                        </a:solidFill>
                        <a:latin typeface="함초롬바탕"/>
                        <a:ea typeface="함초롬바탕"/>
                        <a:cs typeface="함초롬바탕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7215"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0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함초롬바탕"/>
                        <a:ea typeface="함초롬바탕"/>
                        <a:cs typeface="+mn-cs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altLang="en-US" sz="110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altLang="en-US" sz="1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altLang="en-US" sz="1100" dirty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sz="1100" b="0" i="0" u="none" strike="noStrike" baseline="0" dirty="0">
                        <a:solidFill>
                          <a:srgbClr val="000000"/>
                        </a:solidFill>
                        <a:latin typeface="함초롬바탕"/>
                        <a:ea typeface="함초롬바탕"/>
                        <a:cs typeface="함초롬바탕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C75A9EEA-CFB3-C958-D2C7-B2F03AD4743B}"/>
              </a:ext>
            </a:extLst>
          </p:cNvPr>
          <p:cNvSpPr/>
          <p:nvPr/>
        </p:nvSpPr>
        <p:spPr>
          <a:xfrm>
            <a:off x="69272" y="93306"/>
            <a:ext cx="5736647" cy="765110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" name="순서도: 처리 3">
            <a:extLst>
              <a:ext uri="{FF2B5EF4-FFF2-40B4-BE49-F238E27FC236}">
                <a16:creationId xmlns:a16="http://schemas.microsoft.com/office/drawing/2014/main" id="{8624CAAD-38F9-9105-E092-0D4846EAB77A}"/>
              </a:ext>
            </a:extLst>
          </p:cNvPr>
          <p:cNvSpPr/>
          <p:nvPr/>
        </p:nvSpPr>
        <p:spPr>
          <a:xfrm>
            <a:off x="184004" y="216088"/>
            <a:ext cx="5507181" cy="519545"/>
          </a:xfrm>
          <a:prstGeom prst="flowChart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dirty="0">
                <a:solidFill>
                  <a:schemeClr val="dk1"/>
                </a:solidFill>
              </a:rPr>
              <a:t>2.</a:t>
            </a:r>
            <a:r>
              <a:rPr lang="ko-KR" altLang="en-US" dirty="0">
                <a:solidFill>
                  <a:schemeClr val="dk1"/>
                </a:solidFill>
              </a:rPr>
              <a:t> 이벤트 목록 </a:t>
            </a:r>
            <a:r>
              <a:rPr lang="en-US" altLang="ko-KR" dirty="0">
                <a:solidFill>
                  <a:schemeClr val="dk1"/>
                </a:solidFill>
              </a:rPr>
              <a:t>(</a:t>
            </a:r>
            <a:r>
              <a:rPr lang="ko-KR" altLang="en-US" dirty="0">
                <a:solidFill>
                  <a:schemeClr val="dk1"/>
                </a:solidFill>
              </a:rPr>
              <a:t>연구</a:t>
            </a:r>
            <a:r>
              <a:rPr lang="en-US" altLang="ko-KR" dirty="0">
                <a:solidFill>
                  <a:schemeClr val="dk1"/>
                </a:solidFill>
              </a:rPr>
              <a:t>)</a:t>
            </a:r>
            <a:endParaRPr lang="ko-KR" alt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430826"/>
      </p:ext>
    </p:extLst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713778" y="127429"/>
          <a:ext cx="8269877" cy="3968115"/>
        </p:xfrm>
        <a:graphic>
          <a:graphicData uri="http://schemas.openxmlformats.org/drawingml/2006/table">
            <a:tbl>
              <a:tblPr firstRow="1" bandRow="1"/>
              <a:tblGrid>
                <a:gridCol w="655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3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2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38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738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7215"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번호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분류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제목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기본확률</a:t>
                      </a:r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/(</a:t>
                      </a:r>
                      <a:r>
                        <a:rPr lang="ko-KR" altLang="en-US" sz="10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조정치</a:t>
                      </a:r>
                      <a:r>
                        <a:rPr lang="en-US" altLang="ko-KR" sz="10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)</a:t>
                      </a:r>
                      <a:endParaRPr lang="ko-KR" altLang="en-US" sz="1000" b="0" i="0" u="none" strike="noStrike" baseline="0">
                        <a:solidFill>
                          <a:srgbClr val="000000"/>
                        </a:solidFill>
                        <a:latin typeface="함초롬바탕"/>
                        <a:ea typeface="함초롬바탕"/>
                        <a:cs typeface="함초롬바탕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0" i="0" u="none" strike="noStrike" baseline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발생 조건 </a:t>
                      </a:r>
                      <a:r>
                        <a:rPr lang="EN-US" sz="10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/ </a:t>
                      </a:r>
                      <a:r>
                        <a:rPr sz="10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효과 </a:t>
                      </a:r>
                      <a:r>
                        <a:rPr lang="EN-US" sz="10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/ </a:t>
                      </a:r>
                      <a:r>
                        <a:rPr sz="700" b="0" i="0" u="none" strike="noStrike" baseline="0">
                          <a:solidFill>
                            <a:srgbClr val="008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내용 텍스트 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sz="100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altLang="en-US" sz="100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altLang="en-US" sz="100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1000" b="0" i="0" u="none" strike="noStrike" baseline="0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altLang="en-US" sz="100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altLang="en-US" sz="100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altLang="en-US" sz="100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sz="1000" b="0" i="0" u="none" strike="noStrike" baseline="0">
                        <a:solidFill>
                          <a:srgbClr val="000000"/>
                        </a:solidFill>
                        <a:latin typeface="함초롬바탕"/>
                        <a:ea typeface="함초롬바탕"/>
                        <a:cs typeface="함초롬바탕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3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altLang="en-US" sz="100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altLang="en-US" sz="100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altLang="en-US" sz="100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sz="1000" b="0" i="0" u="none" strike="noStrike" baseline="0">
                        <a:solidFill>
                          <a:srgbClr val="000000"/>
                        </a:solidFill>
                        <a:latin typeface="함초롬바탕"/>
                        <a:ea typeface="함초롬바탕"/>
                        <a:cs typeface="함초롬바탕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4</a:t>
                      </a: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altLang="en-US" sz="100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altLang="en-US" sz="100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altLang="en-US" sz="100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sz="1000" b="0" i="0" u="none" strike="noStrike" baseline="0">
                        <a:solidFill>
                          <a:srgbClr val="000000"/>
                        </a:solidFill>
                        <a:latin typeface="함초롬바탕"/>
                        <a:ea typeface="함초롬바탕"/>
                        <a:cs typeface="함초롬바탕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sz="100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altLang="en-US" sz="100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altLang="en-US" sz="100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altLang="en-US" sz="100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sz="1000" b="0" i="0" u="none" strike="noStrike" baseline="0">
                        <a:solidFill>
                          <a:srgbClr val="000000"/>
                        </a:solidFill>
                        <a:latin typeface="함초롬바탕"/>
                        <a:ea typeface="함초롬바탕"/>
                        <a:cs typeface="함초롬바탕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sz="100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altLang="en-US" sz="100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altLang="en-US" sz="100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altLang="en-US" sz="100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sz="1000" b="0" i="0" u="none" strike="noStrike" baseline="0">
                        <a:solidFill>
                          <a:srgbClr val="000000"/>
                        </a:solidFill>
                        <a:latin typeface="함초롬바탕"/>
                        <a:ea typeface="함초롬바탕"/>
                        <a:cs typeface="함초롬바탕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sz="100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altLang="en-US" sz="100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altLang="en-US" sz="100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altLang="en-US" sz="100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sz="1000" b="0" i="0" u="none" strike="noStrike" baseline="0">
                        <a:solidFill>
                          <a:srgbClr val="000000"/>
                        </a:solidFill>
                        <a:latin typeface="함초롬바탕"/>
                        <a:ea typeface="함초롬바탕"/>
                        <a:cs typeface="함초롬바탕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sz="100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altLang="en-US" sz="100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altLang="en-US" sz="100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altLang="en-US" sz="100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sz="1000" b="0" i="0" u="none" strike="noStrike" baseline="0">
                        <a:solidFill>
                          <a:srgbClr val="000000"/>
                        </a:solidFill>
                        <a:latin typeface="함초롬바탕"/>
                        <a:ea typeface="함초롬바탕"/>
                        <a:cs typeface="함초롬바탕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sz="100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altLang="en-US" sz="100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altLang="en-US" sz="100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altLang="en-US" sz="100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sz="1000" b="0" i="0" u="none" strike="noStrike" baseline="0">
                        <a:solidFill>
                          <a:srgbClr val="000000"/>
                        </a:solidFill>
                        <a:latin typeface="함초롬바탕"/>
                        <a:ea typeface="함초롬바탕"/>
                        <a:cs typeface="함초롬바탕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sz="100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altLang="en-US" sz="100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altLang="en-US" sz="100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endParaRPr lang="EN-US" altLang="en-US" sz="100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sz="1000" b="0" i="0" u="none" strike="noStrike" baseline="0">
                        <a:solidFill>
                          <a:srgbClr val="000000"/>
                        </a:solidFill>
                        <a:latin typeface="함초롬바탕"/>
                        <a:ea typeface="함초롬바탕"/>
                        <a:cs typeface="함초롬바탕"/>
                      </a:endParaRPr>
                    </a:p>
                  </a:txBody>
                  <a:tcPr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2395892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9272" y="93306"/>
            <a:ext cx="5736647" cy="765110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순서도: 처리 4"/>
          <p:cNvSpPr/>
          <p:nvPr/>
        </p:nvSpPr>
        <p:spPr>
          <a:xfrm>
            <a:off x="184004" y="216088"/>
            <a:ext cx="5507181" cy="519545"/>
          </a:xfrm>
          <a:prstGeom prst="flowChart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1.</a:t>
            </a:r>
            <a:r>
              <a:rPr lang="ko-KR" altLang="en-US">
                <a:solidFill>
                  <a:schemeClr val="dk1"/>
                </a:solidFill>
              </a:rPr>
              <a:t> 이벤트 기본 매커니즘</a:t>
            </a:r>
          </a:p>
        </p:txBody>
      </p:sp>
      <p:sp>
        <p:nvSpPr>
          <p:cNvPr id="6" name="가로 글상자 11"/>
          <p:cNvSpPr txBox="1"/>
          <p:nvPr/>
        </p:nvSpPr>
        <p:spPr>
          <a:xfrm>
            <a:off x="465137" y="966409"/>
            <a:ext cx="11434304" cy="1460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● 이벤트 발생 확률은 기본 확률과 보정치가 있으며</a:t>
            </a:r>
            <a:r>
              <a:rPr lang="en-US" altLang="ko-KR"/>
              <a:t>,</a:t>
            </a:r>
            <a:r>
              <a:rPr lang="ko-KR" altLang="en-US"/>
              <a:t> 날짜가 변경될 때 해당 분류의 이벤트가 발생하지 않았다면 보정치가 기본 확률에 누적하여 추가됨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● 이벤트가 발생하면 보정치는 초기화되며 다음 날짜부터 확률은 다시 기본 확률로 돌아감</a:t>
            </a:r>
            <a:r>
              <a:rPr lang="en-US" altLang="ko-KR"/>
              <a:t>.</a:t>
            </a:r>
            <a:endParaRPr lang="en-US" altLang="ko-KR"/>
          </a:p>
          <a:p>
            <a:pPr lvl="0">
              <a:buClr>
                <a:schemeClr val="tx1"/>
              </a:buClr>
              <a:buNone/>
              <a:defRPr/>
            </a:pPr>
            <a:r>
              <a:rPr lang="ko-KR" altLang="en-US"/>
              <a:t>● 이벤트는 기본적으로 동시에 </a:t>
            </a:r>
            <a:r>
              <a:rPr lang="en-US" altLang="ko-KR"/>
              <a:t>2</a:t>
            </a:r>
            <a:r>
              <a:rPr lang="ko-KR" altLang="en-US"/>
              <a:t>개가 활성화 될 수 있으며</a:t>
            </a:r>
            <a:r>
              <a:rPr lang="ko-KR" altLang="ko-KR">
                <a:solidFill>
                  <a:schemeClr val="tx1"/>
                </a:solidFill>
                <a:effectLst/>
              </a:rPr>
              <a:t>,</a:t>
            </a:r>
            <a:r>
              <a:rPr lang="ko-KR" altLang="en-US">
                <a:solidFill>
                  <a:schemeClr val="tx1"/>
                </a:solidFill>
                <a:effectLst/>
              </a:rPr>
              <a:t> 첩보 건물의 강화를 통해 최대 </a:t>
            </a:r>
            <a:r>
              <a:rPr lang="ko-KR" altLang="ko-KR">
                <a:solidFill>
                  <a:schemeClr val="tx1"/>
                </a:solidFill>
                <a:effectLst/>
              </a:rPr>
              <a:t>4</a:t>
            </a:r>
            <a:r>
              <a:rPr lang="ko-KR" altLang="en-US">
                <a:solidFill>
                  <a:schemeClr val="tx1"/>
                </a:solidFill>
                <a:effectLst/>
              </a:rPr>
              <a:t>개까지 동시에</a:t>
            </a:r>
            <a:endParaRPr lang="ko-KR" altLang="en-US">
              <a:solidFill>
                <a:schemeClr val="tx1"/>
              </a:solidFill>
              <a:effectLst/>
            </a:endParaRPr>
          </a:p>
          <a:p>
            <a:pPr lvl="0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활성화 될 </a:t>
            </a:r>
            <a:r>
              <a:rPr lang="ko-KR" altLang="en-US">
                <a:solidFill>
                  <a:schemeClr val="tx1"/>
                </a:solidFill>
                <a:effectLst/>
              </a:rPr>
              <a:t>수 있음</a:t>
            </a:r>
            <a:r>
              <a:rPr lang="ko-KR" altLang="ko-KR">
                <a:solidFill>
                  <a:schemeClr val="tx1"/>
                </a:solidFill>
                <a:effectLst/>
              </a:rPr>
              <a:t>.</a:t>
            </a:r>
            <a:endParaRPr lang="ko-KR" altLang="en-US">
              <a:effectLst/>
            </a:endParaRPr>
          </a:p>
        </p:txBody>
      </p:sp>
      <p:sp>
        <p:nvSpPr>
          <p:cNvPr id="11" name="TextBox 34"/>
          <p:cNvSpPr txBox="1"/>
          <p:nvPr/>
        </p:nvSpPr>
        <p:spPr>
          <a:xfrm>
            <a:off x="2283195" y="3659777"/>
            <a:ext cx="1308798" cy="367454"/>
          </a:xfrm>
          <a:prstGeom prst="rect">
            <a:avLst/>
          </a:prstGeom>
          <a:solidFill>
            <a:srgbClr val="ffcccc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/>
              <a:t>15</a:t>
            </a:r>
            <a:r>
              <a:rPr lang="ko-KR" altLang="en-US"/>
              <a:t>일차</a:t>
            </a:r>
            <a:endParaRPr lang="ko-KR" altLang="en-US"/>
          </a:p>
        </p:txBody>
      </p:sp>
      <p:sp>
        <p:nvSpPr>
          <p:cNvPr id="13" name="TextBox 34"/>
          <p:cNvSpPr txBox="1"/>
          <p:nvPr/>
        </p:nvSpPr>
        <p:spPr>
          <a:xfrm>
            <a:off x="1365206" y="2793788"/>
            <a:ext cx="3144776" cy="6352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기본확률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10%</a:t>
            </a:r>
            <a:endParaRPr lang="en-US" altLang="ko-KR"/>
          </a:p>
          <a:p>
            <a:pPr lvl="0" algn="ctr">
              <a:defRPr/>
            </a:pPr>
            <a:r>
              <a:rPr lang="ko-KR" altLang="en-US"/>
              <a:t>보정치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+</a:t>
            </a:r>
            <a:r>
              <a:rPr lang="ko-KR" altLang="en-US"/>
              <a:t> </a:t>
            </a:r>
            <a:r>
              <a:rPr lang="en-US" altLang="ko-KR"/>
              <a:t>15%</a:t>
            </a:r>
            <a:r>
              <a:rPr lang="ko-KR" altLang="en-US"/>
              <a:t> </a:t>
            </a:r>
            <a:r>
              <a:rPr lang="en-US" altLang="ko-KR"/>
              <a:t>(+3%/D)</a:t>
            </a:r>
            <a:endParaRPr lang="en-US" altLang="ko-KR"/>
          </a:p>
        </p:txBody>
      </p:sp>
      <p:sp>
        <p:nvSpPr>
          <p:cNvPr id="18" name="TextBox 34"/>
          <p:cNvSpPr txBox="1"/>
          <p:nvPr/>
        </p:nvSpPr>
        <p:spPr>
          <a:xfrm>
            <a:off x="5306899" y="3659777"/>
            <a:ext cx="1446841" cy="358203"/>
          </a:xfrm>
          <a:prstGeom prst="rect">
            <a:avLst/>
          </a:prstGeom>
          <a:solidFill>
            <a:srgbClr val="b3ffb3"/>
          </a:solidFill>
          <a:ln>
            <a:solidFill>
              <a:srgbClr val="b3ffb3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/>
              <a:t>16</a:t>
            </a:r>
            <a:r>
              <a:rPr lang="ko-KR" altLang="en-US"/>
              <a:t>일차</a:t>
            </a:r>
            <a:r>
              <a:rPr lang="en-US" altLang="ko-KR"/>
              <a:t>(</a:t>
            </a:r>
            <a:r>
              <a:rPr lang="ko-KR" altLang="en-US"/>
              <a:t>발생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20" name="TextBox 34"/>
          <p:cNvSpPr txBox="1"/>
          <p:nvPr/>
        </p:nvSpPr>
        <p:spPr>
          <a:xfrm>
            <a:off x="4457931" y="2793787"/>
            <a:ext cx="3144776" cy="635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기본확률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10%</a:t>
            </a:r>
            <a:endParaRPr lang="en-US" altLang="ko-KR"/>
          </a:p>
          <a:p>
            <a:pPr lvl="0" algn="ctr">
              <a:defRPr/>
            </a:pPr>
            <a:r>
              <a:rPr lang="ko-KR" altLang="en-US"/>
              <a:t>보정치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+</a:t>
            </a:r>
            <a:r>
              <a:rPr lang="ko-KR" altLang="en-US"/>
              <a:t> </a:t>
            </a:r>
            <a:r>
              <a:rPr lang="en-US" altLang="ko-KR"/>
              <a:t>18%</a:t>
            </a:r>
            <a:r>
              <a:rPr lang="ko-KR" altLang="en-US"/>
              <a:t> </a:t>
            </a:r>
            <a:r>
              <a:rPr lang="en-US" altLang="ko-KR"/>
              <a:t>(+3%/D)</a:t>
            </a:r>
            <a:endParaRPr lang="en-US" altLang="ko-KR"/>
          </a:p>
        </p:txBody>
      </p:sp>
      <p:sp>
        <p:nvSpPr>
          <p:cNvPr id="25" name="TextBox 34"/>
          <p:cNvSpPr txBox="1"/>
          <p:nvPr/>
        </p:nvSpPr>
        <p:spPr>
          <a:xfrm>
            <a:off x="8468647" y="3659777"/>
            <a:ext cx="1308798" cy="367454"/>
          </a:xfrm>
          <a:prstGeom prst="rect">
            <a:avLst/>
          </a:prstGeom>
          <a:solidFill>
            <a:srgbClr val="ffcccc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/>
              <a:t>17</a:t>
            </a:r>
            <a:r>
              <a:rPr lang="ko-KR" altLang="en-US"/>
              <a:t>일차</a:t>
            </a:r>
            <a:endParaRPr lang="ko-KR" altLang="en-US"/>
          </a:p>
        </p:txBody>
      </p:sp>
      <p:sp>
        <p:nvSpPr>
          <p:cNvPr id="27" name="TextBox 34"/>
          <p:cNvSpPr txBox="1"/>
          <p:nvPr/>
        </p:nvSpPr>
        <p:spPr>
          <a:xfrm>
            <a:off x="7550657" y="2793787"/>
            <a:ext cx="3144776" cy="635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기본확률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10%</a:t>
            </a:r>
            <a:endParaRPr lang="en-US" altLang="ko-KR"/>
          </a:p>
          <a:p>
            <a:pPr lvl="0" algn="ctr">
              <a:defRPr/>
            </a:pPr>
            <a:r>
              <a:rPr lang="ko-KR" altLang="en-US"/>
              <a:t>보정치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+</a:t>
            </a:r>
            <a:r>
              <a:rPr lang="ko-KR" altLang="en-US"/>
              <a:t> </a:t>
            </a:r>
            <a:r>
              <a:rPr lang="en-US" altLang="ko-KR"/>
              <a:t>0%</a:t>
            </a:r>
            <a:r>
              <a:rPr lang="ko-KR" altLang="en-US"/>
              <a:t> </a:t>
            </a:r>
            <a:r>
              <a:rPr lang="en-US" altLang="ko-KR"/>
              <a:t>(+3%/D)</a:t>
            </a:r>
            <a:endParaRPr lang="en-US" altLang="ko-KR"/>
          </a:p>
        </p:txBody>
      </p:sp>
      <p:sp>
        <p:nvSpPr>
          <p:cNvPr id="28" name="가로 글상자 11"/>
          <p:cNvSpPr txBox="1"/>
          <p:nvPr/>
        </p:nvSpPr>
        <p:spPr>
          <a:xfrm>
            <a:off x="465137" y="5259237"/>
            <a:ext cx="11434305" cy="634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tx1"/>
              </a:buClr>
              <a:buNone/>
              <a:defRPr/>
            </a:pPr>
            <a:r>
              <a:rPr lang="ko-KR" altLang="en-US"/>
              <a:t>● 이벤트 발생 함수를 만들 때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Event_active_percentage_modifier(</a:t>
            </a:r>
            <a:r>
              <a:rPr lang="ko-KR" altLang="en-US"/>
              <a:t>미정</a:t>
            </a:r>
            <a:r>
              <a:rPr lang="en-US" altLang="ko-KR"/>
              <a:t>)</a:t>
            </a:r>
            <a:r>
              <a:rPr lang="ko-KR" altLang="en-US"/>
              <a:t> 등으로 연구</a:t>
            </a:r>
            <a:r>
              <a:rPr lang="en-US" altLang="ko-KR"/>
              <a:t>,</a:t>
            </a:r>
            <a:r>
              <a:rPr lang="ko-KR" altLang="en-US"/>
              <a:t> 건물 레벨 등을 통해 추가되는 확률 보정치 변수를 미리 만들어둘 것</a:t>
            </a:r>
            <a:endParaRPr lang="ko-KR" alt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03497537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791B555-814A-898E-19CE-3C6EADA5A7D5}"/>
              </a:ext>
            </a:extLst>
          </p:cNvPr>
          <p:cNvSpPr/>
          <p:nvPr/>
        </p:nvSpPr>
        <p:spPr>
          <a:xfrm>
            <a:off x="69272" y="93306"/>
            <a:ext cx="5736647" cy="765110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0532BF28-2D95-80B7-5ED7-180EEC1CC845}"/>
              </a:ext>
            </a:extLst>
          </p:cNvPr>
          <p:cNvSpPr/>
          <p:nvPr/>
        </p:nvSpPr>
        <p:spPr>
          <a:xfrm>
            <a:off x="184004" y="216088"/>
            <a:ext cx="5507181" cy="519545"/>
          </a:xfrm>
          <a:prstGeom prst="flowChart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1.</a:t>
            </a:r>
            <a:r>
              <a:rPr lang="ko-KR" altLang="en-US">
                <a:solidFill>
                  <a:schemeClr val="dk1"/>
                </a:solidFill>
              </a:rPr>
              <a:t> 이벤트 기본 매커니즘</a:t>
            </a:r>
          </a:p>
        </p:txBody>
      </p:sp>
      <p:sp>
        <p:nvSpPr>
          <p:cNvPr id="2" name="순서도: 처리 1"/>
          <p:cNvSpPr/>
          <p:nvPr/>
        </p:nvSpPr>
        <p:spPr>
          <a:xfrm>
            <a:off x="217465" y="2387639"/>
            <a:ext cx="750055" cy="653972"/>
          </a:xfrm>
          <a:prstGeom prst="flowChartProcess">
            <a:avLst/>
          </a:prstGeom>
          <a:solidFill>
            <a:srgbClr val="b3f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날짜 변경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3546982" y="2141211"/>
            <a:ext cx="1713139" cy="1115423"/>
          </a:xfrm>
          <a:prstGeom prst="flowChartProcess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이벤트 확률</a:t>
            </a:r>
            <a:endParaRPr lang="ko-KR" altLang="en-US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보정 실행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5696133" y="2136131"/>
            <a:ext cx="1713139" cy="1115423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이벤트 발생</a:t>
            </a:r>
            <a:endParaRPr lang="ko-KR" altLang="en-US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실행</a:t>
            </a:r>
            <a:endParaRPr lang="ko-KR" altLang="en-US">
              <a:solidFill>
                <a:schemeClr val="dk1"/>
              </a:solidFill>
            </a:endParaRPr>
          </a:p>
        </p:txBody>
      </p:sp>
      <p:cxnSp>
        <p:nvCxnSpPr>
          <p:cNvPr id="16" name="직선 화살표 연결선 15"/>
          <p:cNvCxnSpPr>
            <a:stCxn id="7" idx="3"/>
            <a:endCxn id="14" idx="1"/>
          </p:cNvCxnSpPr>
          <p:nvPr/>
        </p:nvCxnSpPr>
        <p:spPr>
          <a:xfrm flipV="1">
            <a:off x="5260122" y="2693843"/>
            <a:ext cx="436012" cy="5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4" idx="3"/>
          </p:cNvCxnSpPr>
          <p:nvPr/>
        </p:nvCxnSpPr>
        <p:spPr>
          <a:xfrm rot="5400000" flipH="1" flipV="1">
            <a:off x="7171730" y="2041795"/>
            <a:ext cx="889572" cy="41451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43" idx="2"/>
            <a:endCxn id="31" idx="1"/>
          </p:cNvCxnSpPr>
          <p:nvPr/>
        </p:nvCxnSpPr>
        <p:spPr>
          <a:xfrm rot="16200000" flipH="1">
            <a:off x="8044276" y="2603723"/>
            <a:ext cx="1397155" cy="7582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처리 28"/>
          <p:cNvSpPr/>
          <p:nvPr/>
        </p:nvSpPr>
        <p:spPr>
          <a:xfrm>
            <a:off x="9121992" y="1019828"/>
            <a:ext cx="1713139" cy="1264454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이벤트 적용</a:t>
            </a:r>
            <a:endParaRPr lang="ko-KR" altLang="en-US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후  해당 분류 확률 보정치</a:t>
            </a:r>
            <a:endParaRPr lang="ko-KR" altLang="en-US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초기화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31" name="순서도: 처리 30"/>
          <p:cNvSpPr/>
          <p:nvPr/>
        </p:nvSpPr>
        <p:spPr>
          <a:xfrm>
            <a:off x="9121992" y="3123727"/>
            <a:ext cx="1713139" cy="1115423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이벤트 미발생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endParaRPr lang="en-US" altLang="ko-KR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보정치 유지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63972" y="1619600"/>
            <a:ext cx="144462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발생 성공 시</a:t>
            </a:r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7200598" y="3398753"/>
            <a:ext cx="144462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발생 실패 시</a:t>
            </a:r>
            <a:endParaRPr lang="ko-KR" altLang="en-US"/>
          </a:p>
        </p:txBody>
      </p:sp>
      <p:sp>
        <p:nvSpPr>
          <p:cNvPr id="42" name="순서도: 처리 41"/>
          <p:cNvSpPr/>
          <p:nvPr/>
        </p:nvSpPr>
        <p:spPr>
          <a:xfrm>
            <a:off x="3660650" y="5020618"/>
            <a:ext cx="1713139" cy="653972"/>
          </a:xfrm>
          <a:prstGeom prst="flowChartProcess">
            <a:avLst/>
          </a:prstGeom>
          <a:solidFill>
            <a:srgbClr val="b3f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날짜 변경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3" name="순서도: 처리 42"/>
          <p:cNvSpPr/>
          <p:nvPr/>
        </p:nvSpPr>
        <p:spPr>
          <a:xfrm>
            <a:off x="7845284" y="1019828"/>
            <a:ext cx="1036863" cy="1264454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이벤트</a:t>
            </a:r>
            <a:endParaRPr lang="ko-KR" altLang="en-US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최대치 도달</a:t>
            </a:r>
            <a:endParaRPr lang="ko-KR" altLang="en-US">
              <a:solidFill>
                <a:schemeClr val="dk1"/>
              </a:solidFill>
            </a:endParaRPr>
          </a:p>
        </p:txBody>
      </p:sp>
      <p:cxnSp>
        <p:nvCxnSpPr>
          <p:cNvPr id="44" name="직선 화살표 연결선 20"/>
          <p:cNvCxnSpPr>
            <a:stCxn id="43" idx="3"/>
            <a:endCxn id="29" idx="1"/>
          </p:cNvCxnSpPr>
          <p:nvPr/>
        </p:nvCxnSpPr>
        <p:spPr>
          <a:xfrm flipV="1">
            <a:off x="8882148" y="1652056"/>
            <a:ext cx="239844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23"/>
          <p:cNvCxnSpPr>
            <a:stCxn id="14" idx="3"/>
            <a:endCxn id="31" idx="1"/>
          </p:cNvCxnSpPr>
          <p:nvPr/>
        </p:nvCxnSpPr>
        <p:spPr>
          <a:xfrm>
            <a:off x="7409272" y="2693842"/>
            <a:ext cx="1712719" cy="9875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가로 글상자 45"/>
          <p:cNvSpPr txBox="1"/>
          <p:nvPr/>
        </p:nvSpPr>
        <p:spPr>
          <a:xfrm>
            <a:off x="8836316" y="1193183"/>
            <a:ext cx="369536" cy="36083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N</a:t>
            </a:r>
            <a:endParaRPr lang="en-US" altLang="ko-KR"/>
          </a:p>
        </p:txBody>
      </p:sp>
      <p:sp>
        <p:nvSpPr>
          <p:cNvPr id="47" name="가로 글상자 46"/>
          <p:cNvSpPr txBox="1"/>
          <p:nvPr/>
        </p:nvSpPr>
        <p:spPr>
          <a:xfrm>
            <a:off x="8790498" y="2518900"/>
            <a:ext cx="329629" cy="36004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Y</a:t>
            </a:r>
            <a:endParaRPr lang="en-US" altLang="ko-KR"/>
          </a:p>
        </p:txBody>
      </p:sp>
      <p:cxnSp>
        <p:nvCxnSpPr>
          <p:cNvPr id="48" name="선 47"/>
          <p:cNvCxnSpPr>
            <a:stCxn id="29" idx="3"/>
          </p:cNvCxnSpPr>
          <p:nvPr/>
        </p:nvCxnSpPr>
        <p:spPr>
          <a:xfrm>
            <a:off x="10835132" y="1652056"/>
            <a:ext cx="303744" cy="0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선 48"/>
          <p:cNvCxnSpPr/>
          <p:nvPr/>
        </p:nvCxnSpPr>
        <p:spPr>
          <a:xfrm rot="16200000" flipV="1">
            <a:off x="9250161" y="3540747"/>
            <a:ext cx="3777407" cy="25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15"/>
          <p:cNvCxnSpPr/>
          <p:nvPr/>
        </p:nvCxnSpPr>
        <p:spPr>
          <a:xfrm rot="10800000">
            <a:off x="10715804" y="5395418"/>
            <a:ext cx="4143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순서도: 처리 50"/>
          <p:cNvSpPr/>
          <p:nvPr/>
        </p:nvSpPr>
        <p:spPr>
          <a:xfrm>
            <a:off x="8742854" y="4723224"/>
            <a:ext cx="1991369" cy="1264454"/>
          </a:xfrm>
          <a:prstGeom prst="flowChartProcess">
            <a:avLst/>
          </a:prstGeom>
          <a:solidFill>
            <a:srgbClr val="d1d7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적용된 이벤트를</a:t>
            </a:r>
            <a:endParaRPr lang="ko-KR" altLang="en-US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적용 중인 이벤트목록으로 이동</a:t>
            </a:r>
            <a:endParaRPr lang="ko-KR" altLang="en-US">
              <a:solidFill>
                <a:schemeClr val="dk1"/>
              </a:solidFill>
            </a:endParaRPr>
          </a:p>
        </p:txBody>
      </p:sp>
      <p:cxnSp>
        <p:nvCxnSpPr>
          <p:cNvPr id="52" name="직선 화살표 연결선 15"/>
          <p:cNvCxnSpPr>
            <a:stCxn id="51" idx="1"/>
            <a:endCxn id="14" idx="2"/>
          </p:cNvCxnSpPr>
          <p:nvPr/>
        </p:nvCxnSpPr>
        <p:spPr>
          <a:xfrm rot="10800000">
            <a:off x="6552703" y="3251554"/>
            <a:ext cx="2190151" cy="2103897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34"/>
          <p:cNvSpPr txBox="1"/>
          <p:nvPr/>
        </p:nvSpPr>
        <p:spPr>
          <a:xfrm>
            <a:off x="5805919" y="3681439"/>
            <a:ext cx="1810597" cy="8172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/>
              <a:t>이벤트 발생</a:t>
            </a:r>
            <a:endParaRPr lang="ko-KR" altLang="en-US" sz="1200"/>
          </a:p>
          <a:p>
            <a:pPr lvl="0">
              <a:defRPr/>
            </a:pPr>
            <a:r>
              <a:rPr lang="ko-KR" altLang="en-US" sz="1200"/>
              <a:t>실행 함수 진행 시</a:t>
            </a:r>
            <a:endParaRPr lang="ko-KR" altLang="en-US" sz="1200"/>
          </a:p>
          <a:p>
            <a:pPr lvl="0">
              <a:defRPr/>
            </a:pPr>
            <a:r>
              <a:rPr lang="ko-KR" altLang="en-US" sz="1200"/>
              <a:t>이미 적용중인 이벤트는</a:t>
            </a:r>
            <a:endParaRPr lang="ko-KR" altLang="en-US" sz="1200"/>
          </a:p>
          <a:p>
            <a:pPr lvl="0">
              <a:defRPr/>
            </a:pPr>
            <a:r>
              <a:rPr lang="ko-KR" altLang="en-US" sz="1200"/>
              <a:t>목록에서 제외해야함</a:t>
            </a:r>
            <a:endParaRPr lang="ko-KR" altLang="en-US" sz="1200"/>
          </a:p>
        </p:txBody>
      </p:sp>
      <p:cxnSp>
        <p:nvCxnSpPr>
          <p:cNvPr id="54" name="직선 화살표 연결선 15"/>
          <p:cNvCxnSpPr>
            <a:stCxn id="51" idx="1"/>
          </p:cNvCxnSpPr>
          <p:nvPr/>
        </p:nvCxnSpPr>
        <p:spPr>
          <a:xfrm rot="10800000">
            <a:off x="7961868" y="5347606"/>
            <a:ext cx="780985" cy="78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순서도: 처리 58"/>
          <p:cNvSpPr/>
          <p:nvPr/>
        </p:nvSpPr>
        <p:spPr>
          <a:xfrm>
            <a:off x="1172646" y="2387639"/>
            <a:ext cx="1938325" cy="653972"/>
          </a:xfrm>
          <a:prstGeom prst="flowChartProcess">
            <a:avLst/>
          </a:prstGeom>
          <a:solidFill>
            <a:srgbClr val="ffb3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적용된 이벤트</a:t>
            </a:r>
            <a:endParaRPr lang="ko-KR" altLang="en-US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남은 날짜 </a:t>
            </a:r>
            <a:r>
              <a:rPr lang="en-US" altLang="ko-KR">
                <a:solidFill>
                  <a:schemeClr val="dk1"/>
                </a:solidFill>
              </a:rPr>
              <a:t>1</a:t>
            </a:r>
            <a:r>
              <a:rPr lang="ko-KR" altLang="en-US">
                <a:solidFill>
                  <a:schemeClr val="dk1"/>
                </a:solidFill>
              </a:rPr>
              <a:t> 감소</a:t>
            </a:r>
            <a:endParaRPr lang="ko-KR" altLang="en-US">
              <a:solidFill>
                <a:schemeClr val="dk1"/>
              </a:solidFill>
            </a:endParaRPr>
          </a:p>
        </p:txBody>
      </p:sp>
      <p:cxnSp>
        <p:nvCxnSpPr>
          <p:cNvPr id="60" name="직선 화살표 연결선 15"/>
          <p:cNvCxnSpPr>
            <a:stCxn id="2" idx="3"/>
            <a:endCxn id="59" idx="1"/>
          </p:cNvCxnSpPr>
          <p:nvPr/>
        </p:nvCxnSpPr>
        <p:spPr>
          <a:xfrm>
            <a:off x="967521" y="2714625"/>
            <a:ext cx="2051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15"/>
          <p:cNvCxnSpPr>
            <a:stCxn id="59" idx="3"/>
            <a:endCxn id="7" idx="1"/>
          </p:cNvCxnSpPr>
          <p:nvPr/>
        </p:nvCxnSpPr>
        <p:spPr>
          <a:xfrm flipV="1">
            <a:off x="3110973" y="2698922"/>
            <a:ext cx="436009" cy="157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순서도: 처리 61"/>
          <p:cNvSpPr/>
          <p:nvPr/>
        </p:nvSpPr>
        <p:spPr>
          <a:xfrm>
            <a:off x="1494987" y="5020619"/>
            <a:ext cx="1938325" cy="653972"/>
          </a:xfrm>
          <a:prstGeom prst="flowChartProcess">
            <a:avLst/>
          </a:prstGeom>
          <a:solidFill>
            <a:srgbClr val="ffb3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적용된 이벤트</a:t>
            </a:r>
            <a:endParaRPr lang="ko-KR" altLang="en-US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남은 날짜 </a:t>
            </a:r>
            <a:r>
              <a:rPr lang="en-US" altLang="ko-KR">
                <a:solidFill>
                  <a:schemeClr val="dk1"/>
                </a:solidFill>
              </a:rPr>
              <a:t>1</a:t>
            </a:r>
            <a:r>
              <a:rPr lang="ko-KR" altLang="en-US">
                <a:solidFill>
                  <a:schemeClr val="dk1"/>
                </a:solidFill>
              </a:rPr>
              <a:t> 감소</a:t>
            </a:r>
            <a:endParaRPr lang="ko-KR" altLang="en-US">
              <a:solidFill>
                <a:schemeClr val="dk1"/>
              </a:solidFill>
            </a:endParaRPr>
          </a:p>
        </p:txBody>
      </p:sp>
      <p:cxnSp>
        <p:nvCxnSpPr>
          <p:cNvPr id="63" name="직선 화살표 연결선 15"/>
          <p:cNvCxnSpPr>
            <a:stCxn id="42" idx="1"/>
            <a:endCxn id="62" idx="3"/>
          </p:cNvCxnSpPr>
          <p:nvPr/>
        </p:nvCxnSpPr>
        <p:spPr>
          <a:xfrm rot="10800000" flipV="1">
            <a:off x="3433313" y="5347603"/>
            <a:ext cx="22733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15"/>
          <p:cNvCxnSpPr>
            <a:stCxn id="62" idx="1"/>
          </p:cNvCxnSpPr>
          <p:nvPr/>
        </p:nvCxnSpPr>
        <p:spPr>
          <a:xfrm rot="10800000">
            <a:off x="654452" y="5347604"/>
            <a:ext cx="84053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가로 글상자 64"/>
          <p:cNvSpPr txBox="1"/>
          <p:nvPr/>
        </p:nvSpPr>
        <p:spPr>
          <a:xfrm>
            <a:off x="169341" y="4992043"/>
            <a:ext cx="674946" cy="54388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000"/>
              <a:t>...</a:t>
            </a:r>
            <a:endParaRPr lang="en-US" altLang="ko-KR" sz="3000"/>
          </a:p>
        </p:txBody>
      </p:sp>
      <p:sp>
        <p:nvSpPr>
          <p:cNvPr id="66" name="순서도: 처리 65"/>
          <p:cNvSpPr/>
          <p:nvPr/>
        </p:nvSpPr>
        <p:spPr>
          <a:xfrm>
            <a:off x="6249675" y="5020618"/>
            <a:ext cx="1713139" cy="653972"/>
          </a:xfrm>
          <a:prstGeom prst="flowChartProcess">
            <a:avLst/>
          </a:prstGeom>
          <a:solidFill>
            <a:srgbClr val="b3fff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플레이어 게임</a:t>
            </a:r>
            <a:endParaRPr lang="ko-KR" altLang="en-US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진행</a:t>
            </a:r>
            <a:endParaRPr lang="ko-KR" altLang="en-US">
              <a:solidFill>
                <a:schemeClr val="dk1"/>
              </a:solidFill>
            </a:endParaRPr>
          </a:p>
        </p:txBody>
      </p:sp>
      <p:cxnSp>
        <p:nvCxnSpPr>
          <p:cNvPr id="67" name="직선 화살표 연결선 15"/>
          <p:cNvCxnSpPr>
            <a:stCxn id="66" idx="1"/>
            <a:endCxn id="42" idx="3"/>
          </p:cNvCxnSpPr>
          <p:nvPr/>
        </p:nvCxnSpPr>
        <p:spPr>
          <a:xfrm rot="10800000">
            <a:off x="5373789" y="5347604"/>
            <a:ext cx="8758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25654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9272" y="93306"/>
            <a:ext cx="5736647" cy="765110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순서도: 처리 4"/>
          <p:cNvSpPr/>
          <p:nvPr/>
        </p:nvSpPr>
        <p:spPr>
          <a:xfrm>
            <a:off x="184004" y="216088"/>
            <a:ext cx="5507181" cy="519545"/>
          </a:xfrm>
          <a:prstGeom prst="flowChart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1.</a:t>
            </a:r>
            <a:r>
              <a:rPr lang="ko-KR" altLang="en-US">
                <a:solidFill>
                  <a:schemeClr val="dk1"/>
                </a:solidFill>
              </a:rPr>
              <a:t> 이벤트 기본 매커니즘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102360" y="2002598"/>
            <a:ext cx="7671160" cy="3733501"/>
          </a:xfrm>
          <a:prstGeom prst="rect">
            <a:avLst/>
          </a:prstGeom>
          <a:solidFill>
            <a:srgbClr val="bdf7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03019" y="1359287"/>
            <a:ext cx="9674023" cy="496437"/>
          </a:xfrm>
          <a:prstGeom prst="rect">
            <a:avLst/>
          </a:prstGeom>
          <a:solidFill>
            <a:srgbClr val="e4e4e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03019" y="1359287"/>
            <a:ext cx="9674023" cy="4496318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203019" y="1883092"/>
            <a:ext cx="1828958" cy="3972513"/>
          </a:xfrm>
          <a:prstGeom prst="rect">
            <a:avLst/>
          </a:prstGeom>
          <a:solidFill>
            <a:srgbClr val="a6a7d8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첩보원</a:t>
            </a:r>
            <a:endParaRPr lang="ko-KR" altLang="en-US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일러스트</a:t>
            </a:r>
            <a:endParaRPr lang="ko-KR" altLang="en-US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(Image)</a:t>
            </a:r>
            <a:endParaRPr lang="en-US" altLang="ko-KR">
              <a:solidFill>
                <a:schemeClr val="dk1"/>
              </a:solidFill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447239" y="1425173"/>
            <a:ext cx="326281" cy="326281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988101" y="1425173"/>
            <a:ext cx="326281" cy="316756"/>
          </a:xfrm>
          <a:prstGeom prst="rect">
            <a:avLst/>
          </a:prstGeom>
          <a:ln w="19050">
            <a:noFill/>
          </a:ln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338647" y="1455579"/>
            <a:ext cx="304800" cy="30480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688022" y="1455579"/>
            <a:ext cx="304800" cy="30480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3996122" y="1455579"/>
            <a:ext cx="304800" cy="304800"/>
          </a:xfrm>
          <a:prstGeom prst="rect">
            <a:avLst/>
          </a:prstGeom>
        </p:spPr>
      </p:pic>
      <p:sp>
        <p:nvSpPr>
          <p:cNvPr id="32" name="가로 글상자 31"/>
          <p:cNvSpPr txBox="1"/>
          <p:nvPr/>
        </p:nvSpPr>
        <p:spPr>
          <a:xfrm>
            <a:off x="1752985" y="1428687"/>
            <a:ext cx="781050" cy="366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tx1"/>
                </a:solidFill>
                <a:latin typeface="엘리스 디지털배움체"/>
                <a:ea typeface="엘리스 디지털배움체"/>
              </a:rPr>
              <a:t>1.4K</a:t>
            </a:r>
            <a:endParaRPr lang="en-US" altLang="ko-KR">
              <a:solidFill>
                <a:schemeClr val="tx1"/>
              </a:solidFill>
              <a:latin typeface="엘리스 디지털배움체"/>
              <a:ea typeface="엘리스 디지털배움체"/>
            </a:endParaRPr>
          </a:p>
        </p:txBody>
      </p:sp>
      <p:sp>
        <p:nvSpPr>
          <p:cNvPr id="33" name="가로 글상자 32"/>
          <p:cNvSpPr txBox="1"/>
          <p:nvPr/>
        </p:nvSpPr>
        <p:spPr>
          <a:xfrm>
            <a:off x="3102360" y="1428687"/>
            <a:ext cx="700360" cy="366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tx1"/>
                </a:solidFill>
                <a:latin typeface="엘리스 디지털배움체"/>
                <a:ea typeface="엘리스 디지털배움체"/>
              </a:rPr>
              <a:t>990</a:t>
            </a:r>
            <a:endParaRPr lang="en-US" altLang="ko-KR">
              <a:solidFill>
                <a:schemeClr val="tx1"/>
              </a:solidFill>
              <a:latin typeface="엘리스 디지털배움체"/>
              <a:ea typeface="엘리스 디지털배움체"/>
            </a:endParaRPr>
          </a:p>
        </p:txBody>
      </p:sp>
      <p:sp>
        <p:nvSpPr>
          <p:cNvPr id="34" name="가로 글상자 33"/>
          <p:cNvSpPr txBox="1"/>
          <p:nvPr/>
        </p:nvSpPr>
        <p:spPr>
          <a:xfrm>
            <a:off x="4410460" y="1424767"/>
            <a:ext cx="700360" cy="366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tx1"/>
                </a:solidFill>
                <a:latin typeface="엘리스 디지털배움체"/>
                <a:ea typeface="엘리스 디지털배움체"/>
              </a:rPr>
              <a:t>540</a:t>
            </a:r>
            <a:endParaRPr lang="en-US" altLang="ko-KR">
              <a:solidFill>
                <a:schemeClr val="tx1"/>
              </a:solidFill>
              <a:latin typeface="엘리스 디지털배움체"/>
              <a:ea typeface="엘리스 디지털배움체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5345497" y="1459499"/>
            <a:ext cx="304800" cy="304800"/>
          </a:xfrm>
          <a:prstGeom prst="rect">
            <a:avLst/>
          </a:prstGeom>
        </p:spPr>
      </p:pic>
      <p:sp>
        <p:nvSpPr>
          <p:cNvPr id="36" name="가로 글상자 35"/>
          <p:cNvSpPr txBox="1"/>
          <p:nvPr/>
        </p:nvSpPr>
        <p:spPr>
          <a:xfrm>
            <a:off x="5745820" y="1424767"/>
            <a:ext cx="700360" cy="366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tx1"/>
                </a:solidFill>
                <a:latin typeface="엘리스 디지털배움체"/>
                <a:ea typeface="엘리스 디지털배움체"/>
              </a:rPr>
              <a:t>50</a:t>
            </a:r>
            <a:endParaRPr lang="en-US" altLang="ko-KR">
              <a:solidFill>
                <a:schemeClr val="tx1"/>
              </a:solidFill>
              <a:latin typeface="엘리스 디지털배움체"/>
              <a:ea typeface="엘리스 디지털배움체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558409" y="1424767"/>
            <a:ext cx="334169" cy="334169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r>
              <a:rPr lang="en-US" altLang="ko-KR" sz="1000">
                <a:solidFill>
                  <a:schemeClr val="dk1"/>
                </a:solidFill>
              </a:rPr>
              <a:t>Quick</a:t>
            </a:r>
            <a:endParaRPr lang="en-US" altLang="ko-KR" sz="1000">
              <a:solidFill>
                <a:schemeClr val="dk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128717" y="1421229"/>
            <a:ext cx="334169" cy="334169"/>
          </a:xfrm>
          <a:prstGeom prst="rect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r>
              <a:rPr lang="en-US" altLang="ko-KR" sz="1000">
                <a:solidFill>
                  <a:schemeClr val="dk1"/>
                </a:solidFill>
              </a:rPr>
              <a:t>Main</a:t>
            </a:r>
            <a:endParaRPr lang="en-US" altLang="ko-KR" sz="1000">
              <a:solidFill>
                <a:schemeClr val="dk1"/>
              </a:solidFill>
            </a:endParaRPr>
          </a:p>
        </p:txBody>
      </p:sp>
      <p:sp>
        <p:nvSpPr>
          <p:cNvPr id="39" name="한쪽 모서리가 잘린 사각형 38"/>
          <p:cNvSpPr/>
          <p:nvPr/>
        </p:nvSpPr>
        <p:spPr>
          <a:xfrm flipV="1">
            <a:off x="1206458" y="1883092"/>
            <a:ext cx="1433831" cy="423871"/>
          </a:xfrm>
          <a:prstGeom prst="snip1Rect">
            <a:avLst>
              <a:gd name="adj" fmla="val 38932"/>
            </a:avLst>
          </a:prstGeom>
          <a:solidFill>
            <a:srgbClr val="ffe4d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0" name="가로 글상자 39"/>
          <p:cNvSpPr txBox="1"/>
          <p:nvPr/>
        </p:nvSpPr>
        <p:spPr>
          <a:xfrm>
            <a:off x="1201682" y="1913489"/>
            <a:ext cx="1438607" cy="365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첩보처</a:t>
            </a:r>
            <a:r>
              <a:rPr lang="en-US" altLang="ko-KR">
                <a:solidFill>
                  <a:schemeClr val="dk1"/>
                </a:solidFill>
              </a:rPr>
              <a:t> Lv.1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743623" y="1426210"/>
            <a:ext cx="334169" cy="334169"/>
          </a:xfrm>
          <a:prstGeom prst="rect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건물</a:t>
            </a:r>
            <a:endParaRPr lang="ko-KR" altLang="en-US" sz="10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 sz="1000">
                <a:solidFill>
                  <a:schemeClr val="dk1"/>
                </a:solidFill>
              </a:rPr>
              <a:t>icon</a:t>
            </a:r>
            <a:endParaRPr lang="en-US" altLang="ko-KR" sz="1000">
              <a:solidFill>
                <a:schemeClr val="dk1"/>
              </a:solidFill>
            </a:endParaRPr>
          </a:p>
        </p:txBody>
      </p:sp>
      <p:sp>
        <p:nvSpPr>
          <p:cNvPr id="42" name="가로 글상자 41"/>
          <p:cNvSpPr txBox="1"/>
          <p:nvPr/>
        </p:nvSpPr>
        <p:spPr>
          <a:xfrm>
            <a:off x="8077792" y="1411756"/>
            <a:ext cx="884426" cy="363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N / N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427221" y="1444814"/>
            <a:ext cx="334169" cy="334169"/>
          </a:xfrm>
          <a:prstGeom prst="rect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날짜</a:t>
            </a:r>
            <a:endParaRPr lang="ko-KR" altLang="en-US" sz="10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 sz="1000">
                <a:solidFill>
                  <a:schemeClr val="dk1"/>
                </a:solidFill>
              </a:rPr>
              <a:t>Icon</a:t>
            </a:r>
            <a:endParaRPr lang="en-US" altLang="ko-KR" sz="1000">
              <a:solidFill>
                <a:schemeClr val="dk1"/>
              </a:solidFill>
            </a:endParaRPr>
          </a:p>
        </p:txBody>
      </p:sp>
      <p:sp>
        <p:nvSpPr>
          <p:cNvPr id="44" name="가로 글상자 43"/>
          <p:cNvSpPr txBox="1"/>
          <p:nvPr/>
        </p:nvSpPr>
        <p:spPr>
          <a:xfrm>
            <a:off x="6763674" y="1452265"/>
            <a:ext cx="884425" cy="319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500">
                <a:solidFill>
                  <a:schemeClr val="dk1"/>
                </a:solidFill>
              </a:rPr>
              <a:t>NN</a:t>
            </a:r>
            <a:r>
              <a:rPr lang="ko-KR" altLang="en-US" sz="1500">
                <a:solidFill>
                  <a:schemeClr val="dk1"/>
                </a:solidFill>
              </a:rPr>
              <a:t>일자</a:t>
            </a:r>
            <a:endParaRPr lang="ko-KR" altLang="en-US" sz="1500">
              <a:solidFill>
                <a:schemeClr val="dk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219895" y="2122862"/>
            <a:ext cx="3640113" cy="1625279"/>
          </a:xfrm>
          <a:prstGeom prst="rect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endParaRPr lang="en-US" altLang="ko-KR" sz="1500">
              <a:solidFill>
                <a:schemeClr val="dk1"/>
              </a:solidFill>
            </a:endParaRPr>
          </a:p>
        </p:txBody>
      </p:sp>
      <p:sp>
        <p:nvSpPr>
          <p:cNvPr id="86" name="순서도: 처리 85"/>
          <p:cNvSpPr/>
          <p:nvPr/>
        </p:nvSpPr>
        <p:spPr>
          <a:xfrm>
            <a:off x="3283292" y="2191350"/>
            <a:ext cx="1323975" cy="352425"/>
          </a:xfrm>
          <a:prstGeom prst="flowChartProcess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명칭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가로 글상자 86"/>
          <p:cNvSpPr txBox="1"/>
          <p:nvPr/>
        </p:nvSpPr>
        <p:spPr>
          <a:xfrm>
            <a:off x="5650297" y="2191350"/>
            <a:ext cx="1185740" cy="36004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/>
              <a:t>잔여 시간</a:t>
            </a:r>
            <a:endParaRPr lang="ko-KR" altLang="en-US"/>
          </a:p>
        </p:txBody>
      </p:sp>
      <p:sp>
        <p:nvSpPr>
          <p:cNvPr id="88" name="순서도: 처리 87"/>
          <p:cNvSpPr/>
          <p:nvPr/>
        </p:nvSpPr>
        <p:spPr>
          <a:xfrm>
            <a:off x="3283292" y="2581875"/>
            <a:ext cx="3478098" cy="1109116"/>
          </a:xfrm>
          <a:prstGeom prst="flowChartProcess">
            <a:avLst/>
          </a:prstGeom>
          <a:solidFill>
            <a:srgbClr val="ffff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89" name="가로 글상자 88"/>
          <p:cNvSpPr txBox="1"/>
          <p:nvPr/>
        </p:nvSpPr>
        <p:spPr>
          <a:xfrm>
            <a:off x="3347785" y="2685342"/>
            <a:ext cx="1974810" cy="637578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>
                <a:solidFill>
                  <a:srgbClr val="800080"/>
                </a:solidFill>
              </a:rPr>
              <a:t>효과 텍스트</a:t>
            </a:r>
            <a:r>
              <a:rPr lang="en-US" altLang="ko-KR">
                <a:solidFill>
                  <a:srgbClr val="800080"/>
                </a:solidFill>
              </a:rPr>
              <a:t>(24pt)</a:t>
            </a:r>
            <a:endParaRPr lang="en-US" altLang="ko-KR">
              <a:solidFill>
                <a:srgbClr val="800080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rgbClr val="800080"/>
                </a:solidFill>
              </a:rPr>
              <a:t>효과 텍스트</a:t>
            </a:r>
            <a:endParaRPr lang="ko-KR" altLang="en-US">
              <a:solidFill>
                <a:srgbClr val="800080"/>
              </a:solidFill>
            </a:endParaRPr>
          </a:p>
        </p:txBody>
      </p:sp>
      <p:sp>
        <p:nvSpPr>
          <p:cNvPr id="90" name="가로 글상자 89"/>
          <p:cNvSpPr txBox="1"/>
          <p:nvPr/>
        </p:nvSpPr>
        <p:spPr>
          <a:xfrm>
            <a:off x="3347785" y="3295650"/>
            <a:ext cx="1384260" cy="266700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200">
                <a:solidFill>
                  <a:srgbClr val="64c800"/>
                </a:solidFill>
              </a:rPr>
              <a:t>내용 텍스트</a:t>
            </a:r>
            <a:r>
              <a:rPr lang="en-US" altLang="ko-KR" sz="1200">
                <a:solidFill>
                  <a:srgbClr val="64c800"/>
                </a:solidFill>
              </a:rPr>
              <a:t>(15pt)</a:t>
            </a:r>
            <a:endParaRPr lang="en-US" altLang="ko-KR" sz="1200">
              <a:solidFill>
                <a:srgbClr val="64c800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6964829" y="2122862"/>
            <a:ext cx="3640113" cy="1625279"/>
          </a:xfrm>
          <a:prstGeom prst="rect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endParaRPr lang="en-US" altLang="ko-KR" sz="1500">
              <a:solidFill>
                <a:schemeClr val="dk1"/>
              </a:solidFill>
            </a:endParaRPr>
          </a:p>
        </p:txBody>
      </p:sp>
      <p:sp>
        <p:nvSpPr>
          <p:cNvPr id="92" name="순서도: 처리 91"/>
          <p:cNvSpPr/>
          <p:nvPr/>
        </p:nvSpPr>
        <p:spPr>
          <a:xfrm>
            <a:off x="7028226" y="2191350"/>
            <a:ext cx="1323975" cy="352425"/>
          </a:xfrm>
          <a:prstGeom prst="flowChartProcess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명칭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가로 글상자 92"/>
          <p:cNvSpPr txBox="1"/>
          <p:nvPr/>
        </p:nvSpPr>
        <p:spPr>
          <a:xfrm>
            <a:off x="9395231" y="2191350"/>
            <a:ext cx="1185740" cy="36004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/>
              <a:t>잔여 시간</a:t>
            </a:r>
            <a:endParaRPr lang="ko-KR" altLang="en-US"/>
          </a:p>
        </p:txBody>
      </p:sp>
      <p:sp>
        <p:nvSpPr>
          <p:cNvPr id="94" name="순서도: 처리 93"/>
          <p:cNvSpPr/>
          <p:nvPr/>
        </p:nvSpPr>
        <p:spPr>
          <a:xfrm>
            <a:off x="7028226" y="2581875"/>
            <a:ext cx="3478098" cy="1109116"/>
          </a:xfrm>
          <a:prstGeom prst="flowChartProcess">
            <a:avLst/>
          </a:prstGeom>
          <a:solidFill>
            <a:srgbClr val="ffff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95" name="가로 글상자 94"/>
          <p:cNvSpPr txBox="1"/>
          <p:nvPr/>
        </p:nvSpPr>
        <p:spPr>
          <a:xfrm>
            <a:off x="7092719" y="2685342"/>
            <a:ext cx="1982726" cy="637578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>
                <a:solidFill>
                  <a:srgbClr val="800080"/>
                </a:solidFill>
              </a:rPr>
              <a:t>효과 텍스트</a:t>
            </a:r>
            <a:r>
              <a:rPr lang="en-US" altLang="ko-KR">
                <a:solidFill>
                  <a:srgbClr val="800080"/>
                </a:solidFill>
              </a:rPr>
              <a:t>(24pt)</a:t>
            </a:r>
            <a:endParaRPr lang="en-US" altLang="ko-KR">
              <a:solidFill>
                <a:srgbClr val="800080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rgbClr val="800080"/>
                </a:solidFill>
              </a:rPr>
              <a:t>효과 텍스트</a:t>
            </a:r>
            <a:endParaRPr lang="ko-KR" altLang="en-US">
              <a:solidFill>
                <a:srgbClr val="800080"/>
              </a:solidFill>
            </a:endParaRPr>
          </a:p>
        </p:txBody>
      </p:sp>
      <p:sp>
        <p:nvSpPr>
          <p:cNvPr id="96" name="가로 글상자 95"/>
          <p:cNvSpPr txBox="1"/>
          <p:nvPr/>
        </p:nvSpPr>
        <p:spPr>
          <a:xfrm>
            <a:off x="7092719" y="3295650"/>
            <a:ext cx="1392176" cy="266700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200">
                <a:solidFill>
                  <a:srgbClr val="64c800"/>
                </a:solidFill>
              </a:rPr>
              <a:t>내용 텍스트</a:t>
            </a:r>
            <a:r>
              <a:rPr lang="en-US" altLang="ko-KR" sz="1200">
                <a:solidFill>
                  <a:srgbClr val="64c800"/>
                </a:solidFill>
              </a:rPr>
              <a:t>(15pt)</a:t>
            </a:r>
            <a:endParaRPr lang="ko-KR" altLang="en-US" sz="1200">
              <a:solidFill>
                <a:srgbClr val="64c800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6964829" y="3869348"/>
            <a:ext cx="3640113" cy="1625279"/>
          </a:xfrm>
          <a:prstGeom prst="rect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endParaRPr lang="en-US" altLang="ko-KR" sz="1500">
              <a:solidFill>
                <a:schemeClr val="dk1"/>
              </a:solidFill>
            </a:endParaRPr>
          </a:p>
        </p:txBody>
      </p:sp>
      <p:pic>
        <p:nvPicPr>
          <p:cNvPr id="109" name="그림 108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8297553" y="4005457"/>
            <a:ext cx="939444" cy="939444"/>
          </a:xfrm>
          <a:prstGeom prst="rect">
            <a:avLst/>
          </a:prstGeom>
        </p:spPr>
      </p:pic>
      <p:sp>
        <p:nvSpPr>
          <p:cNvPr id="110" name="가로 글상자 109"/>
          <p:cNvSpPr txBox="1"/>
          <p:nvPr/>
        </p:nvSpPr>
        <p:spPr>
          <a:xfrm>
            <a:off x="7384803" y="5086468"/>
            <a:ext cx="2764944" cy="31642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500">
                <a:solidFill>
                  <a:srgbClr val="808080"/>
                </a:solidFill>
              </a:rPr>
              <a:t>첩보 건물 업그레이드 </a:t>
            </a:r>
            <a:r>
              <a:rPr lang="en-US" altLang="ko-KR" sz="1500">
                <a:solidFill>
                  <a:srgbClr val="808080"/>
                </a:solidFill>
              </a:rPr>
              <a:t>Lv.5 </a:t>
            </a:r>
            <a:r>
              <a:rPr lang="ko-KR" altLang="en-US" sz="1500">
                <a:solidFill>
                  <a:srgbClr val="808080"/>
                </a:solidFill>
              </a:rPr>
              <a:t>필요</a:t>
            </a:r>
            <a:endParaRPr lang="ko-KR" altLang="en-US" sz="1500">
              <a:solidFill>
                <a:srgbClr val="808080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3223253" y="3869348"/>
            <a:ext cx="3640113" cy="1625279"/>
          </a:xfrm>
          <a:prstGeom prst="rect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endParaRPr lang="en-US" altLang="ko-KR" sz="1500">
              <a:solidFill>
                <a:schemeClr val="dk1"/>
              </a:solidFill>
            </a:endParaRPr>
          </a:p>
        </p:txBody>
      </p:sp>
      <p:pic>
        <p:nvPicPr>
          <p:cNvPr id="112" name="그림 111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4555977" y="4005456"/>
            <a:ext cx="939444" cy="939444"/>
          </a:xfrm>
          <a:prstGeom prst="rect">
            <a:avLst/>
          </a:prstGeom>
        </p:spPr>
      </p:pic>
      <p:sp>
        <p:nvSpPr>
          <p:cNvPr id="113" name="가로 글상자 112"/>
          <p:cNvSpPr txBox="1"/>
          <p:nvPr/>
        </p:nvSpPr>
        <p:spPr>
          <a:xfrm>
            <a:off x="3643227" y="5086467"/>
            <a:ext cx="2765218" cy="31642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500">
                <a:solidFill>
                  <a:srgbClr val="808080"/>
                </a:solidFill>
              </a:rPr>
              <a:t>첩보 건물 업그레이드 </a:t>
            </a:r>
            <a:r>
              <a:rPr lang="en-US" altLang="ko-KR" sz="1500">
                <a:solidFill>
                  <a:srgbClr val="808080"/>
                </a:solidFill>
              </a:rPr>
              <a:t>Lv.3 </a:t>
            </a:r>
            <a:r>
              <a:rPr lang="ko-KR" altLang="en-US" sz="1500">
                <a:solidFill>
                  <a:srgbClr val="808080"/>
                </a:solidFill>
              </a:rPr>
              <a:t>필요</a:t>
            </a:r>
            <a:endParaRPr lang="ko-KR" altLang="en-US" sz="1500">
              <a:solidFill>
                <a:srgbClr val="808080"/>
              </a:solidFill>
            </a:endParaRPr>
          </a:p>
        </p:txBody>
      </p:sp>
      <p:cxnSp>
        <p:nvCxnSpPr>
          <p:cNvPr id="115" name="선 114"/>
          <p:cNvCxnSpPr>
            <a:stCxn id="113" idx="2"/>
          </p:cNvCxnSpPr>
          <p:nvPr/>
        </p:nvCxnSpPr>
        <p:spPr>
          <a:xfrm rot="5400000">
            <a:off x="4696584" y="5728648"/>
            <a:ext cx="655008" cy="34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가로 글상자 115"/>
          <p:cNvSpPr txBox="1"/>
          <p:nvPr/>
        </p:nvSpPr>
        <p:spPr>
          <a:xfrm>
            <a:off x="2159601" y="6154767"/>
            <a:ext cx="6237639" cy="36004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/>
              <a:t>첩보 건물 레벨에 따라</a:t>
            </a:r>
            <a:r>
              <a:rPr lang="en-US" altLang="ko-KR"/>
              <a:t>,</a:t>
            </a:r>
            <a:r>
              <a:rPr lang="ko-KR" altLang="en-US"/>
              <a:t> 동시에 활성화 가능한 이벤트 수 제한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581366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9272" y="93306"/>
            <a:ext cx="5736647" cy="765110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순서도: 처리 4"/>
          <p:cNvSpPr/>
          <p:nvPr/>
        </p:nvSpPr>
        <p:spPr>
          <a:xfrm>
            <a:off x="184004" y="216088"/>
            <a:ext cx="5507181" cy="519545"/>
          </a:xfrm>
          <a:prstGeom prst="flowChart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1.</a:t>
            </a:r>
            <a:r>
              <a:rPr lang="ko-KR" altLang="en-US">
                <a:solidFill>
                  <a:schemeClr val="dk1"/>
                </a:solidFill>
              </a:rPr>
              <a:t> 이벤트 기본 매커니즘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102360" y="2135948"/>
            <a:ext cx="7671160" cy="3733501"/>
          </a:xfrm>
          <a:prstGeom prst="rect">
            <a:avLst/>
          </a:prstGeom>
          <a:solidFill>
            <a:srgbClr val="bdf7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03019" y="1492637"/>
            <a:ext cx="9674023" cy="496437"/>
          </a:xfrm>
          <a:prstGeom prst="rect">
            <a:avLst/>
          </a:prstGeom>
          <a:solidFill>
            <a:srgbClr val="e4e4e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03019" y="1492637"/>
            <a:ext cx="9674023" cy="4496318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203019" y="2016442"/>
            <a:ext cx="1828958" cy="3972513"/>
          </a:xfrm>
          <a:prstGeom prst="rect">
            <a:avLst/>
          </a:prstGeom>
          <a:solidFill>
            <a:srgbClr val="a6a7d8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첩보원</a:t>
            </a:r>
            <a:endParaRPr lang="ko-KR" altLang="en-US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일러스트</a:t>
            </a:r>
            <a:endParaRPr lang="ko-KR" altLang="en-US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(Image)</a:t>
            </a:r>
            <a:endParaRPr lang="en-US" altLang="ko-KR">
              <a:solidFill>
                <a:schemeClr val="dk1"/>
              </a:solidFill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447239" y="1558523"/>
            <a:ext cx="326281" cy="326281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988101" y="1558523"/>
            <a:ext cx="326281" cy="316756"/>
          </a:xfrm>
          <a:prstGeom prst="rect">
            <a:avLst/>
          </a:prstGeom>
          <a:ln w="19050">
            <a:noFill/>
          </a:ln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338647" y="1588929"/>
            <a:ext cx="304800" cy="30480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688022" y="1588929"/>
            <a:ext cx="304800" cy="30480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996122" y="1588929"/>
            <a:ext cx="304800" cy="304800"/>
          </a:xfrm>
          <a:prstGeom prst="rect">
            <a:avLst/>
          </a:prstGeom>
        </p:spPr>
      </p:pic>
      <p:sp>
        <p:nvSpPr>
          <p:cNvPr id="32" name="가로 글상자 31"/>
          <p:cNvSpPr txBox="1"/>
          <p:nvPr/>
        </p:nvSpPr>
        <p:spPr>
          <a:xfrm>
            <a:off x="1752985" y="1562037"/>
            <a:ext cx="781050" cy="366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tx1"/>
                </a:solidFill>
                <a:latin typeface="엘리스 디지털배움체"/>
                <a:ea typeface="엘리스 디지털배움체"/>
              </a:rPr>
              <a:t>1.4K</a:t>
            </a:r>
            <a:endParaRPr lang="en-US" altLang="ko-KR">
              <a:solidFill>
                <a:schemeClr val="tx1"/>
              </a:solidFill>
              <a:latin typeface="엘리스 디지털배움체"/>
              <a:ea typeface="엘리스 디지털배움체"/>
            </a:endParaRPr>
          </a:p>
        </p:txBody>
      </p:sp>
      <p:sp>
        <p:nvSpPr>
          <p:cNvPr id="33" name="가로 글상자 32"/>
          <p:cNvSpPr txBox="1"/>
          <p:nvPr/>
        </p:nvSpPr>
        <p:spPr>
          <a:xfrm>
            <a:off x="3102360" y="1562037"/>
            <a:ext cx="700360" cy="366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tx1"/>
                </a:solidFill>
                <a:latin typeface="엘리스 디지털배움체"/>
                <a:ea typeface="엘리스 디지털배움체"/>
              </a:rPr>
              <a:t>990</a:t>
            </a:r>
            <a:endParaRPr lang="en-US" altLang="ko-KR">
              <a:solidFill>
                <a:schemeClr val="tx1"/>
              </a:solidFill>
              <a:latin typeface="엘리스 디지털배움체"/>
              <a:ea typeface="엘리스 디지털배움체"/>
            </a:endParaRPr>
          </a:p>
        </p:txBody>
      </p:sp>
      <p:sp>
        <p:nvSpPr>
          <p:cNvPr id="34" name="가로 글상자 33"/>
          <p:cNvSpPr txBox="1"/>
          <p:nvPr/>
        </p:nvSpPr>
        <p:spPr>
          <a:xfrm>
            <a:off x="4410460" y="1558117"/>
            <a:ext cx="700360" cy="366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tx1"/>
                </a:solidFill>
                <a:latin typeface="엘리스 디지털배움체"/>
                <a:ea typeface="엘리스 디지털배움체"/>
              </a:rPr>
              <a:t>540</a:t>
            </a:r>
            <a:endParaRPr lang="en-US" altLang="ko-KR">
              <a:solidFill>
                <a:schemeClr val="tx1"/>
              </a:solidFill>
              <a:latin typeface="엘리스 디지털배움체"/>
              <a:ea typeface="엘리스 디지털배움체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345497" y="1592849"/>
            <a:ext cx="304800" cy="304800"/>
          </a:xfrm>
          <a:prstGeom prst="rect">
            <a:avLst/>
          </a:prstGeom>
        </p:spPr>
      </p:pic>
      <p:sp>
        <p:nvSpPr>
          <p:cNvPr id="36" name="가로 글상자 35"/>
          <p:cNvSpPr txBox="1"/>
          <p:nvPr/>
        </p:nvSpPr>
        <p:spPr>
          <a:xfrm>
            <a:off x="5745820" y="1558117"/>
            <a:ext cx="700360" cy="366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tx1"/>
                </a:solidFill>
                <a:latin typeface="엘리스 디지털배움체"/>
                <a:ea typeface="엘리스 디지털배움체"/>
              </a:rPr>
              <a:t>50</a:t>
            </a:r>
            <a:endParaRPr lang="en-US" altLang="ko-KR">
              <a:solidFill>
                <a:schemeClr val="tx1"/>
              </a:solidFill>
              <a:latin typeface="엘리스 디지털배움체"/>
              <a:ea typeface="엘리스 디지털배움체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558409" y="1558117"/>
            <a:ext cx="334169" cy="334169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r>
              <a:rPr lang="en-US" altLang="ko-KR" sz="1000">
                <a:solidFill>
                  <a:schemeClr val="dk1"/>
                </a:solidFill>
              </a:rPr>
              <a:t>Quick</a:t>
            </a:r>
            <a:endParaRPr lang="en-US" altLang="ko-KR" sz="1000">
              <a:solidFill>
                <a:schemeClr val="dk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128717" y="1554579"/>
            <a:ext cx="334169" cy="334169"/>
          </a:xfrm>
          <a:prstGeom prst="rect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r>
              <a:rPr lang="en-US" altLang="ko-KR" sz="1000">
                <a:solidFill>
                  <a:schemeClr val="dk1"/>
                </a:solidFill>
              </a:rPr>
              <a:t>Main</a:t>
            </a:r>
            <a:endParaRPr lang="en-US" altLang="ko-KR" sz="1000">
              <a:solidFill>
                <a:schemeClr val="dk1"/>
              </a:solidFill>
            </a:endParaRPr>
          </a:p>
        </p:txBody>
      </p:sp>
      <p:sp>
        <p:nvSpPr>
          <p:cNvPr id="39" name="한쪽 모서리가 잘린 사각형 38"/>
          <p:cNvSpPr/>
          <p:nvPr/>
        </p:nvSpPr>
        <p:spPr>
          <a:xfrm flipV="1">
            <a:off x="1206458" y="2016442"/>
            <a:ext cx="1433831" cy="423871"/>
          </a:xfrm>
          <a:prstGeom prst="snip1Rect">
            <a:avLst>
              <a:gd name="adj" fmla="val 38932"/>
            </a:avLst>
          </a:prstGeom>
          <a:solidFill>
            <a:srgbClr val="ffe4d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0" name="가로 글상자 39"/>
          <p:cNvSpPr txBox="1"/>
          <p:nvPr/>
        </p:nvSpPr>
        <p:spPr>
          <a:xfrm>
            <a:off x="1201682" y="2046839"/>
            <a:ext cx="1438607" cy="365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첩보처</a:t>
            </a:r>
            <a:r>
              <a:rPr lang="en-US" altLang="ko-KR">
                <a:solidFill>
                  <a:schemeClr val="dk1"/>
                </a:solidFill>
              </a:rPr>
              <a:t> Lv.3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743623" y="1559560"/>
            <a:ext cx="334169" cy="334169"/>
          </a:xfrm>
          <a:prstGeom prst="rect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건물</a:t>
            </a:r>
            <a:endParaRPr lang="ko-KR" altLang="en-US" sz="10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 sz="1000">
                <a:solidFill>
                  <a:schemeClr val="dk1"/>
                </a:solidFill>
              </a:rPr>
              <a:t>icon</a:t>
            </a:r>
            <a:endParaRPr lang="en-US" altLang="ko-KR" sz="1000">
              <a:solidFill>
                <a:schemeClr val="dk1"/>
              </a:solidFill>
            </a:endParaRPr>
          </a:p>
        </p:txBody>
      </p:sp>
      <p:sp>
        <p:nvSpPr>
          <p:cNvPr id="42" name="가로 글상자 41"/>
          <p:cNvSpPr txBox="1"/>
          <p:nvPr/>
        </p:nvSpPr>
        <p:spPr>
          <a:xfrm>
            <a:off x="8077792" y="1545106"/>
            <a:ext cx="884426" cy="363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N / N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427221" y="1578164"/>
            <a:ext cx="334169" cy="334169"/>
          </a:xfrm>
          <a:prstGeom prst="rect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날짜</a:t>
            </a:r>
            <a:endParaRPr lang="ko-KR" altLang="en-US" sz="10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 sz="1000">
                <a:solidFill>
                  <a:schemeClr val="dk1"/>
                </a:solidFill>
              </a:rPr>
              <a:t>Icon</a:t>
            </a:r>
            <a:endParaRPr lang="en-US" altLang="ko-KR" sz="1000">
              <a:solidFill>
                <a:schemeClr val="dk1"/>
              </a:solidFill>
            </a:endParaRPr>
          </a:p>
        </p:txBody>
      </p:sp>
      <p:sp>
        <p:nvSpPr>
          <p:cNvPr id="44" name="가로 글상자 43"/>
          <p:cNvSpPr txBox="1"/>
          <p:nvPr/>
        </p:nvSpPr>
        <p:spPr>
          <a:xfrm>
            <a:off x="6763674" y="1585615"/>
            <a:ext cx="884425" cy="319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500">
                <a:solidFill>
                  <a:schemeClr val="dk1"/>
                </a:solidFill>
              </a:rPr>
              <a:t>NN</a:t>
            </a:r>
            <a:r>
              <a:rPr lang="ko-KR" altLang="en-US" sz="1500">
                <a:solidFill>
                  <a:schemeClr val="dk1"/>
                </a:solidFill>
              </a:rPr>
              <a:t>일자</a:t>
            </a:r>
            <a:endParaRPr lang="ko-KR" altLang="en-US" sz="1500">
              <a:solidFill>
                <a:schemeClr val="dk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219895" y="2256212"/>
            <a:ext cx="3640113" cy="1625279"/>
          </a:xfrm>
          <a:prstGeom prst="rect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endParaRPr lang="en-US" altLang="ko-KR" sz="1500">
              <a:solidFill>
                <a:schemeClr val="dk1"/>
              </a:solidFill>
            </a:endParaRPr>
          </a:p>
        </p:txBody>
      </p:sp>
      <p:sp>
        <p:nvSpPr>
          <p:cNvPr id="86" name="순서도: 처리 85"/>
          <p:cNvSpPr/>
          <p:nvPr/>
        </p:nvSpPr>
        <p:spPr>
          <a:xfrm>
            <a:off x="3283292" y="2324700"/>
            <a:ext cx="1323975" cy="352425"/>
          </a:xfrm>
          <a:prstGeom prst="flowChartProcess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명칭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가로 글상자 86"/>
          <p:cNvSpPr txBox="1"/>
          <p:nvPr/>
        </p:nvSpPr>
        <p:spPr>
          <a:xfrm>
            <a:off x="5650297" y="2324700"/>
            <a:ext cx="1185740" cy="36004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/>
              <a:t>잔여 시간</a:t>
            </a:r>
            <a:endParaRPr lang="ko-KR" altLang="en-US"/>
          </a:p>
        </p:txBody>
      </p:sp>
      <p:sp>
        <p:nvSpPr>
          <p:cNvPr id="88" name="순서도: 처리 87"/>
          <p:cNvSpPr/>
          <p:nvPr/>
        </p:nvSpPr>
        <p:spPr>
          <a:xfrm>
            <a:off x="3283292" y="2715225"/>
            <a:ext cx="3478098" cy="1109116"/>
          </a:xfrm>
          <a:prstGeom prst="flowChartProcess">
            <a:avLst/>
          </a:prstGeom>
          <a:solidFill>
            <a:srgbClr val="ffff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89" name="가로 글상자 88"/>
          <p:cNvSpPr txBox="1"/>
          <p:nvPr/>
        </p:nvSpPr>
        <p:spPr>
          <a:xfrm>
            <a:off x="3347785" y="2818692"/>
            <a:ext cx="1974810" cy="637578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>
                <a:solidFill>
                  <a:srgbClr val="800080"/>
                </a:solidFill>
              </a:rPr>
              <a:t>효과 텍스트</a:t>
            </a:r>
            <a:r>
              <a:rPr lang="en-US" altLang="ko-KR">
                <a:solidFill>
                  <a:srgbClr val="800080"/>
                </a:solidFill>
              </a:rPr>
              <a:t>(24pt)</a:t>
            </a:r>
            <a:endParaRPr lang="en-US" altLang="ko-KR">
              <a:solidFill>
                <a:srgbClr val="800080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rgbClr val="800080"/>
                </a:solidFill>
              </a:rPr>
              <a:t>효과 텍스트</a:t>
            </a:r>
            <a:endParaRPr lang="ko-KR" altLang="en-US">
              <a:solidFill>
                <a:srgbClr val="800080"/>
              </a:solidFill>
            </a:endParaRPr>
          </a:p>
        </p:txBody>
      </p:sp>
      <p:sp>
        <p:nvSpPr>
          <p:cNvPr id="90" name="가로 글상자 89"/>
          <p:cNvSpPr txBox="1"/>
          <p:nvPr/>
        </p:nvSpPr>
        <p:spPr>
          <a:xfrm>
            <a:off x="3347785" y="3429000"/>
            <a:ext cx="1384260" cy="266700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200">
                <a:solidFill>
                  <a:srgbClr val="64c800"/>
                </a:solidFill>
              </a:rPr>
              <a:t>내용 텍스트</a:t>
            </a:r>
            <a:r>
              <a:rPr lang="en-US" altLang="ko-KR" sz="1200">
                <a:solidFill>
                  <a:srgbClr val="64c800"/>
                </a:solidFill>
              </a:rPr>
              <a:t>(15pt)</a:t>
            </a:r>
            <a:endParaRPr lang="ko-KR" altLang="en-US" sz="1200">
              <a:solidFill>
                <a:srgbClr val="64c800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6964829" y="2256212"/>
            <a:ext cx="3640113" cy="1625279"/>
          </a:xfrm>
          <a:prstGeom prst="rect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endParaRPr lang="en-US" altLang="ko-KR" sz="1500">
              <a:solidFill>
                <a:schemeClr val="dk1"/>
              </a:solidFill>
            </a:endParaRPr>
          </a:p>
        </p:txBody>
      </p:sp>
      <p:sp>
        <p:nvSpPr>
          <p:cNvPr id="92" name="순서도: 처리 91"/>
          <p:cNvSpPr/>
          <p:nvPr/>
        </p:nvSpPr>
        <p:spPr>
          <a:xfrm>
            <a:off x="7028226" y="2324700"/>
            <a:ext cx="1323975" cy="352425"/>
          </a:xfrm>
          <a:prstGeom prst="flowChartProcess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명칭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가로 글상자 92"/>
          <p:cNvSpPr txBox="1"/>
          <p:nvPr/>
        </p:nvSpPr>
        <p:spPr>
          <a:xfrm>
            <a:off x="9395231" y="2324700"/>
            <a:ext cx="1185740" cy="36004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/>
              <a:t>잔여 시간</a:t>
            </a:r>
            <a:endParaRPr lang="ko-KR" altLang="en-US"/>
          </a:p>
        </p:txBody>
      </p:sp>
      <p:sp>
        <p:nvSpPr>
          <p:cNvPr id="94" name="순서도: 처리 93"/>
          <p:cNvSpPr/>
          <p:nvPr/>
        </p:nvSpPr>
        <p:spPr>
          <a:xfrm>
            <a:off x="7028226" y="2715225"/>
            <a:ext cx="3478098" cy="1109116"/>
          </a:xfrm>
          <a:prstGeom prst="flowChartProcess">
            <a:avLst/>
          </a:prstGeom>
          <a:solidFill>
            <a:srgbClr val="ffff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95" name="가로 글상자 94"/>
          <p:cNvSpPr txBox="1"/>
          <p:nvPr/>
        </p:nvSpPr>
        <p:spPr>
          <a:xfrm>
            <a:off x="7092719" y="2818692"/>
            <a:ext cx="1982726" cy="637578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>
                <a:solidFill>
                  <a:srgbClr val="800080"/>
                </a:solidFill>
              </a:rPr>
              <a:t>효과 텍스트</a:t>
            </a:r>
            <a:r>
              <a:rPr lang="en-US" altLang="ko-KR">
                <a:solidFill>
                  <a:srgbClr val="800080"/>
                </a:solidFill>
              </a:rPr>
              <a:t>(24pt)</a:t>
            </a:r>
            <a:endParaRPr lang="en-US" altLang="ko-KR">
              <a:solidFill>
                <a:srgbClr val="800080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rgbClr val="800080"/>
                </a:solidFill>
              </a:rPr>
              <a:t>효과 텍스트</a:t>
            </a:r>
            <a:r>
              <a:rPr lang="en-US" altLang="ko-KR">
                <a:solidFill>
                  <a:srgbClr val="800080"/>
                </a:solidFill>
              </a:rPr>
              <a:t>(24pt)</a:t>
            </a:r>
            <a:endParaRPr lang="en-US" altLang="ko-KR">
              <a:solidFill>
                <a:srgbClr val="800080"/>
              </a:solidFill>
            </a:endParaRPr>
          </a:p>
        </p:txBody>
      </p:sp>
      <p:sp>
        <p:nvSpPr>
          <p:cNvPr id="96" name="가로 글상자 95"/>
          <p:cNvSpPr txBox="1"/>
          <p:nvPr/>
        </p:nvSpPr>
        <p:spPr>
          <a:xfrm>
            <a:off x="7092719" y="3429000"/>
            <a:ext cx="1392176" cy="266700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200">
                <a:solidFill>
                  <a:srgbClr val="64c800"/>
                </a:solidFill>
              </a:rPr>
              <a:t>내용 텍스트</a:t>
            </a:r>
            <a:r>
              <a:rPr lang="en-US" altLang="ko-KR" sz="1200">
                <a:solidFill>
                  <a:srgbClr val="64c800"/>
                </a:solidFill>
              </a:rPr>
              <a:t>(15pt)</a:t>
            </a:r>
            <a:endParaRPr lang="ko-KR" altLang="en-US" sz="1200">
              <a:solidFill>
                <a:srgbClr val="64c800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3219895" y="4002698"/>
            <a:ext cx="3640113" cy="1625279"/>
          </a:xfrm>
          <a:prstGeom prst="rect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endParaRPr lang="en-US" altLang="ko-KR" sz="1500">
              <a:solidFill>
                <a:schemeClr val="dk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6964829" y="4002698"/>
            <a:ext cx="3640113" cy="1625279"/>
          </a:xfrm>
          <a:prstGeom prst="rect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endParaRPr lang="en-US" altLang="ko-KR" sz="1500">
              <a:solidFill>
                <a:schemeClr val="dk1"/>
              </a:solidFill>
            </a:endParaRPr>
          </a:p>
        </p:txBody>
      </p:sp>
      <p:pic>
        <p:nvPicPr>
          <p:cNvPr id="109" name="그림 108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8297553" y="4138807"/>
            <a:ext cx="939444" cy="939444"/>
          </a:xfrm>
          <a:prstGeom prst="rect">
            <a:avLst/>
          </a:prstGeom>
        </p:spPr>
      </p:pic>
      <p:sp>
        <p:nvSpPr>
          <p:cNvPr id="110" name="가로 글상자 109"/>
          <p:cNvSpPr txBox="1"/>
          <p:nvPr/>
        </p:nvSpPr>
        <p:spPr>
          <a:xfrm>
            <a:off x="7384803" y="5219818"/>
            <a:ext cx="2764944" cy="31642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500">
                <a:solidFill>
                  <a:srgbClr val="808080"/>
                </a:solidFill>
              </a:rPr>
              <a:t>첩보 건물 업그레이드 </a:t>
            </a:r>
            <a:r>
              <a:rPr lang="en-US" altLang="ko-KR" sz="1500">
                <a:solidFill>
                  <a:srgbClr val="808080"/>
                </a:solidFill>
              </a:rPr>
              <a:t>Lv.5 </a:t>
            </a:r>
            <a:r>
              <a:rPr lang="ko-KR" altLang="en-US" sz="1500">
                <a:solidFill>
                  <a:srgbClr val="808080"/>
                </a:solidFill>
              </a:rPr>
              <a:t>필요</a:t>
            </a:r>
            <a:endParaRPr lang="ko-KR" altLang="en-US" sz="1500">
              <a:solidFill>
                <a:srgbClr val="808080"/>
              </a:solidFill>
            </a:endParaRPr>
          </a:p>
        </p:txBody>
      </p:sp>
      <p:cxnSp>
        <p:nvCxnSpPr>
          <p:cNvPr id="111" name="선 110"/>
          <p:cNvCxnSpPr/>
          <p:nvPr/>
        </p:nvCxnSpPr>
        <p:spPr>
          <a:xfrm rot="16200000" flipH="1">
            <a:off x="4720793" y="5781216"/>
            <a:ext cx="5517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가로 글상자 111"/>
          <p:cNvSpPr txBox="1"/>
          <p:nvPr/>
        </p:nvSpPr>
        <p:spPr>
          <a:xfrm>
            <a:off x="2159597" y="6154767"/>
            <a:ext cx="7771168" cy="36004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/>
              <a:t>현재 적용된 이벤트가 없을 경우</a:t>
            </a:r>
            <a:r>
              <a:rPr lang="en-US" altLang="ko-KR"/>
              <a:t>,</a:t>
            </a:r>
            <a:r>
              <a:rPr lang="ko-KR" altLang="en-US"/>
              <a:t> 아이콘</a:t>
            </a:r>
            <a:r>
              <a:rPr lang="en-US" altLang="ko-KR"/>
              <a:t>+</a:t>
            </a:r>
            <a:r>
              <a:rPr lang="ko-KR" altLang="en-US"/>
              <a:t>텍스트와 함께 대기 중인 상태 표시</a:t>
            </a:r>
            <a:endParaRPr lang="ko-KR" altLang="en-US"/>
          </a:p>
        </p:txBody>
      </p:sp>
      <p:pic>
        <p:nvPicPr>
          <p:cNvPr id="113" name="그림 112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4451782" y="4053905"/>
            <a:ext cx="1093242" cy="1093242"/>
          </a:xfrm>
          <a:prstGeom prst="rect">
            <a:avLst/>
          </a:prstGeom>
        </p:spPr>
      </p:pic>
      <p:sp>
        <p:nvSpPr>
          <p:cNvPr id="114" name="가로 글상자 113"/>
          <p:cNvSpPr txBox="1"/>
          <p:nvPr/>
        </p:nvSpPr>
        <p:spPr>
          <a:xfrm>
            <a:off x="3765036" y="5200160"/>
            <a:ext cx="2466734" cy="31642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500">
                <a:solidFill>
                  <a:srgbClr val="000000"/>
                </a:solidFill>
              </a:rPr>
              <a:t>아직 정보를 수집중입니다</a:t>
            </a:r>
            <a:r>
              <a:rPr lang="en-US" altLang="ko-KR" sz="1500">
                <a:solidFill>
                  <a:srgbClr val="000000"/>
                </a:solidFill>
              </a:rPr>
              <a:t>!</a:t>
            </a:r>
            <a:endParaRPr lang="en-US" altLang="ko-KR" sz="15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557740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9272" y="93306"/>
            <a:ext cx="5736647" cy="765110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순서도: 처리 4"/>
          <p:cNvSpPr/>
          <p:nvPr/>
        </p:nvSpPr>
        <p:spPr>
          <a:xfrm>
            <a:off x="184004" y="216088"/>
            <a:ext cx="5507181" cy="519545"/>
          </a:xfrm>
          <a:prstGeom prst="flowChart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1.</a:t>
            </a:r>
            <a:r>
              <a:rPr lang="ko-KR" altLang="en-US">
                <a:solidFill>
                  <a:schemeClr val="dk1"/>
                </a:solidFill>
              </a:rPr>
              <a:t> 이벤트 기본 매커니즘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313543" y="3008087"/>
            <a:ext cx="3640113" cy="1625279"/>
          </a:xfrm>
          <a:prstGeom prst="rect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endParaRPr lang="en-US" altLang="ko-KR" sz="1500">
              <a:solidFill>
                <a:schemeClr val="dk1"/>
              </a:solidFill>
            </a:endParaRPr>
          </a:p>
        </p:txBody>
      </p:sp>
      <p:sp>
        <p:nvSpPr>
          <p:cNvPr id="110" name="순서도: 처리 109"/>
          <p:cNvSpPr/>
          <p:nvPr/>
        </p:nvSpPr>
        <p:spPr>
          <a:xfrm>
            <a:off x="376940" y="3076575"/>
            <a:ext cx="1323975" cy="352425"/>
          </a:xfrm>
          <a:prstGeom prst="flowChartProcess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명칭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1" name="가로 글상자 110"/>
          <p:cNvSpPr txBox="1"/>
          <p:nvPr/>
        </p:nvSpPr>
        <p:spPr>
          <a:xfrm>
            <a:off x="2743945" y="3076575"/>
            <a:ext cx="1185740" cy="36004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/>
              <a:t>잔여 시간</a:t>
            </a:r>
            <a:endParaRPr lang="ko-KR" altLang="en-US"/>
          </a:p>
        </p:txBody>
      </p:sp>
      <p:sp>
        <p:nvSpPr>
          <p:cNvPr id="112" name="순서도: 처리 111"/>
          <p:cNvSpPr/>
          <p:nvPr/>
        </p:nvSpPr>
        <p:spPr>
          <a:xfrm>
            <a:off x="376940" y="3467100"/>
            <a:ext cx="3478098" cy="1109116"/>
          </a:xfrm>
          <a:prstGeom prst="flowChartProcess">
            <a:avLst/>
          </a:prstGeom>
          <a:solidFill>
            <a:srgbClr val="ffff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113" name="가로 글상자 112"/>
          <p:cNvSpPr txBox="1"/>
          <p:nvPr/>
        </p:nvSpPr>
        <p:spPr>
          <a:xfrm>
            <a:off x="441433" y="3570567"/>
            <a:ext cx="2859932" cy="637578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>
                <a:solidFill>
                  <a:srgbClr val="800080"/>
                </a:solidFill>
              </a:rPr>
              <a:t>효과 텍스트</a:t>
            </a:r>
            <a:r>
              <a:rPr lang="en-US" altLang="ko-KR">
                <a:solidFill>
                  <a:srgbClr val="800080"/>
                </a:solidFill>
              </a:rPr>
              <a:t>(2</a:t>
            </a:r>
            <a:r>
              <a:rPr lang="ko-KR" altLang="en-US">
                <a:solidFill>
                  <a:srgbClr val="800080"/>
                </a:solidFill>
              </a:rPr>
              <a:t>줄까지 가능</a:t>
            </a:r>
            <a:r>
              <a:rPr lang="en-US" altLang="ko-KR">
                <a:solidFill>
                  <a:srgbClr val="800080"/>
                </a:solidFill>
              </a:rPr>
              <a:t>)</a:t>
            </a:r>
            <a:endParaRPr lang="en-US" altLang="ko-KR">
              <a:solidFill>
                <a:srgbClr val="800080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rgbClr val="800080"/>
                </a:solidFill>
              </a:rPr>
              <a:t>효과 텍스트</a:t>
            </a:r>
            <a:endParaRPr lang="ko-KR" altLang="en-US">
              <a:solidFill>
                <a:srgbClr val="800080"/>
              </a:solidFill>
            </a:endParaRPr>
          </a:p>
        </p:txBody>
      </p:sp>
      <p:sp>
        <p:nvSpPr>
          <p:cNvPr id="114" name="가로 글상자 113"/>
          <p:cNvSpPr txBox="1"/>
          <p:nvPr/>
        </p:nvSpPr>
        <p:spPr>
          <a:xfrm>
            <a:off x="441433" y="4180875"/>
            <a:ext cx="1012785" cy="266700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200">
                <a:solidFill>
                  <a:srgbClr val="64c800"/>
                </a:solidFill>
              </a:rPr>
              <a:t>내용 텍스트</a:t>
            </a:r>
            <a:endParaRPr lang="ko-KR" altLang="en-US" sz="1200">
              <a:solidFill>
                <a:srgbClr val="64c800"/>
              </a:solidFill>
            </a:endParaRPr>
          </a:p>
        </p:txBody>
      </p:sp>
      <p:cxnSp>
        <p:nvCxnSpPr>
          <p:cNvPr id="116" name="선 115"/>
          <p:cNvCxnSpPr>
            <a:endCxn id="111" idx="0"/>
          </p:cNvCxnSpPr>
          <p:nvPr/>
        </p:nvCxnSpPr>
        <p:spPr>
          <a:xfrm rot="16200000" flipH="1" flipV="1">
            <a:off x="3117740" y="2857499"/>
            <a:ext cx="4381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7" name="표 116"/>
          <p:cNvGraphicFramePr>
            <a:graphicFrameLocks noGrp="1"/>
          </p:cNvGraphicFramePr>
          <p:nvPr/>
        </p:nvGraphicFramePr>
        <p:xfrm>
          <a:off x="4279087" y="3233986"/>
          <a:ext cx="7466152" cy="1421130"/>
        </p:xfrm>
        <a:graphic>
          <a:graphicData uri="http://schemas.openxmlformats.org/drawingml/2006/table">
            <a:tbl>
              <a:tblPr firstRow="1" bandRow="1"/>
              <a:tblGrid>
                <a:gridCol w="1134236"/>
                <a:gridCol w="1596086"/>
                <a:gridCol w="4735830"/>
              </a:tblGrid>
              <a:tr h="5486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분류</a:t>
                      </a:r>
                      <a:endParaRPr sz="1100" b="0" i="0" u="none" strike="noStrike" baseline="0">
                        <a:solidFill>
                          <a:srgbClr val="000000"/>
                        </a:solidFill>
                        <a:latin typeface="함초롬바탕"/>
                        <a:ea typeface="함초롬바탕"/>
                        <a:cs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명칭</a:t>
                      </a:r>
                      <a:endParaRPr lang="ko-KR" altLang="en-US" sz="1100" b="0" i="0" u="none" strike="noStrike" baseline="0">
                        <a:solidFill>
                          <a:srgbClr val="000000"/>
                        </a:solidFill>
                        <a:latin typeface="함초롬바탕"/>
                        <a:ea typeface="함초롬바탕"/>
                        <a:cs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b="0" i="0" u="none" strike="noStrike" baseline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발생 조건 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/ 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효과 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/ </a:t>
                      </a:r>
                      <a:r>
                        <a:rPr lang="ko-KR" altLang="en-US" sz="1100" b="0" i="0" u="none" strike="noStrike" baseline="0">
                          <a:solidFill>
                            <a:srgbClr val="7030a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효과 텍스트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/ </a:t>
                      </a:r>
                      <a:r>
                        <a:rPr lang="ko-KR" altLang="en-US" sz="1000" b="0" i="0" u="none" strike="noStrike" baseline="0">
                          <a:solidFill>
                            <a:srgbClr val="008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내용 텍스트 </a:t>
                      </a:r>
                      <a:endParaRPr lang="ko-KR" altLang="en-US" sz="1000" b="0" i="0" u="none" strike="noStrike" baseline="0">
                        <a:solidFill>
                          <a:srgbClr val="008000"/>
                        </a:solidFill>
                        <a:latin typeface="함초롬바탕"/>
                        <a:ea typeface="함초롬바탕"/>
                        <a:cs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62484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생산/긍정</a:t>
                      </a:r>
                      <a:r>
                        <a:rPr lang="en-US" altLang="ko-KR" sz="110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</a:t>
                      </a:r>
                      <a:endParaRPr lang="en-US" altLang="ko-KR" sz="1100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아이언우드 수확</a:t>
                      </a:r>
                      <a:endParaRPr lang="ko-KR" altLang="en-US" sz="110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100" b="0" i="0" u="none" strike="noStrike" baseline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없음</a:t>
                      </a:r>
                      <a:r>
                        <a:rPr 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/ Resource_Event_Modified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에 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1.25 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추가</a:t>
                      </a:r>
                      <a:r>
                        <a:rPr 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(2~4</a:t>
                      </a:r>
                      <a:r>
                        <a:rPr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일</a:t>
                      </a:r>
                      <a:r>
                        <a:rPr 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)</a:t>
                      </a:r>
                      <a:endParaRPr lang="EN-US" sz="1100" b="0" i="0" u="none" strike="noStrike" baseline="0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b="0" i="0" u="none" strike="noStrike" baseline="0">
                          <a:solidFill>
                            <a:srgbClr val="800080"/>
                          </a:solidFill>
                          <a:latin typeface="함초롬바탕"/>
                          <a:ea typeface="함초롬바탕"/>
                        </a:rPr>
                        <a:t>영토에서의 </a:t>
                      </a:r>
                      <a:r>
                        <a:rPr sz="1100" b="0" i="0" u="none" strike="noStrike" baseline="0">
                          <a:solidFill>
                            <a:srgbClr val="80008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나무</a:t>
                      </a:r>
                      <a:r>
                        <a:rPr lang="EN-US" sz="1100" b="0" i="0" u="none" strike="noStrike" baseline="0">
                          <a:solidFill>
                            <a:srgbClr val="800080"/>
                          </a:solidFill>
                          <a:latin typeface="함초롬바탕"/>
                          <a:ea typeface="함초롬바탕"/>
                        </a:rPr>
                        <a:t>, </a:t>
                      </a:r>
                      <a:r>
                        <a:rPr sz="1100" b="0" i="0" u="none" strike="noStrike" baseline="0">
                          <a:solidFill>
                            <a:srgbClr val="80008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철</a:t>
                      </a:r>
                      <a:r>
                        <a:rPr lang="ko-KR" altLang="en-US" sz="1100" b="0" i="0" u="none" strike="noStrike" baseline="0">
                          <a:solidFill>
                            <a:srgbClr val="80008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의</a:t>
                      </a:r>
                      <a:r>
                        <a:rPr sz="1100" b="0" i="0" u="none" strike="noStrike" baseline="0">
                          <a:solidFill>
                            <a:srgbClr val="80008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일일 생산량</a:t>
                      </a:r>
                      <a:r>
                        <a:rPr lang="ko-KR" altLang="en-US" sz="1100" b="0" i="0" u="none" strike="noStrike" baseline="0">
                          <a:solidFill>
                            <a:srgbClr val="80008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이</a:t>
                      </a:r>
                      <a:r>
                        <a:rPr sz="1100" b="0" i="0" u="none" strike="noStrike" baseline="0">
                          <a:solidFill>
                            <a:srgbClr val="80008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lang="EN-US" sz="1100" b="0" i="0" u="none" strike="noStrike" baseline="0">
                          <a:solidFill>
                            <a:srgbClr val="800080"/>
                          </a:solidFill>
                          <a:latin typeface="함초롬바탕"/>
                          <a:ea typeface="함초롬바탕"/>
                        </a:rPr>
                        <a:t>25% </a:t>
                      </a:r>
                      <a:r>
                        <a:rPr sz="1100" b="0" i="0" u="none" strike="noStrike" baseline="0">
                          <a:solidFill>
                            <a:srgbClr val="80008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증가</a:t>
                      </a:r>
                      <a:r>
                        <a:rPr lang="ko-KR" altLang="en-US" sz="1100" b="0" i="0" u="none" strike="noStrike" baseline="0">
                          <a:solidFill>
                            <a:srgbClr val="80008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합니다</a:t>
                      </a:r>
                      <a:r>
                        <a:rPr lang="en-US" altLang="ko-KR" sz="1100" b="0" i="0" u="none" strike="noStrike" baseline="0">
                          <a:solidFill>
                            <a:srgbClr val="80008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.</a:t>
                      </a:r>
                      <a:endParaRPr lang="en-US" altLang="ko-KR" sz="1100" b="0" i="0" u="none" strike="noStrike" baseline="0">
                        <a:solidFill>
                          <a:srgbClr val="800080"/>
                        </a:solidFill>
                        <a:latin typeface="함초롬바탕"/>
                        <a:ea typeface="함초롬바탕"/>
                        <a:cs typeface="함초롬바탕"/>
                      </a:endParaRPr>
                    </a:p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i="0" u="none" strike="noStrike" baseline="0">
                          <a:solidFill>
                            <a:srgbClr val="008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아이언우드는 그 자체로 효율의 극치를 뽑아낸다</a:t>
                      </a:r>
                      <a:r>
                        <a:rPr lang="en-US" altLang="ko-KR" sz="1000" b="0" i="0" u="none" strike="noStrike" baseline="0">
                          <a:solidFill>
                            <a:srgbClr val="008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.</a:t>
                      </a:r>
                      <a:r>
                        <a:rPr lang="ko-KR" altLang="en-US" sz="1000" b="0" i="0" u="none" strike="noStrike" baseline="0">
                          <a:solidFill>
                            <a:srgbClr val="008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lang="en-US" altLang="ko-KR" sz="1000" b="0" i="0" u="none" strike="noStrike" baseline="0">
                          <a:solidFill>
                            <a:srgbClr val="008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-</a:t>
                      </a:r>
                      <a:r>
                        <a:rPr lang="ko-KR" altLang="en-US" sz="1000" b="0" i="0" u="none" strike="noStrike" baseline="0">
                          <a:solidFill>
                            <a:srgbClr val="008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lang="en-US" altLang="ko-KR" sz="1000" b="0" i="0" u="none" strike="noStrike" baseline="0">
                          <a:solidFill>
                            <a:srgbClr val="008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‘</a:t>
                      </a:r>
                      <a:r>
                        <a:rPr lang="ko-KR" altLang="en-US" sz="1000" b="0" i="0" u="none" strike="noStrike" baseline="0">
                          <a:solidFill>
                            <a:srgbClr val="008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류오</a:t>
                      </a:r>
                      <a:r>
                        <a:rPr lang="en-US" altLang="ko-KR" sz="1000" b="0" i="0" u="none" strike="noStrike" baseline="0">
                          <a:solidFill>
                            <a:srgbClr val="008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’</a:t>
                      </a:r>
                      <a:r>
                        <a:rPr lang="ko-KR" altLang="en-US" sz="1000" b="0" i="0" u="none" strike="noStrike" baseline="0">
                          <a:solidFill>
                            <a:srgbClr val="008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의 재료학 전집 中</a:t>
                      </a:r>
                      <a:endParaRPr lang="ko-KR" altLang="en-US" sz="1000" b="0" i="0" u="none" strike="noStrike" baseline="0">
                        <a:solidFill>
                          <a:srgbClr val="008000"/>
                        </a:solidFill>
                        <a:latin typeface="함초롬바탕"/>
                        <a:ea typeface="함초롬바탕"/>
                        <a:cs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cxnSp>
        <p:nvCxnSpPr>
          <p:cNvPr id="119" name="선 118"/>
          <p:cNvCxnSpPr/>
          <p:nvPr/>
        </p:nvCxnSpPr>
        <p:spPr>
          <a:xfrm>
            <a:off x="3336815" y="2638424"/>
            <a:ext cx="754549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선 119"/>
          <p:cNvCxnSpPr/>
          <p:nvPr/>
        </p:nvCxnSpPr>
        <p:spPr>
          <a:xfrm rot="16200000" flipH="1" flipV="1">
            <a:off x="10256848" y="3263889"/>
            <a:ext cx="1250931" cy="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선 120"/>
          <p:cNvCxnSpPr/>
          <p:nvPr/>
        </p:nvCxnSpPr>
        <p:spPr>
          <a:xfrm rot="10800000" flipV="1">
            <a:off x="5805920" y="4208145"/>
            <a:ext cx="1856942" cy="5734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선 121"/>
          <p:cNvCxnSpPr>
            <a:stCxn id="113" idx="3"/>
          </p:cNvCxnSpPr>
          <p:nvPr/>
        </p:nvCxnSpPr>
        <p:spPr>
          <a:xfrm>
            <a:off x="3301365" y="3889356"/>
            <a:ext cx="2504552" cy="8921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선 122"/>
          <p:cNvCxnSpPr/>
          <p:nvPr/>
        </p:nvCxnSpPr>
        <p:spPr>
          <a:xfrm rot="10800000" flipV="1">
            <a:off x="6096003" y="4494848"/>
            <a:ext cx="1157283" cy="5734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선 123"/>
          <p:cNvCxnSpPr>
            <a:stCxn id="114" idx="3"/>
          </p:cNvCxnSpPr>
          <p:nvPr/>
        </p:nvCxnSpPr>
        <p:spPr>
          <a:xfrm>
            <a:off x="1454218" y="4314225"/>
            <a:ext cx="4641782" cy="7461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235852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C2455E2-E572-4188-4073-27C9BC899F31}"/>
              </a:ext>
            </a:extLst>
          </p:cNvPr>
          <p:cNvSpPr/>
          <p:nvPr/>
        </p:nvSpPr>
        <p:spPr>
          <a:xfrm>
            <a:off x="69272" y="93306"/>
            <a:ext cx="5736647" cy="765110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B7248387-E38B-F2FC-6022-3CCFF8A7A6DC}"/>
              </a:ext>
            </a:extLst>
          </p:cNvPr>
          <p:cNvSpPr/>
          <p:nvPr/>
        </p:nvSpPr>
        <p:spPr>
          <a:xfrm>
            <a:off x="184004" y="216088"/>
            <a:ext cx="5507181" cy="519545"/>
          </a:xfrm>
          <a:prstGeom prst="flowChart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dirty="0">
                <a:solidFill>
                  <a:schemeClr val="dk1"/>
                </a:solidFill>
              </a:rPr>
              <a:t>2. </a:t>
            </a:r>
            <a:r>
              <a:rPr lang="ko-KR" altLang="en-US" dirty="0">
                <a:solidFill>
                  <a:schemeClr val="dk1"/>
                </a:solidFill>
              </a:rPr>
              <a:t>기존 계산식 수정사항 </a:t>
            </a:r>
            <a:r>
              <a:rPr lang="en-US" altLang="ko-KR" dirty="0">
                <a:solidFill>
                  <a:schemeClr val="dk1"/>
                </a:solidFill>
              </a:rPr>
              <a:t>(</a:t>
            </a:r>
            <a:r>
              <a:rPr lang="ko-KR" altLang="en-US" dirty="0">
                <a:solidFill>
                  <a:schemeClr val="dk1"/>
                </a:solidFill>
              </a:rPr>
              <a:t>의뢰</a:t>
            </a:r>
            <a:r>
              <a:rPr lang="en-US" altLang="ko-KR" dirty="0">
                <a:solidFill>
                  <a:schemeClr val="dk1"/>
                </a:solidFill>
              </a:rPr>
              <a:t>)</a:t>
            </a:r>
            <a:endParaRPr lang="ko-KR" altLang="en-US" dirty="0">
              <a:solidFill>
                <a:schemeClr val="dk1"/>
              </a:solidFill>
            </a:endParaRPr>
          </a:p>
        </p:txBody>
      </p:sp>
      <p:sp>
        <p:nvSpPr>
          <p:cNvPr id="6" name="가로 글상자 11">
            <a:extLst>
              <a:ext uri="{FF2B5EF4-FFF2-40B4-BE49-F238E27FC236}">
                <a16:creationId xmlns:a16="http://schemas.microsoft.com/office/drawing/2014/main" id="{FE0662D8-6923-0775-C273-EF4497CCAB59}"/>
              </a:ext>
            </a:extLst>
          </p:cNvPr>
          <p:cNvSpPr txBox="1"/>
          <p:nvPr/>
        </p:nvSpPr>
        <p:spPr>
          <a:xfrm>
            <a:off x="465137" y="966410"/>
            <a:ext cx="114343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/>
              <a:t>● 생산</a:t>
            </a:r>
            <a:r>
              <a:rPr lang="en-US" altLang="ko-KR" dirty="0"/>
              <a:t>, </a:t>
            </a:r>
            <a:r>
              <a:rPr lang="ko-KR" altLang="en-US" dirty="0"/>
              <a:t>병력 관련 이벤트처럼 </a:t>
            </a:r>
            <a:r>
              <a:rPr lang="en-US" altLang="ko-KR" dirty="0"/>
              <a:t>% </a:t>
            </a:r>
            <a:r>
              <a:rPr lang="ko-KR" altLang="en-US" dirty="0"/>
              <a:t>단위로 증감하는 수치는 </a:t>
            </a:r>
            <a:r>
              <a:rPr lang="en-US" altLang="ko-KR" dirty="0"/>
              <a:t>(</a:t>
            </a:r>
            <a:r>
              <a:rPr lang="ko-KR" altLang="en-US" dirty="0"/>
              <a:t>기존 계산식</a:t>
            </a:r>
            <a:r>
              <a:rPr lang="en-US" altLang="ko-KR" dirty="0"/>
              <a:t>) *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이벤트 증감 수치</a:t>
            </a:r>
            <a:r>
              <a:rPr lang="en-US" altLang="ko-KR" dirty="0"/>
              <a:t>)</a:t>
            </a:r>
            <a:r>
              <a:rPr lang="ko-KR" altLang="en-US" dirty="0"/>
              <a:t>로 계산됨</a:t>
            </a:r>
            <a:r>
              <a:rPr lang="en-US" altLang="ko-KR" dirty="0"/>
              <a:t>.</a:t>
            </a:r>
          </a:p>
          <a:p>
            <a:pPr lvl="0">
              <a:defRPr/>
            </a:pPr>
            <a:r>
              <a:rPr lang="ko-KR" altLang="en-US" dirty="0"/>
              <a:t>● 연구 시간 관련 이벤트처럼 합 단위로 증감하는 수치는 </a:t>
            </a:r>
            <a:r>
              <a:rPr lang="en-US" altLang="ko-KR" dirty="0"/>
              <a:t>(</a:t>
            </a:r>
            <a:r>
              <a:rPr lang="ko-KR" altLang="en-US" dirty="0"/>
              <a:t>기존 계산식</a:t>
            </a:r>
            <a:r>
              <a:rPr lang="en-US" altLang="ko-KR" dirty="0"/>
              <a:t>) +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이벤트 증감 수치</a:t>
            </a:r>
            <a:r>
              <a:rPr lang="en-US" altLang="ko-KR" dirty="0"/>
              <a:t>)	</a:t>
            </a:r>
            <a:r>
              <a:rPr lang="ko-KR" altLang="en-US" dirty="0"/>
              <a:t>로 계산됨</a:t>
            </a:r>
            <a:r>
              <a:rPr lang="en-US" altLang="ko-KR" dirty="0"/>
              <a:t>.</a:t>
            </a:r>
            <a:endParaRPr kumimoji="0" lang="en-US" altLang="ko-KR" sz="1800" b="0" i="0" u="none" strike="noStrike" kern="1200" cap="none" spc="0" normalizeH="0" baseline="0" dirty="0">
              <a:latin typeface="함초롬돋움"/>
              <a:ea typeface="함초롬돋움"/>
              <a:cs typeface="+mn-cs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2F4B162-2B91-5A5C-88D4-882D05725A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211213"/>
              </p:ext>
            </p:extLst>
          </p:nvPr>
        </p:nvGraphicFramePr>
        <p:xfrm>
          <a:off x="125314" y="1612741"/>
          <a:ext cx="11941372" cy="5136903"/>
        </p:xfrm>
        <a:graphic>
          <a:graphicData uri="http://schemas.openxmlformats.org/drawingml/2006/table">
            <a:tbl>
              <a:tblPr firstRow="1" bandRow="1"/>
              <a:tblGrid>
                <a:gridCol w="1595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46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4423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400" dirty="0"/>
                        <a:t>의뢰타입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400"/>
                        <a:t>조건 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880">
                <a:tc>
                  <a:txBody>
                    <a:bodyPr/>
                    <a:lstStyle/>
                    <a:p>
                      <a:pPr lvl="0" algn="ctr"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 의뢰 완료 조건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[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{15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날짜 난이도 계수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)}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기본 난이도 계수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]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* (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Request_Event_Modified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pPr lvl="0"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제한 시간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[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(5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+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날짜 난이도 계수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기본 난이도 계수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최소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일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 ] * (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Request_Event_Modified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879">
                <a:tc>
                  <a:txBody>
                    <a:bodyPr/>
                    <a:lstStyle/>
                    <a:p>
                      <a:pPr lvl="0" algn="ctr"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영역 점령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의뢰 완료 조건</a:t>
                      </a:r>
                    </a:p>
                    <a:p>
                      <a:pPr lvl="0"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제한 시간 내에 본인 영토에서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칸 내에 있는 정해진 적 영토 점령</a:t>
                      </a:r>
                    </a:p>
                    <a:p>
                      <a:pPr lvl="0"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제한 시간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 [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{(3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+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떨어진 거리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+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날짜 난이도 계수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기본 난이도 계수 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최소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일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]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 (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Request_Time_Event_Modified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altLang="ko-KR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880">
                <a:tc>
                  <a:txBody>
                    <a:bodyPr/>
                    <a:lstStyle/>
                    <a:p>
                      <a:pPr lvl="0" algn="ctr"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생산 증강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 의뢰 완료 조건</a:t>
                      </a:r>
                    </a:p>
                    <a:p>
                      <a:pPr lvl="0"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1-1.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가지 기본자원 중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택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1,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이하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라고 후술</a:t>
                      </a:r>
                    </a:p>
                    <a:p>
                      <a:pPr lvl="0"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1-2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[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날짜 변경 직전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생산량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의뢰 갱신 당시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생산량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{30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날짜 난이도 계수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)}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기본 난이도 계수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]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* (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Request_Event_Modified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일 경우 날짜가 변경될 때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생산량 유지 성공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증가</a:t>
                      </a:r>
                    </a:p>
                    <a:p>
                      <a:pPr lvl="0"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제한 시간</a:t>
                      </a:r>
                    </a:p>
                    <a:p>
                      <a:pPr lvl="0"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[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(6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날짜 난이도 계수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기본 난이도 계수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/2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최소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일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]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 (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Request_Time_Event_Modified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altLang="ko-KR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lvl="0"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3.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생산량 유지 성공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(3*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날짜 난이도 계수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기본 난이도 계수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최소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일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291">
                <a:tc>
                  <a:txBody>
                    <a:bodyPr/>
                    <a:lstStyle/>
                    <a:p>
                      <a:pPr lvl="0" algn="ctr"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자원 전달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 의뢰 완료 조건</a:t>
                      </a:r>
                    </a:p>
                    <a:p>
                      <a:pPr lvl="0"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[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{(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기본 요구량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날짜 난이도 계수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)}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기본 난이도 계수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]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* (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Request_Event_Modified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현재 자원 보유량 인 상태로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의뢰 세부사항 팝업에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의뢰 완료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버튼 클릭 시 완료 가능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제한 시간</a:t>
                      </a:r>
                    </a:p>
                    <a:p>
                      <a:pPr lvl="0"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[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(5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*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날짜 난이도 계수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기본 난이도 계수 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최소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일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]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+ (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Request_Time_Event_Modified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5E1B8B3-1220-BF51-3E05-BBF5309FCA59}"/>
              </a:ext>
            </a:extLst>
          </p:cNvPr>
          <p:cNvSpPr txBox="1"/>
          <p:nvPr/>
        </p:nvSpPr>
        <p:spPr>
          <a:xfrm>
            <a:off x="7656526" y="202416"/>
            <a:ext cx="60975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(</a:t>
            </a:r>
            <a:r>
              <a:rPr lang="ko-KR" altLang="en-US" sz="1100" dirty="0"/>
              <a:t>이벤트 증감 수치</a:t>
            </a:r>
            <a:r>
              <a:rPr lang="en-US" altLang="ko-KR" sz="1100" dirty="0"/>
              <a:t>) = </a:t>
            </a:r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en-US" altLang="ko-KR" sz="1100" dirty="0" err="1">
                <a:solidFill>
                  <a:srgbClr val="FF0000"/>
                </a:solidFill>
              </a:rPr>
              <a:t>Event_Modified</a:t>
            </a:r>
            <a:r>
              <a:rPr lang="en-US" altLang="ko-KR" sz="11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B0A218-7A24-46E0-818D-9B5B0D0EE838}"/>
              </a:ext>
            </a:extLst>
          </p:cNvPr>
          <p:cNvSpPr txBox="1"/>
          <p:nvPr/>
        </p:nvSpPr>
        <p:spPr>
          <a:xfrm>
            <a:off x="7656526" y="481526"/>
            <a:ext cx="609755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회색 글씨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기존 계산식</a:t>
            </a:r>
            <a:r>
              <a:rPr lang="en-US" altLang="ko-KR" sz="1100" dirty="0">
                <a:solidFill>
                  <a:srgbClr val="FF0000"/>
                </a:solidFill>
              </a:rPr>
              <a:t>. </a:t>
            </a:r>
            <a:r>
              <a:rPr lang="ko-KR" altLang="en-US" sz="1100" dirty="0">
                <a:solidFill>
                  <a:srgbClr val="FF0000"/>
                </a:solidFill>
              </a:rPr>
              <a:t>붉은 글씨 </a:t>
            </a:r>
            <a:r>
              <a:rPr lang="en-US" altLang="ko-KR" sz="1100" dirty="0">
                <a:solidFill>
                  <a:srgbClr val="FF0000"/>
                </a:solidFill>
              </a:rPr>
              <a:t>: </a:t>
            </a:r>
            <a:r>
              <a:rPr lang="ko-KR" altLang="en-US" sz="1100" dirty="0">
                <a:solidFill>
                  <a:srgbClr val="FF0000"/>
                </a:solidFill>
              </a:rPr>
              <a:t>추가</a:t>
            </a:r>
            <a:r>
              <a:rPr lang="en-US" altLang="ko-KR" sz="1100" dirty="0">
                <a:solidFill>
                  <a:srgbClr val="FF0000"/>
                </a:solidFill>
              </a:rPr>
              <a:t>/</a:t>
            </a:r>
            <a:r>
              <a:rPr lang="ko-KR" altLang="en-US" sz="1100" dirty="0">
                <a:solidFill>
                  <a:srgbClr val="FF0000"/>
                </a:solidFill>
              </a:rPr>
              <a:t>수정된 계산식</a:t>
            </a:r>
            <a:endParaRPr lang="en-US" altLang="ko-KR" sz="1100" dirty="0"/>
          </a:p>
          <a:p>
            <a:r>
              <a:rPr lang="ko-KR" altLang="en-US" sz="1100" dirty="0"/>
              <a:t>검은색 글씨 </a:t>
            </a:r>
            <a:r>
              <a:rPr lang="en-US" altLang="ko-KR" sz="1100" dirty="0"/>
              <a:t>: </a:t>
            </a:r>
            <a:r>
              <a:rPr lang="ko-KR" altLang="en-US" sz="1100" dirty="0"/>
              <a:t>변동 없음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444068321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8224B-0661-665E-AA27-CFF36311DFE1}"/>
              </a:ext>
            </a:extLst>
          </p:cNvPr>
          <p:cNvSpPr/>
          <p:nvPr/>
        </p:nvSpPr>
        <p:spPr>
          <a:xfrm>
            <a:off x="69272" y="93306"/>
            <a:ext cx="5736647" cy="765110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B7F04688-E9F7-4683-FC22-A39A2CB74757}"/>
              </a:ext>
            </a:extLst>
          </p:cNvPr>
          <p:cNvSpPr/>
          <p:nvPr/>
        </p:nvSpPr>
        <p:spPr>
          <a:xfrm>
            <a:off x="184004" y="216088"/>
            <a:ext cx="5507181" cy="519545"/>
          </a:xfrm>
          <a:prstGeom prst="flowChart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dirty="0">
                <a:solidFill>
                  <a:schemeClr val="dk1"/>
                </a:solidFill>
              </a:rPr>
              <a:t>2. </a:t>
            </a:r>
            <a:r>
              <a:rPr lang="ko-KR" altLang="en-US" dirty="0">
                <a:solidFill>
                  <a:schemeClr val="dk1"/>
                </a:solidFill>
              </a:rPr>
              <a:t>기존 계산식 수정사항 </a:t>
            </a:r>
            <a:r>
              <a:rPr lang="en-US" altLang="ko-KR" dirty="0">
                <a:solidFill>
                  <a:schemeClr val="dk1"/>
                </a:solidFill>
              </a:rPr>
              <a:t>(</a:t>
            </a:r>
            <a:r>
              <a:rPr lang="ko-KR" altLang="en-US" dirty="0">
                <a:solidFill>
                  <a:schemeClr val="dk1"/>
                </a:solidFill>
              </a:rPr>
              <a:t>의뢰</a:t>
            </a:r>
            <a:r>
              <a:rPr lang="en-US" altLang="ko-KR" dirty="0">
                <a:solidFill>
                  <a:schemeClr val="dk1"/>
                </a:solidFill>
              </a:rPr>
              <a:t>)</a:t>
            </a:r>
            <a:endParaRPr lang="ko-KR" altLang="en-US" dirty="0">
              <a:solidFill>
                <a:schemeClr val="dk1"/>
              </a:solidFill>
            </a:endParaRPr>
          </a:p>
        </p:txBody>
      </p:sp>
      <p:sp>
        <p:nvSpPr>
          <p:cNvPr id="6" name="가로 글상자 11"/>
          <p:cNvSpPr txBox="1"/>
          <p:nvPr/>
        </p:nvSpPr>
        <p:spPr>
          <a:xfrm>
            <a:off x="465137" y="966410"/>
            <a:ext cx="114343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● 생산</a:t>
            </a:r>
            <a:r>
              <a:rPr lang="en-US" altLang="ko-KR"/>
              <a:t>, </a:t>
            </a:r>
            <a:r>
              <a:rPr lang="ko-KR" altLang="en-US"/>
              <a:t>병력 관련 이벤트처럼 </a:t>
            </a:r>
            <a:r>
              <a:rPr lang="en-US" altLang="ko-KR"/>
              <a:t>% </a:t>
            </a:r>
            <a:r>
              <a:rPr lang="ko-KR" altLang="en-US"/>
              <a:t>단위로 증감하는 수치는 </a:t>
            </a:r>
            <a:r>
              <a:rPr lang="en-US" altLang="ko-KR"/>
              <a:t>(</a:t>
            </a:r>
            <a:r>
              <a:rPr lang="ko-KR" altLang="en-US"/>
              <a:t>최종 계산식</a:t>
            </a:r>
            <a:r>
              <a:rPr lang="en-US" altLang="ko-KR"/>
              <a:t>) *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이벤트 증감 수치</a:t>
            </a:r>
            <a:r>
              <a:rPr lang="en-US" altLang="ko-KR"/>
              <a:t>)</a:t>
            </a:r>
            <a:r>
              <a:rPr lang="ko-KR" altLang="en-US"/>
              <a:t>로 계산됨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● 연구 시간 관련 이벤트처럼 합 단위로 증감하는 수치는 </a:t>
            </a:r>
            <a:r>
              <a:rPr lang="en-US" altLang="ko-KR"/>
              <a:t>(</a:t>
            </a:r>
            <a:r>
              <a:rPr lang="ko-KR" altLang="en-US"/>
              <a:t>기존 계산식</a:t>
            </a:r>
            <a:r>
              <a:rPr lang="en-US" altLang="ko-KR"/>
              <a:t>) +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이벤트 증감 수치</a:t>
            </a:r>
            <a:r>
              <a:rPr lang="en-US" altLang="ko-KR"/>
              <a:t>)	</a:t>
            </a:r>
            <a:r>
              <a:rPr lang="ko-KR" altLang="en-US"/>
              <a:t>로 계산됨</a:t>
            </a:r>
            <a:r>
              <a:rPr lang="en-US" altLang="ko-KR"/>
              <a:t>.</a:t>
            </a:r>
            <a:endParaRPr kumimoji="0" lang="en-US" altLang="ko-KR" sz="1800" b="0" i="0" u="none" strike="noStrike" kern="1200" cap="none" spc="0" normalizeH="0" baseline="0">
              <a:latin typeface="함초롬돋움"/>
              <a:ea typeface="함초롬돋움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00B999-BAF0-8756-535F-59F5B5DD62E7}"/>
              </a:ext>
            </a:extLst>
          </p:cNvPr>
          <p:cNvSpPr txBox="1"/>
          <p:nvPr/>
        </p:nvSpPr>
        <p:spPr>
          <a:xfrm>
            <a:off x="7656526" y="202416"/>
            <a:ext cx="60975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(</a:t>
            </a:r>
            <a:r>
              <a:rPr lang="ko-KR" altLang="en-US" sz="1100" dirty="0"/>
              <a:t>이벤트 증감 수치</a:t>
            </a:r>
            <a:r>
              <a:rPr lang="en-US" altLang="ko-KR" sz="1100" dirty="0"/>
              <a:t>) = </a:t>
            </a:r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en-US" altLang="ko-KR" sz="1100" dirty="0" err="1">
                <a:solidFill>
                  <a:srgbClr val="FF0000"/>
                </a:solidFill>
              </a:rPr>
              <a:t>Event_Modified</a:t>
            </a:r>
            <a:r>
              <a:rPr lang="en-US" altLang="ko-KR" sz="11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A46675-0745-63BC-9541-920DD2E8A759}"/>
              </a:ext>
            </a:extLst>
          </p:cNvPr>
          <p:cNvSpPr txBox="1"/>
          <p:nvPr/>
        </p:nvSpPr>
        <p:spPr>
          <a:xfrm>
            <a:off x="7656526" y="481526"/>
            <a:ext cx="609755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회색 글씨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기존 계산식</a:t>
            </a:r>
            <a:r>
              <a:rPr lang="en-US" altLang="ko-KR" sz="1100" dirty="0">
                <a:solidFill>
                  <a:srgbClr val="FF0000"/>
                </a:solidFill>
              </a:rPr>
              <a:t>. </a:t>
            </a:r>
            <a:r>
              <a:rPr lang="ko-KR" altLang="en-US" sz="1100" dirty="0">
                <a:solidFill>
                  <a:srgbClr val="FF0000"/>
                </a:solidFill>
              </a:rPr>
              <a:t>붉은 글씨 </a:t>
            </a:r>
            <a:r>
              <a:rPr lang="en-US" altLang="ko-KR" sz="1100" dirty="0">
                <a:solidFill>
                  <a:srgbClr val="FF0000"/>
                </a:solidFill>
              </a:rPr>
              <a:t>: </a:t>
            </a:r>
            <a:r>
              <a:rPr lang="ko-KR" altLang="en-US" sz="1100" dirty="0">
                <a:solidFill>
                  <a:srgbClr val="FF0000"/>
                </a:solidFill>
              </a:rPr>
              <a:t>추가</a:t>
            </a:r>
            <a:r>
              <a:rPr lang="en-US" altLang="ko-KR" sz="1100" dirty="0">
                <a:solidFill>
                  <a:srgbClr val="FF0000"/>
                </a:solidFill>
              </a:rPr>
              <a:t>/</a:t>
            </a:r>
            <a:r>
              <a:rPr lang="ko-KR" altLang="en-US" sz="1100" dirty="0">
                <a:solidFill>
                  <a:srgbClr val="FF0000"/>
                </a:solidFill>
              </a:rPr>
              <a:t>수정된 계산식</a:t>
            </a:r>
            <a:endParaRPr lang="en-US" altLang="ko-KR" sz="1100" dirty="0"/>
          </a:p>
          <a:p>
            <a:r>
              <a:rPr lang="ko-KR" altLang="en-US" sz="1100" dirty="0"/>
              <a:t>검은색 글씨 </a:t>
            </a:r>
            <a:r>
              <a:rPr lang="en-US" altLang="ko-KR" sz="1100" dirty="0"/>
              <a:t>: </a:t>
            </a:r>
            <a:r>
              <a:rPr lang="ko-KR" altLang="en-US" sz="1100" dirty="0"/>
              <a:t>변동 없음</a:t>
            </a:r>
            <a:endParaRPr lang="en-US" altLang="ko-KR" sz="11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DA0378E-2CAD-F21E-D9B6-8E7E531C9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783203"/>
              </p:ext>
            </p:extLst>
          </p:nvPr>
        </p:nvGraphicFramePr>
        <p:xfrm>
          <a:off x="609600" y="1773257"/>
          <a:ext cx="10972800" cy="3661297"/>
        </p:xfrm>
        <a:graphic>
          <a:graphicData uri="http://schemas.openxmlformats.org/drawingml/2006/table">
            <a:tbl>
              <a:tblPr firstRow="1" bandRow="1"/>
              <a:tblGrid>
                <a:gridCol w="1469259">
                  <a:extLst>
                    <a:ext uri="{9D8B030D-6E8A-4147-A177-3AD203B41FA5}">
                      <a16:colId xmlns:a16="http://schemas.microsoft.com/office/drawing/2014/main" val="3469272921"/>
                    </a:ext>
                  </a:extLst>
                </a:gridCol>
                <a:gridCol w="9503541">
                  <a:extLst>
                    <a:ext uri="{9D8B030D-6E8A-4147-A177-3AD203B41FA5}">
                      <a16:colId xmlns:a16="http://schemas.microsoft.com/office/drawing/2014/main" val="2960656849"/>
                    </a:ext>
                  </a:extLst>
                </a:gridCol>
              </a:tblGrid>
              <a:tr h="565099">
                <a:tc>
                  <a:txBody>
                    <a:bodyPr/>
                    <a:lstStyle/>
                    <a:p>
                      <a:pPr marL="0" algn="ctr" rtl="0" eaLnBrk="1" fontAlgn="ctr" latinLnBrk="1" hangingPunct="1">
                        <a:buNone/>
                      </a:pPr>
                      <a:r>
                        <a:rPr lang="ko-KR" altLang="en-US" sz="17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의뢰타입</a:t>
                      </a:r>
                      <a:endParaRPr lang="ko-KR" alt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47" marR="84047" marT="42023" marB="4202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1" hangingPunct="1">
                        <a:buNone/>
                      </a:pPr>
                      <a:r>
                        <a:rPr lang="ko-KR" altLang="en-US" sz="17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보상 식 </a:t>
                      </a:r>
                      <a:r>
                        <a:rPr lang="en-US" altLang="ko-KR" sz="17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ko-KR" altLang="en-US" sz="17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부족 의뢰</a:t>
                      </a:r>
                      <a:r>
                        <a:rPr lang="en-US" altLang="ko-KR" sz="17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ko-KR" alt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47" marR="84047" marT="42023" marB="4202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852562"/>
                  </a:ext>
                </a:extLst>
              </a:tr>
              <a:tr h="932688">
                <a:tc>
                  <a:txBody>
                    <a:bodyPr/>
                    <a:lstStyle/>
                    <a:p>
                      <a:pPr marL="0" algn="ctr" rtl="0" eaLnBrk="1" fontAlgn="ctr" latinLnBrk="1" hangingPunct="1">
                        <a:buNone/>
                      </a:pPr>
                      <a:r>
                        <a:rPr lang="ko-KR" altLang="en-US" sz="17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부족 접선</a:t>
                      </a:r>
                      <a:endParaRPr lang="ko-KR" alt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47" marR="84047" marT="42023" marB="4202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eaLnBrk="1" fontAlgn="ctr" latinLnBrk="1" hangingPunct="1">
                        <a:buNone/>
                      </a:pPr>
                      <a:r>
                        <a:rPr lang="ko-KR" altLang="en-US" sz="1200" b="0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우호도 </a:t>
                      </a:r>
                      <a:r>
                        <a:rPr lang="en-US" altLang="ko-KR" sz="1200" b="0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  <a:r>
                        <a:rPr lang="ko-KR" altLang="en-US" sz="1200" b="0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altLang="ko-KR" sz="1200" b="0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ko-KR" alt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기본자원 </a:t>
                      </a:r>
                      <a:r>
                        <a:rPr lang="en-US" altLang="ko-KR" sz="1200" b="0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  <a:r>
                        <a:rPr lang="ko-KR" altLang="en-US" sz="1200" b="0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기본 자원 중 </a:t>
                      </a:r>
                      <a:r>
                        <a:rPr lang="ko-KR" altLang="en-US" sz="1200" b="0" i="0" u="none" strike="noStrike" kern="1200" spc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택</a:t>
                      </a:r>
                      <a:r>
                        <a:rPr lang="en-US" altLang="ko-KR" sz="1200" b="0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</a:t>
                      </a:r>
                      <a:r>
                        <a:rPr lang="ko-KR" altLang="en-US" sz="1200" b="0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각각 </a:t>
                      </a:r>
                      <a:r>
                        <a:rPr lang="en-US" altLang="ko-KR" sz="1200" b="0" i="0" u="none" strike="noStrike" kern="1200" spc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{15~30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날짜 난이도 계수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)}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(5/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기본 난이도 계수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)]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보상 계수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r>
                        <a:rPr lang="en-US" altLang="ko-KR" sz="1200" b="0" i="0" u="none" strike="noStrike" kern="1200" spc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 * (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Request_Event_Modified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indent="0" algn="l" rtl="0" eaLnBrk="1" fontAlgn="ctr" latinLnBrk="1" hangingPunct="1">
                        <a:buNone/>
                      </a:pPr>
                      <a:r>
                        <a:rPr lang="ko-KR" altLang="en-US" sz="1200" b="0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교류의 증표 </a:t>
                      </a:r>
                      <a:r>
                        <a:rPr lang="en-US" altLang="ko-KR" sz="1200" b="0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  <a:r>
                        <a:rPr lang="ko-KR" altLang="en-US" sz="1200" b="0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altLang="ko-KR" sz="1200" b="0" i="0" u="none" strike="noStrike" kern="1200" spc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en-US" altLang="ko-KR" sz="1200" b="0" i="0" u="none" strike="noStrike" kern="120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1*</a:t>
                      </a:r>
                      <a:r>
                        <a:rPr lang="ko-KR" altLang="en-US" sz="1200" b="0" i="0" u="none" strike="noStrike" kern="120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기본 난이도 계수 </a:t>
                      </a:r>
                      <a:r>
                        <a:rPr lang="en-US" altLang="ko-KR" sz="1200" b="0" i="0" u="none" strike="noStrike" kern="120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  <a:r>
                        <a:rPr lang="ko-KR" altLang="en-US" sz="1200" b="0" i="0" u="none" strike="noStrike" kern="120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날짜</a:t>
                      </a:r>
                      <a:r>
                        <a:rPr lang="en-US" altLang="ko-KR" sz="1200" b="0" i="0" u="none" strike="noStrike" kern="120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/10</a:t>
                      </a:r>
                      <a:r>
                        <a:rPr lang="en-US" altLang="ko-KR" sz="1200" b="0" i="0" u="none" strike="noStrike" kern="1200" spc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* (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Request_Event_Modified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2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47" marR="84047" marT="42023" marB="4202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6170894"/>
                  </a:ext>
                </a:extLst>
              </a:tr>
              <a:tr h="721170">
                <a:tc>
                  <a:txBody>
                    <a:bodyPr/>
                    <a:lstStyle/>
                    <a:p>
                      <a:pPr marL="0" algn="ctr" rtl="0" eaLnBrk="1" fontAlgn="ctr" latinLnBrk="1" hangingPunct="1">
                        <a:buNone/>
                      </a:pPr>
                      <a:r>
                        <a:rPr lang="ko-KR" altLang="en-US" sz="17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전투</a:t>
                      </a:r>
                      <a:endParaRPr lang="ko-KR" alt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47" marR="84047" marT="42023" marB="4202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eaLnBrk="1" fontAlgn="ctr" latinLnBrk="1" hangingPunct="1">
                        <a:buNone/>
                      </a:pPr>
                      <a:r>
                        <a:rPr lang="ko-KR" altLang="en-US" sz="1200" b="0" i="0" u="none" strike="noStrike" kern="1200" spc="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우호도 </a:t>
                      </a:r>
                      <a:r>
                        <a:rPr lang="en-US" altLang="ko-KR" sz="1200" b="0" i="0" u="none" strike="noStrike" kern="1200" spc="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:</a:t>
                      </a:r>
                      <a:r>
                        <a:rPr lang="ko-KR" altLang="en-US" sz="1200" b="0" i="0" u="none" strike="noStrike" kern="1200" spc="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ko-KR" sz="1200" b="0" i="0" u="none" strike="noStrike" kern="1200" spc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en-US" altLang="ko-KR" sz="1200" b="0" i="0" u="none" strike="noStrike" kern="1200" spc="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ko-KR" altLang="en-US" sz="1200" b="0" i="0" u="none" strike="noStrike" kern="1200" spc="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날짜 난이도 계수</a:t>
                      </a:r>
                      <a:r>
                        <a:rPr lang="en-US" altLang="ko-KR" sz="1200" b="0" i="0" u="none" strike="noStrike" kern="1200" spc="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)</a:t>
                      </a:r>
                      <a:r>
                        <a:rPr lang="ko-KR" altLang="en-US" sz="1200" b="0" i="0" u="none" strike="noStrike" kern="1200" spc="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ko-KR" sz="1200" b="0" i="0" u="none" strike="noStrike" kern="1200" spc="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ko-KR" altLang="en-US" sz="1200" b="0" i="0" u="none" strike="noStrike" kern="1200" spc="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ko-KR" sz="1200" b="0" i="0" u="none" strike="noStrike" kern="1200" spc="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ko-KR" altLang="en-US" sz="1200" b="0" i="0" u="none" strike="noStrike" kern="1200" spc="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기본 난이도 계수</a:t>
                      </a:r>
                      <a:r>
                        <a:rPr lang="en-US" altLang="ko-KR" sz="1200" b="0" i="0" u="none" strike="noStrike" kern="1200" spc="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)</a:t>
                      </a:r>
                      <a:r>
                        <a:rPr lang="ko-KR" altLang="en-US" sz="1200" b="0" i="0" u="none" strike="noStrike" kern="1200" spc="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</a:t>
                      </a:r>
                      <a:r>
                        <a:rPr lang="en-US" altLang="ko-KR" sz="1200" b="0" i="0" u="none" strike="noStrike" kern="1200" spc="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ko-KR" altLang="en-US" sz="1200" b="0" i="0" u="none" strike="noStrike" kern="1200" spc="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ko-KR" sz="1200" b="0" i="0" u="none" strike="noStrike" kern="1200" spc="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ko-KR" altLang="en-US" sz="1200" b="0" i="0" u="none" strike="noStrike" kern="1200" spc="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갱신 당시 우호도</a:t>
                      </a:r>
                      <a:r>
                        <a:rPr lang="en-US" altLang="ko-KR" sz="1200" b="0" i="0" u="none" strike="noStrike" kern="1200" spc="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)</a:t>
                      </a:r>
                      <a:r>
                        <a:rPr lang="ko-KR" altLang="en-US" sz="1200" b="0" i="0" u="none" strike="noStrike" kern="1200" spc="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ko-KR" sz="1200" b="0" i="0" u="none" strike="noStrike" kern="1200" spc="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ko-KR" altLang="en-US" sz="1200" b="0" i="0" u="none" strike="noStrike" kern="1200" spc="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ko-KR" sz="1200" b="0" i="0" u="none" strike="noStrike" kern="1200" spc="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20</a:t>
                      </a:r>
                      <a:r>
                        <a:rPr lang="en-US" altLang="ko-KR" sz="1200" b="0" i="0" u="none" strike="noStrike" kern="1200" spc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  <a:r>
                        <a:rPr lang="en-US" altLang="ko-KR" sz="1200" b="0" i="0" u="none" strike="noStrike" kern="1200" spc="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* (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Request_Event_Modified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2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kern="1200" spc="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기본자원</a:t>
                      </a:r>
                      <a:r>
                        <a:rPr lang="ko-KR" altLang="en-US" sz="1200" b="0" i="0" u="none" strike="noStrike" kern="1200" spc="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0" i="0" u="none" strike="noStrike" kern="1200" spc="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:</a:t>
                      </a:r>
                      <a:r>
                        <a:rPr lang="ko-KR" altLang="en-US" sz="1200" b="0" i="0" u="none" strike="noStrike" kern="1200" spc="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맑은 고딕" panose="020B0503020000020004" pitchFamily="50" charset="-127"/>
                        </a:rPr>
                        <a:t> 기본 자원 중 </a:t>
                      </a:r>
                      <a:r>
                        <a:rPr lang="ko-KR" altLang="en-US" sz="1200" b="0" i="0" u="none" strike="noStrike" kern="1200" spc="0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택</a:t>
                      </a:r>
                      <a:r>
                        <a:rPr lang="ko-KR" altLang="en-US" sz="1200" b="0" i="0" u="none" strike="noStrike" kern="1200" spc="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0" i="0" u="none" strike="noStrike" kern="1200" spc="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3,</a:t>
                      </a:r>
                      <a:r>
                        <a:rPr lang="ko-KR" altLang="en-US" sz="1200" b="0" i="0" u="none" strike="noStrike" kern="1200" spc="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0" i="0" u="none" strike="noStrike" kern="1200" spc="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맑은 고딕" panose="020B0503020000020004" pitchFamily="50" charset="-127"/>
                        </a:rPr>
                        <a:t>각각</a:t>
                      </a:r>
                      <a:r>
                        <a:rPr lang="ko-KR" altLang="en-US" sz="1200" b="0" i="0" u="none" strike="noStrike" kern="1200" spc="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0" i="0" u="none" strike="noStrike" kern="1200" spc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{10~20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날짜 난이도 계수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)}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(5/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기본 난이도 계수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보상 계수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r>
                        <a:rPr lang="en-US" altLang="ko-KR" sz="1200" b="0" i="0" u="none" strike="noStrike" kern="1200" spc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* (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Request_Event_Modified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2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kern="1200" spc="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교류의 증표 </a:t>
                      </a:r>
                      <a:r>
                        <a:rPr lang="en-US" altLang="ko-KR" sz="1200" b="0" i="0" u="none" strike="noStrike" kern="1200" spc="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:</a:t>
                      </a:r>
                      <a:r>
                        <a:rPr lang="ko-KR" altLang="en-US" sz="1200" b="0" i="0" u="none" strike="noStrike" kern="1200" spc="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0" i="0" u="none" strike="noStrike" kern="1200" spc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en-US" altLang="ko-KR" sz="1200" b="0" i="0" u="none" strike="noStrike" kern="120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2*</a:t>
                      </a:r>
                      <a:r>
                        <a:rPr lang="ko-KR" altLang="en-US" sz="1200" b="0" i="0" u="none" strike="noStrike" kern="120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기본 난이도 계수 </a:t>
                      </a:r>
                      <a:r>
                        <a:rPr lang="en-US" altLang="ko-KR" sz="1200" b="0" i="0" u="none" strike="noStrike" kern="120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  <a:r>
                        <a:rPr lang="ko-KR" altLang="en-US" sz="1200" b="0" i="0" u="none" strike="noStrike" kern="120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날짜</a:t>
                      </a:r>
                      <a:r>
                        <a:rPr lang="en-US" altLang="ko-KR" sz="1200" b="0" i="0" u="none" strike="noStrike" kern="120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/10</a:t>
                      </a:r>
                      <a:r>
                        <a:rPr lang="en-US" altLang="ko-KR" sz="1200" b="0" i="0" u="none" strike="noStrike" kern="1200" spc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  <a:r>
                        <a:rPr lang="en-US" altLang="ko-KR" sz="1200" b="0" i="0" u="none" strike="noStrike" kern="120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* (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Request_Event_Modified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47" marR="84047" marT="42023" marB="4202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779128"/>
                  </a:ext>
                </a:extLst>
              </a:tr>
              <a:tr h="721170">
                <a:tc>
                  <a:txBody>
                    <a:bodyPr/>
                    <a:lstStyle/>
                    <a:p>
                      <a:pPr marL="0" algn="ctr" rtl="0" eaLnBrk="1" fontAlgn="ctr" latinLnBrk="1" hangingPunct="1">
                        <a:buNone/>
                      </a:pPr>
                      <a:r>
                        <a:rPr lang="ko-KR" altLang="en-US" sz="17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생산 증강</a:t>
                      </a:r>
                      <a:endParaRPr lang="ko-KR" alt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47" marR="84047" marT="42023" marB="4202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eaLnBrk="1" fontAlgn="ctr" latinLnBrk="1" hangingPunct="1">
                        <a:buNone/>
                      </a:pPr>
                      <a:r>
                        <a:rPr lang="ko-KR" altLang="en-US" sz="1200" b="0" i="0" u="none" strike="noStrike" kern="1200" spc="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우호도 </a:t>
                      </a:r>
                      <a:r>
                        <a:rPr lang="en-US" altLang="ko-KR" sz="1200" b="0" i="0" u="none" strike="noStrike" kern="1200" spc="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:</a:t>
                      </a:r>
                      <a:r>
                        <a:rPr lang="ko-KR" altLang="en-US" sz="1200" b="0" i="0" u="none" strike="noStrike" kern="1200" spc="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ko-KR" sz="1200" b="0" i="0" u="none" strike="noStrike" kern="1200" spc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en-US" altLang="ko-KR" sz="1200" b="0" i="0" u="none" strike="noStrike" kern="1200" spc="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ko-KR" altLang="en-US" sz="1200" b="0" i="0" u="none" strike="noStrike" kern="1200" spc="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날짜 난이도 계수</a:t>
                      </a:r>
                      <a:r>
                        <a:rPr lang="en-US" altLang="ko-KR" sz="1200" b="0" i="0" u="none" strike="noStrike" kern="1200" spc="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)</a:t>
                      </a:r>
                      <a:r>
                        <a:rPr lang="ko-KR" altLang="en-US" sz="1200" b="0" i="0" u="none" strike="noStrike" kern="1200" spc="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ko-KR" sz="1200" b="0" i="0" u="none" strike="noStrike" kern="1200" spc="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ko-KR" altLang="en-US" sz="1200" b="0" i="0" u="none" strike="noStrike" kern="1200" spc="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ko-KR" sz="1200" b="0" i="0" u="none" strike="noStrike" kern="1200" spc="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ko-KR" altLang="en-US" sz="1200" b="0" i="0" u="none" strike="noStrike" kern="1200" spc="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기본 난이도 계수</a:t>
                      </a:r>
                      <a:r>
                        <a:rPr lang="en-US" altLang="ko-KR" sz="1200" b="0" i="0" u="none" strike="noStrike" kern="1200" spc="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)</a:t>
                      </a:r>
                      <a:r>
                        <a:rPr lang="ko-KR" altLang="en-US" sz="1200" b="0" i="0" u="none" strike="noStrike" kern="1200" spc="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</a:t>
                      </a:r>
                      <a:r>
                        <a:rPr lang="en-US" altLang="ko-KR" sz="1200" b="0" i="0" u="none" strike="noStrike" kern="1200" spc="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ko-KR" altLang="en-US" sz="1200" b="0" i="0" u="none" strike="noStrike" kern="1200" spc="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ko-KR" sz="1200" b="0" i="0" u="none" strike="noStrike" kern="1200" spc="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ko-KR" altLang="en-US" sz="1200" b="0" i="0" u="none" strike="noStrike" kern="1200" spc="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갱신 당시 우호도</a:t>
                      </a:r>
                      <a:r>
                        <a:rPr lang="en-US" altLang="ko-KR" sz="1200" b="0" i="0" u="none" strike="noStrike" kern="1200" spc="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)</a:t>
                      </a:r>
                      <a:r>
                        <a:rPr lang="ko-KR" altLang="en-US" sz="1200" b="0" i="0" u="none" strike="noStrike" kern="1200" spc="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ko-KR" sz="1200" b="0" i="0" u="none" strike="noStrike" kern="1200" spc="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ko-KR" altLang="en-US" sz="1200" b="0" i="0" u="none" strike="noStrike" kern="1200" spc="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ko-KR" sz="1200" b="0" i="0" u="none" strike="noStrike" kern="1200" spc="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30</a:t>
                      </a:r>
                      <a:r>
                        <a:rPr lang="en-US" altLang="ko-KR" sz="1200" b="0" i="0" u="none" strike="noStrike" kern="1200" spc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  <a:r>
                        <a:rPr lang="en-US" altLang="ko-KR" sz="1200" b="0" i="0" u="none" strike="noStrike" kern="1200" spc="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* (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Request_Event_Modified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2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indent="0" algn="l" rtl="0" eaLnBrk="1" fontAlgn="ctr" latinLnBrk="1" hangingPunct="1">
                        <a:buNone/>
                      </a:pPr>
                      <a:r>
                        <a:rPr lang="ko-KR" altLang="en-US" sz="1200" b="0" i="0" u="none" strike="noStrike" kern="1200" spc="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기본자원 </a:t>
                      </a:r>
                      <a:r>
                        <a:rPr lang="en-US" altLang="ko-KR" sz="1200" b="0" i="0" u="none" strike="noStrike" kern="1200" spc="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:</a:t>
                      </a:r>
                      <a:r>
                        <a:rPr lang="ko-KR" altLang="en-US" sz="1200" b="0" i="0" u="none" strike="noStrike" kern="1200" spc="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맑은 고딕" panose="020B0503020000020004" pitchFamily="50" charset="-127"/>
                        </a:rPr>
                        <a:t> 기본 자원 중 </a:t>
                      </a:r>
                      <a:r>
                        <a:rPr lang="ko-KR" altLang="en-US" sz="1200" b="0" i="0" u="none" strike="noStrike" kern="1200" spc="0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맑은 고딕" panose="020B0503020000020004" pitchFamily="50" charset="-127"/>
                        </a:rPr>
                        <a:t>택</a:t>
                      </a:r>
                      <a:r>
                        <a:rPr lang="ko-KR" altLang="en-US" sz="1200" b="0" i="0" u="none" strike="noStrike" kern="1200" spc="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0" i="0" u="none" strike="noStrike" kern="1200" spc="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2,</a:t>
                      </a:r>
                      <a:r>
                        <a:rPr lang="ko-KR" altLang="en-US" sz="1200" b="0" i="0" u="none" strike="noStrike" kern="1200" spc="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0" i="0" u="none" strike="noStrike" kern="1200" spc="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맑은 고딕" panose="020B0503020000020004" pitchFamily="50" charset="-127"/>
                        </a:rPr>
                        <a:t>각각</a:t>
                      </a:r>
                      <a:r>
                        <a:rPr lang="ko-KR" altLang="en-US" sz="1200" b="0" i="0" u="none" strike="noStrike" kern="1200" spc="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0" i="0" u="none" strike="noStrike" kern="1200" spc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{5~10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날짜 난이도 계수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)}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(5/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기본 난이도 계수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보상 계수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r>
                        <a:rPr lang="en-US" altLang="ko-KR" sz="1200" b="0" i="0" u="none" strike="noStrike" kern="1200" spc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 * (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Request_Event_Modified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2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indent="0" algn="l" rtl="0" eaLnBrk="1" fontAlgn="ctr" latinLnBrk="1" hangingPunct="1">
                        <a:buNone/>
                      </a:pPr>
                      <a:r>
                        <a:rPr lang="ko-KR" altLang="en-US" sz="1200" b="0" i="0" u="none" strike="noStrike" kern="1200" spc="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부의 증표 </a:t>
                      </a:r>
                      <a:r>
                        <a:rPr lang="en-US" altLang="ko-KR" sz="1200" b="0" i="0" u="none" strike="noStrike" kern="1200" spc="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:</a:t>
                      </a:r>
                      <a:r>
                        <a:rPr lang="ko-KR" altLang="en-US" sz="1200" b="0" i="0" u="none" strike="noStrike" kern="1200" spc="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0" i="0" u="none" strike="noStrike" kern="1200" spc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en-US" altLang="ko-KR" sz="1200" b="0" i="0" u="none" strike="noStrike" kern="120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1*</a:t>
                      </a:r>
                      <a:r>
                        <a:rPr lang="ko-KR" altLang="en-US" sz="1200" b="0" i="0" u="none" strike="noStrike" kern="120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기본 난이도 계수 </a:t>
                      </a:r>
                      <a:r>
                        <a:rPr lang="en-US" altLang="ko-KR" sz="1200" b="0" i="0" u="none" strike="noStrike" kern="120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  <a:r>
                        <a:rPr lang="ko-KR" altLang="en-US" sz="1200" b="0" i="0" u="none" strike="noStrike" kern="120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날짜</a:t>
                      </a:r>
                      <a:r>
                        <a:rPr lang="en-US" altLang="ko-KR" sz="1200" b="0" i="0" u="none" strike="noStrike" kern="120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/10</a:t>
                      </a:r>
                      <a:r>
                        <a:rPr lang="en-US" altLang="ko-KR" sz="1200" b="0" i="0" u="none" strike="noStrike" kern="1200" spc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  <a:r>
                        <a:rPr lang="en-US" altLang="ko-KR" sz="1200" b="0" i="0" u="none" strike="noStrike" kern="120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* (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Request_Event_Modified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2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47" marR="84047" marT="42023" marB="4202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0182729"/>
                  </a:ext>
                </a:extLst>
              </a:tr>
              <a:tr h="721170">
                <a:tc>
                  <a:txBody>
                    <a:bodyPr/>
                    <a:lstStyle/>
                    <a:p>
                      <a:pPr marL="0" algn="ctr" rtl="0" eaLnBrk="1" fontAlgn="ctr" latinLnBrk="1" hangingPunct="1">
                        <a:buNone/>
                      </a:pPr>
                      <a:r>
                        <a:rPr lang="ko-KR" altLang="en-US" sz="17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자원 전달</a:t>
                      </a:r>
                      <a:endParaRPr lang="ko-KR" alt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47" marR="84047" marT="42023" marB="4202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eaLnBrk="1" fontAlgn="ctr" latinLnBrk="1" hangingPunct="1">
                        <a:buNone/>
                      </a:pPr>
                      <a:r>
                        <a:rPr lang="ko-KR" altLang="en-US" sz="1200" b="0" i="0" u="none" strike="noStrike" kern="1200" spc="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우호도 </a:t>
                      </a:r>
                      <a:r>
                        <a:rPr lang="en-US" altLang="ko-KR" sz="1200" b="0" i="0" u="none" strike="noStrike" kern="1200" spc="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:</a:t>
                      </a:r>
                      <a:r>
                        <a:rPr lang="ko-KR" altLang="en-US" sz="1200" b="0" i="0" u="none" strike="noStrike" kern="1200" spc="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ko-KR" sz="1200" b="0" i="0" u="none" strike="noStrike" kern="1200" spc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en-US" altLang="ko-KR" sz="1200" b="0" i="0" u="none" strike="noStrike" kern="1200" spc="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ko-KR" altLang="en-US" sz="1200" b="0" i="0" u="none" strike="noStrike" kern="1200" spc="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날짜 난이도 계수</a:t>
                      </a:r>
                      <a:r>
                        <a:rPr lang="en-US" altLang="ko-KR" sz="1200" b="0" i="0" u="none" strike="noStrike" kern="1200" spc="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)</a:t>
                      </a:r>
                      <a:r>
                        <a:rPr lang="ko-KR" altLang="en-US" sz="1200" b="0" i="0" u="none" strike="noStrike" kern="1200" spc="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ko-KR" sz="1200" b="0" i="0" u="none" strike="noStrike" kern="1200" spc="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ko-KR" altLang="en-US" sz="1200" b="0" i="0" u="none" strike="noStrike" kern="1200" spc="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ko-KR" sz="1200" b="0" i="0" u="none" strike="noStrike" kern="1200" spc="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ko-KR" altLang="en-US" sz="1200" b="0" i="0" u="none" strike="noStrike" kern="1200" spc="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기본 난이도 계수</a:t>
                      </a:r>
                      <a:r>
                        <a:rPr lang="en-US" altLang="ko-KR" sz="1200" b="0" i="0" u="none" strike="noStrike" kern="1200" spc="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)</a:t>
                      </a:r>
                      <a:r>
                        <a:rPr lang="ko-KR" altLang="en-US" sz="1200" b="0" i="0" u="none" strike="noStrike" kern="1200" spc="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</a:t>
                      </a:r>
                      <a:r>
                        <a:rPr lang="en-US" altLang="ko-KR" sz="1200" b="0" i="0" u="none" strike="noStrike" kern="1200" spc="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ko-KR" altLang="en-US" sz="1200" b="0" i="0" u="none" strike="noStrike" kern="1200" spc="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ko-KR" sz="1200" b="0" i="0" u="none" strike="noStrike" kern="1200" spc="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ko-KR" altLang="en-US" sz="1200" b="0" i="0" u="none" strike="noStrike" kern="1200" spc="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갱신 당시 우호도</a:t>
                      </a:r>
                      <a:r>
                        <a:rPr lang="en-US" altLang="ko-KR" sz="1200" b="0" i="0" u="none" strike="noStrike" kern="1200" spc="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)</a:t>
                      </a:r>
                      <a:r>
                        <a:rPr lang="ko-KR" altLang="en-US" sz="1200" b="0" i="0" u="none" strike="noStrike" kern="1200" spc="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ko-KR" sz="1200" b="0" i="0" u="none" strike="noStrike" kern="1200" spc="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ko-KR" altLang="en-US" sz="1200" b="0" i="0" u="none" strike="noStrike" kern="1200" spc="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ko-KR" sz="1200" b="0" i="0" u="none" strike="noStrike" kern="1200" spc="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5</a:t>
                      </a:r>
                      <a:r>
                        <a:rPr lang="en-US" altLang="ko-KR" sz="1200" b="0" i="0" u="none" strike="noStrike" kern="1200" spc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  <a:r>
                        <a:rPr lang="en-US" altLang="ko-KR" sz="1200" b="0" i="0" u="none" strike="noStrike" kern="1200" spc="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* (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Request_Event_Modified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2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indent="0" algn="l" rtl="0" eaLnBrk="1" fontAlgn="ctr" latinLnBrk="1" hangingPunct="1">
                        <a:buNone/>
                      </a:pPr>
                      <a:r>
                        <a:rPr lang="ko-KR" altLang="en-US" sz="1200" b="0" i="0" u="none" strike="noStrike" kern="1200" spc="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기본자원</a:t>
                      </a:r>
                      <a:r>
                        <a:rPr lang="ko-KR" altLang="en-US" sz="1200" b="0" i="0" u="none" strike="noStrike" kern="1200" spc="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0" i="0" u="none" strike="noStrike" kern="1200" spc="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:</a:t>
                      </a:r>
                      <a:r>
                        <a:rPr lang="ko-KR" altLang="en-US" sz="1200" b="0" i="0" u="none" strike="noStrike" kern="1200" spc="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맑은 고딕" panose="020B0503020000020004" pitchFamily="50" charset="-127"/>
                        </a:rPr>
                        <a:t> 기본 자원 중 </a:t>
                      </a:r>
                      <a:r>
                        <a:rPr lang="ko-KR" altLang="en-US" sz="1200" b="0" i="0" u="none" strike="noStrike" kern="1200" spc="0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택</a:t>
                      </a:r>
                      <a:r>
                        <a:rPr lang="ko-KR" altLang="en-US" sz="1200" b="0" i="0" u="none" strike="noStrike" kern="1200" spc="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0" i="0" u="none" strike="noStrike" kern="1200" spc="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3,</a:t>
                      </a:r>
                      <a:r>
                        <a:rPr lang="ko-KR" altLang="en-US" sz="1200" b="0" i="0" u="none" strike="noStrike" kern="1200" spc="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맑은 고딕" panose="020B0503020000020004" pitchFamily="50" charset="-127"/>
                        </a:rPr>
                        <a:t> 각각 </a:t>
                      </a:r>
                      <a:r>
                        <a:rPr lang="en-US" altLang="ko-KR" sz="1200" b="0" i="0" u="none" strike="noStrike" kern="1200" spc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{3~8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날짜 난이도 계수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)}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(5/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기본 난이도 계수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보상 계수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r>
                        <a:rPr lang="en-US" altLang="ko-KR" sz="1200" b="0" i="0" u="none" strike="noStrike" kern="1200" spc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 * (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Request_Event_Modified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2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indent="0" algn="l" rtl="0" eaLnBrk="1" fontAlgn="ctr" latinLnBrk="1" hangingPunct="1">
                        <a:buNone/>
                      </a:pPr>
                      <a:r>
                        <a:rPr lang="ko-KR" altLang="en-US" sz="1200" b="0" i="0" u="none" strike="noStrike" kern="1200" spc="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부의 증표 </a:t>
                      </a:r>
                      <a:r>
                        <a:rPr lang="en-US" altLang="ko-KR" sz="1200" b="0" i="0" u="none" strike="noStrike" kern="1200" spc="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  <a:cs typeface="Calibri" panose="020F0502020204030204" pitchFamily="34" charset="0"/>
                        </a:rPr>
                        <a:t>:</a:t>
                      </a:r>
                      <a:r>
                        <a:rPr lang="ko-KR" altLang="en-US" sz="1200" b="0" i="0" u="none" strike="noStrike" kern="1200" spc="0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0" i="0" u="none" strike="noStrike" kern="1200" spc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en-US" altLang="ko-KR" sz="1200" b="0" i="0" u="none" strike="noStrike" kern="120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2*</a:t>
                      </a:r>
                      <a:r>
                        <a:rPr lang="ko-KR" altLang="en-US" sz="1200" b="0" i="0" u="none" strike="noStrike" kern="120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기본 난이도 계수 </a:t>
                      </a:r>
                      <a:r>
                        <a:rPr lang="en-US" altLang="ko-KR" sz="1200" b="0" i="0" u="none" strike="noStrike" kern="120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  <a:r>
                        <a:rPr lang="ko-KR" altLang="en-US" sz="1200" b="0" i="0" u="none" strike="noStrike" kern="120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날짜</a:t>
                      </a:r>
                      <a:r>
                        <a:rPr lang="en-US" altLang="ko-KR" sz="1200" b="0" i="0" u="none" strike="noStrike" kern="120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/10</a:t>
                      </a:r>
                      <a:r>
                        <a:rPr lang="en-US" altLang="ko-KR" sz="1200" b="0" i="0" u="none" strike="noStrike" kern="1200" spc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]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* (</a:t>
                      </a:r>
                      <a:r>
                        <a:rPr lang="en-US" altLang="ko-KR" sz="1200" dirty="0" err="1">
                          <a:solidFill>
                            <a:srgbClr val="FF0000"/>
                          </a:solidFill>
                        </a:rPr>
                        <a:t>Request_Event_Modified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2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047" marR="84047" marT="42023" marB="4202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7610233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609600" y="5675043"/>
          <a:ext cx="10978969" cy="1002486"/>
        </p:xfrm>
        <a:graphic>
          <a:graphicData uri="http://schemas.openxmlformats.org/drawingml/2006/table">
            <a:tbl>
              <a:tblPr firstRow="1" bandRow="1"/>
              <a:tblGrid>
                <a:gridCol w="10978969"/>
              </a:tblGrid>
              <a:tr h="378227">
                <a:tc>
                  <a:txBody>
                    <a:bodyPr vert="horz" lIns="84047" tIns="42023" rIns="84047" bIns="42023" anchor="ctr" anchorCtr="0"/>
                    <a:lstStyle/>
                    <a:p>
                      <a:pPr marL="0" lvl="0" algn="ctr" rtl="0" eaLnBrk="1" latinLnBrk="1" hangingPunct="1">
                        <a:buNone/>
                        <a:defRPr/>
                      </a:pPr>
                      <a:r>
                        <a:rPr lang="ko-KR" altLang="en-US" sz="17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자원 계산 식</a:t>
                      </a:r>
                      <a:endParaRPr lang="en-US" altLang="ko-KR" sz="1700" b="1" i="0" u="none" strike="noStrike" kern="120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4047" marR="84047" marT="42023" marB="4202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bcbcb"/>
                    </a:solidFill>
                  </a:tcPr>
                </a:tc>
              </a:tr>
              <a:tr h="624259">
                <a:tc>
                  <a:txBody>
                    <a:bodyPr vert="horz" lIns="84047" tIns="42023" rIns="84047" bIns="42023" anchor="ctr" anchorCtr="0"/>
                    <a:lstStyle/>
                    <a:p>
                      <a:pPr marL="0" lvl="0" indent="0" algn="ctr" rtl="0" eaLnBrk="1" latinLnBrk="1" hangingPunct="1">
                        <a:buNone/>
                        <a:defRPr/>
                      </a:pPr>
                      <a:r>
                        <a:rPr lang="ko-KR" altLang="ko-KR" sz="1500" spc="0">
                          <a:solidFill>
                            <a:srgbClr val="000000"/>
                          </a:solidFill>
                          <a:effectLst/>
                          <a:cs typeface="맑은 고딕"/>
                        </a:rPr>
                        <a:t>(</a:t>
                      </a:r>
                      <a:r>
                        <a:rPr lang="ko-KR" altLang="en-US" sz="1500" spc="0">
                          <a:solidFill>
                            <a:srgbClr val="000000"/>
                          </a:solidFill>
                          <a:effectLst/>
                        </a:rPr>
                        <a:t>영토 일일 획득량</a:t>
                      </a:r>
                      <a:r>
                        <a:rPr lang="ko-KR" altLang="ko-KR" sz="1500" spc="0">
                          <a:solidFill>
                            <a:srgbClr val="000000"/>
                          </a:solidFill>
                          <a:effectLst/>
                          <a:cs typeface="맑은 고딕"/>
                        </a:rPr>
                        <a:t>) *</a:t>
                      </a:r>
                      <a:r>
                        <a:rPr lang="ko-KR" altLang="en-US" sz="1500" spc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500">
                          <a:solidFill>
                            <a:srgbClr val="ff0000"/>
                          </a:solidFill>
                        </a:rPr>
                        <a:t> (Area_Gain_Event_Modified)</a:t>
                      </a:r>
                      <a:r>
                        <a:rPr lang="en-US" altLang="ko-KR" sz="1500">
                          <a:solidFill>
                            <a:srgbClr val="000000"/>
                          </a:solidFill>
                        </a:rPr>
                        <a:t> +</a:t>
                      </a:r>
                      <a:r>
                        <a:rPr lang="en-US" altLang="ko-KR" sz="150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ko-KR" sz="1500" spc="0">
                          <a:solidFill>
                            <a:srgbClr val="000000"/>
                          </a:solidFill>
                          <a:effectLst/>
                          <a:cs typeface="맑은 고딕"/>
                        </a:rPr>
                        <a:t>(</a:t>
                      </a:r>
                      <a:r>
                        <a:rPr lang="ko-KR" altLang="en-US" sz="1500" spc="0">
                          <a:solidFill>
                            <a:srgbClr val="000000"/>
                          </a:solidFill>
                          <a:effectLst/>
                          <a:cs typeface="맑은 고딕"/>
                        </a:rPr>
                        <a:t>건물</a:t>
                      </a:r>
                      <a:r>
                        <a:rPr lang="ko-KR" altLang="en-US" sz="1500" spc="0">
                          <a:solidFill>
                            <a:srgbClr val="000000"/>
                          </a:solidFill>
                          <a:effectLst/>
                        </a:rPr>
                        <a:t> 일일 획득량</a:t>
                      </a:r>
                      <a:r>
                        <a:rPr lang="ko-KR" altLang="ko-KR" sz="1500" spc="0">
                          <a:solidFill>
                            <a:srgbClr val="000000"/>
                          </a:solidFill>
                          <a:effectLst/>
                          <a:cs typeface="맑은 고딕"/>
                        </a:rPr>
                        <a:t>) </a:t>
                      </a:r>
                      <a:r>
                        <a:rPr lang="ko-KR" altLang="ko-KR" sz="1500" spc="0">
                          <a:solidFill>
                            <a:srgbClr val="ff0000"/>
                          </a:solidFill>
                          <a:effectLst/>
                          <a:cs typeface="맑은 고딕"/>
                        </a:rPr>
                        <a:t>*</a:t>
                      </a:r>
                      <a:r>
                        <a:rPr lang="ko-KR" altLang="en-US" sz="1500" spc="0">
                          <a:solidFill>
                            <a:srgbClr val="000000"/>
                          </a:solidFill>
                          <a:effectLst/>
                          <a:cs typeface="맑은 고딕"/>
                        </a:rPr>
                        <a:t> </a:t>
                      </a:r>
                      <a:r>
                        <a:rPr lang="en-US" altLang="ko-KR" sz="1500">
                          <a:solidFill>
                            <a:srgbClr val="ff0000"/>
                          </a:solidFill>
                        </a:rPr>
                        <a:t>(Area_Gain_Event_Modified) </a:t>
                      </a:r>
                      <a:endParaRPr lang="en-US" altLang="ko-KR" sz="150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84047" marR="84047" marT="42023" marB="4202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330212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353007" y="1351146"/>
          <a:ext cx="11490959" cy="4114800"/>
        </p:xfrm>
        <a:graphic>
          <a:graphicData uri="http://schemas.openxmlformats.org/drawingml/2006/table">
            <a:tbl>
              <a:tblPr firstRow="1" bandRow="1"/>
              <a:tblGrid>
                <a:gridCol w="910123"/>
                <a:gridCol w="1323816"/>
                <a:gridCol w="1862861"/>
                <a:gridCol w="935355"/>
                <a:gridCol w="932399"/>
                <a:gridCol w="5526405"/>
              </a:tblGrid>
              <a:tr h="577215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번호</a:t>
                      </a:r>
                      <a:endParaRPr sz="1100" b="0" i="0" u="none" strike="noStrike" baseline="0">
                        <a:solidFill>
                          <a:srgbClr val="000000"/>
                        </a:solidFill>
                        <a:latin typeface="함초롬바탕"/>
                        <a:ea typeface="함초롬바탕"/>
                        <a:cs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분류</a:t>
                      </a:r>
                      <a:endParaRPr sz="1100" b="0" i="0" u="none" strike="noStrike" baseline="0">
                        <a:solidFill>
                          <a:srgbClr val="000000"/>
                        </a:solidFill>
                        <a:latin typeface="함초롬바탕"/>
                        <a:ea typeface="함초롬바탕"/>
                        <a:cs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명칭</a:t>
                      </a:r>
                      <a:endParaRPr lang="ko-KR" altLang="en-US" sz="1100" b="0" i="0" u="none" strike="noStrike" baseline="0">
                        <a:solidFill>
                          <a:srgbClr val="000000"/>
                        </a:solidFill>
                        <a:latin typeface="함초롬바탕"/>
                        <a:ea typeface="함초롬바탕"/>
                        <a:cs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기본확률</a:t>
                      </a:r>
                      <a:endParaRPr lang="en-US" altLang="ko-KR" sz="1100" b="0" i="0" u="none" strike="noStrike" baseline="0">
                        <a:solidFill>
                          <a:srgbClr val="000000"/>
                        </a:solidFill>
                        <a:latin typeface="함초롬바탕"/>
                        <a:ea typeface="함초롬바탕"/>
                        <a:cs typeface="함초롬바탕"/>
                      </a:endParaRPr>
                    </a:p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(%)</a:t>
                      </a:r>
                      <a:endParaRPr lang="en-US" altLang="ko-KR" sz="1100" b="0" i="0" u="none" strike="noStrike" baseline="0">
                        <a:solidFill>
                          <a:srgbClr val="000000"/>
                        </a:solidFill>
                        <a:latin typeface="함초롬바탕"/>
                        <a:ea typeface="함초롬바탕"/>
                        <a:cs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조정치</a:t>
                      </a:r>
                      <a:endParaRPr lang="ko-KR" altLang="en-US" sz="1100" b="0" i="0" u="none" strike="noStrike" baseline="0">
                        <a:solidFill>
                          <a:srgbClr val="000000"/>
                        </a:solidFill>
                        <a:latin typeface="함초롬바탕"/>
                        <a:ea typeface="함초롬바탕"/>
                        <a:cs typeface="함초롬바탕"/>
                      </a:endParaRPr>
                    </a:p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(+n%/d)</a:t>
                      </a:r>
                      <a:endParaRPr lang="en-US" altLang="ko-KR" sz="1100" b="0" i="0" u="none" strike="noStrike" baseline="0">
                        <a:solidFill>
                          <a:srgbClr val="000000"/>
                        </a:solidFill>
                        <a:latin typeface="함초롬바탕"/>
                        <a:ea typeface="함초롬바탕"/>
                        <a:cs typeface="함초롬바탕"/>
                      </a:endParaRPr>
                    </a:p>
                  </a:txBody>
                  <a:tcPr marL="91440" marR="91440"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b="0" i="0" u="none" strike="noStrike" baseline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발생 조건 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/ 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효과 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/ </a:t>
                      </a:r>
                      <a:r>
                        <a:rPr lang="ko-KR" altLang="en-US" sz="1100" b="0" i="0" u="none" strike="noStrike" baseline="0">
                          <a:solidFill>
                            <a:srgbClr val="7030a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효과 텍스트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/ </a:t>
                      </a:r>
                      <a:r>
                        <a:rPr lang="ko-KR" altLang="en-US" sz="1000" b="0" i="0" u="none" strike="noStrike" baseline="0">
                          <a:solidFill>
                            <a:srgbClr val="008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내용 텍스트 </a:t>
                      </a:r>
                      <a:endParaRPr lang="ko-KR" altLang="en-US" sz="1000" b="0" i="0" u="none" strike="noStrike" baseline="0">
                        <a:solidFill>
                          <a:srgbClr val="008000"/>
                        </a:solidFill>
                        <a:latin typeface="함초롬바탕"/>
                        <a:ea typeface="함초롬바탕"/>
                        <a:cs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3909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</a:t>
                      </a:r>
                      <a:endParaRPr lang="EN-US" sz="1100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생산/긍정</a:t>
                      </a:r>
                      <a:r>
                        <a:rPr lang="en-US" altLang="ko-KR" sz="110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</a:t>
                      </a:r>
                      <a:endParaRPr lang="en-US" altLang="ko-KR" sz="1100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아이언우드 수확</a:t>
                      </a:r>
                      <a:endParaRPr lang="en-US" altLang="ko-KR" sz="110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rowSpan="4"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lang="en-US" altLang="ko-KR" sz="110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5</a:t>
                      </a:r>
                      <a:endParaRPr lang="en-US" altLang="ko-KR" sz="110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rowSpan="4"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lang="en-US" altLang="ko-KR" sz="110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</a:t>
                      </a:r>
                      <a:endParaRPr lang="en-US" altLang="ko-KR" sz="110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100" b="0" i="0" u="none" strike="noStrike" baseline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없음</a:t>
                      </a:r>
                      <a:r>
                        <a:rPr 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/ 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Area_Wood_Gain</a:t>
                      </a:r>
                      <a:r>
                        <a:rPr 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_Modifie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r,Area_Iron_Gain</a:t>
                      </a:r>
                      <a:r>
                        <a:rPr 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_Modifie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r 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에 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1.25 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추가</a:t>
                      </a:r>
                      <a:r>
                        <a:rPr 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(2~4</a:t>
                      </a:r>
                      <a:r>
                        <a:rPr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일</a:t>
                      </a:r>
                      <a:r>
                        <a:rPr 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)</a:t>
                      </a:r>
                      <a:endParaRPr lang="EN-US" sz="1100" b="0" i="0" u="none" strike="noStrike" baseline="0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b="0" i="0" u="none" strike="noStrike" baseline="0">
                          <a:solidFill>
                            <a:srgbClr val="800080"/>
                          </a:solidFill>
                          <a:latin typeface="함초롬바탕"/>
                          <a:ea typeface="함초롬바탕"/>
                        </a:rPr>
                        <a:t>영토에서의 </a:t>
                      </a:r>
                      <a:r>
                        <a:rPr sz="1100" b="0" i="0" u="none" strike="noStrike" baseline="0">
                          <a:solidFill>
                            <a:srgbClr val="80008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나무</a:t>
                      </a:r>
                      <a:r>
                        <a:rPr lang="EN-US" sz="1100" b="0" i="0" u="none" strike="noStrike" baseline="0">
                          <a:solidFill>
                            <a:srgbClr val="800080"/>
                          </a:solidFill>
                          <a:latin typeface="함초롬바탕"/>
                          <a:ea typeface="함초롬바탕"/>
                        </a:rPr>
                        <a:t>, </a:t>
                      </a:r>
                      <a:r>
                        <a:rPr sz="1100" b="0" i="0" u="none" strike="noStrike" baseline="0">
                          <a:solidFill>
                            <a:srgbClr val="80008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철</a:t>
                      </a:r>
                      <a:r>
                        <a:rPr lang="ko-KR" altLang="en-US" sz="1100" b="0" i="0" u="none" strike="noStrike" baseline="0">
                          <a:solidFill>
                            <a:srgbClr val="80008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의</a:t>
                      </a:r>
                      <a:r>
                        <a:rPr sz="1100" b="0" i="0" u="none" strike="noStrike" baseline="0">
                          <a:solidFill>
                            <a:srgbClr val="80008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일일 생산량</a:t>
                      </a:r>
                      <a:r>
                        <a:rPr lang="ko-KR" altLang="en-US" sz="1100" b="0" i="0" u="none" strike="noStrike" baseline="0">
                          <a:solidFill>
                            <a:srgbClr val="80008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이</a:t>
                      </a:r>
                      <a:r>
                        <a:rPr sz="1100" b="0" i="0" u="none" strike="noStrike" baseline="0">
                          <a:solidFill>
                            <a:srgbClr val="80008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lang="EN-US" sz="1100" b="0" i="0" u="none" strike="noStrike" baseline="0">
                          <a:solidFill>
                            <a:srgbClr val="800080"/>
                          </a:solidFill>
                          <a:latin typeface="함초롬바탕"/>
                          <a:ea typeface="함초롬바탕"/>
                        </a:rPr>
                        <a:t>25% </a:t>
                      </a:r>
                      <a:r>
                        <a:rPr sz="1100" b="0" i="0" u="none" strike="noStrike" baseline="0">
                          <a:solidFill>
                            <a:srgbClr val="80008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증가</a:t>
                      </a:r>
                      <a:r>
                        <a:rPr lang="ko-KR" altLang="en-US" sz="1100" b="0" i="0" u="none" strike="noStrike" baseline="0">
                          <a:solidFill>
                            <a:srgbClr val="80008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합니다</a:t>
                      </a:r>
                      <a:r>
                        <a:rPr lang="en-US" altLang="ko-KR" sz="1100" b="0" i="0" u="none" strike="noStrike" baseline="0">
                          <a:solidFill>
                            <a:srgbClr val="80008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.</a:t>
                      </a:r>
                      <a:endParaRPr lang="en-US" altLang="ko-KR" sz="1100" b="0" i="0" u="none" strike="noStrike" baseline="0">
                        <a:solidFill>
                          <a:srgbClr val="800080"/>
                        </a:solidFill>
                        <a:latin typeface="함초롬바탕"/>
                        <a:ea typeface="함초롬바탕"/>
                        <a:cs typeface="함초롬바탕"/>
                      </a:endParaRPr>
                    </a:p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i="0" u="none" strike="noStrike" baseline="0">
                          <a:solidFill>
                            <a:srgbClr val="008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아이언우드는 그 자체로 효율의 극치를 뽑아낸다</a:t>
                      </a:r>
                      <a:r>
                        <a:rPr lang="en-US" altLang="ko-KR" sz="1000" b="0" i="0" u="none" strike="noStrike" baseline="0">
                          <a:solidFill>
                            <a:srgbClr val="008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.</a:t>
                      </a:r>
                      <a:r>
                        <a:rPr lang="ko-KR" altLang="en-US" sz="1000" b="0" i="0" u="none" strike="noStrike" baseline="0">
                          <a:solidFill>
                            <a:srgbClr val="008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lang="en-US" altLang="ko-KR" sz="1000" b="0" i="0" u="none" strike="noStrike" baseline="0">
                          <a:solidFill>
                            <a:srgbClr val="008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-</a:t>
                      </a:r>
                      <a:r>
                        <a:rPr lang="ko-KR" altLang="en-US" sz="1000" b="0" i="0" u="none" strike="noStrike" baseline="0">
                          <a:solidFill>
                            <a:srgbClr val="008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lang="en-US" altLang="ko-KR" sz="1000" b="0" i="0" u="none" strike="noStrike" baseline="0">
                          <a:solidFill>
                            <a:srgbClr val="008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‘</a:t>
                      </a:r>
                      <a:r>
                        <a:rPr lang="ko-KR" altLang="en-US" sz="1000" b="0" i="0" u="none" strike="noStrike" baseline="0">
                          <a:solidFill>
                            <a:srgbClr val="008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류오</a:t>
                      </a:r>
                      <a:r>
                        <a:rPr lang="en-US" altLang="ko-KR" sz="1000" b="0" i="0" u="none" strike="noStrike" baseline="0">
                          <a:solidFill>
                            <a:srgbClr val="008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’</a:t>
                      </a:r>
                      <a:r>
                        <a:rPr lang="ko-KR" altLang="en-US" sz="1000" b="0" i="0" u="none" strike="noStrike" baseline="0">
                          <a:solidFill>
                            <a:srgbClr val="008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의 재료학 전집 中</a:t>
                      </a:r>
                      <a:endParaRPr lang="en-US" altLang="ko-KR" sz="1000" b="0" i="0" u="none" strike="noStrike" baseline="0">
                        <a:solidFill>
                          <a:srgbClr val="800080"/>
                        </a:solidFill>
                        <a:latin typeface="함초롬바탕"/>
                        <a:ea typeface="함초롬바탕"/>
                        <a:cs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3909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2</a:t>
                      </a:r>
                      <a:endParaRPr lang="EN-US" sz="1100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생산/긍정</a:t>
                      </a:r>
                      <a:r>
                        <a:rPr lang="en-US" altLang="ko-KR" sz="110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</a:t>
                      </a:r>
                      <a:endParaRPr lang="EN-US" altLang="en-US" sz="110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대수림의 은혜</a:t>
                      </a:r>
                      <a:endParaRPr lang="ko-KR" altLang="en-US" sz="110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 vert="horz" lIns="91440" tIns="45720" rIns="91440" bIns="45720" anchor="ctr" anchorCtr="0"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 vert="horz" lIns="91440" tIns="45720" rIns="91440" bIns="45720" anchor="ctr" anchorCtr="0"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100" b="0" i="0" u="none" strike="noStrike" baseline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없음</a:t>
                      </a:r>
                      <a:r>
                        <a:rPr 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/ 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Area_Wood_Gain</a:t>
                      </a:r>
                      <a:r>
                        <a:rPr 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_Modifie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r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에 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1.5 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추가</a:t>
                      </a:r>
                      <a:r>
                        <a:rPr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(1~3</a:t>
                      </a:r>
                      <a:r>
                        <a:rPr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일</a:t>
                      </a:r>
                      <a:r>
                        <a:rPr 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)</a:t>
                      </a:r>
                      <a:endParaRPr lang="EN-US" sz="1100" b="0" i="0" u="none" strike="noStrike" baseline="0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b="0" i="0" u="none" strike="noStrike" baseline="0">
                          <a:solidFill>
                            <a:srgbClr val="800080"/>
                          </a:solidFill>
                          <a:latin typeface="함초롬바탕"/>
                          <a:ea typeface="함초롬바탕"/>
                        </a:rPr>
                        <a:t>영토에서의 </a:t>
                      </a:r>
                      <a:r>
                        <a:rPr sz="1100" b="0" i="0" u="none" strike="noStrike" baseline="0">
                          <a:solidFill>
                            <a:srgbClr val="80008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나무</a:t>
                      </a:r>
                      <a:r>
                        <a:rPr lang="ko-KR" altLang="en-US" sz="1100" b="0" i="0" u="none" strike="noStrike" baseline="0">
                          <a:solidFill>
                            <a:srgbClr val="80008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의</a:t>
                      </a:r>
                      <a:r>
                        <a:rPr sz="1100" b="0" i="0" u="none" strike="noStrike" baseline="0">
                          <a:solidFill>
                            <a:srgbClr val="80008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일일 생산량</a:t>
                      </a:r>
                      <a:r>
                        <a:rPr lang="ko-KR" altLang="en-US" sz="1100" b="0" i="0" u="none" strike="noStrike" baseline="0">
                          <a:solidFill>
                            <a:srgbClr val="80008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이</a:t>
                      </a:r>
                      <a:r>
                        <a:rPr sz="1100" b="0" i="0" u="none" strike="noStrike" baseline="0">
                          <a:solidFill>
                            <a:srgbClr val="80008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lang="en-US" altLang="ko-KR" sz="1100" b="0" i="0" u="none" strike="noStrike" baseline="0">
                          <a:solidFill>
                            <a:srgbClr val="80008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50</a:t>
                      </a:r>
                      <a:r>
                        <a:rPr lang="EN-US" sz="1100" b="0" i="0" u="none" strike="noStrike" baseline="0">
                          <a:solidFill>
                            <a:srgbClr val="800080"/>
                          </a:solidFill>
                          <a:latin typeface="함초롬바탕"/>
                          <a:ea typeface="함초롬바탕"/>
                        </a:rPr>
                        <a:t>% </a:t>
                      </a:r>
                      <a:r>
                        <a:rPr sz="1100" b="0" i="0" u="none" strike="noStrike" baseline="0">
                          <a:solidFill>
                            <a:srgbClr val="80008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증가</a:t>
                      </a:r>
                      <a:r>
                        <a:rPr lang="ko-KR" altLang="en-US" sz="1100" b="0" i="0" u="none" strike="noStrike" baseline="0">
                          <a:solidFill>
                            <a:srgbClr val="80008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합니다</a:t>
                      </a:r>
                      <a:r>
                        <a:rPr lang="en-US" altLang="ko-KR" sz="1100" b="0" i="0" u="none" strike="noStrike" baseline="0">
                          <a:solidFill>
                            <a:srgbClr val="80008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.</a:t>
                      </a:r>
                      <a:endParaRPr lang="en-US" altLang="ko-KR" sz="1100" b="0" i="0" u="none" strike="noStrike" baseline="0">
                        <a:solidFill>
                          <a:srgbClr val="800080"/>
                        </a:solidFill>
                        <a:latin typeface="함초롬바탕"/>
                        <a:ea typeface="함초롬바탕"/>
                        <a:cs typeface="함초롬바탕"/>
                      </a:endParaRPr>
                    </a:p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None/>
                        <a:defRPr/>
                      </a:pPr>
                      <a:r>
                        <a:rPr lang="ko-KR" altLang="en-US" sz="1000">
                          <a:solidFill>
                            <a:srgbClr val="008000"/>
                          </a:solidFill>
                          <a:effectLst/>
                          <a:latin typeface="함초롬바탕"/>
                          <a:ea typeface="함초롬바탕"/>
                          <a:cs typeface="함초롬바탕"/>
                        </a:rPr>
                        <a:t>수십년 전의 작은 씨앗들이 이렇게 자랄 정도로 오래 지났건만</a:t>
                      </a:r>
                      <a:r>
                        <a:rPr lang="en-US" altLang="ko-KR" sz="1000">
                          <a:solidFill>
                            <a:srgbClr val="008000"/>
                          </a:solidFill>
                          <a:effectLst/>
                          <a:latin typeface="함초롬바탕"/>
                          <a:ea typeface="함초롬바탕"/>
                          <a:cs typeface="함초롬바탕"/>
                        </a:rPr>
                        <a:t>.</a:t>
                      </a:r>
                      <a:endParaRPr lang="en-US" altLang="ko-KR" sz="1000">
                        <a:solidFill>
                          <a:srgbClr val="008000"/>
                        </a:solidFill>
                        <a:effectLst/>
                        <a:latin typeface="함초롬바탕"/>
                        <a:ea typeface="함초롬바탕"/>
                        <a:cs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3909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3</a:t>
                      </a:r>
                      <a:endParaRPr lang="EN-US" sz="1100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생산/긍정</a:t>
                      </a:r>
                      <a:r>
                        <a:rPr lang="en-US" altLang="ko-KR" sz="110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</a:t>
                      </a:r>
                      <a:endParaRPr lang="EN-US" altLang="en-US" sz="110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철광산 신설</a:t>
                      </a:r>
                      <a:endParaRPr lang="ko-KR" altLang="en-US" sz="110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 vert="horz" lIns="91440" tIns="45720" rIns="91440" bIns="45720" anchor="ctr" anchorCtr="0"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 vert="horz" lIns="91440" tIns="45720" rIns="91440" bIns="45720" anchor="ctr" anchorCtr="0"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100" b="0" i="0" u="none" strike="noStrike" baseline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없음</a:t>
                      </a:r>
                      <a:r>
                        <a:rPr 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/ 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Area_Iron_Gain</a:t>
                      </a:r>
                      <a:r>
                        <a:rPr 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_Modifie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r</a:t>
                      </a:r>
                      <a:r>
                        <a:rPr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에 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1.5 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추가</a:t>
                      </a:r>
                      <a:r>
                        <a:rPr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(1~3</a:t>
                      </a:r>
                      <a:r>
                        <a:rPr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일</a:t>
                      </a:r>
                      <a:r>
                        <a:rPr 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)</a:t>
                      </a:r>
                      <a:endParaRPr lang="ko-KR" altLang="en-US" sz="1100" b="0" i="0" u="none" strike="noStrike" baseline="0">
                        <a:solidFill>
                          <a:srgbClr val="800080"/>
                        </a:solidFill>
                        <a:latin typeface="함초롬바탕"/>
                        <a:ea typeface="함초롬바탕"/>
                      </a:endParaRPr>
                    </a:p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b="0" i="0" u="none" strike="noStrike" baseline="0">
                          <a:solidFill>
                            <a:srgbClr val="800080"/>
                          </a:solidFill>
                          <a:latin typeface="함초롬바탕"/>
                          <a:ea typeface="함초롬바탕"/>
                        </a:rPr>
                        <a:t>영토에서의 </a:t>
                      </a:r>
                      <a:r>
                        <a:rPr sz="1100" b="0" i="0" u="none" strike="noStrike" baseline="0">
                          <a:solidFill>
                            <a:srgbClr val="80008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철</a:t>
                      </a:r>
                      <a:r>
                        <a:rPr lang="ko-KR" altLang="en-US" sz="1100" b="0" i="0" u="none" strike="noStrike" baseline="0">
                          <a:solidFill>
                            <a:srgbClr val="80008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의</a:t>
                      </a:r>
                      <a:r>
                        <a:rPr sz="1100" b="0" i="0" u="none" strike="noStrike" baseline="0">
                          <a:solidFill>
                            <a:srgbClr val="80008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일일 생산량</a:t>
                      </a:r>
                      <a:r>
                        <a:rPr lang="ko-KR" altLang="en-US" sz="1100" b="0" i="0" u="none" strike="noStrike" baseline="0">
                          <a:solidFill>
                            <a:srgbClr val="80008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이</a:t>
                      </a:r>
                      <a:r>
                        <a:rPr sz="1100" b="0" i="0" u="none" strike="noStrike" baseline="0">
                          <a:solidFill>
                            <a:srgbClr val="80008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lang="en-US" altLang="ko-KR" sz="1100" b="0" i="0" u="none" strike="noStrike" baseline="0">
                          <a:solidFill>
                            <a:srgbClr val="80008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50</a:t>
                      </a:r>
                      <a:r>
                        <a:rPr lang="EN-US" sz="1100" b="0" i="0" u="none" strike="noStrike" baseline="0">
                          <a:solidFill>
                            <a:srgbClr val="800080"/>
                          </a:solidFill>
                          <a:latin typeface="함초롬바탕"/>
                          <a:ea typeface="함초롬바탕"/>
                        </a:rPr>
                        <a:t>% </a:t>
                      </a:r>
                      <a:r>
                        <a:rPr sz="1100" b="0" i="0" u="none" strike="noStrike" baseline="0">
                          <a:solidFill>
                            <a:srgbClr val="80008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증가</a:t>
                      </a:r>
                      <a:r>
                        <a:rPr lang="ko-KR" altLang="en-US" sz="1100" b="0" i="0" u="none" strike="noStrike" baseline="0">
                          <a:solidFill>
                            <a:srgbClr val="80008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합니다</a:t>
                      </a:r>
                      <a:r>
                        <a:rPr lang="en-US" altLang="ko-KR" sz="1100" b="0" i="0" u="none" strike="noStrike" baseline="0">
                          <a:solidFill>
                            <a:srgbClr val="80008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.</a:t>
                      </a:r>
                      <a:endParaRPr lang="en-US" altLang="ko-KR" sz="1100" b="0" i="0" u="none" strike="noStrike" baseline="0">
                        <a:solidFill>
                          <a:srgbClr val="800080"/>
                        </a:solidFill>
                        <a:latin typeface="함초롬바탕"/>
                        <a:ea typeface="함초롬바탕"/>
                        <a:cs typeface="함초롬바탕"/>
                      </a:endParaRPr>
                    </a:p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None/>
                        <a:defRPr/>
                      </a:pPr>
                      <a:r>
                        <a:rPr lang="ko-KR" altLang="en-US" sz="1000">
                          <a:solidFill>
                            <a:srgbClr val="008000"/>
                          </a:solidFill>
                          <a:effectLst/>
                          <a:latin typeface="함초롬바탕"/>
                          <a:ea typeface="함초롬바탕"/>
                          <a:cs typeface="함초롬바탕"/>
                        </a:rPr>
                        <a:t>아이언우드는 그 자체로 효율의 극치를 뽑아낸다</a:t>
                      </a:r>
                      <a:r>
                        <a:rPr lang="ko-KR" altLang="ko-KR" sz="1000">
                          <a:solidFill>
                            <a:srgbClr val="008000"/>
                          </a:solidFill>
                          <a:effectLst/>
                          <a:latin typeface="함초롬바탕"/>
                          <a:ea typeface="함초롬바탕"/>
                          <a:cs typeface="함초롬바탕"/>
                        </a:rPr>
                        <a:t>.</a:t>
                      </a:r>
                      <a:r>
                        <a:rPr lang="ko-KR" altLang="en-US" sz="1000">
                          <a:solidFill>
                            <a:srgbClr val="008000"/>
                          </a:solidFill>
                          <a:effectLst/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lang="ko-KR" altLang="ko-KR" sz="1000">
                          <a:solidFill>
                            <a:srgbClr val="008000"/>
                          </a:solidFill>
                          <a:effectLst/>
                          <a:latin typeface="함초롬바탕"/>
                          <a:ea typeface="함초롬바탕"/>
                          <a:cs typeface="함초롬바탕"/>
                        </a:rPr>
                        <a:t>-</a:t>
                      </a:r>
                      <a:r>
                        <a:rPr lang="ko-KR" altLang="en-US" sz="1000">
                          <a:solidFill>
                            <a:srgbClr val="008000"/>
                          </a:solidFill>
                          <a:effectLst/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lang="ko-KR" altLang="ko-KR" sz="1000">
                          <a:solidFill>
                            <a:srgbClr val="008000"/>
                          </a:solidFill>
                          <a:effectLst/>
                          <a:latin typeface="함초롬바탕"/>
                          <a:ea typeface="함초롬바탕"/>
                          <a:cs typeface="함초롬바탕"/>
                        </a:rPr>
                        <a:t>‘</a:t>
                      </a:r>
                      <a:r>
                        <a:rPr lang="ko-KR" altLang="en-US" sz="1000">
                          <a:solidFill>
                            <a:srgbClr val="008000"/>
                          </a:solidFill>
                          <a:effectLst/>
                          <a:latin typeface="함초롬바탕"/>
                          <a:ea typeface="함초롬바탕"/>
                          <a:cs typeface="함초롬바탕"/>
                        </a:rPr>
                        <a:t>류오</a:t>
                      </a:r>
                      <a:r>
                        <a:rPr lang="ko-KR" altLang="ko-KR" sz="1000">
                          <a:solidFill>
                            <a:srgbClr val="008000"/>
                          </a:solidFill>
                          <a:effectLst/>
                          <a:latin typeface="함초롬바탕"/>
                          <a:ea typeface="함초롬바탕"/>
                          <a:cs typeface="함초롬바탕"/>
                        </a:rPr>
                        <a:t>’</a:t>
                      </a:r>
                      <a:r>
                        <a:rPr lang="ko-KR" altLang="en-US" sz="1000">
                          <a:solidFill>
                            <a:srgbClr val="008000"/>
                          </a:solidFill>
                          <a:effectLst/>
                          <a:latin typeface="함초롬바탕"/>
                          <a:ea typeface="함초롬바탕"/>
                          <a:cs typeface="함초롬바탕"/>
                        </a:rPr>
                        <a:t>의 재료학 전집 中</a:t>
                      </a:r>
                      <a:endParaRPr lang="ko-KR" sz="1000">
                        <a:solidFill>
                          <a:srgbClr val="008000"/>
                        </a:solidFill>
                        <a:effectLst/>
                        <a:latin typeface="함초롬바탕"/>
                        <a:ea typeface="함초롬바탕"/>
                        <a:cs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4</a:t>
                      </a:r>
                      <a:endParaRPr lang="EN-US" sz="1100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생산/긍정</a:t>
                      </a:r>
                      <a:r>
                        <a:rPr lang="en-US" altLang="ko-KR" sz="110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1</a:t>
                      </a:r>
                      <a:endParaRPr lang="EN-US" altLang="en-US" sz="110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  <a:defRPr/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금빛 파도</a:t>
                      </a:r>
                      <a:endParaRPr lang="ko-KR" altLang="en-US" sz="110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 vert="horz" lIns="91440" tIns="45720" rIns="91440" bIns="45720" anchor="ctr" anchorCtr="0"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 vert="horz" lIns="91440" tIns="45720" rIns="91440" bIns="45720" anchor="ctr" anchorCtr="0"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100" b="0" i="0" u="none" strike="noStrike" baseline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없음</a:t>
                      </a:r>
                      <a:r>
                        <a:rPr 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/ 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Area_Food_Gain</a:t>
                      </a:r>
                      <a:r>
                        <a:rPr 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_Modifie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r</a:t>
                      </a:r>
                      <a:r>
                        <a:rPr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에 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1.5 </a:t>
                      </a:r>
                      <a:r>
                        <a:rPr lang="ko-KR" alt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추가</a:t>
                      </a:r>
                      <a:r>
                        <a:rPr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(1~3</a:t>
                      </a:r>
                      <a:r>
                        <a:rPr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일</a:t>
                      </a:r>
                      <a:r>
                        <a:rPr lang="EN-US" sz="1100" b="0" i="0" u="none" strike="noStrike" baseline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)</a:t>
                      </a:r>
                      <a:endParaRPr lang="ko-KR" altLang="en-US" sz="1100" b="0" i="0" u="none" strike="noStrike" baseline="0">
                        <a:solidFill>
                          <a:srgbClr val="800080"/>
                        </a:solidFill>
                        <a:latin typeface="함초롬바탕"/>
                        <a:ea typeface="함초롬바탕"/>
                      </a:endParaRPr>
                    </a:p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b="0" i="0" u="none" strike="noStrike" baseline="0">
                          <a:solidFill>
                            <a:srgbClr val="800080"/>
                          </a:solidFill>
                          <a:latin typeface="함초롬바탕"/>
                          <a:ea typeface="함초롬바탕"/>
                        </a:rPr>
                        <a:t>영토에서의 </a:t>
                      </a:r>
                      <a:r>
                        <a:rPr lang="ko-KR" altLang="en-US" sz="1100" b="0" i="0" u="none" strike="noStrike" baseline="0">
                          <a:solidFill>
                            <a:srgbClr val="80008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식량의</a:t>
                      </a:r>
                      <a:r>
                        <a:rPr sz="1100" b="0" i="0" u="none" strike="noStrike" baseline="0">
                          <a:solidFill>
                            <a:srgbClr val="80008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일일 생산량</a:t>
                      </a:r>
                      <a:r>
                        <a:rPr lang="ko-KR" altLang="en-US" sz="1100" b="0" i="0" u="none" strike="noStrike" baseline="0">
                          <a:solidFill>
                            <a:srgbClr val="80008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이</a:t>
                      </a:r>
                      <a:r>
                        <a:rPr sz="1100" b="0" i="0" u="none" strike="noStrike" baseline="0">
                          <a:solidFill>
                            <a:srgbClr val="80008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lang="EN-US" sz="1100" b="0" i="0" u="none" strike="noStrike" baseline="0">
                          <a:solidFill>
                            <a:srgbClr val="800080"/>
                          </a:solidFill>
                          <a:latin typeface="함초롬바탕"/>
                          <a:ea typeface="함초롬바탕"/>
                        </a:rPr>
                        <a:t>25% </a:t>
                      </a:r>
                      <a:r>
                        <a:rPr sz="1100" b="0" i="0" u="none" strike="noStrike" baseline="0">
                          <a:solidFill>
                            <a:srgbClr val="80008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증가</a:t>
                      </a:r>
                      <a:r>
                        <a:rPr lang="ko-KR" altLang="en-US" sz="1100" b="0" i="0" u="none" strike="noStrike" baseline="0">
                          <a:solidFill>
                            <a:srgbClr val="80008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합니다</a:t>
                      </a:r>
                      <a:r>
                        <a:rPr lang="en-US" altLang="ko-KR" sz="1100" b="0" i="0" u="none" strike="noStrike" baseline="0">
                          <a:solidFill>
                            <a:srgbClr val="80008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.</a:t>
                      </a:r>
                      <a:endParaRPr lang="en-US" altLang="ko-KR" sz="1100" b="0" i="0" u="none" strike="noStrike" baseline="0">
                        <a:solidFill>
                          <a:srgbClr val="800080"/>
                        </a:solidFill>
                        <a:latin typeface="함초롬바탕"/>
                        <a:ea typeface="함초롬바탕"/>
                        <a:cs typeface="함초롬바탕"/>
                      </a:endParaRPr>
                    </a:p>
                    <a:p>
                      <a:pPr lv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None/>
                        <a:defRPr/>
                      </a:pPr>
                      <a:r>
                        <a:rPr lang="ko-KR" altLang="en-US" sz="1000">
                          <a:solidFill>
                            <a:srgbClr val="008000"/>
                          </a:solidFill>
                          <a:effectLst/>
                          <a:latin typeface="함초롬바탕"/>
                          <a:ea typeface="함초롬바탕"/>
                          <a:cs typeface="함초롬바탕"/>
                        </a:rPr>
                        <a:t>아이언우드는 그 자체로 효율의 극치를 뽑아낸다</a:t>
                      </a:r>
                      <a:r>
                        <a:rPr lang="ko-KR" altLang="ko-KR" sz="1000">
                          <a:solidFill>
                            <a:srgbClr val="008000"/>
                          </a:solidFill>
                          <a:effectLst/>
                          <a:latin typeface="함초롬바탕"/>
                          <a:ea typeface="함초롬바탕"/>
                          <a:cs typeface="함초롬바탕"/>
                        </a:rPr>
                        <a:t>.</a:t>
                      </a:r>
                      <a:r>
                        <a:rPr lang="ko-KR" altLang="en-US" sz="1000">
                          <a:solidFill>
                            <a:srgbClr val="008000"/>
                          </a:solidFill>
                          <a:effectLst/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lang="ko-KR" altLang="ko-KR" sz="1000">
                          <a:solidFill>
                            <a:srgbClr val="008000"/>
                          </a:solidFill>
                          <a:effectLst/>
                          <a:latin typeface="함초롬바탕"/>
                          <a:ea typeface="함초롬바탕"/>
                          <a:cs typeface="함초롬바탕"/>
                        </a:rPr>
                        <a:t>-</a:t>
                      </a:r>
                      <a:r>
                        <a:rPr lang="ko-KR" altLang="en-US" sz="1000">
                          <a:solidFill>
                            <a:srgbClr val="008000"/>
                          </a:solidFill>
                          <a:effectLst/>
                          <a:latin typeface="함초롬바탕"/>
                          <a:ea typeface="함초롬바탕"/>
                          <a:cs typeface="함초롬바탕"/>
                        </a:rPr>
                        <a:t> </a:t>
                      </a:r>
                      <a:r>
                        <a:rPr lang="ko-KR" altLang="ko-KR" sz="1000">
                          <a:solidFill>
                            <a:srgbClr val="008000"/>
                          </a:solidFill>
                          <a:effectLst/>
                          <a:latin typeface="함초롬바탕"/>
                          <a:ea typeface="함초롬바탕"/>
                          <a:cs typeface="함초롬바탕"/>
                        </a:rPr>
                        <a:t>‘</a:t>
                      </a:r>
                      <a:r>
                        <a:rPr lang="ko-KR" altLang="en-US" sz="1000">
                          <a:solidFill>
                            <a:srgbClr val="008000"/>
                          </a:solidFill>
                          <a:effectLst/>
                          <a:latin typeface="함초롬바탕"/>
                          <a:ea typeface="함초롬바탕"/>
                          <a:cs typeface="함초롬바탕"/>
                        </a:rPr>
                        <a:t>류오</a:t>
                      </a:r>
                      <a:r>
                        <a:rPr lang="ko-KR" altLang="ko-KR" sz="1000">
                          <a:solidFill>
                            <a:srgbClr val="008000"/>
                          </a:solidFill>
                          <a:effectLst/>
                          <a:latin typeface="함초롬바탕"/>
                          <a:ea typeface="함초롬바탕"/>
                          <a:cs typeface="함초롬바탕"/>
                        </a:rPr>
                        <a:t>’</a:t>
                      </a:r>
                      <a:r>
                        <a:rPr lang="ko-KR" altLang="en-US" sz="1000">
                          <a:solidFill>
                            <a:srgbClr val="008000"/>
                          </a:solidFill>
                          <a:effectLst/>
                          <a:latin typeface="함초롬바탕"/>
                          <a:ea typeface="함초롬바탕"/>
                          <a:cs typeface="함초롬바탕"/>
                        </a:rPr>
                        <a:t>의 재료학 전집 中</a:t>
                      </a:r>
                      <a:endParaRPr lang="ko-KR" altLang="en-US" sz="1000">
                        <a:solidFill>
                          <a:srgbClr val="008000"/>
                        </a:solidFill>
                        <a:effectLst/>
                        <a:latin typeface="함초롬바탕"/>
                        <a:ea typeface="함초롬바탕"/>
                        <a:cs typeface="함초롬바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200789F1-2449-18D3-BC70-19F63D0197BA}"/>
              </a:ext>
            </a:extLst>
          </p:cNvPr>
          <p:cNvSpPr/>
          <p:nvPr/>
        </p:nvSpPr>
        <p:spPr>
          <a:xfrm>
            <a:off x="69272" y="93306"/>
            <a:ext cx="5736647" cy="765110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" name="순서도: 처리 2">
            <a:extLst>
              <a:ext uri="{FF2B5EF4-FFF2-40B4-BE49-F238E27FC236}">
                <a16:creationId xmlns:a16="http://schemas.microsoft.com/office/drawing/2014/main" id="{594EF608-D38B-F156-DDDE-B95DF028E848}"/>
              </a:ext>
            </a:extLst>
          </p:cNvPr>
          <p:cNvSpPr/>
          <p:nvPr/>
        </p:nvSpPr>
        <p:spPr>
          <a:xfrm>
            <a:off x="184004" y="216088"/>
            <a:ext cx="5507181" cy="519545"/>
          </a:xfrm>
          <a:prstGeom prst="flowChart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dirty="0">
                <a:solidFill>
                  <a:schemeClr val="dk1"/>
                </a:solidFill>
              </a:rPr>
              <a:t>2.</a:t>
            </a:r>
            <a:r>
              <a:rPr lang="ko-KR" altLang="en-US" dirty="0">
                <a:solidFill>
                  <a:schemeClr val="dk1"/>
                </a:solidFill>
              </a:rPr>
              <a:t> 이벤트 목록 </a:t>
            </a:r>
            <a:r>
              <a:rPr lang="en-US" altLang="ko-KR" dirty="0">
                <a:solidFill>
                  <a:schemeClr val="dk1"/>
                </a:solidFill>
              </a:rPr>
              <a:t>(</a:t>
            </a:r>
            <a:r>
              <a:rPr lang="ko-KR" altLang="en-US" dirty="0">
                <a:solidFill>
                  <a:schemeClr val="dk1"/>
                </a:solidFill>
              </a:rPr>
              <a:t>생산</a:t>
            </a:r>
            <a:r>
              <a:rPr lang="en-US" altLang="ko-KR" dirty="0">
                <a:solidFill>
                  <a:schemeClr val="dk1"/>
                </a:solidFill>
              </a:rPr>
              <a:t>)</a:t>
            </a:r>
            <a:endParaRPr lang="ko-KR" alt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065266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513</ep:Words>
  <ep:PresentationFormat>와이드스크린</ep:PresentationFormat>
  <ep:Paragraphs>191</ep:Paragraphs>
  <ep:Slides>16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추후 작업 필요 부분</vt:lpstr>
      <vt:lpstr>슬라이드 14</vt:lpstr>
      <vt:lpstr>슬라이드 15</vt:lpstr>
      <vt:lpstr>슬라이드 16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2025-06-15T01:54:30.000</dcterms:created>
  <dc:creator>hs087</dc:creator>
  <cp:lastModifiedBy>hs087</cp:lastModifiedBy>
  <dcterms:modified xsi:type="dcterms:W3CDTF">2025-08-20T02:58:06.398</dcterms:modified>
  <cp:revision>388</cp:revision>
  <cp:version>13.0.0.2151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