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9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269447" y="869448"/>
            <a:ext cx="9674023" cy="4496318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098405" y="1462688"/>
            <a:ext cx="7750570" cy="3685573"/>
          </a:xfrm>
          <a:prstGeom prst="rect">
            <a:avLst/>
          </a:prstGeom>
          <a:solidFill>
            <a:srgbClr val="ffdfb3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2500">
              <a:solidFill>
                <a:schemeClr val="dk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33269" y="1462688"/>
            <a:ext cx="1411692" cy="3014112"/>
          </a:xfrm>
          <a:prstGeom prst="rect">
            <a:avLst/>
          </a:prstGeom>
          <a:solidFill>
            <a:srgbClr val="a6a7d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보좌관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일러스트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(Image)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1" name="오각형 20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협력국 관리 </a:t>
            </a:r>
            <a:endParaRPr lang="en-US" altLang="ko-KR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구성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개요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4" name="직사각형 23">
            <a:hlinkClick r:id="" action="ppaction://noaction"/>
          </p:cNvPr>
          <p:cNvSpPr/>
          <p:nvPr/>
        </p:nvSpPr>
        <p:spPr>
          <a:xfrm>
            <a:off x="3248025" y="1605188"/>
            <a:ext cx="7403547" cy="819150"/>
          </a:xfrm>
          <a:prstGeom prst="rect">
            <a:avLst/>
          </a:prstGeom>
          <a:solidFill>
            <a:srgbClr val="ffd8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6" name="직사각형 25">
            <a:hlinkClick r:id="" action="ppaction://noaction"/>
          </p:cNvPr>
          <p:cNvSpPr/>
          <p:nvPr/>
        </p:nvSpPr>
        <p:spPr>
          <a:xfrm>
            <a:off x="9163050" y="1724250"/>
            <a:ext cx="1322042" cy="5810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부족명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13667" y="935334"/>
            <a:ext cx="326281" cy="326281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54529" y="935334"/>
            <a:ext cx="326281" cy="316756"/>
          </a:xfrm>
          <a:prstGeom prst="rect">
            <a:avLst/>
          </a:prstGeom>
          <a:ln w="19050">
            <a:noFill/>
          </a:ln>
        </p:spPr>
      </p:pic>
      <p:sp>
        <p:nvSpPr>
          <p:cNvPr id="42" name="직사각형 41">
            <a:hlinkClick r:id="" action="ppaction://noaction"/>
          </p:cNvPr>
          <p:cNvSpPr/>
          <p:nvPr/>
        </p:nvSpPr>
        <p:spPr>
          <a:xfrm>
            <a:off x="7703258" y="1724250"/>
            <a:ext cx="634646" cy="5810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우호도</a:t>
            </a:r>
            <a:endParaRPr lang="ko-KR" altLang="en-US" sz="12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아이콘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hlinkClick r:id="" action="ppaction://noaction"/>
          </p:cNvPr>
          <p:cNvSpPr/>
          <p:nvPr/>
        </p:nvSpPr>
        <p:spPr>
          <a:xfrm>
            <a:off x="8433154" y="1724250"/>
            <a:ext cx="634646" cy="5810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부족</a:t>
            </a:r>
            <a:endParaRPr lang="ko-KR" altLang="en-US" sz="12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아이콘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5" name="가로 글상자 44"/>
          <p:cNvSpPr txBox="1"/>
          <p:nvPr/>
        </p:nvSpPr>
        <p:spPr>
          <a:xfrm>
            <a:off x="3351068" y="1724250"/>
            <a:ext cx="4121728" cy="641033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협력국 상세화면 이동</a:t>
            </a:r>
            <a:endParaRPr lang="ko-KR" altLang="en-US"/>
          </a:p>
          <a:p>
            <a:pPr lvl="0" algn="ctr">
              <a:defRPr/>
            </a:pPr>
            <a:r>
              <a:rPr lang="en-US" altLang="ko-KR"/>
              <a:t>(Button)</a:t>
            </a:r>
            <a:endParaRPr lang="en-US" altLang="ko-KR"/>
          </a:p>
        </p:txBody>
      </p:sp>
      <p:sp>
        <p:nvSpPr>
          <p:cNvPr id="46" name="직사각형 45">
            <a:hlinkClick r:id="" action="ppaction://noaction"/>
          </p:cNvPr>
          <p:cNvSpPr/>
          <p:nvPr/>
        </p:nvSpPr>
        <p:spPr>
          <a:xfrm>
            <a:off x="3248019" y="2557631"/>
            <a:ext cx="7403547" cy="819150"/>
          </a:xfrm>
          <a:prstGeom prst="rect">
            <a:avLst/>
          </a:prstGeom>
          <a:solidFill>
            <a:srgbClr val="ffd8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7" name="직사각형 46">
            <a:hlinkClick r:id="" action="ppaction://noaction"/>
          </p:cNvPr>
          <p:cNvSpPr/>
          <p:nvPr/>
        </p:nvSpPr>
        <p:spPr>
          <a:xfrm>
            <a:off x="9163044" y="2676693"/>
            <a:ext cx="1322042" cy="5810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부족명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hlinkClick r:id="" action="ppaction://noaction"/>
          </p:cNvPr>
          <p:cNvSpPr/>
          <p:nvPr/>
        </p:nvSpPr>
        <p:spPr>
          <a:xfrm>
            <a:off x="7703252" y="2676694"/>
            <a:ext cx="634646" cy="5810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우호도</a:t>
            </a:r>
            <a:endParaRPr lang="ko-KR" altLang="en-US" sz="12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아이콘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hlinkClick r:id="" action="ppaction://noaction"/>
          </p:cNvPr>
          <p:cNvSpPr/>
          <p:nvPr/>
        </p:nvSpPr>
        <p:spPr>
          <a:xfrm>
            <a:off x="8433148" y="2676694"/>
            <a:ext cx="634646" cy="5810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부족</a:t>
            </a:r>
            <a:endParaRPr lang="ko-KR" altLang="en-US" sz="12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아이콘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0" name="가로 글상자 49"/>
          <p:cNvSpPr txBox="1"/>
          <p:nvPr/>
        </p:nvSpPr>
        <p:spPr>
          <a:xfrm>
            <a:off x="3351062" y="2676693"/>
            <a:ext cx="4121728" cy="641033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협력국 상세화면 이동</a:t>
            </a:r>
            <a:endParaRPr lang="ko-KR" altLang="en-US"/>
          </a:p>
          <a:p>
            <a:pPr lvl="0" algn="ctr">
              <a:defRPr/>
            </a:pPr>
            <a:r>
              <a:rPr lang="en-US" altLang="ko-KR"/>
              <a:t>(Button)</a:t>
            </a:r>
            <a:endParaRPr lang="en-US" altLang="ko-KR"/>
          </a:p>
        </p:txBody>
      </p:sp>
      <p:sp>
        <p:nvSpPr>
          <p:cNvPr id="51" name="직사각형 50">
            <a:hlinkClick r:id="" action="ppaction://noaction"/>
          </p:cNvPr>
          <p:cNvSpPr/>
          <p:nvPr/>
        </p:nvSpPr>
        <p:spPr>
          <a:xfrm>
            <a:off x="3248018" y="3531031"/>
            <a:ext cx="7403547" cy="819150"/>
          </a:xfrm>
          <a:prstGeom prst="rect">
            <a:avLst/>
          </a:prstGeom>
          <a:solidFill>
            <a:srgbClr val="ffd8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2" name="직사각형 51">
            <a:hlinkClick r:id="" action="ppaction://noaction"/>
          </p:cNvPr>
          <p:cNvSpPr/>
          <p:nvPr/>
        </p:nvSpPr>
        <p:spPr>
          <a:xfrm>
            <a:off x="9163044" y="3650093"/>
            <a:ext cx="1322042" cy="5810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부족명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hlinkClick r:id="" action="ppaction://noaction"/>
          </p:cNvPr>
          <p:cNvSpPr/>
          <p:nvPr/>
        </p:nvSpPr>
        <p:spPr>
          <a:xfrm>
            <a:off x="7703252" y="3650093"/>
            <a:ext cx="634646" cy="5810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우호도</a:t>
            </a:r>
            <a:endParaRPr lang="ko-KR" altLang="en-US" sz="12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아이콘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hlinkClick r:id="" action="ppaction://noaction"/>
          </p:cNvPr>
          <p:cNvSpPr/>
          <p:nvPr/>
        </p:nvSpPr>
        <p:spPr>
          <a:xfrm>
            <a:off x="8433148" y="3650093"/>
            <a:ext cx="634646" cy="5810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부족</a:t>
            </a:r>
            <a:endParaRPr lang="ko-KR" altLang="en-US" sz="12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아이콘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5" name="가로 글상자 54"/>
          <p:cNvSpPr txBox="1"/>
          <p:nvPr/>
        </p:nvSpPr>
        <p:spPr>
          <a:xfrm>
            <a:off x="3351061" y="3650093"/>
            <a:ext cx="4121728" cy="64377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협력국 상세화면 이동</a:t>
            </a:r>
            <a:endParaRPr lang="ko-KR" altLang="en-US"/>
          </a:p>
          <a:p>
            <a:pPr lvl="0" algn="ctr">
              <a:defRPr/>
            </a:pPr>
            <a:r>
              <a:rPr lang="en-US" altLang="ko-KR"/>
              <a:t>(Button)</a:t>
            </a:r>
            <a:endParaRPr lang="en-US" altLang="ko-KR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05075" y="965740"/>
            <a:ext cx="304800" cy="304800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754450" y="965740"/>
            <a:ext cx="304800" cy="304800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062550" y="965740"/>
            <a:ext cx="304800" cy="304800"/>
          </a:xfrm>
          <a:prstGeom prst="rect">
            <a:avLst/>
          </a:prstGeom>
        </p:spPr>
      </p:pic>
      <p:sp>
        <p:nvSpPr>
          <p:cNvPr id="59" name="가로 글상자 58"/>
          <p:cNvSpPr txBox="1"/>
          <p:nvPr/>
        </p:nvSpPr>
        <p:spPr>
          <a:xfrm>
            <a:off x="1819413" y="938848"/>
            <a:ext cx="781050" cy="366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  <a:latin typeface="엘리스 디지털배움체"/>
                <a:ea typeface="엘리스 디지털배움체"/>
              </a:rPr>
              <a:t>1.4K</a:t>
            </a:r>
            <a:endParaRPr lang="en-US" altLang="ko-KR">
              <a:solidFill>
                <a:schemeClr val="tx1"/>
              </a:solidFill>
              <a:latin typeface="엘리스 디지털배움체"/>
              <a:ea typeface="엘리스 디지털배움체"/>
            </a:endParaRPr>
          </a:p>
        </p:txBody>
      </p:sp>
      <p:sp>
        <p:nvSpPr>
          <p:cNvPr id="60" name="가로 글상자 59"/>
          <p:cNvSpPr txBox="1"/>
          <p:nvPr/>
        </p:nvSpPr>
        <p:spPr>
          <a:xfrm>
            <a:off x="3168788" y="938848"/>
            <a:ext cx="700360" cy="366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  <a:latin typeface="엘리스 디지털배움체"/>
                <a:ea typeface="엘리스 디지털배움체"/>
              </a:rPr>
              <a:t>990</a:t>
            </a:r>
            <a:endParaRPr lang="en-US" altLang="ko-KR">
              <a:solidFill>
                <a:schemeClr val="tx1"/>
              </a:solidFill>
              <a:latin typeface="엘리스 디지털배움체"/>
              <a:ea typeface="엘리스 디지털배움체"/>
            </a:endParaRPr>
          </a:p>
        </p:txBody>
      </p:sp>
      <p:sp>
        <p:nvSpPr>
          <p:cNvPr id="61" name="가로 글상자 60"/>
          <p:cNvSpPr txBox="1"/>
          <p:nvPr/>
        </p:nvSpPr>
        <p:spPr>
          <a:xfrm>
            <a:off x="4476888" y="934928"/>
            <a:ext cx="700360" cy="366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  <a:latin typeface="엘리스 디지털배움체"/>
                <a:ea typeface="엘리스 디지털배움체"/>
              </a:rPr>
              <a:t>540</a:t>
            </a:r>
            <a:endParaRPr lang="en-US" altLang="ko-KR">
              <a:solidFill>
                <a:schemeClr val="tx1"/>
              </a:solidFill>
              <a:latin typeface="엘리스 디지털배움체"/>
              <a:ea typeface="엘리스 디지털배움체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411925" y="969660"/>
            <a:ext cx="304800" cy="304800"/>
          </a:xfrm>
          <a:prstGeom prst="rect">
            <a:avLst/>
          </a:prstGeom>
        </p:spPr>
      </p:pic>
      <p:sp>
        <p:nvSpPr>
          <p:cNvPr id="63" name="가로 글상자 62"/>
          <p:cNvSpPr txBox="1"/>
          <p:nvPr/>
        </p:nvSpPr>
        <p:spPr>
          <a:xfrm>
            <a:off x="5812248" y="934928"/>
            <a:ext cx="700360" cy="366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  <a:latin typeface="엘리스 디지털배움체"/>
                <a:ea typeface="엘리스 디지털배움체"/>
              </a:rPr>
              <a:t>50</a:t>
            </a:r>
            <a:endParaRPr lang="en-US" altLang="ko-KR">
              <a:solidFill>
                <a:schemeClr val="tx1"/>
              </a:solidFill>
              <a:latin typeface="엘리스 디지털배움체"/>
              <a:ea typeface="엘리스 디지털배움체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624837" y="934928"/>
            <a:ext cx="334169" cy="334169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 sz="1000">
                <a:solidFill>
                  <a:schemeClr val="dk1"/>
                </a:solidFill>
              </a:rPr>
              <a:t>Quick</a:t>
            </a:r>
            <a:endParaRPr lang="en-US" altLang="ko-KR" sz="1000">
              <a:solidFill>
                <a:schemeClr val="dk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9195145" y="931390"/>
            <a:ext cx="334169" cy="334169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 sz="1000">
                <a:solidFill>
                  <a:schemeClr val="dk1"/>
                </a:solidFill>
              </a:rPr>
              <a:t>Main</a:t>
            </a:r>
            <a:endParaRPr lang="en-US" altLang="ko-KR" sz="10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068936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434" y="1721105"/>
            <a:ext cx="8263272" cy="3868713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431656" y="1798634"/>
          <a:ext cx="3760344" cy="3433526"/>
        </p:xfrm>
        <a:graphic>
          <a:graphicData uri="http://schemas.openxmlformats.org/drawingml/2006/table">
            <a:tbl>
              <a:tblPr firstRow="1" bandRow="1">
                <a:tableStyleId>{206F615A-370F-48FF-96DE-FFA2584FB0C5}</a:tableStyleId>
              </a:tblPr>
              <a:tblGrid>
                <a:gridCol w="1005714"/>
                <a:gridCol w="2754630"/>
              </a:tblGrid>
              <a:tr h="46937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번호</a:t>
                      </a:r>
                      <a:endParaRPr lang="ko-KR" altLang="en-US"/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내용</a:t>
                      </a: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122229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ko-KR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씬 진입 시 현재 활성화된 협력국 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나열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174186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나열된 협력국 별로 우호도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협력국 아이콘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부족명 갱신해 표기 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버튼 클릭 시 부족별 상세 화면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패널로 전환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우호도 아이콘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부족 아이콘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부족명 표기 공간도 버튼처럼 클릭 시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패널이 전환될 것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665334" y="2227190"/>
            <a:ext cx="6533043" cy="32454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30397" y="2092252"/>
            <a:ext cx="269875" cy="269875"/>
          </a:xfrm>
          <a:prstGeom prst="rect">
            <a:avLst/>
          </a:prstGeom>
          <a:solidFill>
            <a:srgbClr val="ff66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1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00272" y="2362127"/>
            <a:ext cx="6203998" cy="7256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00272" y="2817931"/>
            <a:ext cx="269875" cy="269875"/>
          </a:xfrm>
          <a:prstGeom prst="rect">
            <a:avLst/>
          </a:prstGeom>
          <a:solidFill>
            <a:srgbClr val="ff66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2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6" name="오각형 15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부족 관리 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데이터 처리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265654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6859" y="869448"/>
            <a:ext cx="4207427" cy="4496318"/>
          </a:xfrm>
          <a:prstGeom prst="rect">
            <a:avLst/>
          </a:prstGeom>
          <a:solidFill>
            <a:srgbClr val="9be5c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부족 일러스트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(Image)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5693" y="2080363"/>
            <a:ext cx="668182" cy="607392"/>
          </a:xfrm>
          <a:prstGeom prst="rect">
            <a:avLst/>
          </a:prstGeom>
          <a:solidFill>
            <a:srgbClr val="a6a7d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/>
              <a:t>부족</a:t>
            </a:r>
            <a:endParaRPr lang="ko-KR" altLang="en-US" sz="1200"/>
          </a:p>
          <a:p>
            <a:pPr lvl="0" algn="ctr">
              <a:defRPr/>
            </a:pPr>
            <a:r>
              <a:rPr lang="ko-KR" altLang="en-US" sz="1200"/>
              <a:t>아이콘</a:t>
            </a:r>
            <a:endParaRPr lang="ko-KR" altLang="en-US" sz="1200"/>
          </a:p>
          <a:p>
            <a:pPr lvl="0" algn="ctr">
              <a:defRPr/>
            </a:pPr>
            <a:r>
              <a:rPr lang="en-US" altLang="ko-KR" sz="1200"/>
              <a:t>(image)</a:t>
            </a:r>
            <a:endParaRPr lang="en-US" altLang="ko-KR" sz="1200"/>
          </a:p>
        </p:txBody>
      </p:sp>
      <p:sp>
        <p:nvSpPr>
          <p:cNvPr id="6" name="직사각형 5"/>
          <p:cNvSpPr/>
          <p:nvPr/>
        </p:nvSpPr>
        <p:spPr>
          <a:xfrm>
            <a:off x="716858" y="869448"/>
            <a:ext cx="9674023" cy="4496318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65693" y="1406835"/>
            <a:ext cx="2095499" cy="60739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부족명 </a:t>
            </a:r>
            <a:r>
              <a:rPr lang="en-US" altLang="ko-KR"/>
              <a:t>(TextMeshPro)</a:t>
            </a:r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1603880" y="2080363"/>
            <a:ext cx="714375" cy="60739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/>
              <a:t>우호도</a:t>
            </a:r>
            <a:r>
              <a:rPr lang="en-US" altLang="ko-KR" sz="1200"/>
              <a:t>(TextMeshPro)</a:t>
            </a:r>
            <a:endParaRPr lang="en-US" altLang="ko-KR" sz="12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b="91359"/>
          <a:stretch>
            <a:fillRect/>
          </a:stretch>
        </p:blipFill>
        <p:spPr>
          <a:xfrm>
            <a:off x="716859" y="869448"/>
            <a:ext cx="9674022" cy="471251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9740009" y="1511127"/>
            <a:ext cx="501649" cy="455543"/>
          </a:xfrm>
          <a:prstGeom prst="rect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X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29352" y="1797223"/>
            <a:ext cx="2359924" cy="434008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협력국 특성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29352" y="2231232"/>
            <a:ext cx="5212305" cy="2966070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89276" y="1797223"/>
            <a:ext cx="2193235" cy="434008"/>
          </a:xfrm>
          <a:prstGeom prst="rect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우호도 보상</a:t>
            </a:r>
            <a:endParaRPr lang="ko-KR" altLang="en-US">
              <a:solidFill>
                <a:schemeClr val="dk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r="50000"/>
          <a:stretch>
            <a:fillRect/>
          </a:stretch>
        </p:blipFill>
        <p:spPr>
          <a:xfrm>
            <a:off x="5093244" y="2384059"/>
            <a:ext cx="706106" cy="750636"/>
          </a:xfrm>
          <a:prstGeom prst="rect">
            <a:avLst/>
          </a:prstGeom>
        </p:spPr>
      </p:pic>
      <p:sp>
        <p:nvSpPr>
          <p:cNvPr id="19" name="가로 글상자 18"/>
          <p:cNvSpPr txBox="1"/>
          <p:nvPr/>
        </p:nvSpPr>
        <p:spPr>
          <a:xfrm>
            <a:off x="5899286" y="2312437"/>
            <a:ext cx="1545315" cy="362183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[</a:t>
            </a:r>
            <a:r>
              <a:rPr lang="ko-KR" altLang="en-US"/>
              <a:t>핵심 키워드</a:t>
            </a:r>
            <a:r>
              <a:rPr lang="en-US" altLang="ko-KR"/>
              <a:t>]</a:t>
            </a:r>
            <a:endParaRPr lang="en-US" altLang="ko-KR"/>
          </a:p>
        </p:txBody>
      </p:sp>
      <p:sp>
        <p:nvSpPr>
          <p:cNvPr id="20" name="가로 글상자 19"/>
          <p:cNvSpPr txBox="1"/>
          <p:nvPr/>
        </p:nvSpPr>
        <p:spPr>
          <a:xfrm>
            <a:off x="5968307" y="2628346"/>
            <a:ext cx="3291288" cy="81779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600"/>
              <a:t>핵심 키워드 설명 </a:t>
            </a:r>
            <a:r>
              <a:rPr lang="en-US" altLang="ko-KR" sz="1600"/>
              <a:t>(1~3</a:t>
            </a:r>
            <a:r>
              <a:rPr lang="ko-KR" altLang="en-US" sz="1600"/>
              <a:t>줄</a:t>
            </a:r>
            <a:r>
              <a:rPr lang="en-US" altLang="ko-KR" sz="1600"/>
              <a:t>)</a:t>
            </a:r>
            <a:endParaRPr lang="en-US" altLang="ko-KR" sz="1600"/>
          </a:p>
          <a:p>
            <a:pPr lvl="0">
              <a:defRPr/>
            </a:pPr>
            <a:r>
              <a:rPr lang="ko-KR" altLang="en-US" sz="1600"/>
              <a:t>핵심 키워드 설명 </a:t>
            </a:r>
            <a:r>
              <a:rPr lang="en-US" altLang="ko-KR" sz="1600"/>
              <a:t>(1~3</a:t>
            </a:r>
            <a:r>
              <a:rPr lang="ko-KR" altLang="en-US" sz="1600"/>
              <a:t>줄</a:t>
            </a:r>
            <a:r>
              <a:rPr lang="en-US" altLang="ko-KR" sz="1600"/>
              <a:t>)</a:t>
            </a:r>
            <a:endParaRPr lang="en-US" altLang="ko-KR" sz="1600"/>
          </a:p>
          <a:p>
            <a:pPr lvl="0">
              <a:defRPr/>
            </a:pPr>
            <a:r>
              <a:rPr lang="ko-KR" altLang="en-US" sz="1600"/>
              <a:t>핵심 키워드 설명 </a:t>
            </a:r>
            <a:r>
              <a:rPr lang="en-US" altLang="ko-KR" sz="1600"/>
              <a:t>(1~3</a:t>
            </a:r>
            <a:r>
              <a:rPr lang="ko-KR" altLang="en-US" sz="1600"/>
              <a:t>줄</a:t>
            </a:r>
            <a:r>
              <a:rPr lang="en-US" altLang="ko-KR" sz="1600"/>
              <a:t>)</a:t>
            </a:r>
            <a:endParaRPr lang="en-US" altLang="ko-KR" sz="1600"/>
          </a:p>
        </p:txBody>
      </p:sp>
      <p:sp>
        <p:nvSpPr>
          <p:cNvPr id="25" name="가로 글상자 24"/>
          <p:cNvSpPr txBox="1"/>
          <p:nvPr/>
        </p:nvSpPr>
        <p:spPr>
          <a:xfrm>
            <a:off x="5899286" y="3646358"/>
            <a:ext cx="2059665" cy="362183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[</a:t>
            </a:r>
            <a:r>
              <a:rPr lang="ko-KR" altLang="en-US"/>
              <a:t>협력국 주요 특징</a:t>
            </a:r>
            <a:r>
              <a:rPr lang="en-US" altLang="ko-KR"/>
              <a:t>]</a:t>
            </a:r>
            <a:endParaRPr lang="en-US" altLang="ko-KR"/>
          </a:p>
        </p:txBody>
      </p:sp>
      <p:sp>
        <p:nvSpPr>
          <p:cNvPr id="26" name="가로 글상자 25"/>
          <p:cNvSpPr txBox="1"/>
          <p:nvPr/>
        </p:nvSpPr>
        <p:spPr>
          <a:xfrm>
            <a:off x="5968307" y="3962267"/>
            <a:ext cx="2622056" cy="99663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핵심 협력국 특징 설명 </a:t>
            </a:r>
            <a:r>
              <a:rPr lang="en-US" altLang="ko-KR" sz="1500"/>
              <a:t>(2~4</a:t>
            </a:r>
            <a:r>
              <a:rPr lang="ko-KR" altLang="en-US" sz="1500"/>
              <a:t>줄</a:t>
            </a:r>
            <a:r>
              <a:rPr lang="en-US" altLang="ko-KR" sz="1500"/>
              <a:t>)</a:t>
            </a:r>
            <a:endParaRPr lang="en-US" altLang="ko-KR" sz="1500"/>
          </a:p>
          <a:p>
            <a:pPr lvl="0">
              <a:defRPr/>
            </a:pPr>
            <a:r>
              <a:rPr lang="ko-KR" altLang="en-US" sz="1500"/>
              <a:t>핵심 협력국 특징 설명 </a:t>
            </a:r>
            <a:r>
              <a:rPr lang="en-US" altLang="ko-KR" sz="1500"/>
              <a:t>(2~4</a:t>
            </a:r>
            <a:r>
              <a:rPr lang="ko-KR" altLang="en-US" sz="1500"/>
              <a:t>줄</a:t>
            </a:r>
            <a:r>
              <a:rPr lang="en-US" altLang="ko-KR" sz="1500"/>
              <a:t>)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핵심 협력국 특징 설명 </a:t>
            </a:r>
            <a:r>
              <a:rPr lang="en-US" altLang="ko-KR" sz="1500"/>
              <a:t>(2~4</a:t>
            </a:r>
            <a:r>
              <a:rPr lang="ko-KR" altLang="en-US" sz="1500"/>
              <a:t>줄</a:t>
            </a:r>
            <a:r>
              <a:rPr lang="en-US" altLang="ko-KR" sz="1500"/>
              <a:t>)</a:t>
            </a:r>
            <a:endParaRPr lang="en-US" altLang="ko-KR" sz="1500"/>
          </a:p>
          <a:p>
            <a:pPr lvl="0">
              <a:defRPr/>
            </a:pPr>
            <a:r>
              <a:rPr lang="ko-KR" altLang="en-US" sz="1500"/>
              <a:t>핵심 협력국 특징 설명 </a:t>
            </a:r>
            <a:r>
              <a:rPr lang="en-US" altLang="ko-KR" sz="1500"/>
              <a:t>(2~4</a:t>
            </a:r>
            <a:r>
              <a:rPr lang="ko-KR" altLang="en-US" sz="1500"/>
              <a:t>줄</a:t>
            </a:r>
            <a:r>
              <a:rPr lang="en-US" altLang="ko-KR" sz="1500"/>
              <a:t>)</a:t>
            </a:r>
            <a:endParaRPr lang="en-US" altLang="ko-KR" sz="1500"/>
          </a:p>
        </p:txBody>
      </p:sp>
      <p:sp>
        <p:nvSpPr>
          <p:cNvPr id="28" name="직사각형 27"/>
          <p:cNvSpPr/>
          <p:nvPr/>
        </p:nvSpPr>
        <p:spPr>
          <a:xfrm>
            <a:off x="5115795" y="3704845"/>
            <a:ext cx="668182" cy="607392"/>
          </a:xfrm>
          <a:prstGeom prst="rect">
            <a:avLst/>
          </a:prstGeom>
          <a:solidFill>
            <a:srgbClr val="a6a7d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/>
              <a:t>병력</a:t>
            </a:r>
            <a:endParaRPr lang="en-US" altLang="ko-KR" sz="1200"/>
          </a:p>
          <a:p>
            <a:pPr lvl="0" algn="ctr">
              <a:defRPr/>
            </a:pPr>
            <a:r>
              <a:rPr lang="ko-KR" altLang="en-US" sz="1200"/>
              <a:t>아이콘</a:t>
            </a:r>
            <a:endParaRPr lang="en-US" altLang="ko-KR" sz="1200"/>
          </a:p>
        </p:txBody>
      </p:sp>
      <p:cxnSp>
        <p:nvCxnSpPr>
          <p:cNvPr id="29" name="화살표 28"/>
          <p:cNvCxnSpPr/>
          <p:nvPr/>
        </p:nvCxnSpPr>
        <p:spPr>
          <a:xfrm rot="10800000">
            <a:off x="8590363" y="3117606"/>
            <a:ext cx="1920110" cy="528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화살표 29"/>
          <p:cNvCxnSpPr>
            <a:endCxn id="26" idx="3"/>
          </p:cNvCxnSpPr>
          <p:nvPr/>
        </p:nvCxnSpPr>
        <p:spPr>
          <a:xfrm rot="10800000" flipV="1">
            <a:off x="8590363" y="3827449"/>
            <a:ext cx="1920110" cy="6331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가로 글상자 30"/>
          <p:cNvSpPr txBox="1"/>
          <p:nvPr/>
        </p:nvSpPr>
        <p:spPr>
          <a:xfrm>
            <a:off x="10510473" y="3429000"/>
            <a:ext cx="1763441" cy="90297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해당 텍스트는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추후 전달 예정</a:t>
            </a:r>
            <a:r>
              <a:rPr lang="en-US" altLang="ko-KR"/>
              <a:t>,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폰트는 </a:t>
            </a:r>
            <a:r>
              <a:rPr lang="en-US" altLang="ko-KR"/>
              <a:t>6:5</a:t>
            </a:r>
            <a:r>
              <a:rPr lang="ko-KR" altLang="en-US"/>
              <a:t> 비율</a:t>
            </a:r>
            <a:endParaRPr lang="ko-KR" altLang="en-US"/>
          </a:p>
        </p:txBody>
      </p:sp>
      <p:cxnSp>
        <p:nvCxnSpPr>
          <p:cNvPr id="32" name="화살표 31"/>
          <p:cNvCxnSpPr/>
          <p:nvPr/>
        </p:nvCxnSpPr>
        <p:spPr>
          <a:xfrm rot="5400000" flipH="1" flipV="1">
            <a:off x="3416295" y="3698381"/>
            <a:ext cx="2428640" cy="11063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가로 글상자 32"/>
          <p:cNvSpPr txBox="1"/>
          <p:nvPr/>
        </p:nvSpPr>
        <p:spPr>
          <a:xfrm>
            <a:off x="2373865" y="5475025"/>
            <a:ext cx="3594442" cy="36590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협력국별 버프</a:t>
            </a:r>
            <a:r>
              <a:rPr lang="en-US" altLang="ko-KR"/>
              <a:t>/</a:t>
            </a:r>
            <a:r>
              <a:rPr lang="ko-KR" altLang="en-US"/>
              <a:t>디버프 아이콘 중 </a:t>
            </a:r>
            <a:r>
              <a:rPr lang="en-US" altLang="ko-KR"/>
              <a:t>1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7064616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6859" y="869448"/>
            <a:ext cx="4207427" cy="4496318"/>
          </a:xfrm>
          <a:prstGeom prst="rect">
            <a:avLst/>
          </a:prstGeom>
          <a:solidFill>
            <a:srgbClr val="9be5c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부족 일러스트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(Image)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5693" y="2080363"/>
            <a:ext cx="668182" cy="607392"/>
          </a:xfrm>
          <a:prstGeom prst="rect">
            <a:avLst/>
          </a:prstGeom>
          <a:solidFill>
            <a:srgbClr val="a6a7d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/>
              <a:t>부족</a:t>
            </a:r>
            <a:endParaRPr lang="ko-KR" altLang="en-US" sz="1200"/>
          </a:p>
          <a:p>
            <a:pPr lvl="0" algn="ctr">
              <a:defRPr/>
            </a:pPr>
            <a:r>
              <a:rPr lang="ko-KR" altLang="en-US" sz="1200"/>
              <a:t>아이콘</a:t>
            </a:r>
            <a:endParaRPr lang="ko-KR" altLang="en-US" sz="1200"/>
          </a:p>
          <a:p>
            <a:pPr lvl="0" algn="ctr">
              <a:defRPr/>
            </a:pPr>
            <a:r>
              <a:rPr lang="en-US" altLang="ko-KR" sz="1200"/>
              <a:t>(image)</a:t>
            </a:r>
            <a:endParaRPr lang="en-US" altLang="ko-KR" sz="1200"/>
          </a:p>
        </p:txBody>
      </p:sp>
      <p:sp>
        <p:nvSpPr>
          <p:cNvPr id="6" name="직사각형 5"/>
          <p:cNvSpPr/>
          <p:nvPr/>
        </p:nvSpPr>
        <p:spPr>
          <a:xfrm>
            <a:off x="716858" y="869448"/>
            <a:ext cx="9674023" cy="4496318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65693" y="1406835"/>
            <a:ext cx="2095499" cy="60739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부족명 </a:t>
            </a:r>
            <a:r>
              <a:rPr lang="en-US" altLang="ko-KR"/>
              <a:t>(TextMeshPro)</a:t>
            </a:r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1603880" y="2080363"/>
            <a:ext cx="714375" cy="60739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/>
              <a:t>우호도</a:t>
            </a:r>
            <a:r>
              <a:rPr lang="en-US" altLang="ko-KR" sz="1200"/>
              <a:t>(TextMeshPro)</a:t>
            </a:r>
            <a:endParaRPr lang="en-US" altLang="ko-KR" sz="12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b="91359"/>
          <a:stretch>
            <a:fillRect/>
          </a:stretch>
        </p:blipFill>
        <p:spPr>
          <a:xfrm>
            <a:off x="716859" y="869448"/>
            <a:ext cx="9674022" cy="471251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9740009" y="1511127"/>
            <a:ext cx="501649" cy="455543"/>
          </a:xfrm>
          <a:prstGeom prst="rect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X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29352" y="1797223"/>
            <a:ext cx="2359924" cy="434008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협력국 특성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29352" y="2231232"/>
            <a:ext cx="5212305" cy="2966070"/>
          </a:xfrm>
          <a:prstGeom prst="rect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89276" y="1797223"/>
            <a:ext cx="2193235" cy="434008"/>
          </a:xfrm>
          <a:prstGeom prst="rect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우호도 보상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327406" y="2434736"/>
            <a:ext cx="67700" cy="2762565"/>
          </a:xfrm>
          <a:prstGeom prst="rect">
            <a:avLst/>
          </a:prstGeom>
          <a:gradFill flip="xy" rotWithShape="1">
            <a:gsLst>
              <a:gs pos="0">
                <a:srgbClr val="ff9999">
                  <a:alpha val="100000"/>
                </a:srgbClr>
              </a:gs>
              <a:gs pos="59211">
                <a:srgbClr val="000000">
                  <a:alpha val="100000"/>
                </a:srgbClr>
              </a:gs>
              <a:gs pos="58114">
                <a:srgbClr val="ff9999">
                  <a:alpha val="10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270256" y="2329961"/>
            <a:ext cx="190500" cy="190500"/>
          </a:xfrm>
          <a:prstGeom prst="ellipse">
            <a:avLst/>
          </a:prstGeom>
          <a:solidFill>
            <a:srgbClr val="ff9999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5112749" y="2632748"/>
            <a:ext cx="531467" cy="531467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rgbClr val="0d0d0d"/>
                </a:solidFill>
              </a:rPr>
              <a:t>5</a:t>
            </a:r>
            <a:endParaRPr lang="en-US" altLang="ko-KR">
              <a:solidFill>
                <a:srgbClr val="0d0d0d"/>
              </a:solidFill>
            </a:endParaRPr>
          </a:p>
        </p:txBody>
      </p:sp>
      <p:sp>
        <p:nvSpPr>
          <p:cNvPr id="38" name="가로 글상자 37"/>
          <p:cNvSpPr txBox="1"/>
          <p:nvPr/>
        </p:nvSpPr>
        <p:spPr>
          <a:xfrm>
            <a:off x="5644215" y="2619192"/>
            <a:ext cx="3230576" cy="63855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영토의 식량 생산량 </a:t>
            </a:r>
            <a:r>
              <a:rPr lang="en-US" altLang="ko-KR"/>
              <a:t>1.2</a:t>
            </a:r>
            <a:r>
              <a:rPr lang="ko-KR" altLang="en-US"/>
              <a:t>배 증가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기본 유닛 잠금 해제</a:t>
            </a:r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5105847" y="3399442"/>
            <a:ext cx="531467" cy="531467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rgbClr val="0d0d0d"/>
                </a:solidFill>
              </a:rPr>
              <a:t>10</a:t>
            </a:r>
            <a:endParaRPr lang="en-US" altLang="ko-KR">
              <a:solidFill>
                <a:srgbClr val="0d0d0d"/>
              </a:solidFill>
            </a:endParaRPr>
          </a:p>
        </p:txBody>
      </p:sp>
      <p:sp>
        <p:nvSpPr>
          <p:cNvPr id="40" name="가로 글상자 39"/>
          <p:cNvSpPr txBox="1"/>
          <p:nvPr/>
        </p:nvSpPr>
        <p:spPr>
          <a:xfrm>
            <a:off x="5637313" y="3479016"/>
            <a:ext cx="3027928" cy="367163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영토</a:t>
            </a:r>
            <a:r>
              <a:rPr lang="en-US" altLang="ko-KR"/>
              <a:t>/</a:t>
            </a:r>
            <a:r>
              <a:rPr lang="ko-KR" altLang="en-US"/>
              <a:t>건물 식량 생산량 </a:t>
            </a:r>
            <a:r>
              <a:rPr lang="en-US" altLang="ko-KR"/>
              <a:t>+20%</a:t>
            </a:r>
            <a:endParaRPr lang="en-US" altLang="ko-KR"/>
          </a:p>
        </p:txBody>
      </p:sp>
      <p:sp>
        <p:nvSpPr>
          <p:cNvPr id="41" name="타원 40"/>
          <p:cNvSpPr/>
          <p:nvPr/>
        </p:nvSpPr>
        <p:spPr>
          <a:xfrm>
            <a:off x="5099773" y="4160979"/>
            <a:ext cx="531467" cy="531467"/>
          </a:xfrm>
          <a:prstGeom prst="ellipse">
            <a:avLst/>
          </a:prstGeom>
          <a:solidFill>
            <a:srgbClr val="80808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chemeClr val="lt1"/>
                </a:solidFill>
              </a:rPr>
              <a:t>15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42" name="가로 글상자 41"/>
          <p:cNvSpPr txBox="1"/>
          <p:nvPr/>
        </p:nvSpPr>
        <p:spPr>
          <a:xfrm>
            <a:off x="5620654" y="4204468"/>
            <a:ext cx="3504429" cy="36562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>
                <a:solidFill>
                  <a:srgbClr val="808080"/>
                </a:solidFill>
              </a:rPr>
              <a:t>늑대 협력국 의뢰 성공 보상 </a:t>
            </a:r>
            <a:r>
              <a:rPr lang="en-US" altLang="ko-KR">
                <a:solidFill>
                  <a:srgbClr val="808080"/>
                </a:solidFill>
              </a:rPr>
              <a:t>+25%</a:t>
            </a:r>
            <a:endParaRPr lang="en-US" altLang="ko-KR">
              <a:solidFill>
                <a:srgbClr val="808080"/>
              </a:solidFill>
            </a:endParaRPr>
          </a:p>
        </p:txBody>
      </p:sp>
      <p:cxnSp>
        <p:nvCxnSpPr>
          <p:cNvPr id="46" name="화살표 45"/>
          <p:cNvCxnSpPr/>
          <p:nvPr/>
        </p:nvCxnSpPr>
        <p:spPr>
          <a:xfrm flipV="1">
            <a:off x="4451106" y="5077558"/>
            <a:ext cx="852994" cy="593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가로 글상자 46"/>
          <p:cNvSpPr txBox="1"/>
          <p:nvPr/>
        </p:nvSpPr>
        <p:spPr>
          <a:xfrm>
            <a:off x="1116775" y="5671038"/>
            <a:ext cx="3407595" cy="64213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아래로 진행하는 프로그레스 바</a:t>
            </a:r>
            <a:r>
              <a:rPr lang="en-US" altLang="ko-KR"/>
              <a:t>,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0~100</a:t>
            </a:r>
            <a:r>
              <a:rPr lang="ko-KR" altLang="en-US"/>
              <a:t> 기준으로 진행</a:t>
            </a:r>
            <a:endParaRPr lang="ko-KR" altLang="en-US"/>
          </a:p>
        </p:txBody>
      </p:sp>
      <p:cxnSp>
        <p:nvCxnSpPr>
          <p:cNvPr id="48" name="화살표 47"/>
          <p:cNvCxnSpPr/>
          <p:nvPr/>
        </p:nvCxnSpPr>
        <p:spPr>
          <a:xfrm rot="16200000" flipV="1">
            <a:off x="5018145" y="4156874"/>
            <a:ext cx="1802547" cy="917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가로 글상자 48"/>
          <p:cNvSpPr txBox="1"/>
          <p:nvPr/>
        </p:nvSpPr>
        <p:spPr>
          <a:xfrm>
            <a:off x="5521253" y="5516814"/>
            <a:ext cx="4228504" cy="117735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해당 우호도 체크포인트에 도달하면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원은 </a:t>
            </a:r>
            <a:r>
              <a:rPr lang="en-US" altLang="ko-KR"/>
              <a:t>On</a:t>
            </a:r>
            <a:r>
              <a:rPr lang="ko-KR" altLang="en-US"/>
              <a:t> 상태로 전환 </a:t>
            </a:r>
            <a:r>
              <a:rPr lang="en-US" altLang="ko-KR"/>
              <a:t>(</a:t>
            </a:r>
            <a:r>
              <a:rPr lang="ko-KR" altLang="en-US"/>
              <a:t>분홍색</a:t>
            </a:r>
            <a:r>
              <a:rPr lang="en-US" altLang="ko-KR"/>
              <a:t>/</a:t>
            </a:r>
            <a:r>
              <a:rPr lang="ko-KR" altLang="en-US"/>
              <a:t>검정 글씨</a:t>
            </a:r>
            <a:r>
              <a:rPr lang="en-US" altLang="ko-KR"/>
              <a:t>),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이전에는 </a:t>
            </a:r>
            <a:r>
              <a:rPr lang="en-US" altLang="ko-KR"/>
              <a:t>Off</a:t>
            </a:r>
            <a:r>
              <a:rPr lang="ko-KR" altLang="en-US"/>
              <a:t> 상태로 유지 </a:t>
            </a:r>
            <a:r>
              <a:rPr lang="en-US" altLang="ko-KR"/>
              <a:t>(</a:t>
            </a:r>
            <a:r>
              <a:rPr lang="ko-KR" altLang="en-US"/>
              <a:t>회색</a:t>
            </a:r>
            <a:r>
              <a:rPr lang="en-US" altLang="ko-KR"/>
              <a:t>/</a:t>
            </a:r>
            <a:r>
              <a:rPr lang="ko-KR" altLang="en-US"/>
              <a:t>흰 글씨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연구 또한 해금 됨</a:t>
            </a:r>
            <a:endParaRPr lang="ko-KR" altLang="en-US"/>
          </a:p>
        </p:txBody>
      </p:sp>
      <p:cxnSp>
        <p:nvCxnSpPr>
          <p:cNvPr id="50" name="화살표 49"/>
          <p:cNvCxnSpPr>
            <a:stCxn id="51" idx="1"/>
          </p:cNvCxnSpPr>
          <p:nvPr/>
        </p:nvCxnSpPr>
        <p:spPr>
          <a:xfrm rot="10800000">
            <a:off x="8744682" y="2938469"/>
            <a:ext cx="1709503" cy="3162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가로 글상자 50"/>
          <p:cNvSpPr txBox="1"/>
          <p:nvPr/>
        </p:nvSpPr>
        <p:spPr>
          <a:xfrm>
            <a:off x="10454186" y="2663175"/>
            <a:ext cx="4228504" cy="118300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On</a:t>
            </a:r>
            <a:r>
              <a:rPr lang="ko-KR" altLang="en-US"/>
              <a:t> 상태일 경우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검은 글씨</a:t>
            </a:r>
            <a:r>
              <a:rPr lang="en-US" altLang="ko-KR"/>
              <a:t>,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Off</a:t>
            </a:r>
            <a:r>
              <a:rPr lang="ko-KR" altLang="en-US"/>
              <a:t> 상태일 경우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회색 글씨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02736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152</ep:Words>
  <ep:PresentationFormat>화면 슬라이드 쇼(4:3)</ep:PresentationFormat>
  <ep:Paragraphs>101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한컴오피스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2025-08-15T06:29:12.360</dcterms:created>
  <dc:creator>hs087</dc:creator>
  <cp:lastModifiedBy>hs087</cp:lastModifiedBy>
  <dcterms:modified xsi:type="dcterms:W3CDTF">2025-08-20T03:10:23.293</dcterms:modified>
  <cp:revision>57</cp:revision>
  <cp:version>13.0.0.2151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