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05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7749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6162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93102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Relationship Id="rId4" Type="http://schemas.openxmlformats.org/officeDocument/2006/relationships/image" Target="../media/image8.jpeg"  /><Relationship Id="rId5" Type="http://schemas.openxmlformats.org/officeDocument/2006/relationships/image" Target="../media/image9.jpe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jpeg"  /><Relationship Id="rId9" Type="http://schemas.openxmlformats.org/officeDocument/2006/relationships/image" Target="../media/image1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55362"/>
            <a:ext cx="6448412" cy="3615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1455362"/>
            <a:ext cx="646987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728529"/>
          <a:ext cx="4700642" cy="5221165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468948"/>
                <a:gridCol w="1222217"/>
                <a:gridCol w="2009475"/>
              </a:tblGrid>
              <a:tr h="7296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3677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상단 패널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이미지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1920*120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짙은 색의 나무 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다른 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UI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 최상단에 있는 만큼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상대적으로 색조 차이가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짙게 나야 함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하단에 마감 처리 느낌을 주기 위해 더 짙은 나무를 덧댄 느낌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8201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각 자원 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아이콘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70*70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왼쪽부터 나무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철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고기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연구력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돋보기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모양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단품만 있는 아이콘 보다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무더기로 쌓아져있는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형태로 작업하면 더 좋음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5968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-135761" y="1231480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45196" y="3171216"/>
            <a:ext cx="3992562" cy="363166"/>
          </a:xfrm>
          <a:prstGeom prst="rect">
            <a:avLst/>
          </a:prstGeom>
          <a:solidFill>
            <a:srgbClr val="d47c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45197" y="3477021"/>
            <a:ext cx="3992561" cy="57361"/>
          </a:xfrm>
          <a:prstGeom prst="rect">
            <a:avLst/>
          </a:prstGeom>
          <a:solidFill>
            <a:srgbClr val="623a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623a00"/>
              </a:solidFill>
            </a:endParaRPr>
          </a:p>
        </p:txBody>
      </p:sp>
      <p:cxnSp>
        <p:nvCxnSpPr>
          <p:cNvPr id="13" name="선 12"/>
          <p:cNvCxnSpPr/>
          <p:nvPr/>
        </p:nvCxnSpPr>
        <p:spPr>
          <a:xfrm>
            <a:off x="7344505" y="3429000"/>
            <a:ext cx="945174" cy="0"/>
          </a:xfrm>
          <a:prstGeom prst="line">
            <a:avLst/>
          </a:prstGeom>
          <a:ln w="6350">
            <a:solidFill>
              <a:srgbClr val="42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선 13"/>
          <p:cNvCxnSpPr/>
          <p:nvPr/>
        </p:nvCxnSpPr>
        <p:spPr>
          <a:xfrm>
            <a:off x="9467847" y="3280995"/>
            <a:ext cx="945174" cy="0"/>
          </a:xfrm>
          <a:prstGeom prst="line">
            <a:avLst/>
          </a:prstGeom>
          <a:ln w="6350">
            <a:solidFill>
              <a:srgbClr val="42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선 14"/>
          <p:cNvCxnSpPr/>
          <p:nvPr/>
        </p:nvCxnSpPr>
        <p:spPr>
          <a:xfrm>
            <a:off x="9940434" y="3379008"/>
            <a:ext cx="945174" cy="0"/>
          </a:xfrm>
          <a:prstGeom prst="line">
            <a:avLst/>
          </a:prstGeom>
          <a:ln w="6350">
            <a:solidFill>
              <a:srgbClr val="422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20012" y="5128454"/>
            <a:ext cx="686964" cy="54957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241477" y="5128454"/>
            <a:ext cx="686965" cy="549572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484021" y="1223936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473325" y="1529581"/>
            <a:ext cx="292913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09747" y="1529581"/>
            <a:ext cx="292913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9642" y="1522037"/>
            <a:ext cx="269101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725" y="1529581"/>
            <a:ext cx="292913" cy="262684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099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5362"/>
            <a:ext cx="6448412" cy="3615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149" y="1455362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357054"/>
          <a:ext cx="4967045" cy="5926015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53284"/>
                <a:gridCol w="1287780"/>
                <a:gridCol w="2125980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주요 텍스트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배경 이미지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250*80,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220*80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제한치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흐릿한 검정 타원형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배경 이미지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상→하 투명도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그라데이션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(0%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→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20%)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8201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화면 이동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endParaRPr lang="en-US" altLang="ko-KR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메뉴 버튼 배경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각 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90*90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왼쪽부터 퀵 이동 패널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도움말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환경설정 버튼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퀵 이동 패널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밝은 색조의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나무로 만든 표지판 이미지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하단에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이동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텍스트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도움말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연두색 물음표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이미지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하단에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도움말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텍스트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환경설정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은색의 톱니바퀴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이미지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하단에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환경설정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’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텍스트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5968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03187" y="1157261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순서도: 수행의 시작/종료 24"/>
          <p:cNvSpPr/>
          <p:nvPr/>
        </p:nvSpPr>
        <p:spPr>
          <a:xfrm>
            <a:off x="8600281" y="2065337"/>
            <a:ext cx="1063626" cy="412750"/>
          </a:xfrm>
          <a:prstGeom prst="flowChartTerminator">
            <a:avLst/>
          </a:prstGeom>
          <a:gradFill flip="xy" rotWithShape="1">
            <a:gsLst>
              <a:gs pos="0">
                <a:schemeClr val="dk1">
                  <a:alpha val="100000"/>
                </a:schemeClr>
              </a:gs>
              <a:gs pos="100000">
                <a:srgbClr val="0e0e0e">
                  <a:alpha val="80000"/>
                </a:srgbClr>
              </a:gs>
            </a:gsLst>
            <a:lin ang="5400000" scaled="1"/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900000">
            <a:off x="8244191" y="5536171"/>
            <a:ext cx="477442" cy="477442"/>
          </a:xfrm>
          <a:prstGeom prst="rect">
            <a:avLst/>
          </a:prstGeom>
        </p:spPr>
      </p:pic>
      <p:sp>
        <p:nvSpPr>
          <p:cNvPr id="30" name="가로 글상자 29"/>
          <p:cNvSpPr txBox="1"/>
          <p:nvPr/>
        </p:nvSpPr>
        <p:spPr>
          <a:xfrm>
            <a:off x="8190540" y="5832042"/>
            <a:ext cx="738566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n w="19050" cap="flat" cmpd="sng" algn="ctr">
                  <a:solidFill>
                    <a:srgbClr val="ffa01c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666"/>
                </a:solidFill>
              </a:rPr>
              <a:t>이동</a:t>
            </a:r>
            <a:endParaRPr lang="ko-KR" altLang="en-US">
              <a:ln w="19050" cap="flat" cmpd="sng" algn="ctr">
                <a:solidFill>
                  <a:srgbClr val="ffa01c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666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49730" y="5555789"/>
            <a:ext cx="400713" cy="400713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9113044" y="5908242"/>
            <a:ext cx="701931" cy="273483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>
              <a:defRPr/>
            </a:pPr>
            <a:r>
              <a:rPr lang="ko-KR" altLang="en-US">
                <a:ln w="19050" cap="flat" cmpd="sng" algn="ctr">
                  <a:solidFill>
                    <a:srgbClr val="1aff1a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666"/>
                </a:solidFill>
              </a:rPr>
              <a:t>도움말</a:t>
            </a:r>
            <a:endParaRPr lang="ko-KR" altLang="en-US">
              <a:ln w="19050" cap="flat" cmpd="sng" algn="ctr">
                <a:solidFill>
                  <a:srgbClr val="1aff1a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666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248031" y="5461649"/>
            <a:ext cx="494852" cy="494852"/>
          </a:xfrm>
          <a:prstGeom prst="rect">
            <a:avLst/>
          </a:prstGeom>
        </p:spPr>
      </p:pic>
      <p:sp>
        <p:nvSpPr>
          <p:cNvPr id="34" name="가로 글상자 33"/>
          <p:cNvSpPr txBox="1"/>
          <p:nvPr/>
        </p:nvSpPr>
        <p:spPr>
          <a:xfrm>
            <a:off x="10152735" y="5935438"/>
            <a:ext cx="797182" cy="21909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>
              <a:defRPr/>
            </a:pPr>
            <a:r>
              <a:rPr lang="ko-KR" altLang="en-US" sz="1500">
                <a:ln w="19050" cap="flat" cmpd="sng" algn="ctr">
                  <a:solidFill>
                    <a:srgbClr val="b2b2b2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ff6666"/>
                </a:solidFill>
              </a:rPr>
              <a:t>환경설정</a:t>
            </a:r>
            <a:endParaRPr lang="ko-KR" altLang="en-US" sz="1500">
              <a:ln w="19050" cap="flat" cmpd="sng" algn="ctr">
                <a:solidFill>
                  <a:srgbClr val="b2b2b2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ff6666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46992" y="1455362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95450" y="1455362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496283" y="1455361"/>
            <a:ext cx="745106" cy="396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297116" y="1455362"/>
            <a:ext cx="711489" cy="396034"/>
          </a:xfrm>
          <a:prstGeom prst="rect">
            <a:avLst/>
          </a:prstGeom>
          <a:noFill/>
          <a:ln w="25400">
            <a:solidFill>
              <a:srgbClr val="b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008605" y="1455361"/>
            <a:ext cx="796736" cy="396034"/>
          </a:xfrm>
          <a:prstGeom prst="rect">
            <a:avLst/>
          </a:prstGeom>
          <a:noFill/>
          <a:ln w="25400">
            <a:solidFill>
              <a:srgbClr val="b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77624" y="1157260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77624" y="1455361"/>
            <a:ext cx="1170788" cy="396035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93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5361"/>
            <a:ext cx="6448412" cy="3620676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357054"/>
          <a:ext cx="5063506" cy="5989515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83071"/>
                <a:gridCol w="1306830"/>
                <a:gridCol w="2173605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7392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시계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각 메뉴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제한치 표시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아이콘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70*70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회종시계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플라스크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연구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집 데포르메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건물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유닛 데포르메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병력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두루마리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의뢰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아이콘 필요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왼쪽은 날짜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오른쪽은 각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메뉴에서 상한치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현재 보유량을 표기하는데 사용함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82015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 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날짜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연구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건물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병력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의뢰</a:t>
                      </a: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4154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퀵이동 패널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배경</a:t>
                      </a: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+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각 메뉴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버튼 배경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배경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1350*150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버튼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180*100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퀵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버튼을 누르면 나오는 패널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배경은 투명도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 20%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나무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판자 배경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버튼은 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4P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의 메뉴 변경 버튼을 작게 만든 형태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하단의 디자인 예시를 가로로 길게 배치했다고 간주하면 됨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404180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56464" y="1157260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56464" y="1504451"/>
            <a:ext cx="254203" cy="2788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88101" y="1968251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59624" y="1883986"/>
            <a:ext cx="4520413" cy="466630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08927" y="1513977"/>
            <a:ext cx="254203" cy="2788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17656" y="2960689"/>
            <a:ext cx="468310" cy="46831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rcRect l="10952" t="12429" r="8518" b="16949"/>
          <a:stretch>
            <a:fillRect/>
          </a:stretch>
        </p:blipFill>
        <p:spPr>
          <a:xfrm>
            <a:off x="8509000" y="2963340"/>
            <a:ext cx="493068" cy="46565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125100" y="2960689"/>
            <a:ext cx="436365" cy="43636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84498" y="2960689"/>
            <a:ext cx="468310" cy="46831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8"/>
          <a:srcRect t="20409" b="11228"/>
          <a:stretch>
            <a:fillRect/>
          </a:stretch>
        </p:blipFill>
        <p:spPr>
          <a:xfrm>
            <a:off x="10275841" y="2994422"/>
            <a:ext cx="828664" cy="43457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950577" y="5076038"/>
            <a:ext cx="841479" cy="11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6716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455362"/>
            <a:ext cx="6448412" cy="36159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87337" y="2363439"/>
            <a:ext cx="4039169" cy="27078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966563" y="728529"/>
          <a:ext cx="4967045" cy="5402141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553284"/>
                <a:gridCol w="1287780"/>
                <a:gridCol w="2125980"/>
              </a:tblGrid>
              <a:tr h="5486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해상도</a:t>
                      </a:r>
                      <a:endParaRPr lang="ko-KR" altLang="en-US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가로</a:t>
                      </a:r>
                      <a:r>
                        <a:rPr lang="en-US" altLang="ko-KR" sz="1200"/>
                        <a:t>px*</a:t>
                      </a:r>
                      <a:r>
                        <a:rPr lang="ko-KR" altLang="en-US" sz="1200"/>
                        <a:t>세로</a:t>
                      </a:r>
                      <a:r>
                        <a:rPr lang="en-US" altLang="ko-KR" sz="1200"/>
                        <a:t>px)</a:t>
                      </a:r>
                      <a:endParaRPr lang="en-US" altLang="ko-KR" sz="1200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디자인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1.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주요 메뉴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버튼 배치 공간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맑은 고딕"/>
                        </a:rPr>
                        <a:t>배경 이미지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  <a:latin typeface="Calibri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1200*820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게시판 모양의 디자인</a:t>
                      </a:r>
                      <a:r>
                        <a:rPr lang="en-US" altLang="ko-KR" sz="1200" spc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하단에 짙은 색으로 게시판의 다리 표현 필요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614708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  <a:tr h="12820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 메뉴 버튼 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>
                          <a:solidFill>
                            <a:srgbClr val="000000"/>
                          </a:solidFill>
                          <a:effectLst/>
                        </a:rPr>
                        <a:t>배경</a:t>
                      </a:r>
                      <a:endParaRPr lang="ko-KR" alt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500" spc="0">
                          <a:solidFill>
                            <a:srgbClr val="000000"/>
                          </a:solidFill>
                          <a:effectLst/>
                        </a:rPr>
                        <a:t>350*350</a:t>
                      </a:r>
                      <a:endParaRPr lang="en-US" altLang="ko-KR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각 메뉴 버튼 의 배경 이미지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틀 내부에 짙은 색으로 채워움푹 들어간 느낌 형성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모서리 부분은 나사를 통해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게시판에 결합된 느낌이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나도록 통일</a:t>
                      </a:r>
                      <a:endParaRPr lang="ko-KR" altLang="en-US" sz="120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200" spc="0">
                          <a:solidFill>
                            <a:srgbClr val="000000"/>
                          </a:solidFill>
                          <a:effectLst/>
                        </a:rPr>
                        <a:t>틀은 최대한 깔끔하게 정리</a:t>
                      </a:r>
                      <a:endParaRPr lang="en-US" altLang="ko-KR" sz="12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88987">
                <a:tc grid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500" spc="0">
                          <a:solidFill>
                            <a:srgbClr val="000000"/>
                          </a:solidFill>
                          <a:effectLst/>
                        </a:rPr>
                        <a:t>디자인 예시</a:t>
                      </a:r>
                      <a:endParaRPr lang="ko-KR" altLang="en-US" sz="150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440" marR="9144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h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33374" y="2065337"/>
            <a:ext cx="271523" cy="29810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90539" y="2179759"/>
            <a:ext cx="2304918" cy="153661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1721528" y="2437169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20266" y="2437169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494393" y="2576590"/>
            <a:ext cx="271523" cy="298101"/>
          </a:xfrm>
          <a:prstGeom prst="rect">
            <a:avLst/>
          </a:prstGeom>
          <a:solidFill>
            <a:srgbClr val="006000"/>
          </a:solidFill>
          <a:ln>
            <a:solidFill>
              <a:srgbClr val="66ff6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41840" y="2437169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721528" y="3750154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20266" y="3750154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041840" y="3750154"/>
            <a:ext cx="1170788" cy="1165362"/>
          </a:xfrm>
          <a:prstGeom prst="rect">
            <a:avLst/>
          </a:prstGeom>
          <a:noFill/>
          <a:ln w="12700"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76128" y="5367587"/>
            <a:ext cx="153373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092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</ep:Words>
  <ep:PresentationFormat>화면 슬라이드 쇼(4:3)</ep:PresentationFormat>
  <ep:Paragraphs>36</ep:Paragraphs>
  <ep:Slides>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한컴오피스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2025-05-18T12:43:10.544</dcterms:created>
  <dc:creator>hs087</dc:creator>
  <cp:lastModifiedBy>hs087</cp:lastModifiedBy>
  <dcterms:modified xsi:type="dcterms:W3CDTF">2025-05-20T09:30:47.730</dcterms:modified>
  <cp:revision>136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