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9" r:id="rId5"/>
    <p:sldId id="258" r:id="rId6"/>
    <p:sldId id="262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050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12266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77496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61625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931024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47301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7.png"  /><Relationship Id="rId4" Type="http://schemas.openxmlformats.org/officeDocument/2006/relationships/image" Target="../media/image8.jpeg"  /><Relationship Id="rId5" Type="http://schemas.openxmlformats.org/officeDocument/2006/relationships/image" Target="../media/image9.jpe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2.jpeg"  /><Relationship Id="rId9" Type="http://schemas.openxmlformats.org/officeDocument/2006/relationships/image" Target="../media/image1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jpeg"  /><Relationship Id="rId6" Type="http://schemas.openxmlformats.org/officeDocument/2006/relationships/image" Target="../media/image19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455362"/>
            <a:ext cx="6448412" cy="36159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1455362"/>
            <a:ext cx="6469876" cy="396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66563" y="728529"/>
          <a:ext cx="4700642" cy="5221165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1468948"/>
                <a:gridCol w="1222217"/>
                <a:gridCol w="2009475"/>
              </a:tblGrid>
              <a:tr h="7296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구분</a:t>
                      </a:r>
                      <a:endParaRPr lang="ko-KR" altLang="en-US"/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해상도</a:t>
                      </a:r>
                      <a:endParaRPr lang="ko-KR" altLang="en-US" sz="1200"/>
                    </a:p>
                    <a:p>
                      <a:pPr lvl="0" algn="ctr">
                        <a:defRPr/>
                      </a:pP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가로</a:t>
                      </a:r>
                      <a:r>
                        <a:rPr lang="en-US" altLang="ko-KR" sz="1200"/>
                        <a:t>px*</a:t>
                      </a:r>
                      <a:r>
                        <a:rPr lang="ko-KR" altLang="en-US" sz="1200"/>
                        <a:t>세로</a:t>
                      </a:r>
                      <a:r>
                        <a:rPr lang="en-US" altLang="ko-KR" sz="1200"/>
                        <a:t>px)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디자인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13677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1.</a:t>
                      </a: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 상단 패널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이미지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1920*120</a:t>
                      </a:r>
                      <a:endParaRPr lang="en-US" altLang="ko-KR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짙은 색의 나무 판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다른 </a:t>
                      </a:r>
                      <a:endParaRPr lang="en-US" altLang="ko-KR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UI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의 최상단에 있는 만큼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상대적으로 색조 차이가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짙게 나야 함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하단에 마감 처리 느낌을 주기 위해 더 짙은 나무를 덧댄 느낌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882015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디자인 예시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2820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>
                          <a:solidFill>
                            <a:srgbClr val="000000"/>
                          </a:solidFill>
                          <a:effectLst/>
                        </a:rPr>
                        <a:t>2.</a:t>
                      </a: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</a:rPr>
                        <a:t> 각 자원 </a:t>
                      </a:r>
                      <a:endParaRPr lang="ko-KR" altLang="en-US" sz="15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</a:rPr>
                        <a:t>아이콘</a:t>
                      </a:r>
                      <a:endParaRPr lang="ko-KR" alt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70*70</a:t>
                      </a:r>
                      <a:endParaRPr lang="en-US" altLang="ko-KR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왼쪽부터 나무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철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고기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연구력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돋보기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모양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단품만 있는 아이콘 보다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무더기로 쌓아져있는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형태로 작업하면 더 좋음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959680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디자인 예시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-135761" y="1231480"/>
            <a:ext cx="271523" cy="298101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45196" y="3171216"/>
            <a:ext cx="3992562" cy="363166"/>
          </a:xfrm>
          <a:prstGeom prst="rect">
            <a:avLst/>
          </a:prstGeom>
          <a:solidFill>
            <a:srgbClr val="d47c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245197" y="3477021"/>
            <a:ext cx="3992561" cy="57361"/>
          </a:xfrm>
          <a:prstGeom prst="rect">
            <a:avLst/>
          </a:prstGeom>
          <a:solidFill>
            <a:srgbClr val="623a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rgbClr val="623a00"/>
              </a:solidFill>
            </a:endParaRPr>
          </a:p>
        </p:txBody>
      </p:sp>
      <p:cxnSp>
        <p:nvCxnSpPr>
          <p:cNvPr id="13" name="선 12"/>
          <p:cNvCxnSpPr/>
          <p:nvPr/>
        </p:nvCxnSpPr>
        <p:spPr>
          <a:xfrm>
            <a:off x="7344505" y="3429000"/>
            <a:ext cx="945174" cy="0"/>
          </a:xfrm>
          <a:prstGeom prst="line">
            <a:avLst/>
          </a:prstGeom>
          <a:ln w="6350">
            <a:solidFill>
              <a:srgbClr val="422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선 13"/>
          <p:cNvCxnSpPr/>
          <p:nvPr/>
        </p:nvCxnSpPr>
        <p:spPr>
          <a:xfrm>
            <a:off x="9467847" y="3280995"/>
            <a:ext cx="945174" cy="0"/>
          </a:xfrm>
          <a:prstGeom prst="line">
            <a:avLst/>
          </a:prstGeom>
          <a:ln w="6350">
            <a:solidFill>
              <a:srgbClr val="422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선 14"/>
          <p:cNvCxnSpPr/>
          <p:nvPr/>
        </p:nvCxnSpPr>
        <p:spPr>
          <a:xfrm>
            <a:off x="9940434" y="3379008"/>
            <a:ext cx="945174" cy="0"/>
          </a:xfrm>
          <a:prstGeom prst="line">
            <a:avLst/>
          </a:prstGeom>
          <a:ln w="6350">
            <a:solidFill>
              <a:srgbClr val="422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20012" y="5128454"/>
            <a:ext cx="686964" cy="54957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241477" y="5128454"/>
            <a:ext cx="686965" cy="54957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484021" y="1223936"/>
            <a:ext cx="271523" cy="298101"/>
          </a:xfrm>
          <a:prstGeom prst="rect">
            <a:avLst/>
          </a:prstGeom>
          <a:solidFill>
            <a:srgbClr val="006000"/>
          </a:solidFill>
          <a:ln>
            <a:solidFill>
              <a:srgbClr val="66ff6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lt1"/>
                </a:solidFill>
              </a:rPr>
              <a:t>2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73325" y="1529581"/>
            <a:ext cx="292913" cy="262684"/>
          </a:xfrm>
          <a:prstGeom prst="rect">
            <a:avLst/>
          </a:prstGeom>
          <a:noFill/>
          <a:ln w="12700">
            <a:solidFill>
              <a:srgbClr val="1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09747" y="1529581"/>
            <a:ext cx="292913" cy="262684"/>
          </a:xfrm>
          <a:prstGeom prst="rect">
            <a:avLst/>
          </a:prstGeom>
          <a:noFill/>
          <a:ln w="12700">
            <a:solidFill>
              <a:srgbClr val="1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09642" y="1522037"/>
            <a:ext cx="269101" cy="262684"/>
          </a:xfrm>
          <a:prstGeom prst="rect">
            <a:avLst/>
          </a:prstGeom>
          <a:noFill/>
          <a:ln w="12700">
            <a:solidFill>
              <a:srgbClr val="1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5725" y="1529581"/>
            <a:ext cx="292913" cy="262684"/>
          </a:xfrm>
          <a:prstGeom prst="rect">
            <a:avLst/>
          </a:prstGeom>
          <a:noFill/>
          <a:ln w="12700">
            <a:solidFill>
              <a:srgbClr val="1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16099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455362"/>
            <a:ext cx="6448412" cy="36159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149" y="1455362"/>
            <a:ext cx="745106" cy="396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66563" y="357054"/>
          <a:ext cx="4967045" cy="5926015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1553284"/>
                <a:gridCol w="1287780"/>
                <a:gridCol w="2125980"/>
              </a:tblGrid>
              <a:tr h="5486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구분</a:t>
                      </a:r>
                      <a:endParaRPr lang="ko-KR" altLang="en-US"/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해상도</a:t>
                      </a:r>
                      <a:endParaRPr lang="ko-KR" altLang="en-US"/>
                    </a:p>
                    <a:p>
                      <a:pPr lvl="0" algn="ctr">
                        <a:defRPr/>
                      </a:pP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가로</a:t>
                      </a:r>
                      <a:r>
                        <a:rPr lang="en-US" altLang="ko-KR" sz="1200"/>
                        <a:t>px*</a:t>
                      </a:r>
                      <a:r>
                        <a:rPr lang="ko-KR" altLang="en-US" sz="1200"/>
                        <a:t>세로</a:t>
                      </a:r>
                      <a:r>
                        <a:rPr lang="en-US" altLang="ko-KR" sz="1200"/>
                        <a:t>px)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디자인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8820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1.</a:t>
                      </a: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 주요 텍스트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배경 이미지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250*80,</a:t>
                      </a:r>
                      <a:endParaRPr lang="en-US" altLang="ko-KR" sz="15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220*80</a:t>
                      </a:r>
                      <a:endParaRPr lang="en-US" altLang="ko-KR" sz="15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날짜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제한치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2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흐릿한 검정 타원형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배경 이미지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상→하 투명도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그라데이션 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(0%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→ 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20%)</a:t>
                      </a:r>
                      <a:endParaRPr lang="en-US" altLang="ko-KR" sz="12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882015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디자인 예시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2820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>
                          <a:solidFill>
                            <a:srgbClr val="000000"/>
                          </a:solidFill>
                          <a:effectLst/>
                        </a:rPr>
                        <a:t>2.</a:t>
                      </a: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</a:rPr>
                        <a:t> 화면 이동</a:t>
                      </a:r>
                      <a:r>
                        <a:rPr lang="en-US" altLang="ko-KR" sz="150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endParaRPr lang="en-US" altLang="ko-KR" sz="15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</a:rPr>
                        <a:t>메뉴 버튼 배경</a:t>
                      </a:r>
                      <a:endParaRPr lang="ko-KR" alt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각 </a:t>
                      </a: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90*90</a:t>
                      </a:r>
                      <a:endParaRPr lang="en-US" altLang="ko-KR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왼쪽부터 퀵 이동 패널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endParaRPr lang="en-US" altLang="ko-KR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도움말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환경설정 버튼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퀵 이동 패널 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밝은 색조의 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나무로 만든 표지판 이미지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하단에 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이동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텍스트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도움말 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연두색 물음표 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이미지 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하단에 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도움말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텍스트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환경설정 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은색의 톱니바퀴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이미지 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하단에 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환경설정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’</a:t>
                      </a:r>
                      <a:endParaRPr lang="en-US" altLang="ko-KR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텍스트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959680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디자인 예시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03187" y="1157261"/>
            <a:ext cx="271523" cy="298101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5" name="순서도: 수행의 시작/종료 24"/>
          <p:cNvSpPr/>
          <p:nvPr/>
        </p:nvSpPr>
        <p:spPr>
          <a:xfrm>
            <a:off x="8600281" y="2065337"/>
            <a:ext cx="1063626" cy="412750"/>
          </a:xfrm>
          <a:prstGeom prst="flowChartTerminator">
            <a:avLst/>
          </a:prstGeom>
          <a:gradFill flip="xy" rotWithShape="1">
            <a:gsLst>
              <a:gs pos="0">
                <a:schemeClr val="dk1">
                  <a:alpha val="100000"/>
                </a:schemeClr>
              </a:gs>
              <a:gs pos="100000">
                <a:srgbClr val="0e0e0e">
                  <a:alpha val="80000"/>
                </a:srgb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900000">
            <a:off x="8244191" y="5536171"/>
            <a:ext cx="477442" cy="477442"/>
          </a:xfrm>
          <a:prstGeom prst="rect">
            <a:avLst/>
          </a:prstGeom>
        </p:spPr>
      </p:pic>
      <p:sp>
        <p:nvSpPr>
          <p:cNvPr id="30" name="가로 글상자 29"/>
          <p:cNvSpPr txBox="1"/>
          <p:nvPr/>
        </p:nvSpPr>
        <p:spPr>
          <a:xfrm>
            <a:off x="8190540" y="5832042"/>
            <a:ext cx="738566" cy="363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ln w="19050" cap="flat" cmpd="sng" algn="ctr">
                  <a:solidFill>
                    <a:srgbClr val="ffa01c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f6666"/>
                </a:solidFill>
              </a:rPr>
              <a:t>이동</a:t>
            </a:r>
            <a:endParaRPr lang="ko-KR" altLang="en-US">
              <a:ln w="19050" cap="flat" cmpd="sng" algn="ctr">
                <a:solidFill>
                  <a:srgbClr val="ffa01c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f6666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249730" y="5555789"/>
            <a:ext cx="400713" cy="400713"/>
          </a:xfrm>
          <a:prstGeom prst="rect">
            <a:avLst/>
          </a:prstGeom>
        </p:spPr>
      </p:pic>
      <p:sp>
        <p:nvSpPr>
          <p:cNvPr id="32" name="가로 글상자 31"/>
          <p:cNvSpPr txBox="1"/>
          <p:nvPr/>
        </p:nvSpPr>
        <p:spPr>
          <a:xfrm>
            <a:off x="9113044" y="5908242"/>
            <a:ext cx="701931" cy="273483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lvl="0">
              <a:defRPr/>
            </a:pPr>
            <a:r>
              <a:rPr lang="ko-KR" altLang="en-US">
                <a:ln w="19050" cap="flat" cmpd="sng" algn="ctr">
                  <a:solidFill>
                    <a:srgbClr val="1aff1a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f6666"/>
                </a:solidFill>
              </a:rPr>
              <a:t>도움말</a:t>
            </a:r>
            <a:endParaRPr lang="ko-KR" altLang="en-US">
              <a:ln w="19050" cap="flat" cmpd="sng" algn="ctr">
                <a:solidFill>
                  <a:srgbClr val="1aff1a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f6666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248031" y="5461649"/>
            <a:ext cx="494852" cy="494852"/>
          </a:xfrm>
          <a:prstGeom prst="rect">
            <a:avLst/>
          </a:prstGeom>
        </p:spPr>
      </p:pic>
      <p:sp>
        <p:nvSpPr>
          <p:cNvPr id="34" name="가로 글상자 33"/>
          <p:cNvSpPr txBox="1"/>
          <p:nvPr/>
        </p:nvSpPr>
        <p:spPr>
          <a:xfrm>
            <a:off x="10152735" y="5935438"/>
            <a:ext cx="797182" cy="21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lvl="0">
              <a:defRPr/>
            </a:pPr>
            <a:r>
              <a:rPr lang="ko-KR" altLang="en-US" sz="1500">
                <a:ln w="19050" cap="flat" cmpd="sng" algn="ctr">
                  <a:solidFill>
                    <a:srgbClr val="b2b2b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f6666"/>
                </a:solidFill>
              </a:rPr>
              <a:t>환경설정</a:t>
            </a:r>
            <a:endParaRPr lang="ko-KR" altLang="en-US" sz="1500">
              <a:ln w="19050" cap="flat" cmpd="sng" algn="ctr">
                <a:solidFill>
                  <a:srgbClr val="b2b2b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f6666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6992" y="1455362"/>
            <a:ext cx="745106" cy="396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695450" y="1455362"/>
            <a:ext cx="745106" cy="396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496283" y="1455361"/>
            <a:ext cx="745106" cy="396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297116" y="1455362"/>
            <a:ext cx="711489" cy="396034"/>
          </a:xfrm>
          <a:prstGeom prst="rect">
            <a:avLst/>
          </a:prstGeom>
          <a:noFill/>
          <a:ln w="25400">
            <a:solidFill>
              <a:srgbClr val="b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008605" y="1455361"/>
            <a:ext cx="796736" cy="396034"/>
          </a:xfrm>
          <a:prstGeom prst="rect">
            <a:avLst/>
          </a:prstGeom>
          <a:noFill/>
          <a:ln w="25400">
            <a:solidFill>
              <a:srgbClr val="b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277624" y="1157260"/>
            <a:ext cx="271523" cy="298101"/>
          </a:xfrm>
          <a:prstGeom prst="rect">
            <a:avLst/>
          </a:prstGeom>
          <a:solidFill>
            <a:srgbClr val="006000"/>
          </a:solidFill>
          <a:ln>
            <a:solidFill>
              <a:srgbClr val="66ff6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lt1"/>
                </a:solidFill>
              </a:rPr>
              <a:t>2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277624" y="1455361"/>
            <a:ext cx="1170788" cy="396035"/>
          </a:xfrm>
          <a:prstGeom prst="rect">
            <a:avLst/>
          </a:prstGeom>
          <a:noFill/>
          <a:ln w="12700">
            <a:solidFill>
              <a:srgbClr val="1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4932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455361"/>
            <a:ext cx="6448412" cy="3620676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66563" y="357054"/>
          <a:ext cx="5063506" cy="5989515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1583071"/>
                <a:gridCol w="1306830"/>
                <a:gridCol w="2173605"/>
              </a:tblGrid>
              <a:tr h="5486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구분</a:t>
                      </a:r>
                      <a:endParaRPr lang="ko-KR" altLang="en-US"/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해상도</a:t>
                      </a:r>
                      <a:endParaRPr lang="ko-KR" altLang="en-US"/>
                    </a:p>
                    <a:p>
                      <a:pPr lvl="0" algn="ctr">
                        <a:defRPr/>
                      </a:pP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가로</a:t>
                      </a:r>
                      <a:r>
                        <a:rPr lang="en-US" altLang="ko-KR" sz="1200"/>
                        <a:t>px*</a:t>
                      </a:r>
                      <a:r>
                        <a:rPr lang="ko-KR" altLang="en-US" sz="1200"/>
                        <a:t>세로</a:t>
                      </a:r>
                      <a:r>
                        <a:rPr lang="en-US" altLang="ko-KR" sz="1200"/>
                        <a:t>px)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디자인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17392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1.</a:t>
                      </a: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 시계</a:t>
                      </a: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각 메뉴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제한치 표시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아이콘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70*70</a:t>
                      </a:r>
                      <a:endParaRPr lang="en-US" altLang="ko-KR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회종시계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날짜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),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플라스크</a:t>
                      </a:r>
                      <a:endParaRPr lang="en-US" altLang="ko-KR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연구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),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집 데포르메 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건물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),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유닛 데포르메 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병력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),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두루마리 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의뢰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아이콘 필요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왼쪽은 날짜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오른쪽은 각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메뉴에서 상한치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현재 보유량을 표기하는데 사용함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882015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디자인 예시 </a:t>
                      </a: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날짜</a:t>
                      </a: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 연구</a:t>
                      </a: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 건물</a:t>
                      </a: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 병력</a:t>
                      </a: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 의뢰</a:t>
                      </a: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4154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>
                          <a:solidFill>
                            <a:srgbClr val="000000"/>
                          </a:solidFill>
                          <a:effectLst/>
                        </a:rPr>
                        <a:t>2.</a:t>
                      </a: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</a:rPr>
                        <a:t> 퀵이동 패널</a:t>
                      </a:r>
                      <a:endParaRPr lang="ko-KR" altLang="en-US" sz="15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</a:rPr>
                        <a:t>배경</a:t>
                      </a:r>
                      <a:r>
                        <a:rPr lang="en-US" altLang="ko-KR" sz="150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</a:rPr>
                        <a:t>각 메뉴</a:t>
                      </a:r>
                      <a:endParaRPr lang="ko-KR" altLang="en-US" sz="15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</a:rPr>
                        <a:t>버튼 배경</a:t>
                      </a:r>
                      <a:endParaRPr lang="ko-KR" alt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배경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1350*150</a:t>
                      </a:r>
                      <a:endParaRPr lang="en-US" altLang="ko-KR" sz="15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endParaRPr lang="en-US" altLang="ko-KR" sz="15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버튼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180*100</a:t>
                      </a:r>
                      <a:endParaRPr lang="en-US" altLang="ko-KR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퀵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버튼을 누르면 나오는 패널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배경은 투명도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 20%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의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나무 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판자 배경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버튼은 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4P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의 메뉴 변경 버튼을 작게 만든 형태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하단의 디자인 예시를 가로로 길게 배치했다고 간주하면 됨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1404180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디자인 예시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356464" y="1157260"/>
            <a:ext cx="271523" cy="298101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56464" y="1504451"/>
            <a:ext cx="254203" cy="2788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88101" y="1968251"/>
            <a:ext cx="271523" cy="298101"/>
          </a:xfrm>
          <a:prstGeom prst="rect">
            <a:avLst/>
          </a:prstGeom>
          <a:solidFill>
            <a:srgbClr val="006000"/>
          </a:solidFill>
          <a:ln>
            <a:solidFill>
              <a:srgbClr val="66ff6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lt1"/>
                </a:solidFill>
              </a:rPr>
              <a:t>2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9624" y="1883986"/>
            <a:ext cx="4520413" cy="466630"/>
          </a:xfrm>
          <a:prstGeom prst="rect">
            <a:avLst/>
          </a:prstGeom>
          <a:noFill/>
          <a:ln w="12700">
            <a:solidFill>
              <a:srgbClr val="1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008927" y="1513977"/>
            <a:ext cx="254203" cy="2788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17656" y="2960689"/>
            <a:ext cx="468310" cy="46831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5"/>
          <a:srcRect l="10952" t="12429" r="8518" b="16949"/>
          <a:stretch>
            <a:fillRect/>
          </a:stretch>
        </p:blipFill>
        <p:spPr>
          <a:xfrm>
            <a:off x="8509000" y="2963340"/>
            <a:ext cx="493068" cy="46565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125100" y="2960689"/>
            <a:ext cx="436365" cy="436365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684498" y="2960689"/>
            <a:ext cx="468310" cy="46831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8"/>
          <a:srcRect t="20409" b="11228"/>
          <a:stretch>
            <a:fillRect/>
          </a:stretch>
        </p:blipFill>
        <p:spPr>
          <a:xfrm>
            <a:off x="10275841" y="2994422"/>
            <a:ext cx="828664" cy="434577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950577" y="5076038"/>
            <a:ext cx="841479" cy="117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67166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455362"/>
            <a:ext cx="6448412" cy="36159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87337" y="2363439"/>
            <a:ext cx="4039169" cy="27078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66563" y="728529"/>
          <a:ext cx="4967045" cy="5402141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1553284"/>
                <a:gridCol w="1287780"/>
                <a:gridCol w="2125980"/>
              </a:tblGrid>
              <a:tr h="5486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구분</a:t>
                      </a:r>
                      <a:endParaRPr lang="ko-KR" altLang="en-US"/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해상도</a:t>
                      </a:r>
                      <a:endParaRPr lang="ko-KR" altLang="en-US"/>
                    </a:p>
                    <a:p>
                      <a:pPr lvl="0" algn="ctr">
                        <a:defRPr/>
                      </a:pP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가로</a:t>
                      </a:r>
                      <a:r>
                        <a:rPr lang="en-US" altLang="ko-KR" sz="1200"/>
                        <a:t>px*</a:t>
                      </a:r>
                      <a:r>
                        <a:rPr lang="ko-KR" altLang="en-US" sz="1200"/>
                        <a:t>세로</a:t>
                      </a:r>
                      <a:r>
                        <a:rPr lang="en-US" altLang="ko-KR" sz="1200"/>
                        <a:t>px)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디자인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8820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1.</a:t>
                      </a: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주요 메뉴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버튼 배치 공간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배경 이미지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1200*820</a:t>
                      </a:r>
                      <a:endParaRPr lang="en-US" altLang="ko-KR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게시판 모양의 디자인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하단에 짙은 색으로 게시판의 다리 표현 필요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614708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디자인 예시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2820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>
                          <a:solidFill>
                            <a:srgbClr val="000000"/>
                          </a:solidFill>
                          <a:effectLst/>
                        </a:rPr>
                        <a:t>2.</a:t>
                      </a: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</a:rPr>
                        <a:t> 메뉴 버튼 </a:t>
                      </a:r>
                      <a:endParaRPr lang="ko-KR" altLang="en-US" sz="15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</a:rPr>
                        <a:t>배경</a:t>
                      </a:r>
                      <a:endParaRPr lang="ko-KR" alt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350*350</a:t>
                      </a:r>
                      <a:endParaRPr lang="en-US" altLang="ko-KR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각 메뉴 버튼 의 배경 이미지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틀 내부에 짙은 색으로 채워움푹 들어간 느낌 형성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모서리 부분은 나사를 통해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게시판에 결합된 느낌이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나도록 통일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틀은 최대한 깔끔하게 정리</a:t>
                      </a:r>
                      <a:endParaRPr lang="en-US" altLang="ko-KR" sz="12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988987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디자인 예시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33374" y="2065337"/>
            <a:ext cx="271523" cy="298101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90539" y="2179759"/>
            <a:ext cx="2304918" cy="1536612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1721528" y="2437169"/>
            <a:ext cx="1170788" cy="1165362"/>
          </a:xfrm>
          <a:prstGeom prst="rect">
            <a:avLst/>
          </a:prstGeom>
          <a:noFill/>
          <a:ln w="12700">
            <a:solidFill>
              <a:srgbClr val="1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20266" y="2437169"/>
            <a:ext cx="1170788" cy="1165362"/>
          </a:xfrm>
          <a:prstGeom prst="rect">
            <a:avLst/>
          </a:prstGeom>
          <a:noFill/>
          <a:ln w="12700">
            <a:solidFill>
              <a:srgbClr val="1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494393" y="2576590"/>
            <a:ext cx="271523" cy="298101"/>
          </a:xfrm>
          <a:prstGeom prst="rect">
            <a:avLst/>
          </a:prstGeom>
          <a:solidFill>
            <a:srgbClr val="006000"/>
          </a:solidFill>
          <a:ln>
            <a:solidFill>
              <a:srgbClr val="66ff6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lt1"/>
                </a:solidFill>
              </a:rPr>
              <a:t>2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041840" y="2437169"/>
            <a:ext cx="1170788" cy="1165362"/>
          </a:xfrm>
          <a:prstGeom prst="rect">
            <a:avLst/>
          </a:prstGeom>
          <a:noFill/>
          <a:ln w="12700">
            <a:solidFill>
              <a:srgbClr val="1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721528" y="3750154"/>
            <a:ext cx="1170788" cy="1165362"/>
          </a:xfrm>
          <a:prstGeom prst="rect">
            <a:avLst/>
          </a:prstGeom>
          <a:noFill/>
          <a:ln w="12700">
            <a:solidFill>
              <a:srgbClr val="1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20266" y="3750154"/>
            <a:ext cx="1170788" cy="1165362"/>
          </a:xfrm>
          <a:prstGeom prst="rect">
            <a:avLst/>
          </a:prstGeom>
          <a:noFill/>
          <a:ln w="12700">
            <a:solidFill>
              <a:srgbClr val="1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041840" y="3750154"/>
            <a:ext cx="1170788" cy="1165362"/>
          </a:xfrm>
          <a:prstGeom prst="rect">
            <a:avLst/>
          </a:prstGeom>
          <a:noFill/>
          <a:ln w="12700">
            <a:solidFill>
              <a:srgbClr val="1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576128" y="5367587"/>
            <a:ext cx="1533739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3092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486834" y="2788168"/>
            <a:ext cx="5785012" cy="993990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30000">
                <a:srgbClr val="ffffff">
                  <a:alpha val="0"/>
                </a:srgbClr>
              </a:gs>
              <a:gs pos="100000">
                <a:srgbClr val="2b2d63">
                  <a:alpha val="100000"/>
                </a:srgbClr>
              </a:gs>
            </a:gsLst>
            <a:lin ang="0" scaled="1"/>
            <a:tileRect/>
          </a:gradFill>
          <a:ln>
            <a:gradFill flip="xy" rotWithShape="1">
              <a:gsLst>
                <a:gs pos="16667">
                  <a:srgbClr val="d9d9d9">
                    <a:alpha val="100000"/>
                  </a:srgbClr>
                </a:gs>
                <a:gs pos="100000">
                  <a:srgbClr val="808080">
                    <a:alpha val="100000"/>
                  </a:srgb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662867" y="763039"/>
          <a:ext cx="5422586" cy="5564893"/>
        </p:xfrm>
        <a:graphic>
          <a:graphicData uri="http://schemas.openxmlformats.org/drawingml/2006/table">
            <a:tbl>
              <a:tblPr firstRow="1" bandRow="1">
                <a:tableStyle styleId="{206F615A-370F-48FF-96DE-FFA2584FB0C5}" styleName="Light Style 2 - Body/Background 2">
                  <a:wholeTbl>
                    <a:tcTxStyle>
                      <a:fontRef idx="minor">
                        <a:scrgbClr r="0" g="0" b="0"/>
                      </a:fontRef>
                      <a:schemeClr val="tx1"/>
                    </a:tcTxStyle>
                    <a:tcStyle>
                      <a:tcBdr>
                        <a:left>
                          <a:lnRef idx="1">
                            <a:schemeClr val="dk1"/>
                          </a:lnRef>
                        </a:left>
                        <a:right>
                          <a:lnRef idx="1">
                            <a:schemeClr val="dk1"/>
                          </a:lnRef>
                        </a:right>
                        <a:top>
                          <a:lnRef idx="1">
                            <a:schemeClr val="dk1"/>
                          </a:lnRef>
                        </a:top>
                        <a:bottom>
                          <a:lnRef idx="1">
                            <a:schemeClr val="dk1"/>
                          </a:lnRef>
                        </a:bottom>
                        <a:insideH>
                          <a:ln>
                            <a:noFill/>
                          </a:ln>
                        </a:insideH>
                        <a:insideV>
                          <a:ln>
                            <a:noFill/>
                          </a:ln>
                        </a:insideV>
                      </a:tcBdr>
                      <a:fill>
                        <a:noFill/>
                      </a:fill>
                    </a:tcStyle>
                  </a:wholeTbl>
                  <a:band1H>
                    <a:tcTxStyle/>
                    <a:tcStyle>
                      <a:tcBdr>
                        <a:top>
                          <a:lnRef idx="1">
                            <a:schemeClr val="dk1"/>
                          </a:lnRef>
                        </a:top>
                        <a:bottom>
                          <a:lnRef idx="1">
                            <a:schemeClr val="dk1"/>
                          </a:lnRef>
                        </a:bottom>
                      </a:tcBdr>
                    </a:tcStyle>
                  </a:band1H>
                  <a:band1V>
                    <a:tcTxStyle/>
                    <a:tcStyle>
                      <a:tcBdr>
                        <a:left>
                          <a:lnRef idx="1">
                            <a:schemeClr val="dk1"/>
                          </a:lnRef>
                        </a:left>
                        <a:right>
                          <a:lnRef idx="1">
                            <a:schemeClr val="dk1"/>
                          </a:lnRef>
                        </a:right>
                      </a:tcBdr>
                    </a:tcStyle>
                  </a:band1V>
                  <a:band2V>
                    <a:tcTxStyle/>
                    <a:tcStyle>
                      <a:tcBdr>
                        <a:left>
                          <a:lnRef idx="1">
                            <a:schemeClr val="dk1"/>
                          </a:lnRef>
                        </a:left>
                        <a:right>
                          <a:lnRef idx="1">
                            <a:schemeClr val="dk1"/>
                          </a:lnRef>
                        </a:right>
                      </a:tcBdr>
                    </a:tcStyle>
                  </a:band2V>
                  <a:lastCol>
                    <a:tcTxStyle b="on"/>
                    <a:tcStyle>
                      <a:tcBdr/>
                    </a:tcStyle>
                  </a:lastCol>
                  <a:firstCol>
                    <a:tcTxStyle b="on"/>
                    <a:tcStyle>
                      <a:tcBdr/>
                    </a:tcStyle>
                  </a:firstCol>
                  <a:lastRow>
                    <a:tcTxStyle b="on">
                      <a:fontRef idx="minor">
                        <a:scrgbClr r="0" g="0" b="0"/>
                      </a:fontRef>
                      <a:schemeClr val="dk1"/>
                    </a:tcTxStyle>
                    <a:tcStyle>
                      <a:tcBdr>
                        <a:top>
                          <a:ln w="60800" cmpd="dbl">
                            <a:solidFill>
                              <a:schemeClr val="dk1"/>
                            </a:solidFill>
                          </a:ln>
                        </a:top>
                      </a:tcBdr>
                    </a:tcStyle>
                  </a:lastRow>
                  <a:firstRow>
                    <a:tcTxStyle b="on">
                      <a:fontRef idx="minor">
                        <a:scrgbClr r="0" g="0" b="0"/>
                      </a:fontRef>
                      <a:schemeClr val="dk1">
                        <a:shade val="40000"/>
                      </a:schemeClr>
                    </a:tcTxStyle>
                    <a:tcStyle>
                      <a:tcBdr/>
                      <a:fill>
                        <a:solidFill>
                          <a:schemeClr val="dk1">
                            <a:alpha val="40000"/>
                          </a:schemeClr>
                        </a:solidFill>
                      </a:fill>
                    </a:tcStyle>
                  </a:firstRow>
                </a:tableStyle>
              </a:tblPr>
              <a:tblGrid>
                <a:gridCol w="1695740"/>
                <a:gridCol w="1405886"/>
                <a:gridCol w="2320960"/>
              </a:tblGrid>
              <a:tr h="5486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구분</a:t>
                      </a:r>
                      <a:endParaRPr lang="ko-KR" altLang="en-US"/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해상도</a:t>
                      </a:r>
                      <a:endParaRPr lang="ko-KR" altLang="en-US"/>
                    </a:p>
                    <a:p>
                      <a:pPr lvl="0" algn="ctr">
                        <a:defRPr/>
                      </a:pP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가로</a:t>
                      </a:r>
                      <a:r>
                        <a:rPr lang="en-US" altLang="ko-KR" sz="1200"/>
                        <a:t>px*</a:t>
                      </a:r>
                      <a:r>
                        <a:rPr lang="ko-KR" altLang="en-US" sz="1200"/>
                        <a:t>세로</a:t>
                      </a:r>
                      <a:r>
                        <a:rPr lang="en-US" altLang="ko-KR" sz="1200"/>
                        <a:t>px)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디자인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8820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1.</a:t>
                      </a: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 부족명 배경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200*150</a:t>
                      </a:r>
                      <a:endParaRPr lang="en-US" altLang="ko-KR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614708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디자인 예시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2820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>
                          <a:solidFill>
                            <a:srgbClr val="000000"/>
                          </a:solidFill>
                          <a:effectLst/>
                        </a:rPr>
                        <a:t>2.</a:t>
                      </a: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</a:rPr>
                        <a:t> 우호도 아이콘</a:t>
                      </a:r>
                      <a:r>
                        <a:rPr lang="en-US" altLang="ko-KR" sz="150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endParaRPr lang="en-US" altLang="ko-KR" sz="15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</a:rPr>
                        <a:t>텍스트 배경</a:t>
                      </a:r>
                      <a:endParaRPr lang="ko-KR" alt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아이콘</a:t>
                      </a: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:70*70</a:t>
                      </a:r>
                      <a:endParaRPr lang="en-US" altLang="ko-KR" sz="15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배경</a:t>
                      </a: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:150*70</a:t>
                      </a:r>
                      <a:endParaRPr lang="en-US" altLang="ko-KR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1237465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디자인 예시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295935" y="2944876"/>
            <a:ext cx="723040" cy="7096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부족 </a:t>
            </a:r>
            <a:endParaRPr lang="ko-KR" altLang="en-US" sz="12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아이콘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55132" y="2944876"/>
            <a:ext cx="540867" cy="3065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우호도 </a:t>
            </a:r>
            <a:endParaRPr lang="ko-KR" altLang="en-US" sz="8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아이콘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55132" y="3251396"/>
            <a:ext cx="540867" cy="3574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우호도 </a:t>
            </a:r>
            <a:endParaRPr lang="ko-KR" altLang="en-US" sz="8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텍스트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" name="대각선 방향의 모서리가 둥근 사각형 10"/>
          <p:cNvSpPr/>
          <p:nvPr/>
        </p:nvSpPr>
        <p:spPr>
          <a:xfrm>
            <a:off x="4151626" y="2944876"/>
            <a:ext cx="1187552" cy="683104"/>
          </a:xfrm>
          <a:prstGeom prst="round2DiagRect">
            <a:avLst>
              <a:gd name="adj1" fmla="val 45833"/>
              <a:gd name="adj2" fmla="val 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02369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690476" y="728529"/>
          <a:ext cx="5422586" cy="6022093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1695740"/>
                <a:gridCol w="1405886"/>
                <a:gridCol w="2320960"/>
              </a:tblGrid>
              <a:tr h="5486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구분</a:t>
                      </a:r>
                      <a:endParaRPr lang="ko-KR" altLang="en-US"/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해상도</a:t>
                      </a:r>
                      <a:endParaRPr lang="ko-KR" altLang="en-US"/>
                    </a:p>
                    <a:p>
                      <a:pPr lvl="0" algn="ctr">
                        <a:defRPr/>
                      </a:pP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가로</a:t>
                      </a:r>
                      <a:r>
                        <a:rPr lang="en-US" altLang="ko-KR" sz="1200"/>
                        <a:t>px*</a:t>
                      </a:r>
                      <a:r>
                        <a:rPr lang="ko-KR" altLang="en-US" sz="1200"/>
                        <a:t>세로</a:t>
                      </a:r>
                      <a:r>
                        <a:rPr lang="en-US" altLang="ko-KR" sz="1200"/>
                        <a:t>px)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디자인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8820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1.</a:t>
                      </a: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 부족 패널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배열 공간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1420*860</a:t>
                      </a:r>
                      <a:endParaRPr lang="en-US" altLang="ko-KR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클립보드 모양의 디자인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코르크 보드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상단에 홀더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endParaRPr lang="en-US" altLang="ko-KR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중앙에는 양피지 종이가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끼워져있는 형태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614708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디자인 예시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2820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>
                          <a:solidFill>
                            <a:srgbClr val="000000"/>
                          </a:solidFill>
                          <a:effectLst/>
                        </a:rPr>
                        <a:t>2.</a:t>
                      </a: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</a:rPr>
                        <a:t> 부족 패널</a:t>
                      </a:r>
                      <a:endParaRPr lang="ko-KR" alt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1350*200</a:t>
                      </a:r>
                      <a:endParaRPr lang="en-US" altLang="ko-KR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좌→우로 투명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남색 그라데이션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endParaRPr lang="en-US" altLang="ko-KR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투명도 분배는 예시 설정 참고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테두리는 은빛 금속 재질로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감싸기</a:t>
                      </a:r>
                      <a:endParaRPr lang="en-US" altLang="ko-KR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우측 절반은 순서대로 부족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아이콘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(150*150),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부족명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(200*150),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우호도 아이콘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(70*70),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우호도 텍스트 기입 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공간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(100*70)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마련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1237465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디자인 예시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7110372" y="5844016"/>
            <a:ext cx="4582793" cy="678932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30000">
                <a:srgbClr val="ffffff">
                  <a:alpha val="0"/>
                </a:srgbClr>
              </a:gs>
              <a:gs pos="100000">
                <a:srgbClr val="2b2d63">
                  <a:alpha val="100000"/>
                </a:srgbClr>
              </a:gs>
            </a:gsLst>
            <a:lin ang="0" scaled="1"/>
            <a:tileRect/>
          </a:gradFill>
          <a:ln>
            <a:gradFill flip="xy" rotWithShape="1">
              <a:gsLst>
                <a:gs pos="16667">
                  <a:srgbClr val="d9d9d9">
                    <a:alpha val="100000"/>
                  </a:srgbClr>
                </a:gs>
                <a:gs pos="100000">
                  <a:srgbClr val="808080">
                    <a:alpha val="100000"/>
                  </a:srgb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361794"/>
            <a:ext cx="6410361" cy="35891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94393" y="1921700"/>
            <a:ext cx="4756995" cy="28735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40430" y="1623597"/>
            <a:ext cx="271523" cy="298101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83484" y="2003538"/>
            <a:ext cx="4512515" cy="668405"/>
          </a:xfrm>
          <a:prstGeom prst="rect">
            <a:avLst/>
          </a:prstGeom>
          <a:noFill/>
          <a:ln w="12700">
            <a:solidFill>
              <a:srgbClr val="1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90751" y="2437169"/>
            <a:ext cx="271523" cy="298101"/>
          </a:xfrm>
          <a:prstGeom prst="rect">
            <a:avLst/>
          </a:prstGeom>
          <a:solidFill>
            <a:srgbClr val="006000"/>
          </a:solidFill>
          <a:ln>
            <a:solidFill>
              <a:srgbClr val="66ff6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lt1"/>
                </a:solidFill>
              </a:rPr>
              <a:t>2</a:t>
            </a:r>
            <a:endParaRPr lang="en-US" altLang="ko-KR">
              <a:solidFill>
                <a:schemeClr val="lt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4126" t="17915" r="4428" b="17411"/>
          <a:stretch>
            <a:fillRect/>
          </a:stretch>
        </p:blipFill>
        <p:spPr>
          <a:xfrm>
            <a:off x="8499337" y="2236304"/>
            <a:ext cx="2026478" cy="143321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l="15010" t="15269" r="62513" b="76012"/>
          <a:stretch>
            <a:fillRect/>
          </a:stretch>
        </p:blipFill>
        <p:spPr>
          <a:xfrm>
            <a:off x="9212852" y="2204627"/>
            <a:ext cx="599448" cy="23254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l="6367" t="6725" r="6945" b="6949"/>
          <a:stretch>
            <a:fillRect/>
          </a:stretch>
        </p:blipFill>
        <p:spPr>
          <a:xfrm>
            <a:off x="8710102" y="2437169"/>
            <a:ext cx="1604948" cy="111826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685129" y="5933036"/>
            <a:ext cx="510328" cy="5008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부족 </a:t>
            </a:r>
            <a:endParaRPr lang="ko-KR" altLang="en-US" sz="8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아이콘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232441" y="5933036"/>
            <a:ext cx="838184" cy="5008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부족명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157423" y="5933036"/>
            <a:ext cx="381749" cy="2918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우호도 아이콘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157423" y="6183482"/>
            <a:ext cx="381749" cy="2918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우호도 텍스트</a:t>
            </a:r>
            <a:endParaRPr lang="ko-KR" alt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863398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518239"/>
            <a:ext cx="6826363" cy="382152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09568" y="2535236"/>
            <a:ext cx="4432593" cy="26526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73806" y="2330501"/>
            <a:ext cx="271523" cy="298101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19641" y="2628602"/>
            <a:ext cx="4076603" cy="709818"/>
          </a:xfrm>
          <a:prstGeom prst="rect">
            <a:avLst/>
          </a:prstGeom>
          <a:noFill/>
          <a:ln w="12700">
            <a:solidFill>
              <a:srgbClr val="1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19641" y="3040320"/>
            <a:ext cx="271523" cy="298101"/>
          </a:xfrm>
          <a:prstGeom prst="rect">
            <a:avLst/>
          </a:prstGeom>
          <a:solidFill>
            <a:srgbClr val="006000"/>
          </a:solidFill>
          <a:ln>
            <a:solidFill>
              <a:srgbClr val="66ff6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lt1"/>
                </a:solidFill>
              </a:rPr>
              <a:t>2</a:t>
            </a:r>
            <a:endParaRPr lang="en-US" altLang="ko-KR">
              <a:solidFill>
                <a:schemeClr val="lt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66563" y="728529"/>
          <a:ext cx="4967044" cy="5647720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1553284"/>
                <a:gridCol w="1287780"/>
                <a:gridCol w="2125980"/>
              </a:tblGrid>
              <a:tr h="5486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구분</a:t>
                      </a:r>
                      <a:endParaRPr lang="ko-KR" altLang="en-US"/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해상도</a:t>
                      </a:r>
                      <a:endParaRPr lang="ko-KR" altLang="en-US"/>
                    </a:p>
                    <a:p>
                      <a:pPr lvl="0" algn="ctr">
                        <a:defRPr/>
                      </a:pP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가로</a:t>
                      </a:r>
                      <a:r>
                        <a:rPr lang="en-US" altLang="ko-KR" sz="1200"/>
                        <a:t>px*</a:t>
                      </a:r>
                      <a:r>
                        <a:rPr lang="ko-KR" altLang="en-US" sz="1200"/>
                        <a:t>세로</a:t>
                      </a:r>
                      <a:r>
                        <a:rPr lang="en-US" altLang="ko-KR" sz="1200"/>
                        <a:t>px)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디자인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8820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1.</a:t>
                      </a: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 부족 세부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정보 패널 배열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공간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1235*735</a:t>
                      </a:r>
                      <a:endParaRPr lang="en-US" altLang="ko-KR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펼쳐진 양피지 두루마리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endParaRPr lang="en-US" altLang="ko-KR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밝은 색조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상단 귀퉁이에 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약간 말려있는 느낌 필요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614708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디자인 예시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2820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>
                          <a:solidFill>
                            <a:srgbClr val="000000"/>
                          </a:solidFill>
                          <a:effectLst/>
                        </a:rPr>
                        <a:t>2.</a:t>
                      </a: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</a:rPr>
                        <a:t> 부족 세부</a:t>
                      </a:r>
                      <a:endParaRPr lang="ko-KR" altLang="en-US" sz="15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</a:rPr>
                        <a:t>정보 패널</a:t>
                      </a:r>
                      <a:endParaRPr lang="ko-KR" alt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1150*200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붉은 인장이 찍인 금속 조각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endParaRPr lang="en-US" altLang="ko-KR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남색 바탕에 은색 테두리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endParaRPr lang="en-US" altLang="ko-KR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좌상단에 하이라이트 추가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1320291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디자인 예시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41626"/>
          <a:stretch>
            <a:fillRect/>
          </a:stretch>
        </p:blipFill>
        <p:spPr>
          <a:xfrm rot="5400000">
            <a:off x="8824575" y="1884448"/>
            <a:ext cx="1251019" cy="214312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7158688" y="5540319"/>
            <a:ext cx="4582793" cy="678932"/>
          </a:xfrm>
          <a:prstGeom prst="roundRect">
            <a:avLst>
              <a:gd name="adj" fmla="val 16667"/>
            </a:avLst>
          </a:prstGeom>
          <a:solidFill>
            <a:srgbClr val="262673"/>
          </a:solidFill>
          <a:ln>
            <a:gradFill flip="xy" rotWithShape="1">
              <a:gsLst>
                <a:gs pos="16667">
                  <a:srgbClr val="d9d9d9">
                    <a:alpha val="100000"/>
                  </a:srgbClr>
                </a:gs>
                <a:gs pos="100000">
                  <a:srgbClr val="808080">
                    <a:alpha val="100000"/>
                  </a:srgb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대각선 줄무늬 15"/>
          <p:cNvSpPr/>
          <p:nvPr/>
        </p:nvSpPr>
        <p:spPr>
          <a:xfrm>
            <a:off x="7177738" y="5554222"/>
            <a:ext cx="448051" cy="484551"/>
          </a:xfrm>
          <a:prstGeom prst="diagStripe">
            <a:avLst>
              <a:gd name="adj" fmla="val 50000"/>
            </a:avLst>
          </a:prstGeom>
          <a:gradFill flip="xy" rotWithShape="1">
            <a:gsLst>
              <a:gs pos="100000">
                <a:srgbClr val="ffffff">
                  <a:alpha val="100000"/>
                </a:srgbClr>
              </a:gs>
              <a:gs pos="0">
                <a:srgbClr val="2b2d63">
                  <a:alpha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대각선 줄무늬 16"/>
          <p:cNvSpPr/>
          <p:nvPr/>
        </p:nvSpPr>
        <p:spPr>
          <a:xfrm>
            <a:off x="7392238" y="5549608"/>
            <a:ext cx="592997" cy="641305"/>
          </a:xfrm>
          <a:prstGeom prst="diagStripe">
            <a:avLst>
              <a:gd name="adj" fmla="val 50000"/>
            </a:avLst>
          </a:prstGeom>
          <a:gradFill flip="xy" rotWithShape="1">
            <a:gsLst>
              <a:gs pos="100000">
                <a:srgbClr val="ffffff">
                  <a:alpha val="100000"/>
                </a:srgbClr>
              </a:gs>
              <a:gs pos="0">
                <a:srgbClr val="2b2d63">
                  <a:alpha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58833" y="5587824"/>
            <a:ext cx="729903" cy="58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60069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73605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</ep:Words>
  <ep:PresentationFormat>화면 슬라이드 쇼(4:3)</ep:PresentationFormat>
  <ep:Paragraphs>63</ep:Paragraphs>
  <ep:Slides>8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2025-05-18T12:43:10.544</dcterms:created>
  <dc:creator>hs087</dc:creator>
  <cp:lastModifiedBy>hs087</cp:lastModifiedBy>
  <dcterms:modified xsi:type="dcterms:W3CDTF">2025-05-30T10:42:16.283</dcterms:modified>
  <cp:revision>202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