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57" r:id="rId3"/>
    <p:sldId id="261" r:id="rId4"/>
    <p:sldId id="272" r:id="rId5"/>
    <p:sldId id="273" r:id="rId6"/>
    <p:sldId id="270" r:id="rId7"/>
    <p:sldId id="271" r:id="rId8"/>
    <p:sldId id="262" r:id="rId9"/>
    <p:sldId id="264" r:id="rId10"/>
    <p:sldId id="265" r:id="rId11"/>
    <p:sldId id="266" r:id="rId12"/>
    <p:sldId id="263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/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206F615A-370F-48FF-96DE-FFA2584FB0C5}" styleName="Light Style 2 - Body/Background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  <a:top>
            <a:lnRef idx="1">
              <a:schemeClr val="dk1"/>
            </a:lnRef>
          </a:top>
          <a:bottom>
            <a:lnRef idx="1">
              <a:schemeClr val="dk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dk1"/>
            </a:lnRef>
          </a:top>
          <a:bottom>
            <a:lnRef idx="1">
              <a:schemeClr val="dk1"/>
            </a:lnRef>
          </a:bottom>
        </a:tcBdr>
      </a:tcStyle>
    </a:band1H>
    <a:band1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1V>
    <a:band2V>
      <a:tcTxStyle/>
      <a:tcStyle>
        <a:tcBdr>
          <a:left>
            <a:lnRef idx="1">
              <a:schemeClr val="dk1"/>
            </a:lnRef>
          </a:left>
          <a:right>
            <a:lnRef idx="1">
              <a:schemeClr val="dk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>
        <a:fontRef idx="minor">
          <a:scrgbClr r="0" g="0" b="0"/>
        </a:fontRef>
        <a:schemeClr val="dk1"/>
      </a:tcTxStyle>
      <a:tcStyle>
        <a:tcBdr>
          <a:top>
            <a:ln w="60800" cmpd="dbl">
              <a:solidFill>
                <a:schemeClr val="dk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dk1">
          <a:shade val="40000"/>
        </a:schemeClr>
      </a:tcTxStyle>
      <a:tcStyle>
        <a:tcBdr/>
        <a:fill>
          <a:solidFill>
            <a:schemeClr val="dk1">
              <a:alpha val="40000"/>
            </a:schemeClr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>
        <p:scale>
          <a:sx n="110" d="100"/>
          <a:sy n="11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presProps" Target="presProps.xml"  /><Relationship Id="rId18" Type="http://schemas.openxmlformats.org/officeDocument/2006/relationships/viewProps" Target="viewProps.xml"  /><Relationship Id="rId19" Type="http://schemas.openxmlformats.org/officeDocument/2006/relationships/theme" Target="theme/theme1.xml"  /><Relationship Id="rId2" Type="http://schemas.openxmlformats.org/officeDocument/2006/relationships/notesMaster" Target="notesMasters/notesMaster1.xml"  /><Relationship Id="rId20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말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423209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5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6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0345103"/>
      </p:ext>
    </p:extLst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577964"/>
      </p:ext>
    </p:extLst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6583773"/>
      </p:ext>
    </p:extLst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132549"/>
      </p:ext>
    </p:extLst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032195"/>
      </p:ext>
    </p:extLst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pPr lvl="0"/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1367645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0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1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14.png"  /><Relationship Id="rId4" Type="http://schemas.openxmlformats.org/officeDocument/2006/relationships/image" Target="../media/image15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3.png"  /><Relationship Id="rId5" Type="http://schemas.openxmlformats.org/officeDocument/2006/relationships/image" Target="../media/image3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2.png"  /><Relationship Id="rId4" Type="http://schemas.openxmlformats.org/officeDocument/2006/relationships/image" Target="../media/image4.png"  /><Relationship Id="rId5" Type="http://schemas.openxmlformats.org/officeDocument/2006/relationships/image" Target="../media/image4.pn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10" Type="http://schemas.openxmlformats.org/officeDocument/2006/relationships/image" Target="../media/image8.png"  /><Relationship Id="rId11" Type="http://schemas.openxmlformats.org/officeDocument/2006/relationships/image" Target="../media/image8.png"  /><Relationship Id="rId12" Type="http://schemas.openxmlformats.org/officeDocument/2006/relationships/image" Target="../media/image8.png"  /><Relationship Id="rId13" Type="http://schemas.openxmlformats.org/officeDocument/2006/relationships/image" Target="../media/image8.png"  /><Relationship Id="rId14" Type="http://schemas.openxmlformats.org/officeDocument/2006/relationships/image" Target="../media/image8.png"  /><Relationship Id="rId15" Type="http://schemas.openxmlformats.org/officeDocument/2006/relationships/image" Target="../media/image8.png"  /><Relationship Id="rId16" Type="http://schemas.openxmlformats.org/officeDocument/2006/relationships/image" Target="../media/image8.png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5.png"  /><Relationship Id="rId4" Type="http://schemas.openxmlformats.org/officeDocument/2006/relationships/image" Target="../media/image6.png"  /><Relationship Id="rId5" Type="http://schemas.openxmlformats.org/officeDocument/2006/relationships/image" Target="../media/image7.png"  /><Relationship Id="rId6" Type="http://schemas.openxmlformats.org/officeDocument/2006/relationships/image" Target="../media/image8.png"  /><Relationship Id="rId7" Type="http://schemas.openxmlformats.org/officeDocument/2006/relationships/image" Target="../media/image8.png"  /><Relationship Id="rId8" Type="http://schemas.openxmlformats.org/officeDocument/2006/relationships/image" Target="../media/image8.png"  /><Relationship Id="rId9" Type="http://schemas.openxmlformats.org/officeDocument/2006/relationships/image" Target="../media/image8.png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2.xml"  /><Relationship Id="rId3" Type="http://schemas.openxmlformats.org/officeDocument/2006/relationships/image" Target="../media/image8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image" Target="../media/image9.png"  /><Relationship Id="rId4" Type="http://schemas.openxmlformats.org/officeDocument/2006/relationships/image" Target="../media/image3.png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 개요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3" name="가로 글상자 52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각 연구가 카테고리 </a:t>
            </a:r>
            <a:r>
              <a:rPr lang="en-US" altLang="ko-KR">
                <a:solidFill>
                  <a:schemeClr val="tx1"/>
                </a:solidFill>
                <a:effectLst/>
              </a:rPr>
              <a:t>(Researchable, Locked, Completed)</a:t>
            </a:r>
            <a:r>
              <a:rPr lang="ko-KR" altLang="en-US">
                <a:solidFill>
                  <a:schemeClr val="tx1"/>
                </a:solidFill>
                <a:effectLst/>
              </a:rPr>
              <a:t>에 표기되는 조건은 다음과 같다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54" name="직사각형 53"/>
          <p:cNvSpPr/>
          <p:nvPr/>
        </p:nvSpPr>
        <p:spPr>
          <a:xfrm>
            <a:off x="437133" y="3609889"/>
            <a:ext cx="3670262" cy="99771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가로 글상자 54"/>
          <p:cNvSpPr txBox="1"/>
          <p:nvPr/>
        </p:nvSpPr>
        <p:spPr>
          <a:xfrm>
            <a:off x="1474675" y="3429000"/>
            <a:ext cx="1595178" cy="361778"/>
          </a:xfrm>
          <a:prstGeom prst="rect">
            <a:avLst/>
          </a:prstGeom>
          <a:solidFill>
            <a:srgbClr val="ffcccc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Locked</a:t>
            </a:r>
            <a:endParaRPr lang="en-US" altLang="ko-KR"/>
          </a:p>
        </p:txBody>
      </p:sp>
      <p:sp>
        <p:nvSpPr>
          <p:cNvPr id="58" name="직사각형 57"/>
          <p:cNvSpPr/>
          <p:nvPr/>
        </p:nvSpPr>
        <p:spPr>
          <a:xfrm>
            <a:off x="730082" y="3635960"/>
            <a:ext cx="3235034" cy="107892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3-1.</a:t>
            </a:r>
            <a:r>
              <a:rPr lang="ko-KR" altLang="en-US" sz="1500">
                <a:solidFill>
                  <a:schemeClr val="tx1"/>
                </a:solidFill>
              </a:rPr>
              <a:t> 상기한 조건 중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개를 만족하며 </a:t>
            </a:r>
            <a:r>
              <a:rPr lang="en-US" altLang="ko-KR" sz="1500">
                <a:solidFill>
                  <a:schemeClr val="tx1"/>
                </a:solidFill>
              </a:rPr>
              <a:t>Prerequisites</a:t>
            </a:r>
            <a:r>
              <a:rPr lang="ko-KR" altLang="en-US" sz="1500">
                <a:solidFill>
                  <a:schemeClr val="tx1"/>
                </a:solidFill>
              </a:rPr>
              <a:t>에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해당하는 연구가 완료되지 않음</a:t>
            </a:r>
            <a:endParaRPr lang="ko-KR" altLang="en-US" sz="1500"/>
          </a:p>
        </p:txBody>
      </p:sp>
      <p:sp>
        <p:nvSpPr>
          <p:cNvPr id="59" name="직사각형 58"/>
          <p:cNvSpPr/>
          <p:nvPr/>
        </p:nvSpPr>
        <p:spPr>
          <a:xfrm>
            <a:off x="4217691" y="3609889"/>
            <a:ext cx="3117179" cy="997715"/>
          </a:xfrm>
          <a:prstGeom prst="rect">
            <a:avLst/>
          </a:prstGeom>
          <a:noFill/>
          <a:ln>
            <a:solidFill>
              <a:srgbClr val="1aff1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/>
          <p:cNvSpPr/>
          <p:nvPr/>
        </p:nvSpPr>
        <p:spPr>
          <a:xfrm>
            <a:off x="4390159" y="3830789"/>
            <a:ext cx="2845376" cy="68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3-2.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r>
              <a:rPr lang="en-US" altLang="ko-KR" sz="1500">
                <a:solidFill>
                  <a:schemeClr val="tx1"/>
                </a:solidFill>
              </a:rPr>
              <a:t>Prerequisites</a:t>
            </a:r>
            <a:r>
              <a:rPr lang="ko-KR" altLang="en-US" sz="1500">
                <a:solidFill>
                  <a:schemeClr val="tx1"/>
                </a:solidFill>
              </a:rPr>
              <a:t>에 해당하는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연구가 완료됨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000">
                <a:solidFill>
                  <a:srgbClr val="006000"/>
                </a:solidFill>
              </a:rPr>
              <a:t>(Completed</a:t>
            </a:r>
            <a:r>
              <a:rPr lang="ko-KR" altLang="en-US" sz="1000">
                <a:solidFill>
                  <a:srgbClr val="006000"/>
                </a:solidFill>
              </a:rPr>
              <a:t>에 해당 연구가 있음을 체크</a:t>
            </a:r>
            <a:r>
              <a:rPr lang="en-US" altLang="ko-KR" sz="1000">
                <a:solidFill>
                  <a:srgbClr val="006000"/>
                </a:solidFill>
              </a:rPr>
              <a:t>)</a:t>
            </a:r>
            <a:endParaRPr lang="en-US" altLang="ko-KR" sz="1000">
              <a:solidFill>
                <a:srgbClr val="006000"/>
              </a:solidFill>
            </a:endParaRPr>
          </a:p>
        </p:txBody>
      </p:sp>
      <p:sp>
        <p:nvSpPr>
          <p:cNvPr id="61" name="가로 글상자 60"/>
          <p:cNvSpPr txBox="1"/>
          <p:nvPr/>
        </p:nvSpPr>
        <p:spPr>
          <a:xfrm>
            <a:off x="1139534" y="2253017"/>
            <a:ext cx="6096000" cy="77402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1.</a:t>
            </a:r>
            <a:r>
              <a:rPr lang="ko-KR" altLang="en-US" sz="1500">
                <a:solidFill>
                  <a:schemeClr val="tx1"/>
                </a:solidFill>
              </a:rPr>
              <a:t> 연구의 </a:t>
            </a:r>
            <a:r>
              <a:rPr lang="en-US" altLang="ko-KR" sz="1500">
                <a:solidFill>
                  <a:schemeClr val="tx1"/>
                </a:solidFill>
              </a:rPr>
              <a:t>FactionType</a:t>
            </a:r>
            <a:r>
              <a:rPr lang="ko-KR" altLang="en-US" sz="1500">
                <a:solidFill>
                  <a:schemeClr val="tx1"/>
                </a:solidFill>
              </a:rPr>
              <a:t>이 같은 협력국이 활성화 되었으며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우호도 조건이 만족됨을 확인함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2.</a:t>
            </a:r>
            <a:r>
              <a:rPr lang="ko-KR" altLang="en-US" sz="1500">
                <a:solidFill>
                  <a:schemeClr val="tx1"/>
                </a:solidFill>
              </a:rPr>
              <a:t> 연구의 </a:t>
            </a:r>
            <a:r>
              <a:rPr lang="en-US" altLang="ko-KR" sz="1500">
                <a:solidFill>
                  <a:schemeClr val="tx1"/>
                </a:solidFill>
              </a:rPr>
              <a:t>FactionType</a:t>
            </a:r>
            <a:r>
              <a:rPr lang="ko-KR" altLang="en-US" sz="1500">
                <a:solidFill>
                  <a:schemeClr val="tx1"/>
                </a:solidFill>
              </a:rPr>
              <a:t>이 </a:t>
            </a:r>
            <a:r>
              <a:rPr lang="en-US" altLang="ko-KR" sz="1500">
                <a:solidFill>
                  <a:schemeClr val="tx1"/>
                </a:solidFill>
              </a:rPr>
              <a:t>None</a:t>
            </a:r>
            <a:r>
              <a:rPr lang="ko-KR" altLang="en-US" sz="1500">
                <a:solidFill>
                  <a:schemeClr val="tx1"/>
                </a:solidFill>
              </a:rPr>
              <a:t>임</a:t>
            </a:r>
            <a:r>
              <a:rPr lang="en-US" altLang="ko-KR" sz="1500">
                <a:solidFill>
                  <a:schemeClr val="tx1"/>
                </a:solidFill>
              </a:rPr>
              <a:t> (</a:t>
            </a:r>
            <a:r>
              <a:rPr lang="ko-KR" altLang="en-US" sz="1500">
                <a:solidFill>
                  <a:schemeClr val="tx1"/>
                </a:solidFill>
              </a:rPr>
              <a:t>이하</a:t>
            </a:r>
            <a:r>
              <a:rPr lang="en-US" altLang="ko-KR" sz="1500">
                <a:solidFill>
                  <a:schemeClr val="tx1"/>
                </a:solidFill>
              </a:rPr>
              <a:t> </a:t>
            </a:r>
            <a:r>
              <a:rPr lang="ko-KR" altLang="en-US" sz="1500">
                <a:solidFill>
                  <a:schemeClr val="tx1"/>
                </a:solidFill>
              </a:rPr>
              <a:t>기본 연구라 통칭</a:t>
            </a:r>
            <a:r>
              <a:rPr lang="en-US" altLang="ko-KR" sz="1500">
                <a:solidFill>
                  <a:schemeClr val="tx1"/>
                </a:solidFill>
              </a:rPr>
              <a:t>)</a:t>
            </a:r>
            <a:endParaRPr lang="en-US" altLang="ko-KR" sz="1500">
              <a:solidFill>
                <a:schemeClr val="tx1"/>
              </a:solidFill>
            </a:endParaRPr>
          </a:p>
        </p:txBody>
      </p:sp>
      <p:sp>
        <p:nvSpPr>
          <p:cNvPr id="62" name="가로 글상자 61"/>
          <p:cNvSpPr txBox="1"/>
          <p:nvPr/>
        </p:nvSpPr>
        <p:spPr>
          <a:xfrm>
            <a:off x="4978691" y="3429000"/>
            <a:ext cx="1595178" cy="361778"/>
          </a:xfrm>
          <a:prstGeom prst="rect">
            <a:avLst/>
          </a:prstGeom>
          <a:solidFill>
            <a:srgbClr val="b3ffb3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Researchable</a:t>
            </a:r>
            <a:endParaRPr lang="en-US" altLang="ko-KR"/>
          </a:p>
        </p:txBody>
      </p:sp>
      <p:sp>
        <p:nvSpPr>
          <p:cNvPr id="63" name="직사각형 62"/>
          <p:cNvSpPr/>
          <p:nvPr/>
        </p:nvSpPr>
        <p:spPr>
          <a:xfrm>
            <a:off x="87306" y="2029167"/>
            <a:ext cx="7956512" cy="4478669"/>
          </a:xfrm>
          <a:prstGeom prst="rect">
            <a:avLst/>
          </a:prstGeom>
          <a:noFill/>
          <a:ln>
            <a:solidFill>
              <a:srgbClr val="00000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4" name="직사각형 63"/>
          <p:cNvSpPr/>
          <p:nvPr/>
        </p:nvSpPr>
        <p:spPr>
          <a:xfrm>
            <a:off x="2512240" y="5139084"/>
            <a:ext cx="3117179" cy="997715"/>
          </a:xfrm>
          <a:prstGeom prst="rect">
            <a:avLst/>
          </a:prstGeom>
          <a:noFill/>
          <a:ln>
            <a:solidFill>
              <a:srgbClr val="4040ff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2684708" y="5359984"/>
            <a:ext cx="2845376" cy="68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Researchable</a:t>
            </a:r>
            <a:r>
              <a:rPr lang="ko-KR" altLang="en-US" sz="1500">
                <a:solidFill>
                  <a:schemeClr val="tx1"/>
                </a:solidFill>
              </a:rPr>
              <a:t>의 연구가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유저에 의해 완료되면 이동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66" name="가로 글상자 65"/>
          <p:cNvSpPr txBox="1"/>
          <p:nvPr/>
        </p:nvSpPr>
        <p:spPr>
          <a:xfrm>
            <a:off x="3273239" y="4958195"/>
            <a:ext cx="1595177" cy="362489"/>
          </a:xfrm>
          <a:prstGeom prst="rect">
            <a:avLst/>
          </a:prstGeom>
          <a:solidFill>
            <a:srgbClr val="d1d1f0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Completed</a:t>
            </a: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2545773" y="1781190"/>
            <a:ext cx="2926025" cy="36003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등장 가능한 연구 조건</a:t>
            </a:r>
            <a:endParaRPr lang="ko-KR" altLang="en-US"/>
          </a:p>
        </p:txBody>
      </p:sp>
      <p:cxnSp>
        <p:nvCxnSpPr>
          <p:cNvPr id="68" name="선 67"/>
          <p:cNvCxnSpPr>
            <a:stCxn id="54" idx="2"/>
            <a:endCxn id="64" idx="1"/>
          </p:cNvCxnSpPr>
          <p:nvPr/>
        </p:nvCxnSpPr>
        <p:spPr>
          <a:xfrm rot="16200000" flipH="1">
            <a:off x="1877082" y="5002784"/>
            <a:ext cx="1030340" cy="2399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선 68"/>
          <p:cNvCxnSpPr>
            <a:stCxn id="59" idx="2"/>
            <a:endCxn id="64" idx="3"/>
          </p:cNvCxnSpPr>
          <p:nvPr/>
        </p:nvCxnSpPr>
        <p:spPr>
          <a:xfrm rot="5400000">
            <a:off x="5187682" y="5049341"/>
            <a:ext cx="1030338" cy="1468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가로 글상자 69"/>
          <p:cNvSpPr txBox="1"/>
          <p:nvPr/>
        </p:nvSpPr>
        <p:spPr>
          <a:xfrm>
            <a:off x="8123960" y="2029167"/>
            <a:ext cx="3738562" cy="1226478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등장 불가능 연구 조건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연구의 </a:t>
            </a:r>
            <a:r>
              <a:rPr lang="en-US" altLang="ko-KR" sz="1500">
                <a:solidFill>
                  <a:schemeClr val="tx1"/>
                </a:solidFill>
              </a:rPr>
              <a:t>FactionType</a:t>
            </a:r>
            <a:r>
              <a:rPr lang="ko-KR" altLang="en-US" sz="1500">
                <a:solidFill>
                  <a:schemeClr val="tx1"/>
                </a:solidFill>
              </a:rPr>
              <a:t>과</a:t>
            </a:r>
            <a:r>
              <a:rPr lang="en-US" altLang="ko-KR" sz="1500">
                <a:solidFill>
                  <a:schemeClr val="tx1"/>
                </a:solidFill>
              </a:rPr>
              <a:t> </a:t>
            </a:r>
            <a:r>
              <a:rPr lang="ko-KR" altLang="en-US" sz="1500">
                <a:solidFill>
                  <a:schemeClr val="tx1"/>
                </a:solidFill>
              </a:rPr>
              <a:t>같은 협력국이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비활성화 상태거나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우호도 조건을 만족하지 못함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1" name="가로 글상자 70"/>
          <p:cNvSpPr txBox="1"/>
          <p:nvPr/>
        </p:nvSpPr>
        <p:spPr>
          <a:xfrm>
            <a:off x="8207088" y="3731717"/>
            <a:ext cx="3738562" cy="543103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연구 나열 기준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기본 연구 → 협력국 연구 순으로 나열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2" name="가로 글상자 71"/>
          <p:cNvSpPr txBox="1"/>
          <p:nvPr/>
        </p:nvSpPr>
        <p:spPr>
          <a:xfrm>
            <a:off x="8319799" y="4750892"/>
            <a:ext cx="3738562" cy="769007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연구 취소 시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연구에 필요한 연구력의 </a:t>
            </a:r>
            <a:r>
              <a:rPr lang="en-US" altLang="ko-KR" sz="1500">
                <a:solidFill>
                  <a:schemeClr val="tx1"/>
                </a:solidFill>
              </a:rPr>
              <a:t>80%</a:t>
            </a:r>
            <a:r>
              <a:rPr lang="ko-KR" altLang="en-US" sz="1500">
                <a:solidFill>
                  <a:schemeClr val="tx1"/>
                </a:solidFill>
              </a:rPr>
              <a:t>만큼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반환</a:t>
            </a:r>
            <a:r>
              <a:rPr lang="en-US" altLang="ko-KR" sz="1500">
                <a:solidFill>
                  <a:schemeClr val="tx1"/>
                </a:solidFill>
              </a:rPr>
              <a:t>,</a:t>
            </a:r>
            <a:r>
              <a:rPr lang="ko-KR" altLang="en-US" sz="1500">
                <a:solidFill>
                  <a:schemeClr val="tx1"/>
                </a:solidFill>
              </a:rPr>
              <a:t> 연구 진행 타이머 초기화</a:t>
            </a:r>
            <a:endParaRPr lang="ko-KR" altLang="en-US" sz="1500">
              <a:solidFill>
                <a:schemeClr val="tx1"/>
              </a:solidFill>
            </a:endParaRPr>
          </a:p>
        </p:txBody>
      </p:sp>
      <p:sp>
        <p:nvSpPr>
          <p:cNvPr id="73" name="직사각형 72"/>
          <p:cNvSpPr/>
          <p:nvPr/>
        </p:nvSpPr>
        <p:spPr>
          <a:xfrm>
            <a:off x="5914040" y="5160381"/>
            <a:ext cx="2021804" cy="997715"/>
          </a:xfrm>
          <a:prstGeom prst="rect">
            <a:avLst/>
          </a:prstGeom>
          <a:noFill/>
          <a:ln>
            <a:gradFill flip="xy" rotWithShape="1">
              <a:gsLst>
                <a:gs pos="0">
                  <a:schemeClr val="accent1">
                    <a:alpha val="100000"/>
                  </a:schemeClr>
                </a:gs>
                <a:gs pos="100000">
                  <a:srgbClr val="b3ffb3">
                    <a:alpha val="100000"/>
                  </a:srgbClr>
                </a:gs>
              </a:gsLst>
              <a:lin ang="5400000" scaled="1"/>
              <a:tileRect/>
            </a:gra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4" name="가로 글상자 73"/>
          <p:cNvSpPr txBox="1"/>
          <p:nvPr/>
        </p:nvSpPr>
        <p:spPr>
          <a:xfrm>
            <a:off x="6101376" y="4958906"/>
            <a:ext cx="1595177" cy="363664"/>
          </a:xfrm>
          <a:prstGeom prst="rect">
            <a:avLst/>
          </a:prstGeom>
          <a:gradFill flip="xy" rotWithShape="1">
            <a:gsLst>
              <a:gs pos="0">
                <a:schemeClr val="accent1">
                  <a:alpha val="100000"/>
                </a:schemeClr>
              </a:gs>
              <a:gs pos="100000">
                <a:srgbClr val="b3ffb3">
                  <a:alpha val="100000"/>
                </a:srgbClr>
              </a:gs>
            </a:gsLst>
            <a:lin ang="5400000" scaled="1"/>
            <a:tileRect/>
          </a:gradFill>
          <a:ln>
            <a:solidFill>
              <a:schemeClr val="dk1"/>
            </a:solidFill>
          </a:ln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Inprogress</a:t>
            </a:r>
            <a:endParaRPr lang="en-US" altLang="ko-KR"/>
          </a:p>
        </p:txBody>
      </p:sp>
      <p:sp>
        <p:nvSpPr>
          <p:cNvPr id="75" name="직사각형 74"/>
          <p:cNvSpPr/>
          <p:nvPr/>
        </p:nvSpPr>
        <p:spPr>
          <a:xfrm>
            <a:off x="5913717" y="5323280"/>
            <a:ext cx="2021807" cy="68926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200">
                <a:solidFill>
                  <a:schemeClr val="dk1"/>
                </a:solidFill>
              </a:rPr>
              <a:t>Researchable</a:t>
            </a:r>
            <a:r>
              <a:rPr lang="ko-KR" altLang="en-US" sz="1200">
                <a:solidFill>
                  <a:schemeClr val="dk1"/>
                </a:solidFill>
              </a:rPr>
              <a:t>의 연구가 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플레이어에 의해 시작되면 </a:t>
            </a:r>
            <a:endParaRPr lang="ko-KR" altLang="en-US" sz="1200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ko-KR" altLang="en-US" sz="1200">
                <a:solidFill>
                  <a:schemeClr val="dk1"/>
                </a:solidFill>
              </a:rPr>
              <a:t>해당 상태로 변경</a:t>
            </a:r>
            <a:endParaRPr lang="ko-KR" altLang="en-US" sz="1200">
              <a:solidFill>
                <a:schemeClr val="dk1"/>
              </a:solidFill>
            </a:endParaRPr>
          </a:p>
        </p:txBody>
      </p:sp>
      <p:cxnSp>
        <p:nvCxnSpPr>
          <p:cNvPr id="76" name="화살표 75"/>
          <p:cNvCxnSpPr/>
          <p:nvPr/>
        </p:nvCxnSpPr>
        <p:spPr>
          <a:xfrm rot="16200000" flipH="1">
            <a:off x="6530218" y="4701229"/>
            <a:ext cx="350591" cy="1633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화살표 76"/>
          <p:cNvCxnSpPr>
            <a:stCxn id="73" idx="1"/>
            <a:endCxn id="64" idx="3"/>
          </p:cNvCxnSpPr>
          <p:nvPr/>
        </p:nvCxnSpPr>
        <p:spPr>
          <a:xfrm rot="10800000">
            <a:off x="5629420" y="5637943"/>
            <a:ext cx="284620" cy="2129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가로 글상자 77"/>
          <p:cNvSpPr txBox="1"/>
          <p:nvPr/>
        </p:nvSpPr>
        <p:spPr>
          <a:xfrm>
            <a:off x="2296564" y="4818704"/>
            <a:ext cx="498417" cy="2165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900">
                <a:solidFill>
                  <a:srgbClr val="006000"/>
                </a:solidFill>
              </a:rPr>
              <a:t>*</a:t>
            </a:r>
            <a:r>
              <a:rPr lang="ko-KR" altLang="en-US" sz="900">
                <a:solidFill>
                  <a:srgbClr val="006000"/>
                </a:solidFill>
              </a:rPr>
              <a:t>참조</a:t>
            </a:r>
            <a:endParaRPr lang="ko-KR" altLang="en-US" sz="900">
              <a:solidFill>
                <a:srgbClr val="006000"/>
              </a:solidFill>
            </a:endParaRPr>
          </a:p>
        </p:txBody>
      </p:sp>
      <p:sp>
        <p:nvSpPr>
          <p:cNvPr id="79" name="가로 글상자 78"/>
          <p:cNvSpPr txBox="1"/>
          <p:nvPr/>
        </p:nvSpPr>
        <p:spPr>
          <a:xfrm>
            <a:off x="5308182" y="4721289"/>
            <a:ext cx="498417" cy="216557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 sz="900">
                <a:solidFill>
                  <a:srgbClr val="006000"/>
                </a:solidFill>
              </a:rPr>
              <a:t>*</a:t>
            </a:r>
            <a:r>
              <a:rPr lang="ko-KR" altLang="en-US" sz="900">
                <a:solidFill>
                  <a:srgbClr val="006000"/>
                </a:solidFill>
              </a:rPr>
              <a:t>참조</a:t>
            </a:r>
            <a:endParaRPr lang="ko-KR" altLang="en-US" sz="900">
              <a:solidFill>
                <a:srgbClr val="006000"/>
              </a:solidFill>
            </a:endParaRPr>
          </a:p>
        </p:txBody>
      </p:sp>
      <p:sp>
        <p:nvSpPr>
          <p:cNvPr id="80" name="가로 글상자 79"/>
          <p:cNvSpPr txBox="1"/>
          <p:nvPr/>
        </p:nvSpPr>
        <p:spPr>
          <a:xfrm>
            <a:off x="8252660" y="5704615"/>
            <a:ext cx="3872842" cy="9990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1500">
                <a:solidFill>
                  <a:schemeClr val="tx1"/>
                </a:solidFill>
              </a:rPr>
              <a:t>[</a:t>
            </a:r>
            <a:r>
              <a:rPr lang="ko-KR" altLang="en-US" sz="1500">
                <a:solidFill>
                  <a:schemeClr val="tx1"/>
                </a:solidFill>
              </a:rPr>
              <a:t>연구 타이머 진행 기준</a:t>
            </a:r>
            <a:r>
              <a:rPr lang="en-US" altLang="ko-KR" sz="1500">
                <a:solidFill>
                  <a:schemeClr val="tx1"/>
                </a:solidFill>
              </a:rPr>
              <a:t>]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처음 시작 시 </a:t>
            </a:r>
            <a:r>
              <a:rPr lang="en-US" altLang="ko-KR" sz="1500">
                <a:solidFill>
                  <a:schemeClr val="tx1"/>
                </a:solidFill>
              </a:rPr>
              <a:t>0,</a:t>
            </a:r>
            <a:r>
              <a:rPr lang="ko-KR" altLang="en-US" sz="1500">
                <a:solidFill>
                  <a:schemeClr val="tx1"/>
                </a:solidFill>
              </a:rPr>
              <a:t> 날짜가 넘어가기 직전 </a:t>
            </a:r>
            <a:r>
              <a:rPr lang="en-US" altLang="ko-KR" sz="1500">
                <a:solidFill>
                  <a:schemeClr val="tx1"/>
                </a:solidFill>
              </a:rPr>
              <a:t>1</a:t>
            </a:r>
            <a:r>
              <a:rPr lang="ko-KR" altLang="en-US" sz="1500">
                <a:solidFill>
                  <a:schemeClr val="tx1"/>
                </a:solidFill>
              </a:rPr>
              <a:t> 증가</a:t>
            </a:r>
            <a:r>
              <a:rPr lang="en-US" altLang="ko-KR" sz="1500">
                <a:solidFill>
                  <a:schemeClr val="tx1"/>
                </a:solidFill>
              </a:rPr>
              <a:t>.</a:t>
            </a:r>
            <a:endParaRPr lang="en-US" altLang="ko-KR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타이머가 증가해 요구치까지 도달하면 </a:t>
            </a:r>
            <a:endParaRPr lang="ko-KR" altLang="en-US" sz="1500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ko-KR" altLang="en-US" sz="1500">
                <a:solidFill>
                  <a:schemeClr val="tx1"/>
                </a:solidFill>
              </a:rPr>
              <a:t>해당 날짜에 연구 효과 바로 적용</a:t>
            </a:r>
            <a:endParaRPr lang="ko-KR" altLang="en-US" sz="15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8241762"/>
      </p:ext>
    </p:extLst>
  </p:cSld>
  <p:clrMapOvr>
    <a:masterClrMapping/>
  </p:clrMapOvr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4602175" y="2260285"/>
            <a:ext cx="2987650" cy="41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r>
              <a:rPr lang="en-US" altLang="ko-KR" sz="2100"/>
              <a:t>(</a:t>
            </a:r>
            <a:r>
              <a:rPr lang="ko-KR" altLang="en-US" sz="2100"/>
              <a:t>잠김</a:t>
            </a:r>
            <a:r>
              <a:rPr lang="en-US" altLang="ko-KR" sz="2100"/>
              <a:t>)</a:t>
            </a:r>
            <a:endParaRPr lang="en-US" altLang="ko-KR" sz="2100"/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736897" y="3262573"/>
            <a:ext cx="717493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2709601" y="6445491"/>
            <a:ext cx="6772798" cy="3629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[Locked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9" name="직사각형 78">
            <a:hlinkClick r:id="" action="ppaction://noaction"/>
          </p:cNvPr>
          <p:cNvSpPr/>
          <p:nvPr/>
        </p:nvSpPr>
        <p:spPr>
          <a:xfrm>
            <a:off x="3138976" y="4432574"/>
            <a:ext cx="5914050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6142934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1.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Researchable</a:t>
            </a:r>
            <a:r>
              <a:rPr lang="ko-KR" altLang="en-US">
                <a:solidFill>
                  <a:schemeClr val="tx1"/>
                </a:solidFill>
                <a:effectLst/>
              </a:rPr>
              <a:t>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9" name="그림 78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294" y="1290415"/>
            <a:ext cx="7597411" cy="4277169"/>
          </a:xfrm>
          <a:prstGeom prst="rect">
            <a:avLst/>
          </a:prstGeom>
        </p:spPr>
      </p:pic>
      <p:cxnSp>
        <p:nvCxnSpPr>
          <p:cNvPr id="81" name="선 80"/>
          <p:cNvCxnSpPr/>
          <p:nvPr/>
        </p:nvCxnSpPr>
        <p:spPr>
          <a:xfrm rot="10800000">
            <a:off x="2013153" y="4190999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가로 글상자 82"/>
          <p:cNvSpPr txBox="1"/>
          <p:nvPr/>
        </p:nvSpPr>
        <p:spPr>
          <a:xfrm>
            <a:off x="10149319" y="3871999"/>
            <a:ext cx="7818816" cy="63800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cxnSp>
        <p:nvCxnSpPr>
          <p:cNvPr id="84" name="선 83"/>
          <p:cNvCxnSpPr/>
          <p:nvPr/>
        </p:nvCxnSpPr>
        <p:spPr>
          <a:xfrm rot="10800000">
            <a:off x="8330826" y="4191000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가로 글상자 84"/>
          <p:cNvSpPr txBox="1"/>
          <p:nvPr/>
        </p:nvSpPr>
        <p:spPr>
          <a:xfrm>
            <a:off x="173182" y="4028382"/>
            <a:ext cx="7818815" cy="282961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보유한 연구력이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요구 연구력보다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높을 경우</a:t>
            </a:r>
            <a:r>
              <a:rPr lang="en-US" altLang="ko-KR"/>
              <a:t>,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해당 연구를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InProgress </a:t>
            </a:r>
            <a:r>
              <a:rPr lang="ko-KR" altLang="en-US"/>
              <a:t>상태로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전환 후 </a:t>
            </a:r>
            <a:r>
              <a:rPr lang="en-US" altLang="ko-KR"/>
              <a:t>ListBox</a:t>
            </a:r>
            <a:r>
              <a:rPr lang="ko-KR" altLang="en-US"/>
              <a:t>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별도 표시</a:t>
            </a:r>
            <a:endParaRPr lang="ko-KR" altLang="en-US"/>
          </a:p>
          <a:p>
            <a:pPr lvl="0">
              <a:defRPr/>
            </a:pPr>
            <a:endParaRPr lang="ko-KR" altLang="en-US"/>
          </a:p>
          <a:p>
            <a:pPr lvl="0">
              <a:defRPr/>
            </a:pPr>
            <a:r>
              <a:rPr lang="ko-KR" altLang="en-US"/>
              <a:t>만약 연구력이 부족할 경우 상단에 팝업으로 </a:t>
            </a:r>
            <a:r>
              <a:rPr lang="en-US" altLang="ko-KR"/>
              <a:t>‘Not Enough Tech Resource!’ </a:t>
            </a:r>
            <a:r>
              <a:rPr lang="ko-KR" altLang="en-US"/>
              <a:t>출력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(</a:t>
            </a:r>
            <a:r>
              <a:rPr lang="ko-KR" altLang="en-US"/>
              <a:t>날짜 넘어갈 때 </a:t>
            </a:r>
            <a:r>
              <a:rPr lang="en-US" altLang="ko-KR"/>
              <a:t>Event</a:t>
            </a:r>
            <a:r>
              <a:rPr lang="ko-KR" altLang="en-US"/>
              <a:t> 활성화되면 나타나는 그 팝업</a:t>
            </a:r>
            <a:r>
              <a:rPr lang="en-US" altLang="ko-KR"/>
              <a:t>)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2958912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그림 8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413040" y="1358503"/>
            <a:ext cx="7365920" cy="4157133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2.Inprogess</a:t>
            </a:r>
            <a:r>
              <a:rPr lang="ko-KR" altLang="en-US">
                <a:solidFill>
                  <a:schemeClr val="tx1"/>
                </a:solidFill>
                <a:effectLst/>
              </a:rPr>
              <a:t>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cxnSp>
        <p:nvCxnSpPr>
          <p:cNvPr id="81" name="선 80"/>
          <p:cNvCxnSpPr/>
          <p:nvPr/>
        </p:nvCxnSpPr>
        <p:spPr>
          <a:xfrm rot="10800000">
            <a:off x="2013153" y="4190999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가로 글상자 82"/>
          <p:cNvSpPr txBox="1"/>
          <p:nvPr/>
        </p:nvSpPr>
        <p:spPr>
          <a:xfrm>
            <a:off x="10149319" y="3871999"/>
            <a:ext cx="7818817" cy="6409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cxnSp>
        <p:nvCxnSpPr>
          <p:cNvPr id="84" name="선 83"/>
          <p:cNvCxnSpPr/>
          <p:nvPr/>
        </p:nvCxnSpPr>
        <p:spPr>
          <a:xfrm rot="10800000">
            <a:off x="8330826" y="4191000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가로 글상자 84"/>
          <p:cNvSpPr txBox="1"/>
          <p:nvPr/>
        </p:nvSpPr>
        <p:spPr>
          <a:xfrm>
            <a:off x="418145" y="4061113"/>
            <a:ext cx="2127628" cy="90366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다음 페이지의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중단 경고 팝업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추가로생성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660491768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" name="그림 8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97294" y="1290415"/>
            <a:ext cx="7599807" cy="4277169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2.Inprogess</a:t>
            </a:r>
            <a:r>
              <a:rPr lang="ko-KR" altLang="en-US">
                <a:solidFill>
                  <a:schemeClr val="tx1"/>
                </a:solidFill>
                <a:effectLst/>
              </a:rPr>
              <a:t> 팝업 </a:t>
            </a:r>
            <a:r>
              <a:rPr lang="en-US" altLang="ko-KR">
                <a:solidFill>
                  <a:schemeClr val="tx1"/>
                </a:solidFill>
                <a:effectLst/>
              </a:rPr>
              <a:t>-</a:t>
            </a:r>
            <a:r>
              <a:rPr lang="ko-KR" altLang="en-US">
                <a:solidFill>
                  <a:schemeClr val="tx1"/>
                </a:solidFill>
                <a:effectLst/>
              </a:rPr>
              <a:t> 취소 경고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83" name="가로 글상자 82"/>
          <p:cNvSpPr txBox="1"/>
          <p:nvPr/>
        </p:nvSpPr>
        <p:spPr>
          <a:xfrm>
            <a:off x="10208230" y="4319846"/>
            <a:ext cx="7818817" cy="64094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sp>
        <p:nvSpPr>
          <p:cNvPr id="85" name="가로 글상자 84"/>
          <p:cNvSpPr txBox="1"/>
          <p:nvPr/>
        </p:nvSpPr>
        <p:spPr>
          <a:xfrm>
            <a:off x="173180" y="4028382"/>
            <a:ext cx="1839973" cy="1732338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해당 연구를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Inprogress</a:t>
            </a:r>
            <a:r>
              <a:rPr lang="ko-KR" altLang="en-US"/>
              <a:t>에서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Researchable</a:t>
            </a:r>
            <a:r>
              <a:rPr lang="ko-KR" altLang="en-US"/>
              <a:t>로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전환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ko-KR" altLang="en-US">
                <a:solidFill>
                  <a:srgbClr val="ff0000"/>
                </a:solidFill>
              </a:rPr>
              <a:t>연구력은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요구치 중 </a:t>
            </a:r>
            <a:r>
              <a:rPr lang="en-US" altLang="ko-KR">
                <a:solidFill>
                  <a:srgbClr val="ff0000"/>
                </a:solidFill>
              </a:rPr>
              <a:t>80%</a:t>
            </a:r>
            <a:r>
              <a:rPr lang="ko-KR" altLang="en-US">
                <a:solidFill>
                  <a:srgbClr val="ff0000"/>
                </a:solidFill>
              </a:rPr>
              <a:t>만</a:t>
            </a:r>
            <a:endParaRPr lang="ko-KR" altLang="en-US">
              <a:solidFill>
                <a:srgbClr val="ff0000"/>
              </a:solidFill>
            </a:endParaRPr>
          </a:p>
          <a:p>
            <a:pPr lvl="0">
              <a:defRPr/>
            </a:pPr>
            <a:r>
              <a:rPr lang="ko-KR" altLang="en-US">
                <a:solidFill>
                  <a:srgbClr val="ff0000"/>
                </a:solidFill>
              </a:rPr>
              <a:t>반환</a:t>
            </a:r>
            <a:endParaRPr lang="ko-KR" altLang="en-US">
              <a:solidFill>
                <a:srgbClr val="ff0000"/>
              </a:solidFill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2324281" y="1290415"/>
            <a:ext cx="7572820" cy="4277169"/>
          </a:xfrm>
          <a:prstGeom prst="rect">
            <a:avLst/>
          </a:prstGeom>
          <a:solidFill>
            <a:schemeClr val="dk1">
              <a:alpha val="50000"/>
            </a:scheme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8" name="직사각형 87"/>
          <p:cNvSpPr/>
          <p:nvPr/>
        </p:nvSpPr>
        <p:spPr>
          <a:xfrm>
            <a:off x="3423179" y="2003961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3607289" y="2159815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0" name="가로 글상자 89"/>
          <p:cNvSpPr txBox="1"/>
          <p:nvPr/>
        </p:nvSpPr>
        <p:spPr>
          <a:xfrm>
            <a:off x="5073006" y="2195932"/>
            <a:ext cx="2987650" cy="41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US" altLang="ko-KR" sz="2100"/>
              <a:t>Warning!</a:t>
            </a:r>
            <a:endParaRPr lang="en-US" altLang="ko-KR" sz="2100"/>
          </a:p>
        </p:txBody>
      </p:sp>
      <p:pic>
        <p:nvPicPr>
          <p:cNvPr id="93" name="그림 9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6219415" y="3337256"/>
            <a:ext cx="206115" cy="206115"/>
          </a:xfrm>
          <a:prstGeom prst="rect">
            <a:avLst/>
          </a:prstGeom>
        </p:spPr>
      </p:pic>
      <p:sp>
        <p:nvSpPr>
          <p:cNvPr id="98" name="직사각형 97">
            <a:hlinkClick r:id="" action="ppaction://noaction"/>
          </p:cNvPr>
          <p:cNvSpPr/>
          <p:nvPr/>
        </p:nvSpPr>
        <p:spPr>
          <a:xfrm>
            <a:off x="6671164" y="4308461"/>
            <a:ext cx="2850175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99" name="직사각형 98">
            <a:hlinkClick r:id="" action="ppaction://noaction"/>
          </p:cNvPr>
          <p:cNvSpPr/>
          <p:nvPr/>
        </p:nvSpPr>
        <p:spPr>
          <a:xfrm>
            <a:off x="3607288" y="4308461"/>
            <a:ext cx="2919979" cy="65233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연구 중단 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100" name="가로 글상자 99"/>
          <p:cNvSpPr txBox="1"/>
          <p:nvPr/>
        </p:nvSpPr>
        <p:spPr>
          <a:xfrm>
            <a:off x="4418648" y="2975769"/>
            <a:ext cx="4278630" cy="908526"/>
          </a:xfrm>
          <a:prstGeom prst="rect">
            <a:avLst/>
          </a:prstGeom>
        </p:spPr>
        <p:txBody>
          <a:bodyPr wrap="none">
            <a:spAutoFit/>
          </a:bodyPr>
          <a:p>
            <a:pPr lvl="0" algn="ctr">
              <a:defRPr/>
            </a:pPr>
            <a:r>
              <a:rPr lang="en-US" altLang="ko-KR"/>
              <a:t>(</a:t>
            </a:r>
            <a:r>
              <a:rPr lang="ko-KR" altLang="en-US"/>
              <a:t>연구 이름</a:t>
            </a:r>
            <a:r>
              <a:rPr lang="en-US" altLang="ko-KR"/>
              <a:t>)</a:t>
            </a:r>
            <a:r>
              <a:rPr lang="ko-KR" altLang="en-US"/>
              <a:t>의 연구를 취소하시겠습니까</a:t>
            </a:r>
            <a:r>
              <a:rPr lang="en-US" altLang="ko-KR"/>
              <a:t>?</a:t>
            </a:r>
            <a:endParaRPr lang="en-US" altLang="ko-KR"/>
          </a:p>
          <a:p>
            <a:pPr lvl="0" algn="ctr">
              <a:defRPr/>
            </a:pPr>
            <a:r>
              <a:rPr lang="ko-KR" altLang="en-US"/>
              <a:t>연구력은 </a:t>
            </a:r>
            <a:r>
              <a:rPr lang="en-US" altLang="ko-KR"/>
              <a:t>80%</a:t>
            </a:r>
            <a:r>
              <a:rPr lang="ko-KR" altLang="en-US"/>
              <a:t> </a:t>
            </a:r>
            <a:r>
              <a:rPr lang="en-US" altLang="ko-KR"/>
              <a:t>(</a:t>
            </a:r>
            <a:r>
              <a:rPr lang="ko-KR" altLang="en-US"/>
              <a:t>    </a:t>
            </a:r>
            <a:r>
              <a:rPr lang="en-US" altLang="ko-KR"/>
              <a:t> n,nnn)</a:t>
            </a:r>
            <a:r>
              <a:rPr lang="ko-KR" altLang="en-US"/>
              <a:t>만 반환되며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연구 진행 상황은 저장되지 않습니다</a:t>
            </a:r>
            <a:r>
              <a:rPr lang="en-US" altLang="ko-KR"/>
              <a:t>!</a:t>
            </a:r>
            <a:endParaRPr lang="en-US" altLang="ko-KR"/>
          </a:p>
        </p:txBody>
      </p:sp>
      <p:cxnSp>
        <p:nvCxnSpPr>
          <p:cNvPr id="81" name="선 80"/>
          <p:cNvCxnSpPr/>
          <p:nvPr/>
        </p:nvCxnSpPr>
        <p:spPr>
          <a:xfrm rot="10800000">
            <a:off x="2013152" y="4634627"/>
            <a:ext cx="17578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선 83"/>
          <p:cNvCxnSpPr/>
          <p:nvPr/>
        </p:nvCxnSpPr>
        <p:spPr>
          <a:xfrm rot="10800000">
            <a:off x="9211338" y="4640319"/>
            <a:ext cx="857381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선 101"/>
          <p:cNvCxnSpPr/>
          <p:nvPr/>
        </p:nvCxnSpPr>
        <p:spPr>
          <a:xfrm rot="10800000">
            <a:off x="2227465" y="3099594"/>
            <a:ext cx="4299804" cy="23767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가로 글상자 102"/>
          <p:cNvSpPr txBox="1"/>
          <p:nvPr/>
        </p:nvSpPr>
        <p:spPr>
          <a:xfrm>
            <a:off x="108684" y="2645518"/>
            <a:ext cx="2118781" cy="90815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취소하려는 연구의 연구력 소모치 </a:t>
            </a:r>
            <a:r>
              <a:rPr lang="en-US" altLang="ko-KR"/>
              <a:t>80%</a:t>
            </a:r>
            <a:r>
              <a:rPr lang="ko-KR" altLang="en-US"/>
              <a:t> 표기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555622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그림 8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685791" y="1979941"/>
            <a:ext cx="5166798" cy="2898117"/>
          </a:xfrm>
          <a:prstGeom prst="rect">
            <a:avLst/>
          </a:prstGeom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en-US" altLang="ko-KR">
                <a:solidFill>
                  <a:schemeClr val="tx1"/>
                </a:solidFill>
                <a:effectLst/>
              </a:rPr>
              <a:t>3.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r>
              <a:rPr lang="en-US" altLang="ko-KR">
                <a:solidFill>
                  <a:schemeClr val="tx1"/>
                </a:solidFill>
                <a:effectLst/>
              </a:rPr>
              <a:t>Completed, Locked</a:t>
            </a:r>
            <a:r>
              <a:rPr lang="ko-KR" altLang="en-US">
                <a:solidFill>
                  <a:schemeClr val="tx1"/>
                </a:solidFill>
                <a:effectLst/>
              </a:rPr>
              <a:t> 팝업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sp>
        <p:nvSpPr>
          <p:cNvPr id="83" name="가로 글상자 82"/>
          <p:cNvSpPr txBox="1"/>
          <p:nvPr/>
        </p:nvSpPr>
        <p:spPr>
          <a:xfrm>
            <a:off x="5606860" y="5532755"/>
            <a:ext cx="2008567" cy="64389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별도의 동작 없이</a:t>
            </a:r>
            <a:endParaRPr lang="ko-KR" altLang="en-US"/>
          </a:p>
          <a:p>
            <a:pPr lvl="0" algn="ctr">
              <a:defRPr/>
            </a:pPr>
            <a:r>
              <a:rPr lang="ko-KR" altLang="en-US"/>
              <a:t>팝업만 닫기</a:t>
            </a:r>
            <a:endParaRPr lang="ko-KR" altLang="en-US"/>
          </a:p>
        </p:txBody>
      </p:sp>
      <p:pic>
        <p:nvPicPr>
          <p:cNvPr id="89" name="그림 88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394690" y="1962444"/>
            <a:ext cx="5216453" cy="2933111"/>
          </a:xfrm>
          <a:prstGeom prst="rect">
            <a:avLst/>
          </a:prstGeom>
        </p:spPr>
      </p:pic>
      <p:cxnSp>
        <p:nvCxnSpPr>
          <p:cNvPr id="84" name="선 83"/>
          <p:cNvCxnSpPr/>
          <p:nvPr/>
        </p:nvCxnSpPr>
        <p:spPr>
          <a:xfrm rot="16200000" flipV="1">
            <a:off x="4695028" y="4107660"/>
            <a:ext cx="1365254" cy="1317622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선 90"/>
          <p:cNvCxnSpPr/>
          <p:nvPr/>
        </p:nvCxnSpPr>
        <p:spPr>
          <a:xfrm rot="5400000">
            <a:off x="7200105" y="4120356"/>
            <a:ext cx="1365252" cy="1292225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6092376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팝업 활성화</a:t>
            </a:r>
            <a:endParaRPr kumimoji="0" lang="ko-KR" altLang="en-US" sz="1800" b="0" i="0" u="none" strike="noStrike" kern="1200" cap="none" spc="0" normalizeH="0" baseline="0">
              <a:ln w="9525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916" y="1052265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3" name="가로 글상자 52"/>
          <p:cNvSpPr txBox="1"/>
          <p:nvPr/>
        </p:nvSpPr>
        <p:spPr>
          <a:xfrm>
            <a:off x="9615922" y="3508788"/>
            <a:ext cx="2411650" cy="90371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각 연구 항목을 클릭할 경우 다음 페이지와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같은 팝업 활성화</a:t>
            </a:r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2281671" y="1666875"/>
            <a:ext cx="6858000" cy="4294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2885333"/>
            <a:ext cx="6405186" cy="3186329"/>
          </a:xfrm>
          <a:prstGeom prst="rect">
            <a:avLst/>
          </a:prstGeom>
        </p:spPr>
      </p:pic>
      <p:cxnSp>
        <p:nvCxnSpPr>
          <p:cNvPr id="54" name="화살표 53"/>
          <p:cNvCxnSpPr/>
          <p:nvPr/>
        </p:nvCxnSpPr>
        <p:spPr>
          <a:xfrm rot="10800000">
            <a:off x="7503102" y="3428999"/>
            <a:ext cx="2112820" cy="46477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/>
          <p:cNvSpPr/>
          <p:nvPr/>
        </p:nvSpPr>
        <p:spPr>
          <a:xfrm>
            <a:off x="2545772" y="1666875"/>
            <a:ext cx="6308148" cy="11473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2" name="직사각형 61"/>
          <p:cNvSpPr/>
          <p:nvPr/>
        </p:nvSpPr>
        <p:spPr>
          <a:xfrm>
            <a:off x="2679988" y="1783772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3" name="직사각형 62"/>
          <p:cNvSpPr/>
          <p:nvPr/>
        </p:nvSpPr>
        <p:spPr>
          <a:xfrm>
            <a:off x="2754456" y="2004579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3394363" y="1824989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66" name="가로 글상자 65"/>
          <p:cNvSpPr txBox="1"/>
          <p:nvPr/>
        </p:nvSpPr>
        <p:spPr>
          <a:xfrm>
            <a:off x="3839745" y="2227292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8834" y="2240539"/>
            <a:ext cx="340910" cy="3409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879397" y="1770524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9" name="직사각형 68"/>
          <p:cNvSpPr/>
          <p:nvPr/>
        </p:nvSpPr>
        <p:spPr>
          <a:xfrm>
            <a:off x="4953865" y="1991331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5593772" y="1811741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71" name="가로 글상자 70"/>
          <p:cNvSpPr txBox="1"/>
          <p:nvPr/>
        </p:nvSpPr>
        <p:spPr>
          <a:xfrm>
            <a:off x="6039154" y="2214044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98243" y="2227292"/>
            <a:ext cx="340910" cy="34091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4879397" y="2188845"/>
            <a:ext cx="2065193" cy="530109"/>
          </a:xfrm>
          <a:prstGeom prst="rect">
            <a:avLst/>
          </a:prstGeom>
          <a:solidFill>
            <a:srgbClr val="b3ffb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cxnSp>
        <p:nvCxnSpPr>
          <p:cNvPr id="74" name="화살표 73"/>
          <p:cNvCxnSpPr/>
          <p:nvPr/>
        </p:nvCxnSpPr>
        <p:spPr>
          <a:xfrm rot="10800000">
            <a:off x="7598446" y="2053981"/>
            <a:ext cx="2017475" cy="32004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가로 글상자 74"/>
          <p:cNvSpPr txBox="1"/>
          <p:nvPr/>
        </p:nvSpPr>
        <p:spPr>
          <a:xfrm>
            <a:off x="9615922" y="1989039"/>
            <a:ext cx="2411650" cy="1184823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연구 목록 전시 공간을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줄인 뒤 상단에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현재 진행중인 연구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표시 </a:t>
            </a:r>
            <a:r>
              <a:rPr lang="en-US" altLang="ko-KR"/>
              <a:t>ListBox</a:t>
            </a:r>
            <a:r>
              <a:rPr lang="ko-KR" altLang="en-US"/>
              <a:t> 추가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4607466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916" y="1052265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팝업 활성화</a:t>
            </a:r>
            <a:endParaRPr kumimoji="0" lang="ko-KR" altLang="en-US" sz="1800" b="0" i="0" u="none" strike="noStrike" kern="1200" cap="none" spc="0" normalizeH="0" baseline="0">
              <a:ln w="9525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81671" y="1666875"/>
            <a:ext cx="6858000" cy="4294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2885333"/>
            <a:ext cx="6405186" cy="318632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545772" y="1666875"/>
            <a:ext cx="6308148" cy="11473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2" name="직사각형 61"/>
          <p:cNvSpPr/>
          <p:nvPr/>
        </p:nvSpPr>
        <p:spPr>
          <a:xfrm>
            <a:off x="2679988" y="1783772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3" name="직사각형 62"/>
          <p:cNvSpPr/>
          <p:nvPr/>
        </p:nvSpPr>
        <p:spPr>
          <a:xfrm>
            <a:off x="2754456" y="2004579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3394363" y="1824989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66" name="가로 글상자 65"/>
          <p:cNvSpPr txBox="1"/>
          <p:nvPr/>
        </p:nvSpPr>
        <p:spPr>
          <a:xfrm>
            <a:off x="3839745" y="2227292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8834" y="2240539"/>
            <a:ext cx="340910" cy="3409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879397" y="1770524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9" name="직사각형 68"/>
          <p:cNvSpPr/>
          <p:nvPr/>
        </p:nvSpPr>
        <p:spPr>
          <a:xfrm>
            <a:off x="4953865" y="1991331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5593772" y="1811741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71" name="가로 글상자 70"/>
          <p:cNvSpPr txBox="1"/>
          <p:nvPr/>
        </p:nvSpPr>
        <p:spPr>
          <a:xfrm>
            <a:off x="6039154" y="2214044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98243" y="2227292"/>
            <a:ext cx="340910" cy="34091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4879397" y="2188845"/>
            <a:ext cx="2065193" cy="530109"/>
          </a:xfrm>
          <a:prstGeom prst="rect">
            <a:avLst/>
          </a:prstGeom>
          <a:solidFill>
            <a:srgbClr val="b3ffb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0" name="순서도: 대체 처리 79"/>
          <p:cNvSpPr/>
          <p:nvPr/>
        </p:nvSpPr>
        <p:spPr>
          <a:xfrm>
            <a:off x="331159" y="3960643"/>
            <a:ext cx="2138796" cy="2058290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순서도: 대체 처리 75"/>
          <p:cNvSpPr/>
          <p:nvPr/>
        </p:nvSpPr>
        <p:spPr>
          <a:xfrm>
            <a:off x="453144" y="4080015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9399" y="4126510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81" name="순서도: 대체 처리 80"/>
          <p:cNvSpPr/>
          <p:nvPr/>
        </p:nvSpPr>
        <p:spPr>
          <a:xfrm>
            <a:off x="1109439" y="4080748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2" name="직사각형 81"/>
          <p:cNvSpPr/>
          <p:nvPr/>
        </p:nvSpPr>
        <p:spPr>
          <a:xfrm>
            <a:off x="1165693" y="4127243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83" name="순서도: 대체 처리 82"/>
          <p:cNvSpPr/>
          <p:nvPr/>
        </p:nvSpPr>
        <p:spPr>
          <a:xfrm>
            <a:off x="1804408" y="4081481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4" name="직사각형 83"/>
          <p:cNvSpPr/>
          <p:nvPr/>
        </p:nvSpPr>
        <p:spPr>
          <a:xfrm>
            <a:off x="1860662" y="4127976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85" name="순서도: 대체 처리 84"/>
          <p:cNvSpPr/>
          <p:nvPr/>
        </p:nvSpPr>
        <p:spPr>
          <a:xfrm>
            <a:off x="448214" y="4708665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6" name="직사각형 85"/>
          <p:cNvSpPr/>
          <p:nvPr/>
        </p:nvSpPr>
        <p:spPr>
          <a:xfrm>
            <a:off x="504469" y="4755160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87" name="순서도: 대체 처리 86"/>
          <p:cNvSpPr/>
          <p:nvPr/>
        </p:nvSpPr>
        <p:spPr>
          <a:xfrm>
            <a:off x="1104509" y="4709398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88" name="직사각형 87"/>
          <p:cNvSpPr/>
          <p:nvPr/>
        </p:nvSpPr>
        <p:spPr>
          <a:xfrm>
            <a:off x="1160764" y="4755893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89" name="순서도: 대체 처리 88"/>
          <p:cNvSpPr/>
          <p:nvPr/>
        </p:nvSpPr>
        <p:spPr>
          <a:xfrm>
            <a:off x="1799478" y="4710131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0" name="직사각형 89"/>
          <p:cNvSpPr/>
          <p:nvPr/>
        </p:nvSpPr>
        <p:spPr>
          <a:xfrm>
            <a:off x="1855733" y="4756626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91" name="순서도: 대체 처리 90"/>
          <p:cNvSpPr/>
          <p:nvPr/>
        </p:nvSpPr>
        <p:spPr>
          <a:xfrm>
            <a:off x="443285" y="5320434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2" name="직사각형 91"/>
          <p:cNvSpPr/>
          <p:nvPr/>
        </p:nvSpPr>
        <p:spPr>
          <a:xfrm>
            <a:off x="499540" y="5366929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93" name="순서도: 대체 처리 92"/>
          <p:cNvSpPr/>
          <p:nvPr/>
        </p:nvSpPr>
        <p:spPr>
          <a:xfrm>
            <a:off x="1099580" y="5321167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4" name="직사각형 93"/>
          <p:cNvSpPr/>
          <p:nvPr/>
        </p:nvSpPr>
        <p:spPr>
          <a:xfrm>
            <a:off x="1155834" y="5367662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95" name="순서도: 대체 처리 94"/>
          <p:cNvSpPr/>
          <p:nvPr/>
        </p:nvSpPr>
        <p:spPr>
          <a:xfrm>
            <a:off x="1794549" y="5321900"/>
            <a:ext cx="572378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96" name="직사각형 95"/>
          <p:cNvSpPr/>
          <p:nvPr/>
        </p:nvSpPr>
        <p:spPr>
          <a:xfrm>
            <a:off x="1850803" y="5368395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97" name="가로 글상자 96"/>
          <p:cNvSpPr txBox="1"/>
          <p:nvPr/>
        </p:nvSpPr>
        <p:spPr>
          <a:xfrm>
            <a:off x="268338" y="6186349"/>
            <a:ext cx="2411650" cy="6411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아이콘만 배열</a:t>
            </a:r>
            <a:r>
              <a:rPr lang="en-US" altLang="ko-KR"/>
              <a:t>,</a:t>
            </a:r>
            <a:r>
              <a:rPr lang="ko-KR" altLang="en-US"/>
              <a:t> </a:t>
            </a:r>
            <a:endParaRPr lang="en-US" altLang="ko-KR"/>
          </a:p>
          <a:p>
            <a:pPr lvl="0">
              <a:defRPr/>
            </a:pPr>
            <a:r>
              <a:rPr lang="ko-KR" altLang="en-US"/>
              <a:t>최대 </a:t>
            </a:r>
            <a:r>
              <a:rPr lang="en-US" altLang="ko-KR"/>
              <a:t>3x3</a:t>
            </a:r>
            <a:r>
              <a:rPr lang="ko-KR" altLang="en-US"/>
              <a:t>으로 고정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8565726"/>
      </p:ext>
    </p:extLst>
  </p:cSld>
  <p:clrMapOvr>
    <a:masterClrMapping/>
  </p:clrMapOvr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54916" y="1052265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팝업 활성화</a:t>
            </a:r>
            <a:endParaRPr kumimoji="0" lang="ko-KR" altLang="en-US" sz="1800" b="0" i="0" u="none" strike="noStrike" kern="1200" cap="none" spc="0" normalizeH="0" baseline="0">
              <a:ln w="9525"/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기준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7" name="직사각형 56"/>
          <p:cNvSpPr/>
          <p:nvPr/>
        </p:nvSpPr>
        <p:spPr>
          <a:xfrm>
            <a:off x="2281671" y="1666875"/>
            <a:ext cx="6858000" cy="429490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pic>
        <p:nvPicPr>
          <p:cNvPr id="55" name="그림 5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45773" y="2885333"/>
            <a:ext cx="6405186" cy="3186329"/>
          </a:xfrm>
          <a:prstGeom prst="rect">
            <a:avLst/>
          </a:prstGeom>
        </p:spPr>
      </p:pic>
      <p:sp>
        <p:nvSpPr>
          <p:cNvPr id="61" name="직사각형 60"/>
          <p:cNvSpPr/>
          <p:nvPr/>
        </p:nvSpPr>
        <p:spPr>
          <a:xfrm>
            <a:off x="2545772" y="1666875"/>
            <a:ext cx="6308148" cy="1147328"/>
          </a:xfrm>
          <a:prstGeom prst="rect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2" name="직사각형 61"/>
          <p:cNvSpPr/>
          <p:nvPr/>
        </p:nvSpPr>
        <p:spPr>
          <a:xfrm>
            <a:off x="2679988" y="1783772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3" name="직사각형 62"/>
          <p:cNvSpPr/>
          <p:nvPr/>
        </p:nvSpPr>
        <p:spPr>
          <a:xfrm>
            <a:off x="2754456" y="2004579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64" name="가로 글상자 63"/>
          <p:cNvSpPr txBox="1"/>
          <p:nvPr/>
        </p:nvSpPr>
        <p:spPr>
          <a:xfrm>
            <a:off x="3394363" y="1824989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66" name="가로 글상자 65"/>
          <p:cNvSpPr txBox="1"/>
          <p:nvPr/>
        </p:nvSpPr>
        <p:spPr>
          <a:xfrm>
            <a:off x="3839745" y="2227292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67" name="그림 66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498834" y="2240539"/>
            <a:ext cx="340910" cy="340910"/>
          </a:xfrm>
          <a:prstGeom prst="rect">
            <a:avLst/>
          </a:prstGeom>
        </p:spPr>
      </p:pic>
      <p:sp>
        <p:nvSpPr>
          <p:cNvPr id="68" name="직사각형 67"/>
          <p:cNvSpPr/>
          <p:nvPr/>
        </p:nvSpPr>
        <p:spPr>
          <a:xfrm>
            <a:off x="4879397" y="1770524"/>
            <a:ext cx="2065193" cy="935182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9" name="직사각형 68"/>
          <p:cNvSpPr/>
          <p:nvPr/>
        </p:nvSpPr>
        <p:spPr>
          <a:xfrm>
            <a:off x="4953865" y="1991331"/>
            <a:ext cx="515214" cy="4935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 sz="1400">
                <a:solidFill>
                  <a:schemeClr val="dk1"/>
                </a:solidFill>
              </a:rPr>
              <a:t>Icon</a:t>
            </a:r>
            <a:endParaRPr lang="en-US" altLang="ko-KR" sz="1400">
              <a:solidFill>
                <a:schemeClr val="dk1"/>
              </a:solidFill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5593772" y="1811741"/>
            <a:ext cx="1191145" cy="363856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ko-KR" altLang="en-US"/>
              <a:t>연구 이름</a:t>
            </a:r>
            <a:endParaRPr lang="ko-KR" altLang="en-US"/>
          </a:p>
        </p:txBody>
      </p:sp>
      <p:sp>
        <p:nvSpPr>
          <p:cNvPr id="71" name="가로 글상자 70"/>
          <p:cNvSpPr txBox="1"/>
          <p:nvPr/>
        </p:nvSpPr>
        <p:spPr>
          <a:xfrm>
            <a:off x="6039154" y="2214044"/>
            <a:ext cx="654281" cy="36740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endParaRPr lang="en-US" altLang="ko-KR"/>
          </a:p>
        </p:txBody>
      </p:sp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5698243" y="2227292"/>
            <a:ext cx="340910" cy="340910"/>
          </a:xfrm>
          <a:prstGeom prst="rect">
            <a:avLst/>
          </a:prstGeom>
        </p:spPr>
      </p:pic>
      <p:sp>
        <p:nvSpPr>
          <p:cNvPr id="73" name="직사각형 72"/>
          <p:cNvSpPr/>
          <p:nvPr/>
        </p:nvSpPr>
        <p:spPr>
          <a:xfrm>
            <a:off x="4879397" y="2188845"/>
            <a:ext cx="2065193" cy="530109"/>
          </a:xfrm>
          <a:prstGeom prst="rect">
            <a:avLst/>
          </a:prstGeom>
          <a:solidFill>
            <a:srgbClr val="b3ffb3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80" name="순서도: 대체 처리 79"/>
          <p:cNvSpPr/>
          <p:nvPr/>
        </p:nvSpPr>
        <p:spPr>
          <a:xfrm>
            <a:off x="331159" y="3960643"/>
            <a:ext cx="2138796" cy="2058290"/>
          </a:xfrm>
          <a:prstGeom prst="flowChartAlternateProcess">
            <a:avLst/>
          </a:prstGeom>
          <a:solidFill>
            <a:srgbClr val="ffd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6" name="순서도: 대체 처리 75"/>
          <p:cNvSpPr/>
          <p:nvPr/>
        </p:nvSpPr>
        <p:spPr>
          <a:xfrm>
            <a:off x="453144" y="4080015"/>
            <a:ext cx="1828526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77" name="직사각형 76"/>
          <p:cNvSpPr/>
          <p:nvPr/>
        </p:nvSpPr>
        <p:spPr>
          <a:xfrm>
            <a:off x="509399" y="4126510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97" name="가로 글상자 96"/>
          <p:cNvSpPr txBox="1"/>
          <p:nvPr/>
        </p:nvSpPr>
        <p:spPr>
          <a:xfrm>
            <a:off x="268338" y="6186349"/>
            <a:ext cx="5442333" cy="6411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아이콘</a:t>
            </a:r>
            <a:r>
              <a:rPr lang="en-US" altLang="ko-KR"/>
              <a:t> + </a:t>
            </a:r>
            <a:r>
              <a:rPr lang="ko-KR" altLang="en-US"/>
              <a:t>텍스트 배열 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리스트 박스로 만들어서 하단으로 확장 가능</a:t>
            </a:r>
            <a:endParaRPr lang="ko-KR" altLang="en-US"/>
          </a:p>
        </p:txBody>
      </p:sp>
      <p:sp>
        <p:nvSpPr>
          <p:cNvPr id="101" name="가로 글상자 100"/>
          <p:cNvSpPr txBox="1"/>
          <p:nvPr/>
        </p:nvSpPr>
        <p:spPr>
          <a:xfrm>
            <a:off x="1098838" y="4138069"/>
            <a:ext cx="866429" cy="4417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300"/>
              <a:t>Wolf</a:t>
            </a:r>
            <a:endParaRPr lang="en-US" altLang="ko-KR" sz="2300"/>
          </a:p>
        </p:txBody>
      </p:sp>
      <p:sp>
        <p:nvSpPr>
          <p:cNvPr id="102" name="순서도: 대체 처리 101"/>
          <p:cNvSpPr/>
          <p:nvPr/>
        </p:nvSpPr>
        <p:spPr>
          <a:xfrm>
            <a:off x="453144" y="4710864"/>
            <a:ext cx="1828526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3" name="직사각형 102"/>
          <p:cNvSpPr/>
          <p:nvPr/>
        </p:nvSpPr>
        <p:spPr>
          <a:xfrm>
            <a:off x="509399" y="4757359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4" name="가로 글상자 103"/>
          <p:cNvSpPr txBox="1"/>
          <p:nvPr/>
        </p:nvSpPr>
        <p:spPr>
          <a:xfrm>
            <a:off x="1098838" y="4768918"/>
            <a:ext cx="866429" cy="4417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300"/>
              <a:t>Wolf</a:t>
            </a:r>
            <a:endParaRPr lang="en-US" altLang="ko-KR" sz="2300"/>
          </a:p>
        </p:txBody>
      </p:sp>
      <p:sp>
        <p:nvSpPr>
          <p:cNvPr id="105" name="순서도: 대체 처리 104"/>
          <p:cNvSpPr/>
          <p:nvPr/>
        </p:nvSpPr>
        <p:spPr>
          <a:xfrm>
            <a:off x="453144" y="5322196"/>
            <a:ext cx="1828526" cy="557848"/>
          </a:xfrm>
          <a:prstGeom prst="flowChartAlternateProcess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6" name="직사각형 105"/>
          <p:cNvSpPr/>
          <p:nvPr/>
        </p:nvSpPr>
        <p:spPr>
          <a:xfrm>
            <a:off x="509399" y="5368690"/>
            <a:ext cx="469728" cy="466323"/>
          </a:xfrm>
          <a:prstGeom prst="rect">
            <a:avLst/>
          </a:prstGeom>
          <a:solidFill>
            <a:srgbClr val="a6a7d8"/>
          </a:solidFill>
          <a:ln w="31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 sz="900"/>
          </a:p>
        </p:txBody>
      </p:sp>
      <p:sp>
        <p:nvSpPr>
          <p:cNvPr id="107" name="가로 글상자 106"/>
          <p:cNvSpPr txBox="1"/>
          <p:nvPr/>
        </p:nvSpPr>
        <p:spPr>
          <a:xfrm>
            <a:off x="1098838" y="5380249"/>
            <a:ext cx="866429" cy="441741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 sz="2300"/>
              <a:t>Wolf</a:t>
            </a:r>
            <a:endParaRPr lang="en-US" altLang="ko-KR" sz="2300"/>
          </a:p>
        </p:txBody>
      </p:sp>
    </p:spTree>
    <p:extLst>
      <p:ext uri="{BB962C8B-B14F-4D97-AF65-F5344CB8AC3E}">
        <p14:creationId xmlns:p14="http://schemas.microsoft.com/office/powerpoint/2010/main" val="714767137"/>
      </p:ext>
    </p:extLst>
  </p:cSld>
  <p:clrMapOvr>
    <a:masterClrMapping/>
  </p:clrMapOvr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수정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642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Researchable, Locked : </a:t>
            </a:r>
            <a:r>
              <a:rPr lang="ko-KR" altLang="en-US">
                <a:solidFill>
                  <a:schemeClr val="tx1"/>
                </a:solidFill>
                <a:effectLst/>
              </a:rPr>
              <a:t>표시 내용 유지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사이즈 조정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Completed :</a:t>
            </a:r>
            <a:r>
              <a:rPr lang="ko-KR" altLang="en-US">
                <a:solidFill>
                  <a:schemeClr val="tx1"/>
                </a:solidFill>
                <a:effectLst/>
              </a:rPr>
              <a:t>아이콘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제목만 표시되도록 수정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92" name="그림 9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82826" y="3309726"/>
            <a:ext cx="4796907" cy="3018053"/>
          </a:xfrm>
          <a:prstGeom prst="rect">
            <a:avLst/>
          </a:prstGeom>
        </p:spPr>
      </p:pic>
      <p:cxnSp>
        <p:nvCxnSpPr>
          <p:cNvPr id="93" name="화살표 92"/>
          <p:cNvCxnSpPr/>
          <p:nvPr/>
        </p:nvCxnSpPr>
        <p:spPr>
          <a:xfrm rot="5400000">
            <a:off x="-358247" y="2609488"/>
            <a:ext cx="1957009" cy="47625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가로 글상자 93"/>
          <p:cNvSpPr txBox="1"/>
          <p:nvPr/>
        </p:nvSpPr>
        <p:spPr>
          <a:xfrm>
            <a:off x="858383" y="1634728"/>
            <a:ext cx="6028389" cy="1182072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ko-KR" altLang="en-US"/>
              <a:t>아이콘 크기 </a:t>
            </a:r>
            <a:r>
              <a:rPr lang="en-US" altLang="ko-KR"/>
              <a:t>100x100</a:t>
            </a:r>
            <a:r>
              <a:rPr lang="ko-KR" altLang="en-US"/>
              <a:t>으로 수정</a:t>
            </a:r>
            <a:r>
              <a:rPr lang="en-US" altLang="ko-KR"/>
              <a:t>,</a:t>
            </a:r>
            <a:r>
              <a:rPr lang="ko-KR" altLang="en-US"/>
              <a:t> 설명 텍스트 폰트 사이즈</a:t>
            </a:r>
            <a:endParaRPr lang="ko-KR" altLang="en-US"/>
          </a:p>
          <a:p>
            <a:pPr lvl="0">
              <a:defRPr/>
            </a:pPr>
            <a:r>
              <a:rPr lang="en-US" altLang="ko-KR"/>
              <a:t>24pt</a:t>
            </a:r>
            <a:r>
              <a:rPr lang="ko-KR" altLang="en-US"/>
              <a:t>로 수정</a:t>
            </a:r>
            <a:r>
              <a:rPr lang="en-US" altLang="ko-KR"/>
              <a:t>,</a:t>
            </a:r>
            <a:r>
              <a:rPr lang="ko-KR" altLang="en-US"/>
              <a:t> 전체적인 아이콘</a:t>
            </a:r>
            <a:r>
              <a:rPr lang="en-US" altLang="ko-KR"/>
              <a:t>/</a:t>
            </a:r>
            <a:r>
              <a:rPr lang="ko-KR" altLang="en-US"/>
              <a:t> 텍스트 간 거리 좁히기</a:t>
            </a:r>
            <a:r>
              <a:rPr lang="en-US" altLang="ko-KR"/>
              <a:t>,</a:t>
            </a:r>
            <a:r>
              <a:rPr lang="ko-KR" altLang="en-US"/>
              <a:t> </a:t>
            </a:r>
            <a:r>
              <a:rPr lang="en-US" altLang="ko-KR"/>
              <a:t>CommonResearchBtn</a:t>
            </a:r>
            <a:r>
              <a:rPr lang="ko-KR" altLang="en-US"/>
              <a:t> 사이즈 수정해서 한 줄에 두개씩</a:t>
            </a:r>
            <a:endParaRPr lang="ko-KR" altLang="en-US"/>
          </a:p>
          <a:p>
            <a:pPr lvl="0">
              <a:defRPr/>
            </a:pPr>
            <a:r>
              <a:rPr lang="ko-KR" altLang="en-US"/>
              <a:t>들어가도록 수정</a:t>
            </a:r>
            <a:endParaRPr lang="ko-KR" altLang="en-US"/>
          </a:p>
        </p:txBody>
      </p:sp>
      <p:cxnSp>
        <p:nvCxnSpPr>
          <p:cNvPr id="95" name="화살표 94"/>
          <p:cNvCxnSpPr/>
          <p:nvPr/>
        </p:nvCxnSpPr>
        <p:spPr>
          <a:xfrm rot="16200000" flipH="1">
            <a:off x="549300" y="3448904"/>
            <a:ext cx="1202582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그림 9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225285" y="3159297"/>
            <a:ext cx="4220739" cy="836493"/>
          </a:xfrm>
          <a:prstGeom prst="rect">
            <a:avLst/>
          </a:prstGeom>
        </p:spPr>
      </p:pic>
      <p:pic>
        <p:nvPicPr>
          <p:cNvPr id="97" name="그림 96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9528851" y="3104893"/>
            <a:ext cx="2525888" cy="945302"/>
          </a:xfrm>
          <a:prstGeom prst="rect">
            <a:avLst/>
          </a:prstGeom>
        </p:spPr>
      </p:pic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6"/>
          <a:stretch>
            <a:fillRect/>
          </a:stretch>
        </p:blipFill>
        <p:spPr>
          <a:xfrm>
            <a:off x="7016721" y="4104548"/>
            <a:ext cx="4119194" cy="2659173"/>
          </a:xfrm>
          <a:prstGeom prst="rect">
            <a:avLst/>
          </a:prstGeom>
        </p:spPr>
      </p:pic>
      <p:cxnSp>
        <p:nvCxnSpPr>
          <p:cNvPr id="99" name="선 98"/>
          <p:cNvCxnSpPr/>
          <p:nvPr/>
        </p:nvCxnSpPr>
        <p:spPr>
          <a:xfrm rot="16200000" flipH="1">
            <a:off x="3052137" y="4868102"/>
            <a:ext cx="3941142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직사각형 100"/>
          <p:cNvSpPr/>
          <p:nvPr/>
        </p:nvSpPr>
        <p:spPr>
          <a:xfrm>
            <a:off x="7088850" y="4535157"/>
            <a:ext cx="3856922" cy="2228565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pic>
        <p:nvPicPr>
          <p:cNvPr id="102" name="그림 101"/>
          <p:cNvPicPr>
            <a:picLocks noChangeAspect="1"/>
          </p:cNvPicPr>
          <p:nvPr/>
        </p:nvPicPr>
        <p:blipFill rotWithShape="1">
          <a:blip r:embed="rId7"/>
          <a:srcRect l="26810" t="15320" r="28318" b="69360"/>
          <a:stretch>
            <a:fillRect/>
          </a:stretch>
        </p:blipFill>
        <p:spPr>
          <a:xfrm>
            <a:off x="7134610" y="4535157"/>
            <a:ext cx="1848380" cy="407384"/>
          </a:xfrm>
          <a:prstGeom prst="rect">
            <a:avLst/>
          </a:prstGeom>
        </p:spPr>
      </p:pic>
      <p:pic>
        <p:nvPicPr>
          <p:cNvPr id="103" name="그림 102"/>
          <p:cNvPicPr>
            <a:picLocks noChangeAspect="1"/>
          </p:cNvPicPr>
          <p:nvPr/>
        </p:nvPicPr>
        <p:blipFill rotWithShape="1">
          <a:blip r:embed="rId8"/>
          <a:srcRect l="26810" t="15320" r="28318" b="69360"/>
          <a:stretch>
            <a:fillRect/>
          </a:stretch>
        </p:blipFill>
        <p:spPr>
          <a:xfrm>
            <a:off x="9097391" y="4539280"/>
            <a:ext cx="1848380" cy="407384"/>
          </a:xfrm>
          <a:prstGeom prst="rect">
            <a:avLst/>
          </a:prstGeom>
        </p:spPr>
      </p:pic>
      <p:sp>
        <p:nvSpPr>
          <p:cNvPr id="104" name="가로 글상자 103"/>
          <p:cNvSpPr txBox="1"/>
          <p:nvPr/>
        </p:nvSpPr>
        <p:spPr>
          <a:xfrm>
            <a:off x="7663319" y="2424804"/>
            <a:ext cx="4005664" cy="363971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&lt;Researchable, Locked </a:t>
            </a:r>
            <a:r>
              <a:rPr lang="ko-KR" altLang="en-US"/>
              <a:t>수정 후 예시</a:t>
            </a:r>
            <a:r>
              <a:rPr lang="en-US" altLang="ko-KR"/>
              <a:t>&gt;</a:t>
            </a:r>
            <a:endParaRPr lang="en-US" altLang="ko-KR"/>
          </a:p>
        </p:txBody>
      </p:sp>
      <p:cxnSp>
        <p:nvCxnSpPr>
          <p:cNvPr id="105" name="선 104"/>
          <p:cNvCxnSpPr/>
          <p:nvPr/>
        </p:nvCxnSpPr>
        <p:spPr>
          <a:xfrm>
            <a:off x="5022707" y="2897532"/>
            <a:ext cx="7164581" cy="0"/>
          </a:xfrm>
          <a:prstGeom prst="line">
            <a:avLst/>
          </a:prstGeom>
          <a:ln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그림 108"/>
          <p:cNvPicPr>
            <a:picLocks noChangeAspect="1"/>
          </p:cNvPicPr>
          <p:nvPr/>
        </p:nvPicPr>
        <p:blipFill rotWithShape="1">
          <a:blip r:embed="rId9"/>
          <a:srcRect l="26810" t="15320" r="28318" b="69360"/>
          <a:stretch>
            <a:fillRect/>
          </a:stretch>
        </p:blipFill>
        <p:spPr>
          <a:xfrm>
            <a:off x="7134610" y="4998271"/>
            <a:ext cx="1848380" cy="407384"/>
          </a:xfrm>
          <a:prstGeom prst="rect">
            <a:avLst/>
          </a:prstGeom>
        </p:spPr>
      </p:pic>
      <p:pic>
        <p:nvPicPr>
          <p:cNvPr id="110" name="그림 109"/>
          <p:cNvPicPr>
            <a:picLocks noChangeAspect="1"/>
          </p:cNvPicPr>
          <p:nvPr/>
        </p:nvPicPr>
        <p:blipFill rotWithShape="1">
          <a:blip r:embed="rId10"/>
          <a:srcRect l="26810" t="15320" r="28318" b="69360"/>
          <a:stretch>
            <a:fillRect/>
          </a:stretch>
        </p:blipFill>
        <p:spPr>
          <a:xfrm>
            <a:off x="9097391" y="5002394"/>
            <a:ext cx="1848380" cy="407384"/>
          </a:xfrm>
          <a:prstGeom prst="rect">
            <a:avLst/>
          </a:prstGeom>
        </p:spPr>
      </p:pic>
      <p:pic>
        <p:nvPicPr>
          <p:cNvPr id="111" name="그림 110"/>
          <p:cNvPicPr>
            <a:picLocks noChangeAspect="1"/>
          </p:cNvPicPr>
          <p:nvPr/>
        </p:nvPicPr>
        <p:blipFill rotWithShape="1">
          <a:blip r:embed="rId11"/>
          <a:srcRect l="26810" t="15320" r="28318" b="69360"/>
          <a:stretch>
            <a:fillRect/>
          </a:stretch>
        </p:blipFill>
        <p:spPr>
          <a:xfrm>
            <a:off x="7134610" y="5465508"/>
            <a:ext cx="1848380" cy="407384"/>
          </a:xfrm>
          <a:prstGeom prst="rect">
            <a:avLst/>
          </a:prstGeom>
        </p:spPr>
      </p:pic>
      <p:pic>
        <p:nvPicPr>
          <p:cNvPr id="112" name="그림 111"/>
          <p:cNvPicPr>
            <a:picLocks noChangeAspect="1"/>
          </p:cNvPicPr>
          <p:nvPr/>
        </p:nvPicPr>
        <p:blipFill rotWithShape="1">
          <a:blip r:embed="rId12"/>
          <a:srcRect l="26810" t="15320" r="28318" b="69360"/>
          <a:stretch>
            <a:fillRect/>
          </a:stretch>
        </p:blipFill>
        <p:spPr>
          <a:xfrm>
            <a:off x="9097391" y="5469631"/>
            <a:ext cx="1848380" cy="407384"/>
          </a:xfrm>
          <a:prstGeom prst="rect">
            <a:avLst/>
          </a:prstGeom>
        </p:spPr>
      </p:pic>
      <p:pic>
        <p:nvPicPr>
          <p:cNvPr id="113" name="그림 112"/>
          <p:cNvPicPr>
            <a:picLocks noChangeAspect="1"/>
          </p:cNvPicPr>
          <p:nvPr/>
        </p:nvPicPr>
        <p:blipFill rotWithShape="1">
          <a:blip r:embed="rId13"/>
          <a:srcRect l="26810" t="15320" r="28318" b="69360"/>
          <a:stretch>
            <a:fillRect/>
          </a:stretch>
        </p:blipFill>
        <p:spPr>
          <a:xfrm>
            <a:off x="7134610" y="5928622"/>
            <a:ext cx="1848380" cy="407384"/>
          </a:xfrm>
          <a:prstGeom prst="rect">
            <a:avLst/>
          </a:prstGeom>
        </p:spPr>
      </p:pic>
      <p:pic>
        <p:nvPicPr>
          <p:cNvPr id="114" name="그림 113"/>
          <p:cNvPicPr>
            <a:picLocks noChangeAspect="1"/>
          </p:cNvPicPr>
          <p:nvPr/>
        </p:nvPicPr>
        <p:blipFill rotWithShape="1">
          <a:blip r:embed="rId14"/>
          <a:srcRect l="26810" t="15320" r="28318" b="69360"/>
          <a:stretch>
            <a:fillRect/>
          </a:stretch>
        </p:blipFill>
        <p:spPr>
          <a:xfrm>
            <a:off x="9097391" y="5932745"/>
            <a:ext cx="1848380" cy="407384"/>
          </a:xfrm>
          <a:prstGeom prst="rect">
            <a:avLst/>
          </a:prstGeom>
        </p:spPr>
      </p:pic>
      <p:pic>
        <p:nvPicPr>
          <p:cNvPr id="115" name="그림 114"/>
          <p:cNvPicPr>
            <a:picLocks noChangeAspect="1"/>
          </p:cNvPicPr>
          <p:nvPr/>
        </p:nvPicPr>
        <p:blipFill rotWithShape="1">
          <a:blip r:embed="rId15"/>
          <a:srcRect l="26810" t="15320" r="28318" b="69360"/>
          <a:stretch>
            <a:fillRect/>
          </a:stretch>
        </p:blipFill>
        <p:spPr>
          <a:xfrm>
            <a:off x="7134610" y="6347722"/>
            <a:ext cx="1848380" cy="407384"/>
          </a:xfrm>
          <a:prstGeom prst="rect">
            <a:avLst/>
          </a:prstGeom>
        </p:spPr>
      </p:pic>
      <p:pic>
        <p:nvPicPr>
          <p:cNvPr id="116" name="그림 115"/>
          <p:cNvPicPr>
            <a:picLocks noChangeAspect="1"/>
          </p:cNvPicPr>
          <p:nvPr/>
        </p:nvPicPr>
        <p:blipFill rotWithShape="1">
          <a:blip r:embed="rId16"/>
          <a:srcRect l="26810" t="15320" r="28318" b="69360"/>
          <a:stretch>
            <a:fillRect/>
          </a:stretch>
        </p:blipFill>
        <p:spPr>
          <a:xfrm>
            <a:off x="9097391" y="6351845"/>
            <a:ext cx="1848380" cy="40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453352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r>
              <a:rPr kumimoji="0" lang="en-US" altLang="ko-KR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-</a:t>
            </a: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목록 수정</a:t>
            </a:r>
            <a:endParaRPr kumimoji="0" lang="ko-KR" altLang="en-US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642830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Researchable, Locked : </a:t>
            </a:r>
            <a:r>
              <a:rPr lang="ko-KR" altLang="en-US">
                <a:solidFill>
                  <a:schemeClr val="tx1"/>
                </a:solidFill>
                <a:effectLst/>
              </a:rPr>
              <a:t>표시 내용 유지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사이즈 조정</a:t>
            </a:r>
            <a:endParaRPr lang="ko-KR" altLang="en-US">
              <a:solidFill>
                <a:schemeClr val="tx1"/>
              </a:solidFill>
              <a:effectLst/>
            </a:endParaRPr>
          </a:p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</a:t>
            </a:r>
            <a:r>
              <a:rPr lang="en-US" altLang="ko-KR">
                <a:solidFill>
                  <a:schemeClr val="tx1"/>
                </a:solidFill>
                <a:effectLst/>
              </a:rPr>
              <a:t>Completed :</a:t>
            </a:r>
            <a:r>
              <a:rPr lang="ko-KR" altLang="en-US">
                <a:solidFill>
                  <a:schemeClr val="tx1"/>
                </a:solidFill>
                <a:effectLst/>
              </a:rPr>
              <a:t>아이콘</a:t>
            </a:r>
            <a:r>
              <a:rPr lang="en-US" altLang="ko-KR">
                <a:solidFill>
                  <a:schemeClr val="tx1"/>
                </a:solidFill>
                <a:effectLst/>
              </a:rPr>
              <a:t>,</a:t>
            </a:r>
            <a:r>
              <a:rPr lang="ko-KR" altLang="en-US">
                <a:solidFill>
                  <a:schemeClr val="tx1"/>
                </a:solidFill>
                <a:effectLst/>
              </a:rPr>
              <a:t> 제목만 표시되도록 수정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98" name="그림 9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129982" y="2445973"/>
            <a:ext cx="6224357" cy="4018175"/>
          </a:xfrm>
          <a:prstGeom prst="rect">
            <a:avLst/>
          </a:prstGeom>
        </p:spPr>
      </p:pic>
      <p:sp>
        <p:nvSpPr>
          <p:cNvPr id="101" name="직사각형 100"/>
          <p:cNvSpPr/>
          <p:nvPr/>
        </p:nvSpPr>
        <p:spPr>
          <a:xfrm>
            <a:off x="2236622" y="3074626"/>
            <a:ext cx="5907546" cy="3347554"/>
          </a:xfrm>
          <a:prstGeom prst="rect">
            <a:avLst/>
          </a:prstGeom>
          <a:solidFill>
            <a:srgbClr val="d6d6d6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104" name="가로 글상자 103"/>
          <p:cNvSpPr txBox="1"/>
          <p:nvPr/>
        </p:nvSpPr>
        <p:spPr>
          <a:xfrm>
            <a:off x="4049231" y="1921889"/>
            <a:ext cx="2385860" cy="363826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&lt; Locked</a:t>
            </a:r>
            <a:r>
              <a:rPr lang="ko-KR" altLang="en-US"/>
              <a:t>수정 후 예시</a:t>
            </a:r>
            <a:r>
              <a:rPr lang="en-US" altLang="ko-KR"/>
              <a:t>&gt;</a:t>
            </a:r>
            <a:endParaRPr lang="en-US" altLang="ko-KR"/>
          </a:p>
        </p:txBody>
      </p:sp>
      <p:sp>
        <p:nvSpPr>
          <p:cNvPr id="107" name="직사각형 106"/>
          <p:cNvSpPr/>
          <p:nvPr/>
        </p:nvSpPr>
        <p:spPr>
          <a:xfrm>
            <a:off x="2448278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06" name="직사각형 105"/>
          <p:cNvSpPr/>
          <p:nvPr/>
        </p:nvSpPr>
        <p:spPr>
          <a:xfrm>
            <a:off x="2519922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(100x100)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08" name="가로 글상자 107"/>
          <p:cNvSpPr txBox="1"/>
          <p:nvPr/>
        </p:nvSpPr>
        <p:spPr>
          <a:xfrm>
            <a:off x="2679639" y="3949392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09" name="직사각형 108"/>
          <p:cNvSpPr/>
          <p:nvPr/>
        </p:nvSpPr>
        <p:spPr>
          <a:xfrm>
            <a:off x="3573884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0" name="직사각형 109"/>
          <p:cNvSpPr/>
          <p:nvPr/>
        </p:nvSpPr>
        <p:spPr>
          <a:xfrm>
            <a:off x="3645529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11" name="가로 글상자 110"/>
          <p:cNvSpPr txBox="1"/>
          <p:nvPr/>
        </p:nvSpPr>
        <p:spPr>
          <a:xfrm>
            <a:off x="3805245" y="3949392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12" name="직사각형 111"/>
          <p:cNvSpPr/>
          <p:nvPr/>
        </p:nvSpPr>
        <p:spPr>
          <a:xfrm>
            <a:off x="4719330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3" name="직사각형 112"/>
          <p:cNvSpPr/>
          <p:nvPr/>
        </p:nvSpPr>
        <p:spPr>
          <a:xfrm>
            <a:off x="4790975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14" name="가로 글상자 113"/>
          <p:cNvSpPr txBox="1"/>
          <p:nvPr/>
        </p:nvSpPr>
        <p:spPr>
          <a:xfrm>
            <a:off x="4950691" y="3949392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15" name="직사각형 114"/>
          <p:cNvSpPr/>
          <p:nvPr/>
        </p:nvSpPr>
        <p:spPr>
          <a:xfrm>
            <a:off x="5844936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6" name="직사각형 115"/>
          <p:cNvSpPr/>
          <p:nvPr/>
        </p:nvSpPr>
        <p:spPr>
          <a:xfrm>
            <a:off x="5916581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17" name="가로 글상자 116"/>
          <p:cNvSpPr txBox="1"/>
          <p:nvPr/>
        </p:nvSpPr>
        <p:spPr>
          <a:xfrm>
            <a:off x="6076297" y="3949392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18" name="직사각형 117"/>
          <p:cNvSpPr/>
          <p:nvPr/>
        </p:nvSpPr>
        <p:spPr>
          <a:xfrm>
            <a:off x="7038776" y="3031403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19" name="직사각형 118"/>
          <p:cNvSpPr/>
          <p:nvPr/>
        </p:nvSpPr>
        <p:spPr>
          <a:xfrm>
            <a:off x="7110421" y="3074626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20" name="가로 글상자 119"/>
          <p:cNvSpPr txBox="1"/>
          <p:nvPr/>
        </p:nvSpPr>
        <p:spPr>
          <a:xfrm>
            <a:off x="7270137" y="3949392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21" name="직사각형 120"/>
          <p:cNvSpPr/>
          <p:nvPr/>
        </p:nvSpPr>
        <p:spPr>
          <a:xfrm>
            <a:off x="2438891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2" name="직사각형 121"/>
          <p:cNvSpPr/>
          <p:nvPr/>
        </p:nvSpPr>
        <p:spPr>
          <a:xfrm>
            <a:off x="2510536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defRPr/>
            </a:pPr>
            <a:r>
              <a:rPr lang="en-US" altLang="ko-KR" sz="1200">
                <a:solidFill>
                  <a:schemeClr val="tx1"/>
                </a:solidFill>
              </a:rPr>
              <a:t>(100x100)</a:t>
            </a:r>
            <a:endParaRPr lang="en-US" altLang="ko-KR" sz="1200">
              <a:solidFill>
                <a:schemeClr val="tx1"/>
              </a:solidFill>
            </a:endParaRPr>
          </a:p>
        </p:txBody>
      </p:sp>
      <p:sp>
        <p:nvSpPr>
          <p:cNvPr id="123" name="가로 글상자 122"/>
          <p:cNvSpPr txBox="1"/>
          <p:nvPr/>
        </p:nvSpPr>
        <p:spPr>
          <a:xfrm>
            <a:off x="2670252" y="5462476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24" name="직사각형 123"/>
          <p:cNvSpPr/>
          <p:nvPr/>
        </p:nvSpPr>
        <p:spPr>
          <a:xfrm>
            <a:off x="3564497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5" name="직사각형 124"/>
          <p:cNvSpPr/>
          <p:nvPr/>
        </p:nvSpPr>
        <p:spPr>
          <a:xfrm>
            <a:off x="3636142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26" name="가로 글상자 125"/>
          <p:cNvSpPr txBox="1"/>
          <p:nvPr/>
        </p:nvSpPr>
        <p:spPr>
          <a:xfrm>
            <a:off x="3795858" y="5462476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27" name="직사각형 126"/>
          <p:cNvSpPr/>
          <p:nvPr/>
        </p:nvSpPr>
        <p:spPr>
          <a:xfrm>
            <a:off x="4709943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28" name="직사각형 127"/>
          <p:cNvSpPr/>
          <p:nvPr/>
        </p:nvSpPr>
        <p:spPr>
          <a:xfrm>
            <a:off x="4781588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29" name="가로 글상자 128"/>
          <p:cNvSpPr txBox="1"/>
          <p:nvPr/>
        </p:nvSpPr>
        <p:spPr>
          <a:xfrm>
            <a:off x="4941304" y="5462476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30" name="직사각형 129"/>
          <p:cNvSpPr/>
          <p:nvPr/>
        </p:nvSpPr>
        <p:spPr>
          <a:xfrm>
            <a:off x="5835549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1" name="직사각형 130"/>
          <p:cNvSpPr/>
          <p:nvPr/>
        </p:nvSpPr>
        <p:spPr>
          <a:xfrm>
            <a:off x="5907194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32" name="가로 글상자 131"/>
          <p:cNvSpPr txBox="1"/>
          <p:nvPr/>
        </p:nvSpPr>
        <p:spPr>
          <a:xfrm>
            <a:off x="6066910" y="5462476"/>
            <a:ext cx="457200" cy="297346"/>
          </a:xfrm>
          <a:prstGeom prst="rect">
            <a:avLst/>
          </a:prstGeom>
        </p:spPr>
        <p:txBody>
          <a:bodyPr wrap="squar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  <p:sp>
        <p:nvSpPr>
          <p:cNvPr id="133" name="직사각형 132"/>
          <p:cNvSpPr/>
          <p:nvPr/>
        </p:nvSpPr>
        <p:spPr>
          <a:xfrm>
            <a:off x="7029389" y="4544487"/>
            <a:ext cx="938695" cy="1352826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134" name="직사각형 133"/>
          <p:cNvSpPr/>
          <p:nvPr/>
        </p:nvSpPr>
        <p:spPr>
          <a:xfrm>
            <a:off x="7101034" y="4587710"/>
            <a:ext cx="798842" cy="798842"/>
          </a:xfrm>
          <a:prstGeom prst="rect">
            <a:avLst/>
          </a:prstGeom>
          <a:solidFill>
            <a:schemeClr val="lt1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r>
              <a:rPr lang="en-US" altLang="ko-KR">
                <a:solidFill>
                  <a:schemeClr val="tx1"/>
                </a:solidFill>
              </a:rPr>
              <a:t>Icon</a:t>
            </a:r>
            <a:endParaRPr lang="en-US" altLang="ko-KR">
              <a:solidFill>
                <a:schemeClr val="tx1"/>
              </a:solidFill>
            </a:endParaRPr>
          </a:p>
          <a:p>
            <a:pPr lvl="0" algn="ctr">
              <a:buClr>
                <a:schemeClr val="tx1"/>
              </a:buClr>
              <a:buNone/>
              <a:defRPr/>
            </a:pPr>
            <a:r>
              <a:rPr lang="en-US" altLang="ko-KR" sz="1200">
                <a:solidFill>
                  <a:schemeClr val="tx1"/>
                </a:solidFill>
                <a:effectLst/>
              </a:rPr>
              <a:t>(100x100)</a:t>
            </a:r>
            <a:endParaRPr lang="en-US" altLang="ko-KR" sz="1200">
              <a:solidFill>
                <a:schemeClr val="tx1"/>
              </a:solidFill>
              <a:effectLst/>
            </a:endParaRPr>
          </a:p>
        </p:txBody>
      </p:sp>
      <p:sp>
        <p:nvSpPr>
          <p:cNvPr id="135" name="가로 글상자 134"/>
          <p:cNvSpPr txBox="1"/>
          <p:nvPr/>
        </p:nvSpPr>
        <p:spPr>
          <a:xfrm>
            <a:off x="7260750" y="5462476"/>
            <a:ext cx="457200" cy="297346"/>
          </a:xfrm>
          <a:prstGeom prst="rect">
            <a:avLst/>
          </a:prstGeom>
        </p:spPr>
        <p:txBody>
          <a:bodyPr wrap="none" lIns="0" tIns="0" rIns="0" bIns="0">
            <a:spAutoFit/>
          </a:bodyPr>
          <a:p>
            <a:pPr lvl="0" algn="ctr">
              <a:defRPr/>
            </a:pPr>
            <a:r>
              <a:rPr lang="ko-KR" altLang="en-US" sz="1000"/>
              <a:t>제목 </a:t>
            </a:r>
            <a:r>
              <a:rPr lang="en-US" altLang="ko-KR" sz="1000"/>
              <a:t>txt</a:t>
            </a:r>
            <a:endParaRPr lang="en-US" altLang="ko-KR" sz="1000"/>
          </a:p>
          <a:p>
            <a:pPr lvl="0" algn="ctr">
              <a:defRPr/>
            </a:pPr>
            <a:r>
              <a:rPr lang="en-US" altLang="ko-KR" sz="1000"/>
              <a:t>(18pt)</a:t>
            </a:r>
            <a:endParaRPr lang="en-US" altLang="ko-KR" sz="1000"/>
          </a:p>
        </p:txBody>
      </p:sp>
    </p:spTree>
    <p:extLst>
      <p:ext uri="{BB962C8B-B14F-4D97-AF65-F5344CB8AC3E}">
        <p14:creationId xmlns:p14="http://schemas.microsoft.com/office/powerpoint/2010/main" val="1241288421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5090285" y="2283928"/>
            <a:ext cx="1937341" cy="41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endParaRPr lang="en-US" altLang="ko-KR" sz="2100"/>
          </a:p>
        </p:txBody>
      </p:sp>
      <p:sp>
        <p:nvSpPr>
          <p:cNvPr id="65" name="직사각형 64">
            <a:hlinkClick r:id="" action="ppaction://noaction"/>
          </p:cNvPr>
          <p:cNvSpPr/>
          <p:nvPr/>
        </p:nvSpPr>
        <p:spPr>
          <a:xfrm>
            <a:off x="3138976" y="4432574"/>
            <a:ext cx="2957024" cy="65233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연구 시작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직사각형 65">
            <a:hlinkClick r:id="" action="ppaction://noaction"/>
          </p:cNvPr>
          <p:cNvSpPr/>
          <p:nvPr/>
        </p:nvSpPr>
        <p:spPr>
          <a:xfrm>
            <a:off x="6245321" y="4432574"/>
            <a:ext cx="2807704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831281" y="3281623"/>
            <a:ext cx="718359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3320756" y="6445490"/>
            <a:ext cx="5849130" cy="3669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[Researchable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930082946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5090285" y="2283928"/>
            <a:ext cx="1937341" cy="4140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endParaRPr lang="en-US" altLang="ko-KR" sz="2100"/>
          </a:p>
        </p:txBody>
      </p:sp>
      <p:sp>
        <p:nvSpPr>
          <p:cNvPr id="65" name="직사각형 64">
            <a:hlinkClick r:id="" action="ppaction://noaction"/>
          </p:cNvPr>
          <p:cNvSpPr/>
          <p:nvPr/>
        </p:nvSpPr>
        <p:spPr>
          <a:xfrm>
            <a:off x="3138976" y="4432574"/>
            <a:ext cx="2957024" cy="652331"/>
          </a:xfrm>
          <a:prstGeom prst="rect">
            <a:avLst/>
          </a:prstGeom>
          <a:solidFill>
            <a:srgbClr val="b3ffb3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연구 중단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6" name="직사각형 65">
            <a:hlinkClick r:id="" action="ppaction://noaction"/>
          </p:cNvPr>
          <p:cNvSpPr/>
          <p:nvPr/>
        </p:nvSpPr>
        <p:spPr>
          <a:xfrm>
            <a:off x="6245321" y="4432574"/>
            <a:ext cx="2807704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ko-KR" altLang="en-US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736897" y="3262573"/>
            <a:ext cx="1032684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 / 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3320756" y="6445490"/>
            <a:ext cx="6286159" cy="366973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[Inprogress ListBox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195463861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오각형 22"/>
          <p:cNvSpPr/>
          <p:nvPr/>
        </p:nvSpPr>
        <p:spPr>
          <a:xfrm>
            <a:off x="0" y="-3554"/>
            <a:ext cx="2545773" cy="674936"/>
          </a:xfrm>
          <a:prstGeom prst="homePlate">
            <a:avLst>
              <a:gd name="adj" fmla="val 50000"/>
            </a:avLst>
          </a:prstGeom>
          <a:solidFill>
            <a:srgbClr val="d1d1f0"/>
          </a:solidFill>
          <a:ln>
            <a:solidFill>
              <a:srgbClr val="6660da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buClr>
                <a:schemeClr val="tx1"/>
              </a:buClr>
              <a:buNone/>
              <a:defRPr/>
            </a:pPr>
            <a:r>
              <a:rPr kumimoji="0" lang="ko-KR" altLang="en-US" sz="1800" b="0" i="0" u="none" strike="noStrike" kern="1200" cap="none" spc="0" normalizeH="0" baseline="0">
                <a:ln w="9525"/>
                <a:solidFill>
                  <a:schemeClr val="tx1"/>
                </a:solidFill>
                <a:latin typeface="+mn-lt"/>
                <a:ea typeface="+mn-ea"/>
                <a:cs typeface="+mn-cs"/>
              </a:rPr>
              <a:t>연구소</a:t>
            </a:r>
            <a:endParaRPr kumimoji="0" lang="en-US" altLang="ko-KR" sz="1800" b="0" i="0" u="none" strike="noStrike" kern="1200" cap="none" spc="0" normalizeH="0" baseline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605734" y="1294720"/>
            <a:ext cx="8980531" cy="5054295"/>
          </a:xfrm>
          <a:prstGeom prst="rect">
            <a:avLst/>
          </a:prstGeom>
          <a:ln>
            <a:solidFill>
              <a:schemeClr val="dk1"/>
            </a:solidFill>
          </a:ln>
        </p:spPr>
      </p:pic>
      <p:sp>
        <p:nvSpPr>
          <p:cNvPr id="55" name="직사각형 54"/>
          <p:cNvSpPr/>
          <p:nvPr/>
        </p:nvSpPr>
        <p:spPr>
          <a:xfrm>
            <a:off x="1605734" y="1294720"/>
            <a:ext cx="8980531" cy="5054295"/>
          </a:xfrm>
          <a:prstGeom prst="rect">
            <a:avLst/>
          </a:prstGeom>
          <a:solidFill>
            <a:srgbClr val="000000">
              <a:alpha val="65000"/>
            </a:srgbClr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ko-KR" altLang="en-US"/>
          </a:p>
        </p:txBody>
      </p:sp>
      <p:sp>
        <p:nvSpPr>
          <p:cNvPr id="61" name="직사각형 60"/>
          <p:cNvSpPr/>
          <p:nvPr/>
        </p:nvSpPr>
        <p:spPr>
          <a:xfrm>
            <a:off x="2954866" y="2128074"/>
            <a:ext cx="6208179" cy="3086761"/>
          </a:xfrm>
          <a:prstGeom prst="rect">
            <a:avLst/>
          </a:prstGeom>
          <a:solidFill>
            <a:srgbClr val="9be5c8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2" name="직사각형 61"/>
          <p:cNvSpPr/>
          <p:nvPr/>
        </p:nvSpPr>
        <p:spPr>
          <a:xfrm>
            <a:off x="3138976" y="2283928"/>
            <a:ext cx="5914049" cy="2038025"/>
          </a:xfrm>
          <a:prstGeom prst="rect">
            <a:avLst/>
          </a:prstGeom>
          <a:solidFill>
            <a:srgbClr val="ffe0cc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63" name="가로 글상자 62"/>
          <p:cNvSpPr txBox="1"/>
          <p:nvPr/>
        </p:nvSpPr>
        <p:spPr>
          <a:xfrm>
            <a:off x="4602175" y="2260285"/>
            <a:ext cx="2987650" cy="4143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100"/>
              <a:t>연구 이름</a:t>
            </a:r>
            <a:r>
              <a:rPr lang="en-US" altLang="ko-KR" sz="2100"/>
              <a:t>(</a:t>
            </a:r>
            <a:r>
              <a:rPr lang="ko-KR" altLang="en-US" sz="2100"/>
              <a:t>완료됨</a:t>
            </a:r>
            <a:r>
              <a:rPr lang="en-US" altLang="ko-KR" sz="2100"/>
              <a:t>)</a:t>
            </a:r>
            <a:endParaRPr lang="en-US" altLang="ko-KR" sz="2100"/>
          </a:p>
        </p:txBody>
      </p:sp>
      <p:sp>
        <p:nvSpPr>
          <p:cNvPr id="68" name="직사각형 67"/>
          <p:cNvSpPr/>
          <p:nvPr/>
        </p:nvSpPr>
        <p:spPr>
          <a:xfrm>
            <a:off x="3199589" y="2781639"/>
            <a:ext cx="3828036" cy="1446068"/>
          </a:xfrm>
          <a:prstGeom prst="rect">
            <a:avLst/>
          </a:prstGeom>
          <a:solidFill>
            <a:srgbClr val="d1d1f0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lvl="0" algn="ctr">
              <a:defRPr/>
            </a:pPr>
            <a:endParaRPr lang="en-US" altLang="ko-KR"/>
          </a:p>
        </p:txBody>
      </p:sp>
      <p:sp>
        <p:nvSpPr>
          <p:cNvPr id="67" name="가로 글상자 66"/>
          <p:cNvSpPr txBox="1"/>
          <p:nvPr/>
        </p:nvSpPr>
        <p:spPr>
          <a:xfrm>
            <a:off x="4121615" y="2853945"/>
            <a:ext cx="1937341" cy="6402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/>
              <a:t>해당</a:t>
            </a:r>
            <a:r>
              <a:rPr lang="en-US" altLang="ko-KR"/>
              <a:t> </a:t>
            </a:r>
            <a:r>
              <a:rPr lang="ko-KR" altLang="en-US"/>
              <a:t>연구의 </a:t>
            </a:r>
            <a:r>
              <a:rPr lang="en-US" altLang="ko-KR"/>
              <a:t>Discription</a:t>
            </a:r>
            <a:r>
              <a:rPr lang="ko-KR" altLang="en-US"/>
              <a:t> 텍스트</a:t>
            </a:r>
            <a:endParaRPr lang="ko-KR" altLang="en-US"/>
          </a:p>
        </p:txBody>
      </p:sp>
      <p:sp>
        <p:nvSpPr>
          <p:cNvPr id="70" name="가로 글상자 69"/>
          <p:cNvSpPr txBox="1"/>
          <p:nvPr/>
        </p:nvSpPr>
        <p:spPr>
          <a:xfrm>
            <a:off x="730082" y="831640"/>
            <a:ext cx="10731836" cy="366605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buClr>
                <a:schemeClr val="tx1"/>
              </a:buClr>
              <a:buNone/>
              <a:defRPr/>
            </a:pPr>
            <a:r>
              <a:rPr lang="ko-KR" altLang="en-US">
                <a:solidFill>
                  <a:schemeClr val="tx1"/>
                </a:solidFill>
                <a:effectLst/>
              </a:rPr>
              <a:t>● 해당 팝업은</a:t>
            </a:r>
            <a:r>
              <a:rPr lang="en-US" altLang="ko-KR">
                <a:solidFill>
                  <a:schemeClr val="tx1"/>
                </a:solidFill>
                <a:effectLst/>
              </a:rPr>
              <a:t> </a:t>
            </a:r>
            <a:r>
              <a:rPr lang="ko-KR" altLang="en-US">
                <a:solidFill>
                  <a:schemeClr val="tx1"/>
                </a:solidFill>
                <a:effectLst/>
              </a:rPr>
              <a:t>각 연구가 속해있는 카테고리에 따라 조금씩 구성이 상이하다</a:t>
            </a:r>
            <a:r>
              <a:rPr lang="en-US" altLang="ko-KR">
                <a:solidFill>
                  <a:schemeClr val="tx1"/>
                </a:solidFill>
                <a:effectLst/>
              </a:rPr>
              <a:t>.</a:t>
            </a:r>
            <a:r>
              <a:rPr lang="ko-KR" altLang="en-US">
                <a:solidFill>
                  <a:schemeClr val="tx1"/>
                </a:solidFill>
                <a:effectLst/>
              </a:rPr>
              <a:t> </a:t>
            </a:r>
            <a:endParaRPr lang="ko-KR" altLang="en-US">
              <a:solidFill>
                <a:schemeClr val="tx1"/>
              </a:solidFill>
              <a:effectLst/>
            </a:endParaRPr>
          </a:p>
        </p:txBody>
      </p:sp>
      <p:pic>
        <p:nvPicPr>
          <p:cNvPr id="71" name="그림 70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171915" y="3732067"/>
            <a:ext cx="420428" cy="420428"/>
          </a:xfrm>
          <a:prstGeom prst="rect">
            <a:avLst/>
          </a:prstGeom>
        </p:spPr>
      </p:pic>
      <p:pic>
        <p:nvPicPr>
          <p:cNvPr id="72" name="그림 71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168378" y="3227063"/>
            <a:ext cx="427502" cy="427502"/>
          </a:xfrm>
          <a:prstGeom prst="rect">
            <a:avLst/>
          </a:prstGeom>
        </p:spPr>
      </p:pic>
      <p:sp>
        <p:nvSpPr>
          <p:cNvPr id="73" name="가로 글상자 72"/>
          <p:cNvSpPr txBox="1"/>
          <p:nvPr/>
        </p:nvSpPr>
        <p:spPr>
          <a:xfrm>
            <a:off x="7736897" y="3262573"/>
            <a:ext cx="717493" cy="365069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n</a:t>
            </a:r>
            <a:r>
              <a:rPr lang="ko-KR" altLang="en-US"/>
              <a:t> </a:t>
            </a:r>
            <a:r>
              <a:rPr lang="en-US" altLang="ko-KR"/>
              <a:t>day</a:t>
            </a:r>
            <a:endParaRPr lang="en-US" altLang="ko-KR"/>
          </a:p>
        </p:txBody>
      </p:sp>
      <p:sp>
        <p:nvSpPr>
          <p:cNvPr id="74" name="가로 글상자 73"/>
          <p:cNvSpPr txBox="1"/>
          <p:nvPr/>
        </p:nvSpPr>
        <p:spPr>
          <a:xfrm>
            <a:off x="7633143" y="3816854"/>
            <a:ext cx="1316392" cy="31349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1500"/>
              <a:t>n,nnn</a:t>
            </a:r>
            <a:r>
              <a:rPr lang="ko-KR" altLang="en-US" sz="1500"/>
              <a:t> 연구력</a:t>
            </a:r>
            <a:endParaRPr lang="ko-KR" altLang="en-US" sz="1500"/>
          </a:p>
        </p:txBody>
      </p:sp>
      <p:sp>
        <p:nvSpPr>
          <p:cNvPr id="75" name="가로 글상자 74"/>
          <p:cNvSpPr txBox="1"/>
          <p:nvPr/>
        </p:nvSpPr>
        <p:spPr>
          <a:xfrm>
            <a:off x="7027626" y="2789855"/>
            <a:ext cx="2100618" cy="359706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/>
              <a:t>[</a:t>
            </a:r>
            <a:r>
              <a:rPr lang="ko-KR" altLang="en-US"/>
              <a:t>소요 시간</a:t>
            </a:r>
            <a:r>
              <a:rPr lang="en-US" altLang="ko-KR"/>
              <a:t>/</a:t>
            </a:r>
            <a:r>
              <a:rPr lang="ko-KR" altLang="en-US"/>
              <a:t>연구력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6" name="가로 글상자 75"/>
          <p:cNvSpPr txBox="1"/>
          <p:nvPr/>
        </p:nvSpPr>
        <p:spPr>
          <a:xfrm>
            <a:off x="2709601" y="6445491"/>
            <a:ext cx="6772798" cy="362980"/>
          </a:xfrm>
          <a:prstGeom prst="rect">
            <a:avLst/>
          </a:prstGeom>
        </p:spPr>
        <p:txBody>
          <a:bodyPr wrap="square">
            <a:spAutoFit/>
          </a:bodyPr>
          <a:p>
            <a:pPr lvl="0" algn="ctr">
              <a:defRPr/>
            </a:pPr>
            <a:r>
              <a:rPr lang="en-US" altLang="ko-KR"/>
              <a:t>[Completed</a:t>
            </a:r>
            <a:r>
              <a:rPr lang="ko-KR" altLang="en-US"/>
              <a:t>에 있는 연구 항목을 터치할 경우 팝업 구성</a:t>
            </a:r>
            <a:r>
              <a:rPr lang="en-US" altLang="ko-KR"/>
              <a:t>]</a:t>
            </a:r>
            <a:endParaRPr lang="en-US" altLang="ko-KR"/>
          </a:p>
        </p:txBody>
      </p:sp>
      <p:sp>
        <p:nvSpPr>
          <p:cNvPr id="79" name="직사각형 78">
            <a:hlinkClick r:id="" action="ppaction://noaction"/>
          </p:cNvPr>
          <p:cNvSpPr/>
          <p:nvPr/>
        </p:nvSpPr>
        <p:spPr>
          <a:xfrm>
            <a:off x="3138976" y="4432574"/>
            <a:ext cx="5914050" cy="652331"/>
          </a:xfrm>
          <a:prstGeom prst="rect">
            <a:avLst/>
          </a:prstGeom>
          <a:solidFill>
            <a:srgbClr val="ff666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>
                <a:solidFill>
                  <a:schemeClr val="dk1"/>
                </a:solidFill>
              </a:rPr>
              <a:t>뒤로 가기</a:t>
            </a:r>
            <a:endParaRPr lang="en-US" altLang="ko-KR">
              <a:solidFill>
                <a:schemeClr val="dk1"/>
              </a:solidFill>
            </a:endParaRPr>
          </a:p>
          <a:p>
            <a:pPr lvl="0" algn="ctr">
              <a:defRPr/>
            </a:pPr>
            <a:r>
              <a:rPr lang="en-US" altLang="ko-KR">
                <a:solidFill>
                  <a:schemeClr val="dk1"/>
                </a:solidFill>
              </a:rPr>
              <a:t>(Button)</a:t>
            </a:r>
            <a:endParaRPr lang="en-US" altLang="ko-KR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1459617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545</ep:Words>
  <ep:PresentationFormat>화면 슬라이드 쇼(4:3)</ep:PresentationFormat>
  <ep:Paragraphs>289</ep:Paragraphs>
  <ep:Slides>14</ep:Slides>
  <ep:Notes>6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ep:HeadingPairs>
  <ep:TitlesOfParts>
    <vt:vector size="15" baseType="lpstr">
      <vt:lpstr>한컴오피스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2025-08-06T08:08:38.908</dcterms:created>
  <dc:creator>hs087</dc:creator>
  <cp:lastModifiedBy>hs087</cp:lastModifiedBy>
  <dcterms:modified xsi:type="dcterms:W3CDTF">2025-08-21T12:26:55.232</dcterms:modified>
  <cp:revision>156</cp:revision>
  <cp:version>13.0.0.2151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