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8" r:id="rId4"/>
    <p:sldId id="257" r:id="rId5"/>
    <p:sldId id="259" r:id="rId6"/>
    <p:sldId id="260" r:id="rId7"/>
    <p:sldId id="261" r:id="rId8"/>
    <p:sldId id="262" r:id="rId9"/>
    <p:sldId id="267" r:id="rId10"/>
    <p:sldId id="263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1617"/>
  </p:normalViewPr>
  <p:slideViewPr>
    <p:cSldViewPr snapToGrid="0" snapToObjects="1">
      <p:cViewPr>
        <p:scale>
          <a:sx n="100" d="100"/>
          <a:sy n="100" d="100"/>
        </p:scale>
        <p:origin x="0" y="0"/>
      </p:cViewPr>
      <p:guideLst>
        <p:guide orient="horz" pos="2155"/>
        <p:guide pos="3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presProps" Target="presProps.xml"  /><Relationship Id="rId16" Type="http://schemas.openxmlformats.org/officeDocument/2006/relationships/viewProps" Target="viewProps.xml"  /><Relationship Id="rId17" Type="http://schemas.openxmlformats.org/officeDocument/2006/relationships/theme" Target="theme/theme1.xml"  /><Relationship Id="rId18" Type="http://schemas.openxmlformats.org/officeDocument/2006/relationships/tableStyles" Target="tableStyles.xml"  /><Relationship Id="rId2" Type="http://schemas.openxmlformats.org/officeDocument/2006/relationships/notesMaster" Target="notesMasters/notesMaster1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945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98231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7756687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7.jpeg"  /><Relationship Id="rId3" Type="http://schemas.openxmlformats.org/officeDocument/2006/relationships/image" Target="../media/image8.jpeg"  /><Relationship Id="rId4" Type="http://schemas.openxmlformats.org/officeDocument/2006/relationships/image" Target="../media/image9.png"  /><Relationship Id="rId5" Type="http://schemas.openxmlformats.org/officeDocument/2006/relationships/image" Target="../media/image10.jpeg"  /><Relationship Id="rId6" Type="http://schemas.openxmlformats.org/officeDocument/2006/relationships/image" Target="../media/image11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2.png"  /><Relationship Id="rId3" Type="http://schemas.openxmlformats.org/officeDocument/2006/relationships/image" Target="../media/image13.png"  /><Relationship Id="rId4" Type="http://schemas.openxmlformats.org/officeDocument/2006/relationships/image" Target="../media/image14.png"  /><Relationship Id="rId5" Type="http://schemas.openxmlformats.org/officeDocument/2006/relationships/image" Target="../media/image15.jpeg"  /><Relationship Id="rId6" Type="http://schemas.openxmlformats.org/officeDocument/2006/relationships/image" Target="../media/image16.jpe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2.jpeg"  /><Relationship Id="rId4" Type="http://schemas.openxmlformats.org/officeDocument/2006/relationships/image" Target="../media/image3.jpeg"  /><Relationship Id="rId5" Type="http://schemas.openxmlformats.org/officeDocument/2006/relationships/image" Target="../media/image4.jpeg"  /><Relationship Id="rId6" Type="http://schemas.openxmlformats.org/officeDocument/2006/relationships/image" Target="../media/image5.jpeg"  /><Relationship Id="rId7" Type="http://schemas.openxmlformats.org/officeDocument/2006/relationships/image" Target="../media/image6.jpe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개요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10598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dk1"/>
                </a:solidFill>
              </a:rPr>
              <a:t>메인 콘셉트 </a:t>
            </a:r>
            <a:r>
              <a:rPr lang="en-US" altLang="ko-KR" sz="3200">
                <a:solidFill>
                  <a:schemeClr val="dk1"/>
                </a:solidFill>
              </a:rPr>
              <a:t>:</a:t>
            </a:r>
            <a:r>
              <a:rPr lang="ko-KR" altLang="en-US" sz="3200">
                <a:solidFill>
                  <a:srgbClr val="ff0000"/>
                </a:solidFill>
              </a:rPr>
              <a:t> 조건부 꽉찬 육각형</a:t>
            </a:r>
            <a:endParaRPr lang="ko-KR" altLang="en-US" sz="3200">
              <a:solidFill>
                <a:schemeClr val="dk1"/>
              </a:solidFill>
            </a:endParaRPr>
          </a:p>
          <a:p>
            <a:pPr lvl="0">
              <a:defRPr/>
            </a:pPr>
            <a:r>
              <a:rPr lang="ko-KR" altLang="en-US" sz="3200">
                <a:solidFill>
                  <a:schemeClr val="dk1"/>
                </a:solidFill>
              </a:rPr>
              <a:t>전투 핵심 키워드 </a:t>
            </a:r>
            <a:r>
              <a:rPr lang="en-US" altLang="ko-KR" sz="3200">
                <a:solidFill>
                  <a:schemeClr val="dk1"/>
                </a:solidFill>
              </a:rPr>
              <a:t>:</a:t>
            </a:r>
            <a:r>
              <a:rPr lang="ko-KR" altLang="en-US" sz="3200">
                <a:solidFill>
                  <a:schemeClr val="dk1"/>
                </a:solidFill>
              </a:rPr>
              <a:t> </a:t>
            </a:r>
            <a:r>
              <a:rPr lang="ko-KR" altLang="en-US" sz="3200">
                <a:solidFill>
                  <a:srgbClr val="ff0000"/>
                </a:solidFill>
              </a:rPr>
              <a:t>무리 사냥</a:t>
            </a:r>
            <a:endParaRPr lang="ko-KR" altLang="en-US" sz="3200">
              <a:solidFill>
                <a:srgbClr val="ff0000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2124487"/>
            <a:ext cx="11202840" cy="457920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늑대 협력국의 주요 특징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늑대는 일부일처제</a:t>
            </a:r>
            <a:r>
              <a:rPr lang="en-US" altLang="ko-KR"/>
              <a:t>/</a:t>
            </a:r>
            <a:r>
              <a:rPr lang="ko-KR" altLang="en-US"/>
              <a:t>무리 생활 등으로 </a:t>
            </a:r>
            <a:r>
              <a:rPr lang="ko-KR" altLang="en-US">
                <a:solidFill>
                  <a:srgbClr val="ff0000"/>
                </a:solidFill>
              </a:rPr>
              <a:t>결속된 견고한 사회</a:t>
            </a:r>
            <a:r>
              <a:rPr lang="ko-KR" altLang="en-US"/>
              <a:t>를 이룸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→ 이 점을 살려 협력국 우호도가 오를 때 얻는 부수 효과들은 </a:t>
            </a:r>
            <a:r>
              <a:rPr lang="ko-KR" altLang="en-US">
                <a:solidFill>
                  <a:srgbClr val="ff0000"/>
                </a:solidFill>
              </a:rPr>
              <a:t>타 협력국이 활성화 될 수록 효과가</a:t>
            </a:r>
            <a:endParaRPr lang="ko-KR" altLang="en-US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반감되는 연구가 존재</a:t>
            </a:r>
            <a:r>
              <a:rPr lang="en-US" altLang="ko-KR"/>
              <a:t>,</a:t>
            </a:r>
            <a:r>
              <a:rPr lang="ko-KR" altLang="en-US"/>
              <a:t> 플레이어에게 협력국 사용 시 적절한 의존 비율을 갖출 것을 요구함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늑대 병력의 주요 특징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늑대의 경우</a:t>
            </a:r>
            <a:r>
              <a:rPr lang="en-US" altLang="ko-KR"/>
              <a:t>,</a:t>
            </a:r>
            <a:r>
              <a:rPr lang="ko-KR" altLang="en-US"/>
              <a:t> 사냥 시 우두머리가 후방에서 개체들을 지휘해 사냥감의 체력을 갉아놓은 뒤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우두머리가 직접 숨통을 끊는 위험한 역할을 담당함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→ 사거리가 상당히 길지만 근접 유닛 판정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무리 사냥 디버프가 걸린 적을 처형</a:t>
            </a:r>
            <a:r>
              <a:rPr lang="ko-KR" altLang="en-US"/>
              <a:t>하는 스킬을 지닌 </a:t>
            </a:r>
            <a:r>
              <a:rPr lang="ko-KR" altLang="en-US">
                <a:solidFill>
                  <a:srgbClr val="ff0000"/>
                </a:solidFill>
              </a:rPr>
              <a:t>고티어 유닛</a:t>
            </a:r>
            <a:r>
              <a:rPr lang="ko-KR" altLang="en-US"/>
              <a:t>과 </a:t>
            </a:r>
            <a:endParaRPr lang="ko-KR" altLang="en-US"/>
          </a:p>
          <a:p>
            <a:pPr lvl="0">
              <a:defRPr/>
            </a:pPr>
            <a:r>
              <a:rPr lang="ko-KR" altLang="en-US">
                <a:solidFill>
                  <a:srgbClr val="0000ff"/>
                </a:solidFill>
              </a:rPr>
              <a:t>무리 사냥 디버프가 걸린 적군에게 추가 데미지</a:t>
            </a:r>
            <a:r>
              <a:rPr lang="ko-KR" altLang="en-US"/>
              <a:t>를 부여하는 </a:t>
            </a:r>
            <a:r>
              <a:rPr lang="ko-KR" altLang="en-US">
                <a:solidFill>
                  <a:srgbClr val="0000ff"/>
                </a:solidFill>
              </a:rPr>
              <a:t>저티어 유닛</a:t>
            </a:r>
            <a:r>
              <a:rPr lang="ko-KR" altLang="en-US"/>
              <a:t>의 구성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무리 사냥 디버프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해당 디버프가 걸린 적은 늑대 병력에게 추가 데미지를 받음</a:t>
            </a:r>
            <a:r>
              <a:rPr lang="en-US" altLang="ko-KR"/>
              <a:t>.</a:t>
            </a:r>
            <a:r>
              <a:rPr lang="ko-KR" altLang="en-US"/>
              <a:t> 해당 디버프의 추가 피해들은 곱연산 적용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 해당 병력이 사망할 경우 늑대 병력에게 짧은 시간동안 추가 버프 부여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1753269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(2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디자인 초안 </a:t>
            </a:r>
            <a:endParaRPr lang="ko-KR" altLang="en-US" sz="320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57074" y="133994"/>
            <a:ext cx="1762912" cy="2088667"/>
          </a:xfrm>
          <a:prstGeom prst="rect">
            <a:avLst/>
          </a:prstGeom>
        </p:spPr>
      </p:pic>
      <p:sp>
        <p:nvSpPr>
          <p:cNvPr id="30" name="가로 글상자 29"/>
          <p:cNvSpPr txBox="1"/>
          <p:nvPr/>
        </p:nvSpPr>
        <p:spPr>
          <a:xfrm>
            <a:off x="88677" y="5047689"/>
            <a:ext cx="4022313" cy="17322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기본 자세 </a:t>
            </a:r>
            <a:r>
              <a:rPr lang="en-US" altLang="ko-KR"/>
              <a:t>:</a:t>
            </a:r>
            <a:r>
              <a:rPr lang="ko-KR" altLang="en-US"/>
              <a:t> 위의 사진처럼 약간 왼쪽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바라보기</a:t>
            </a:r>
            <a:r>
              <a:rPr lang="en-US" altLang="ko-KR"/>
              <a:t>,</a:t>
            </a:r>
            <a:r>
              <a:rPr lang="ko-KR" altLang="en-US"/>
              <a:t> 무기의 경우 마법 화살을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발사하며</a:t>
            </a:r>
            <a:r>
              <a:rPr lang="en-US" altLang="ko-KR"/>
              <a:t>,</a:t>
            </a:r>
            <a:r>
              <a:rPr lang="ko-KR" altLang="en-US"/>
              <a:t> 손목에 착용한 작은 석궁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1</a:t>
            </a:r>
            <a:r>
              <a:rPr lang="ko-KR" altLang="en-US"/>
              <a:t>쌍으로 설정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외형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티어 원거리 피부색과 같게</a:t>
            </a:r>
            <a:r>
              <a:rPr lang="en-US" altLang="ko-KR"/>
              <a:t>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머리카락 색은 흰색 </a:t>
            </a:r>
            <a:r>
              <a:rPr lang="en-US" altLang="ko-KR"/>
              <a:t>+</a:t>
            </a:r>
            <a:r>
              <a:rPr lang="ko-KR" altLang="en-US"/>
              <a:t> 하늘색 붙임머리</a:t>
            </a: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8310577" y="4704262"/>
            <a:ext cx="3536444" cy="201375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옷 </a:t>
            </a:r>
            <a:r>
              <a:rPr lang="en-US" altLang="ko-KR"/>
              <a:t>: </a:t>
            </a:r>
            <a:r>
              <a:rPr lang="ko-KR" altLang="en-US"/>
              <a:t>크롭티 </a:t>
            </a:r>
            <a:r>
              <a:rPr lang="en-US" altLang="ko-KR"/>
              <a:t>+</a:t>
            </a:r>
            <a:r>
              <a:rPr lang="ko-KR" altLang="en-US"/>
              <a:t> 넓은 통바지</a:t>
            </a:r>
            <a:r>
              <a:rPr lang="en-US" altLang="ko-KR"/>
              <a:t>,</a:t>
            </a:r>
            <a:r>
              <a:rPr lang="ko-KR" altLang="en-US"/>
              <a:t> 입을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가리는 망토 </a:t>
            </a:r>
            <a:r>
              <a:rPr lang="en-US" altLang="ko-KR"/>
              <a:t>(</a:t>
            </a:r>
            <a:r>
              <a:rPr lang="ko-KR" altLang="en-US"/>
              <a:t>남색</a:t>
            </a:r>
            <a:r>
              <a:rPr lang="en-US" altLang="ko-KR"/>
              <a:t>/</a:t>
            </a:r>
            <a:r>
              <a:rPr lang="ko-KR" altLang="en-US"/>
              <a:t>흰색 배합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장식 </a:t>
            </a:r>
            <a:r>
              <a:rPr lang="en-US" altLang="ko-KR"/>
              <a:t>:</a:t>
            </a:r>
            <a:r>
              <a:rPr lang="ko-KR" altLang="en-US"/>
              <a:t> 양 손의 검지 손가락에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파랑</a:t>
            </a:r>
            <a:r>
              <a:rPr lang="en-US" altLang="ko-KR"/>
              <a:t>/</a:t>
            </a:r>
            <a:r>
              <a:rPr lang="ko-KR" altLang="en-US"/>
              <a:t>하늘색 배색의 보석이 박힌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얇은 금반지</a:t>
            </a:r>
            <a:r>
              <a:rPr lang="en-US" altLang="ko-KR"/>
              <a:t>,</a:t>
            </a:r>
            <a:r>
              <a:rPr lang="ko-KR" altLang="en-US"/>
              <a:t> 왼쪽 허리춤에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은색 장식 </a:t>
            </a:r>
            <a:r>
              <a:rPr lang="en-US" altLang="ko-KR"/>
              <a:t>2</a:t>
            </a:r>
            <a:r>
              <a:rPr lang="ko-KR" altLang="en-US"/>
              <a:t>개 추가 </a:t>
            </a:r>
            <a:r>
              <a:rPr lang="en-US" altLang="ko-KR"/>
              <a:t>(</a:t>
            </a:r>
            <a:r>
              <a:rPr lang="ko-KR" altLang="en-US"/>
              <a:t>모양은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지도자 일러스트와 같게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32" name="가로 글상자 31"/>
          <p:cNvSpPr txBox="1"/>
          <p:nvPr/>
        </p:nvSpPr>
        <p:spPr>
          <a:xfrm>
            <a:off x="3963786" y="5047689"/>
            <a:ext cx="4138179" cy="17322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헤어스타일 </a:t>
            </a:r>
            <a:r>
              <a:rPr lang="en-US" altLang="ko-KR"/>
              <a:t>:</a:t>
            </a:r>
            <a:r>
              <a:rPr lang="ko-KR" altLang="en-US"/>
              <a:t> 포니테일 </a:t>
            </a:r>
            <a:r>
              <a:rPr lang="en-US" altLang="ko-KR"/>
              <a:t>+</a:t>
            </a:r>
            <a:r>
              <a:rPr lang="ko-KR" altLang="en-US"/>
              <a:t> 오른쪽으로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흩날리기</a:t>
            </a:r>
            <a:r>
              <a:rPr lang="en-US" altLang="ko-KR"/>
              <a:t>,</a:t>
            </a:r>
            <a:r>
              <a:rPr lang="ko-KR" altLang="en-US"/>
              <a:t> 앞머리 또한 양쪽으로 갈라져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속도감 표면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얼굴 </a:t>
            </a:r>
            <a:r>
              <a:rPr lang="en-US" altLang="ko-KR"/>
              <a:t>:</a:t>
            </a:r>
            <a:r>
              <a:rPr lang="ko-KR" altLang="en-US"/>
              <a:t> 쾌활한 얼굴</a:t>
            </a:r>
            <a:r>
              <a:rPr lang="en-US" altLang="ko-KR"/>
              <a:t>,</a:t>
            </a:r>
            <a:r>
              <a:rPr lang="ko-KR" altLang="en-US"/>
              <a:t> 시선은 뻗은 팔의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너머를 바라보게 처리</a:t>
            </a:r>
            <a:r>
              <a:rPr lang="en-US" altLang="ko-KR"/>
              <a:t>,</a:t>
            </a:r>
            <a:r>
              <a:rPr lang="ko-KR" altLang="en-US"/>
              <a:t> 별도의 추가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디테일 없음</a:t>
            </a:r>
            <a:r>
              <a:rPr lang="en-US" altLang="ko-KR"/>
              <a:t>,</a:t>
            </a:r>
            <a:r>
              <a:rPr lang="ko-KR" altLang="en-US"/>
              <a:t> 눈 색은 옅은 붉은색</a:t>
            </a: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3"/>
          <a:srcRect l="12577"/>
          <a:stretch>
            <a:fillRect/>
          </a:stretch>
        </p:blipFill>
        <p:spPr>
          <a:xfrm>
            <a:off x="88677" y="1760611"/>
            <a:ext cx="2467840" cy="2822862"/>
          </a:xfrm>
          <a:prstGeom prst="rect">
            <a:avLst/>
          </a:prstGeom>
        </p:spPr>
      </p:pic>
      <p:pic>
        <p:nvPicPr>
          <p:cNvPr id="35" name="그림 34"/>
          <p:cNvPicPr>
            <a:picLocks noChangeAspect="1"/>
          </p:cNvPicPr>
          <p:nvPr/>
        </p:nvPicPr>
        <p:blipFill rotWithShape="1">
          <a:blip r:embed="rId4"/>
          <a:srcRect t="2663" b="55269"/>
          <a:stretch>
            <a:fillRect/>
          </a:stretch>
        </p:blipFill>
        <p:spPr>
          <a:xfrm>
            <a:off x="4285555" y="2863253"/>
            <a:ext cx="3101685" cy="130480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rcRect l="6321" t="18844" r="12190" b="3769"/>
          <a:stretch>
            <a:fillRect/>
          </a:stretch>
        </p:blipFill>
        <p:spPr>
          <a:xfrm>
            <a:off x="8607212" y="133994"/>
            <a:ext cx="3125858" cy="4267199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964917" y="3727057"/>
            <a:ext cx="1596245" cy="885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601731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(3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근거리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빠른 적 병력 정리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1593019"/>
            <a:ext cx="11429645" cy="37676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단일</a:t>
            </a:r>
            <a:r>
              <a:rPr lang="en-US" altLang="ko-KR"/>
              <a:t>/</a:t>
            </a:r>
            <a:r>
              <a:rPr lang="ko-KR" altLang="en-US"/>
              <a:t>범위의 기본</a:t>
            </a:r>
            <a:r>
              <a:rPr lang="en-US" altLang="ko-KR"/>
              <a:t>/</a:t>
            </a:r>
            <a:r>
              <a:rPr lang="ko-KR" altLang="en-US"/>
              <a:t>액티브 스킬 공격</a:t>
            </a:r>
            <a:r>
              <a:rPr lang="en-US" altLang="ko-KR"/>
              <a:t>,</a:t>
            </a:r>
            <a:r>
              <a:rPr lang="ko-KR" altLang="en-US"/>
              <a:t> 넓은 범위 내의 적을 공격하여 피해를 입히고 조건부 처형</a:t>
            </a:r>
            <a:r>
              <a:rPr lang="en-US" altLang="ko-KR"/>
              <a:t>/</a:t>
            </a:r>
            <a:r>
              <a:rPr lang="ko-KR" altLang="en-US"/>
              <a:t>아군 전체 버프 제공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액티브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전방에 가로 세로 </a:t>
            </a:r>
            <a:r>
              <a:rPr lang="en-US" altLang="ko-KR"/>
              <a:t>1500px * 500px </a:t>
            </a:r>
            <a:r>
              <a:rPr lang="ko-KR" altLang="en-US"/>
              <a:t>직사각형 범위 공격 발동</a:t>
            </a:r>
            <a:r>
              <a:rPr lang="en-US" altLang="ko-KR"/>
              <a:t>,</a:t>
            </a:r>
            <a:r>
              <a:rPr lang="ko-KR" altLang="en-US"/>
              <a:t> 공격 적중 시 체력이 </a:t>
            </a:r>
            <a:r>
              <a:rPr lang="en-US" altLang="ko-KR"/>
              <a:t>20%</a:t>
            </a:r>
            <a:r>
              <a:rPr lang="ko-KR" altLang="en-US"/>
              <a:t> 이하인 적은 즉시 처형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처형당한 적이 무리사냥 표식이 있을 경우 아군 </a:t>
            </a:r>
            <a:r>
              <a:rPr lang="en-US" altLang="ko-KR"/>
              <a:t>MarkHunted2</a:t>
            </a:r>
            <a:r>
              <a:rPr lang="ko-KR" altLang="en-US"/>
              <a:t> 부여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강화 시 </a:t>
            </a:r>
            <a:r>
              <a:rPr lang="en-US" altLang="ko-KR"/>
              <a:t>:</a:t>
            </a:r>
            <a:r>
              <a:rPr lang="ko-KR" altLang="en-US"/>
              <a:t> 피해량의 </a:t>
            </a:r>
            <a:r>
              <a:rPr lang="en-US" altLang="ko-KR"/>
              <a:t>1%</a:t>
            </a:r>
            <a:r>
              <a:rPr lang="ko-KR" altLang="en-US"/>
              <a:t>만큼 체력 회복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패시브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해당 병력의 공격력은 고정되며</a:t>
            </a:r>
            <a:r>
              <a:rPr lang="en-US" altLang="ko-KR"/>
              <a:t>,</a:t>
            </a:r>
            <a:r>
              <a:rPr lang="ko-KR" altLang="en-US"/>
              <a:t> 연구 등으로 증가하는 공격력 수치 </a:t>
            </a:r>
            <a:r>
              <a:rPr lang="en-US" altLang="ko-KR"/>
              <a:t>1%</a:t>
            </a:r>
            <a:r>
              <a:rPr lang="ko-KR" altLang="en-US"/>
              <a:t>당 공격 속도 </a:t>
            </a:r>
            <a:r>
              <a:rPr lang="en-US" altLang="ko-KR"/>
              <a:t>1%</a:t>
            </a:r>
            <a:r>
              <a:rPr lang="ko-KR" altLang="en-US"/>
              <a:t>로 전환됨</a:t>
            </a:r>
            <a:endParaRPr lang="ko-KR" altLang="en-US"/>
          </a:p>
        </p:txBody>
      </p:sp>
      <p:sp>
        <p:nvSpPr>
          <p:cNvPr id="8" name="타원 7"/>
          <p:cNvSpPr/>
          <p:nvPr/>
        </p:nvSpPr>
        <p:spPr>
          <a:xfrm>
            <a:off x="4363221" y="5867419"/>
            <a:ext cx="531628" cy="531628"/>
          </a:xfrm>
          <a:prstGeom prst="ellipse">
            <a:avLst/>
          </a:prstGeom>
          <a:solidFill>
            <a:srgbClr val="ffdfb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629035" y="5519771"/>
            <a:ext cx="2713321" cy="1249733"/>
          </a:xfrm>
          <a:prstGeom prst="rect">
            <a:avLst/>
          </a:prstGeom>
          <a:noFill/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4557468" y="6061667"/>
            <a:ext cx="143133" cy="143133"/>
          </a:xfrm>
          <a:prstGeom prst="ellipse">
            <a:avLst/>
          </a:prstGeom>
          <a:solidFill>
            <a:srgbClr val="ff0000"/>
          </a:solidFill>
          <a:ln w="9525"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1" name="화살표 10"/>
          <p:cNvCxnSpPr>
            <a:stCxn id="12" idx="3"/>
            <a:endCxn id="10" idx="1"/>
          </p:cNvCxnSpPr>
          <p:nvPr/>
        </p:nvCxnSpPr>
        <p:spPr>
          <a:xfrm flipV="1">
            <a:off x="2797707" y="6082628"/>
            <a:ext cx="1780722" cy="14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가로 글상자 11"/>
          <p:cNvSpPr txBox="1"/>
          <p:nvPr/>
        </p:nvSpPr>
        <p:spPr>
          <a:xfrm>
            <a:off x="1896689" y="5914580"/>
            <a:ext cx="901018" cy="36426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기준점</a:t>
            </a:r>
            <a:endParaRPr lang="ko-KR" altLang="en-US"/>
          </a:p>
        </p:txBody>
      </p:sp>
      <p:cxnSp>
        <p:nvCxnSpPr>
          <p:cNvPr id="13" name="화살표 12"/>
          <p:cNvCxnSpPr>
            <a:stCxn id="14" idx="3"/>
            <a:endCxn id="8" idx="3"/>
          </p:cNvCxnSpPr>
          <p:nvPr/>
        </p:nvCxnSpPr>
        <p:spPr>
          <a:xfrm flipV="1">
            <a:off x="2641894" y="6321192"/>
            <a:ext cx="1799182" cy="35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가로 글상자 13"/>
          <p:cNvSpPr txBox="1"/>
          <p:nvPr/>
        </p:nvSpPr>
        <p:spPr>
          <a:xfrm>
            <a:off x="1458669" y="6491985"/>
            <a:ext cx="1183225" cy="3660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시전 병력</a:t>
            </a:r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604040" y="5878824"/>
            <a:ext cx="531628" cy="531628"/>
          </a:xfrm>
          <a:prstGeom prst="ellipse">
            <a:avLst/>
          </a:prstGeom>
          <a:solidFill>
            <a:srgbClr val="ff66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16" name="화살표 15"/>
          <p:cNvCxnSpPr>
            <a:stCxn id="17" idx="1"/>
            <a:endCxn id="15" idx="6"/>
          </p:cNvCxnSpPr>
          <p:nvPr/>
        </p:nvCxnSpPr>
        <p:spPr>
          <a:xfrm rot="10800000">
            <a:off x="7135668" y="6144638"/>
            <a:ext cx="104139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가로 글상자 16"/>
          <p:cNvSpPr txBox="1"/>
          <p:nvPr/>
        </p:nvSpPr>
        <p:spPr>
          <a:xfrm>
            <a:off x="8177060" y="5961630"/>
            <a:ext cx="447631" cy="3660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적</a:t>
            </a:r>
            <a:endParaRPr lang="ko-KR" altLang="en-US"/>
          </a:p>
        </p:txBody>
      </p:sp>
      <p:sp>
        <p:nvSpPr>
          <p:cNvPr id="18" name="가로 글상자 17"/>
          <p:cNvSpPr txBox="1"/>
          <p:nvPr/>
        </p:nvSpPr>
        <p:spPr>
          <a:xfrm>
            <a:off x="5528830" y="5519771"/>
            <a:ext cx="601460" cy="240948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1500px</a:t>
            </a:r>
            <a:endParaRPr lang="en-US" altLang="ko-KR" sz="1000"/>
          </a:p>
        </p:txBody>
      </p:sp>
      <p:sp>
        <p:nvSpPr>
          <p:cNvPr id="19" name="가로 글상자 18"/>
          <p:cNvSpPr txBox="1"/>
          <p:nvPr/>
        </p:nvSpPr>
        <p:spPr>
          <a:xfrm>
            <a:off x="4629035" y="6441396"/>
            <a:ext cx="529705" cy="24324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500px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830576792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(2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디자인 초안 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175268" y="5056348"/>
            <a:ext cx="3859522" cy="145684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기본 자세 </a:t>
            </a:r>
            <a:r>
              <a:rPr lang="en-US" altLang="ko-KR"/>
              <a:t>:</a:t>
            </a:r>
            <a:r>
              <a:rPr lang="ko-KR" altLang="en-US"/>
              <a:t> 포권 </a:t>
            </a:r>
            <a:r>
              <a:rPr lang="en-US" altLang="ko-KR"/>
              <a:t>+</a:t>
            </a:r>
            <a:r>
              <a:rPr lang="ko-KR" altLang="en-US"/>
              <a:t> 양 다리를 살짝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벌리기</a:t>
            </a:r>
            <a:r>
              <a:rPr lang="en-US" altLang="ko-KR"/>
              <a:t>,</a:t>
            </a:r>
            <a:r>
              <a:rPr lang="ko-KR" altLang="en-US"/>
              <a:t> 몸은 오른쪽을 바라보기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시선만 정면으로 처리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무기는 금색 링이 감긴 철제 건틀렛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외형 </a:t>
            </a:r>
            <a:r>
              <a:rPr lang="en-US" altLang="ko-KR"/>
              <a:t>:</a:t>
            </a:r>
            <a:r>
              <a:rPr lang="ko-KR" altLang="en-US"/>
              <a:t> 살구색 피부</a:t>
            </a:r>
            <a:r>
              <a:rPr lang="en-US" altLang="ko-KR"/>
              <a:t>,</a:t>
            </a:r>
            <a:r>
              <a:rPr lang="ko-KR" altLang="en-US"/>
              <a:t> 검은 색 머리카락</a:t>
            </a:r>
            <a:endParaRPr lang="ko-KR" altLang="en-US"/>
          </a:p>
        </p:txBody>
      </p:sp>
      <p:sp>
        <p:nvSpPr>
          <p:cNvPr id="31" name="가로 글상자 30"/>
          <p:cNvSpPr txBox="1"/>
          <p:nvPr/>
        </p:nvSpPr>
        <p:spPr>
          <a:xfrm>
            <a:off x="8320104" y="4690023"/>
            <a:ext cx="3536444" cy="20136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옷 </a:t>
            </a:r>
            <a:r>
              <a:rPr lang="en-US" altLang="ko-KR"/>
              <a:t>: </a:t>
            </a:r>
            <a:r>
              <a:rPr lang="ko-KR" altLang="en-US"/>
              <a:t>털로 장식한 빨강</a:t>
            </a:r>
            <a:r>
              <a:rPr lang="en-US" altLang="ko-KR"/>
              <a:t>-</a:t>
            </a:r>
            <a:r>
              <a:rPr lang="ko-KR" altLang="en-US"/>
              <a:t>검정 배합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견장 및 허리띠</a:t>
            </a:r>
            <a:r>
              <a:rPr lang="en-US" altLang="ko-KR"/>
              <a:t>,</a:t>
            </a:r>
            <a:r>
              <a:rPr lang="ko-KR" altLang="en-US"/>
              <a:t> 바지는 통 작게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철제 정강이 각반에 건틀릿처럼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금색 링 감기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장식 </a:t>
            </a:r>
            <a:r>
              <a:rPr lang="en-US" altLang="ko-KR"/>
              <a:t>:</a:t>
            </a:r>
            <a:r>
              <a:rPr lang="ko-KR" altLang="en-US"/>
              <a:t> 견장에 붉은색 끈 매듭 추가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양팔 이두</a:t>
            </a:r>
            <a:r>
              <a:rPr lang="en-US" altLang="ko-KR"/>
              <a:t>~</a:t>
            </a:r>
            <a:r>
              <a:rPr lang="ko-KR" altLang="en-US"/>
              <a:t>삼두근 부분에 문신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추가</a:t>
            </a:r>
            <a:endParaRPr lang="ko-KR" altLang="en-US"/>
          </a:p>
        </p:txBody>
      </p:sp>
      <p:sp>
        <p:nvSpPr>
          <p:cNvPr id="32" name="가로 글상자 31"/>
          <p:cNvSpPr txBox="1"/>
          <p:nvPr/>
        </p:nvSpPr>
        <p:spPr>
          <a:xfrm>
            <a:off x="3949062" y="5097780"/>
            <a:ext cx="4143378" cy="146304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헤어스타일 </a:t>
            </a:r>
            <a:r>
              <a:rPr lang="en-US" altLang="ko-KR"/>
              <a:t>:</a:t>
            </a:r>
            <a:r>
              <a:rPr lang="ko-KR" altLang="en-US"/>
              <a:t> 짧은 투블럭 </a:t>
            </a:r>
            <a:r>
              <a:rPr lang="en-US" altLang="ko-KR"/>
              <a:t>(</a:t>
            </a:r>
            <a:r>
              <a:rPr lang="ko-KR" altLang="en-US"/>
              <a:t>위 사진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얼굴 </a:t>
            </a:r>
            <a:r>
              <a:rPr lang="en-US" altLang="ko-KR"/>
              <a:t>:</a:t>
            </a:r>
            <a:r>
              <a:rPr lang="ko-KR" altLang="en-US"/>
              <a:t> 위에서 내려다보는 듯한 시선</a:t>
            </a:r>
            <a:r>
              <a:rPr lang="en-US" altLang="ko-KR"/>
              <a:t>,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입은 굳건하게 닫혀있음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위의 사진처럼 검은 수염 추가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수염의 길이는 아래 사진처럼 약간 길게</a:t>
            </a: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530368" y="1697874"/>
            <a:ext cx="2245995" cy="1497330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123719" y="3429000"/>
            <a:ext cx="1059294" cy="1588941"/>
          </a:xfrm>
          <a:prstGeom prst="rect">
            <a:avLst/>
          </a:prstGeom>
        </p:spPr>
      </p:pic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745796" y="444251"/>
            <a:ext cx="1696567" cy="1490106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5"/>
          <a:srcRect l="30740" r="40761" b="83142"/>
          <a:stretch>
            <a:fillRect/>
          </a:stretch>
        </p:blipFill>
        <p:spPr>
          <a:xfrm>
            <a:off x="4727608" y="2422922"/>
            <a:ext cx="1714755" cy="1802605"/>
          </a:xfrm>
          <a:prstGeom prst="rect">
            <a:avLst/>
          </a:prstGeom>
        </p:spPr>
      </p:pic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22313" y="474242"/>
            <a:ext cx="3046273" cy="419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655190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무리사냥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rgbClr val="ff0000"/>
                </a:solidFill>
              </a:rPr>
              <a:t>무리 사냥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타겟팅 디버프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1593018"/>
            <a:ext cx="11202840" cy="349142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해당 디버프가 걸린 적은 늑대 병력의 모든 공격으로부터 기본적으로 </a:t>
            </a:r>
            <a:r>
              <a:rPr lang="en-US" altLang="ko-KR"/>
              <a:t>30%</a:t>
            </a:r>
            <a:r>
              <a:rPr lang="ko-KR" altLang="en-US"/>
              <a:t>의 추가 데미지를 받음 </a:t>
            </a:r>
            <a:r>
              <a:rPr lang="en-US" altLang="ko-KR"/>
              <a:t>(</a:t>
            </a:r>
            <a:r>
              <a:rPr lang="ko-KR" altLang="en-US"/>
              <a:t>합연산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 해당 디버프가 걸린 적을 늑대 병력이 공격할 경우 스킬</a:t>
            </a:r>
            <a:r>
              <a:rPr lang="en-US" altLang="ko-KR"/>
              <a:t>/</a:t>
            </a:r>
            <a:r>
              <a:rPr lang="ko-KR" altLang="en-US"/>
              <a:t>연구에 따라 부가 효과가 붙을 수 있음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아이콘 디자인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이전에 임시로 제작한 아이콘 예시 →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상당히 복잡하기에 이빨을 간소화 하거나</a:t>
            </a:r>
            <a:r>
              <a:rPr lang="en-US" altLang="ko-KR"/>
              <a:t>,</a:t>
            </a:r>
            <a:r>
              <a:rPr lang="ko-KR" altLang="en-US"/>
              <a:t> 시안이 잘 나오지 않으면 이빨 </a:t>
            </a:r>
            <a:r>
              <a:rPr lang="en-US" altLang="ko-KR"/>
              <a:t>or</a:t>
            </a:r>
            <a:r>
              <a:rPr lang="ko-KR" altLang="en-US"/>
              <a:t> 조준선 부분만 유지하는 식으로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변경 필요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무리 사냥 아이콘 팔레트 스왑 버전도 제작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(1</a:t>
            </a:r>
            <a:r>
              <a:rPr lang="ko-KR" altLang="en-US"/>
              <a:t>단계 </a:t>
            </a:r>
            <a:r>
              <a:rPr lang="en-US" altLang="ko-KR"/>
              <a:t>:</a:t>
            </a:r>
            <a:r>
              <a:rPr lang="ko-KR" altLang="en-US"/>
              <a:t> 분홍색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단계 </a:t>
            </a:r>
            <a:r>
              <a:rPr lang="en-US" altLang="ko-KR"/>
              <a:t>:</a:t>
            </a:r>
            <a:r>
              <a:rPr lang="ko-KR" altLang="en-US"/>
              <a:t> 빨간색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3</a:t>
            </a:r>
            <a:r>
              <a:rPr lang="ko-KR" altLang="en-US"/>
              <a:t>단계 </a:t>
            </a:r>
            <a:r>
              <a:rPr lang="en-US" altLang="ko-KR"/>
              <a:t>:</a:t>
            </a:r>
            <a:r>
              <a:rPr lang="ko-KR" altLang="en-US"/>
              <a:t> 이빨 </a:t>
            </a:r>
            <a:r>
              <a:rPr lang="en-US" altLang="ko-KR"/>
              <a:t>:</a:t>
            </a:r>
            <a:r>
              <a:rPr lang="ko-KR" altLang="en-US"/>
              <a:t> 흰색</a:t>
            </a:r>
            <a:r>
              <a:rPr lang="en-US" altLang="ko-KR"/>
              <a:t>/,</a:t>
            </a:r>
            <a:r>
              <a:rPr lang="ko-KR" altLang="en-US"/>
              <a:t> 조준점 </a:t>
            </a:r>
            <a:r>
              <a:rPr lang="en-US" altLang="ko-KR"/>
              <a:t>:</a:t>
            </a:r>
            <a:r>
              <a:rPr lang="ko-KR" altLang="en-US"/>
              <a:t>진홍색</a:t>
            </a:r>
            <a:r>
              <a:rPr lang="en-US" altLang="ko-KR"/>
              <a:t>)</a:t>
            </a:r>
            <a:endParaRPr lang="en-US" altLang="ko-KR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823915" y="3166717"/>
            <a:ext cx="1412213" cy="750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87311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순서도: 대체 처리 6"/>
          <p:cNvSpPr/>
          <p:nvPr/>
        </p:nvSpPr>
        <p:spPr>
          <a:xfrm>
            <a:off x="470288" y="1289326"/>
            <a:ext cx="110434" cy="5506555"/>
          </a:xfrm>
          <a:prstGeom prst="flowChartAlternateProcess">
            <a:avLst/>
          </a:prstGeom>
          <a:gradFill flip="xy" rotWithShape="1">
            <a:gsLst>
              <a:gs pos="0">
                <a:srgbClr val="ffffff">
                  <a:alpha val="100000"/>
                </a:srgbClr>
              </a:gs>
              <a:gs pos="100000">
                <a:srgbClr val="ffd5d5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우호도 연구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도넛 4"/>
          <p:cNvSpPr/>
          <p:nvPr/>
        </p:nvSpPr>
        <p:spPr>
          <a:xfrm>
            <a:off x="256321" y="813075"/>
            <a:ext cx="538369" cy="538369"/>
          </a:xfrm>
          <a:prstGeom prst="donut">
            <a:avLst>
              <a:gd name="adj" fmla="val 15722"/>
            </a:avLst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63223" y="1413564"/>
            <a:ext cx="531467" cy="531467"/>
          </a:xfrm>
          <a:prstGeom prst="ellipse">
            <a:avLst/>
          </a:prstGeom>
          <a:solidFill>
            <a:srgbClr val="fffff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9" name="가로 글상자 8"/>
          <p:cNvSpPr txBox="1"/>
          <p:nvPr/>
        </p:nvSpPr>
        <p:spPr>
          <a:xfrm>
            <a:off x="794689" y="1400008"/>
            <a:ext cx="3230576" cy="63855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영토의 식량 생산량 </a:t>
            </a:r>
            <a:r>
              <a:rPr lang="en-US" altLang="ko-KR"/>
              <a:t>1.2</a:t>
            </a:r>
            <a:r>
              <a:rPr lang="ko-KR" altLang="en-US"/>
              <a:t>배 증가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기본 유닛 잠금 해제</a:t>
            </a:r>
            <a:endParaRPr lang="ko-KR" altLang="en-US"/>
          </a:p>
        </p:txBody>
      </p:sp>
      <p:sp>
        <p:nvSpPr>
          <p:cNvPr id="10" name="타원 9"/>
          <p:cNvSpPr/>
          <p:nvPr/>
        </p:nvSpPr>
        <p:spPr>
          <a:xfrm>
            <a:off x="256321" y="2180258"/>
            <a:ext cx="531467" cy="531467"/>
          </a:xfrm>
          <a:prstGeom prst="ellipse">
            <a:avLst/>
          </a:prstGeom>
          <a:solidFill>
            <a:srgbClr val="fff4f4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10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11" name="가로 글상자 10"/>
          <p:cNvSpPr txBox="1"/>
          <p:nvPr/>
        </p:nvSpPr>
        <p:spPr>
          <a:xfrm>
            <a:off x="787787" y="2259832"/>
            <a:ext cx="3027928" cy="36716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영토</a:t>
            </a:r>
            <a:r>
              <a:rPr lang="en-US" altLang="ko-KR"/>
              <a:t>/</a:t>
            </a:r>
            <a:r>
              <a:rPr lang="ko-KR" altLang="en-US"/>
              <a:t>건물 식량 생산량 </a:t>
            </a:r>
            <a:r>
              <a:rPr lang="en-US" altLang="ko-KR"/>
              <a:t>+20%</a:t>
            </a:r>
            <a:endParaRPr lang="en-US" altLang="ko-KR"/>
          </a:p>
        </p:txBody>
      </p:sp>
      <p:sp>
        <p:nvSpPr>
          <p:cNvPr id="12" name="타원 11"/>
          <p:cNvSpPr/>
          <p:nvPr/>
        </p:nvSpPr>
        <p:spPr>
          <a:xfrm>
            <a:off x="250247" y="2941795"/>
            <a:ext cx="531467" cy="531467"/>
          </a:xfrm>
          <a:prstGeom prst="ellipse">
            <a:avLst/>
          </a:prstGeom>
          <a:solidFill>
            <a:srgbClr val="ffeeee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15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13" name="가로 글상자 12"/>
          <p:cNvSpPr txBox="1"/>
          <p:nvPr/>
        </p:nvSpPr>
        <p:spPr>
          <a:xfrm>
            <a:off x="771128" y="2985284"/>
            <a:ext cx="3504429" cy="35975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늑대 협력국 의뢰 성공 보상 </a:t>
            </a:r>
            <a:r>
              <a:rPr lang="en-US" altLang="ko-KR"/>
              <a:t>+25%</a:t>
            </a:r>
            <a:endParaRPr lang="en-US" altLang="ko-KR"/>
          </a:p>
        </p:txBody>
      </p:sp>
      <p:sp>
        <p:nvSpPr>
          <p:cNvPr id="16" name="타원 15"/>
          <p:cNvSpPr/>
          <p:nvPr/>
        </p:nvSpPr>
        <p:spPr>
          <a:xfrm>
            <a:off x="262396" y="3703331"/>
            <a:ext cx="531467" cy="531467"/>
          </a:xfrm>
          <a:prstGeom prst="ellipse">
            <a:avLst/>
          </a:prstGeom>
          <a:solidFill>
            <a:srgbClr val="ffe7e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20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17" name="가로 글상자 16"/>
          <p:cNvSpPr txBox="1"/>
          <p:nvPr/>
        </p:nvSpPr>
        <p:spPr>
          <a:xfrm>
            <a:off x="793862" y="3782905"/>
            <a:ext cx="2435005" cy="36716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늑대 병력의 방어력 </a:t>
            </a:r>
            <a:r>
              <a:rPr lang="en-US" altLang="ko-KR"/>
              <a:t>+5</a:t>
            </a:r>
            <a:endParaRPr lang="en-US" altLang="ko-KR"/>
          </a:p>
        </p:txBody>
      </p:sp>
      <p:sp>
        <p:nvSpPr>
          <p:cNvPr id="18" name="타원 17"/>
          <p:cNvSpPr/>
          <p:nvPr/>
        </p:nvSpPr>
        <p:spPr>
          <a:xfrm>
            <a:off x="256322" y="4464868"/>
            <a:ext cx="531467" cy="531467"/>
          </a:xfrm>
          <a:prstGeom prst="ellipse">
            <a:avLst/>
          </a:prstGeom>
          <a:solidFill>
            <a:srgbClr val="ffe2e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25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19" name="가로 글상자 18"/>
          <p:cNvSpPr txBox="1"/>
          <p:nvPr/>
        </p:nvSpPr>
        <p:spPr>
          <a:xfrm>
            <a:off x="794690" y="4464868"/>
            <a:ext cx="3630625" cy="54337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건물 식량 생산량 </a:t>
            </a:r>
            <a:r>
              <a:rPr lang="en-US" altLang="ko-KR"/>
              <a:t>+30%</a:t>
            </a:r>
            <a:endParaRPr lang="en-US" altLang="ko-KR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ff0000"/>
                </a:solidFill>
              </a:rPr>
              <a:t> 늑대 이외의 활성화된 협력국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개당 </a:t>
            </a:r>
            <a:r>
              <a:rPr lang="en-US" altLang="ko-KR" sz="1200">
                <a:solidFill>
                  <a:srgbClr val="ff0000"/>
                </a:solidFill>
              </a:rPr>
              <a:t>-15%,</a:t>
            </a:r>
            <a:r>
              <a:rPr lang="ko-KR" altLang="en-US" sz="1200">
                <a:solidFill>
                  <a:srgbClr val="ff0000"/>
                </a:solidFill>
              </a:rPr>
              <a:t> 최소 </a:t>
            </a:r>
            <a:r>
              <a:rPr lang="en-US" altLang="ko-KR" sz="1200">
                <a:solidFill>
                  <a:srgbClr val="ff0000"/>
                </a:solidFill>
              </a:rPr>
              <a:t>0%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20" name="타원 19"/>
          <p:cNvSpPr/>
          <p:nvPr/>
        </p:nvSpPr>
        <p:spPr>
          <a:xfrm>
            <a:off x="246796" y="5226405"/>
            <a:ext cx="531467" cy="531467"/>
          </a:xfrm>
          <a:prstGeom prst="ellipse">
            <a:avLst/>
          </a:prstGeom>
          <a:solidFill>
            <a:srgbClr val="ffdddd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30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21" name="가로 글상자 20"/>
          <p:cNvSpPr txBox="1"/>
          <p:nvPr/>
        </p:nvSpPr>
        <p:spPr>
          <a:xfrm>
            <a:off x="758494" y="5170972"/>
            <a:ext cx="4241305" cy="63571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늑대 병력의 기본 공격 시 마나 회복량 </a:t>
            </a:r>
            <a:r>
              <a:rPr lang="en-US" altLang="ko-KR"/>
              <a:t>+3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늑대 병력의 초당 마나 회복량 </a:t>
            </a:r>
            <a:r>
              <a:rPr lang="en-US" altLang="ko-KR"/>
              <a:t>+2</a:t>
            </a:r>
            <a:endParaRPr lang="en-US" altLang="ko-KR"/>
          </a:p>
        </p:txBody>
      </p:sp>
      <p:sp>
        <p:nvSpPr>
          <p:cNvPr id="22" name="타원 21"/>
          <p:cNvSpPr/>
          <p:nvPr/>
        </p:nvSpPr>
        <p:spPr>
          <a:xfrm>
            <a:off x="240722" y="5987941"/>
            <a:ext cx="531467" cy="531467"/>
          </a:xfrm>
          <a:prstGeom prst="ellipse">
            <a:avLst/>
          </a:prstGeom>
          <a:solidFill>
            <a:srgbClr val="ffd6d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35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23" name="가로 글상자 22"/>
          <p:cNvSpPr txBox="1"/>
          <p:nvPr/>
        </p:nvSpPr>
        <p:spPr>
          <a:xfrm>
            <a:off x="758493" y="5972791"/>
            <a:ext cx="4085921" cy="81662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방어전투에서의 늑대 병력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공격력</a:t>
            </a:r>
            <a:r>
              <a:rPr lang="en-US" altLang="ko-KR"/>
              <a:t>,</a:t>
            </a:r>
            <a:r>
              <a:rPr lang="ko-KR" altLang="en-US"/>
              <a:t> 방어력</a:t>
            </a:r>
            <a:r>
              <a:rPr lang="en-US" altLang="ko-KR"/>
              <a:t>,</a:t>
            </a:r>
            <a:r>
              <a:rPr lang="ko-KR" altLang="en-US"/>
              <a:t> 체력 </a:t>
            </a:r>
            <a:r>
              <a:rPr lang="en-US" altLang="ko-KR"/>
              <a:t>1.2</a:t>
            </a:r>
            <a:r>
              <a:rPr lang="ko-KR" altLang="en-US"/>
              <a:t>배 증가</a:t>
            </a:r>
            <a:endParaRPr lang="ko-KR" altLang="en-US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ff0000"/>
                </a:solidFill>
              </a:rPr>
              <a:t> 늑대 이외의 활성화된 협력국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개당 </a:t>
            </a:r>
            <a:r>
              <a:rPr lang="en-US" altLang="ko-KR" sz="1200">
                <a:solidFill>
                  <a:srgbClr val="ff0000"/>
                </a:solidFill>
              </a:rPr>
              <a:t>-0.1</a:t>
            </a:r>
            <a:r>
              <a:rPr lang="ko-KR" altLang="en-US" sz="1200">
                <a:solidFill>
                  <a:srgbClr val="ff0000"/>
                </a:solidFill>
              </a:rPr>
              <a:t>배</a:t>
            </a:r>
            <a:r>
              <a:rPr lang="en-US" altLang="ko-KR" sz="1200">
                <a:solidFill>
                  <a:srgbClr val="ff0000"/>
                </a:solidFill>
              </a:rPr>
              <a:t>,</a:t>
            </a:r>
            <a:r>
              <a:rPr lang="ko-KR" altLang="en-US" sz="1200">
                <a:solidFill>
                  <a:srgbClr val="ff0000"/>
                </a:solidFill>
              </a:rPr>
              <a:t> 최소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배 조정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3304070" y="191880"/>
            <a:ext cx="3292945" cy="35866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</a:t>
            </a:r>
            <a:r>
              <a:rPr lang="ko-KR" altLang="en-US"/>
              <a:t>배 증가 </a:t>
            </a:r>
            <a:r>
              <a:rPr lang="en-US" altLang="ko-KR"/>
              <a:t>:</a:t>
            </a:r>
            <a:r>
              <a:rPr lang="ko-KR" altLang="en-US"/>
              <a:t> 곱연산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+n% : </a:t>
            </a:r>
            <a:r>
              <a:rPr lang="ko-KR" altLang="en-US"/>
              <a:t>합연산</a:t>
            </a:r>
            <a:endParaRPr lang="ko-KR" altLang="en-US"/>
          </a:p>
        </p:txBody>
      </p:sp>
      <p:sp>
        <p:nvSpPr>
          <p:cNvPr id="25" name="순서도: 대체 처리 24"/>
          <p:cNvSpPr/>
          <p:nvPr/>
        </p:nvSpPr>
        <p:spPr>
          <a:xfrm>
            <a:off x="5347227" y="813075"/>
            <a:ext cx="121018" cy="5942817"/>
          </a:xfrm>
          <a:prstGeom prst="flowChartAlternateProcess">
            <a:avLst/>
          </a:prstGeom>
          <a:gradFill flip="xy" rotWithShape="1">
            <a:gsLst>
              <a:gs pos="100000">
                <a:srgbClr val="ff9797">
                  <a:alpha val="100000"/>
                </a:srgbClr>
              </a:gs>
              <a:gs pos="0">
                <a:srgbClr val="ffd5d5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27" name="타원 26"/>
          <p:cNvSpPr/>
          <p:nvPr/>
        </p:nvSpPr>
        <p:spPr>
          <a:xfrm>
            <a:off x="5140162" y="1373576"/>
            <a:ext cx="531467" cy="531467"/>
          </a:xfrm>
          <a:prstGeom prst="ellipse">
            <a:avLst/>
          </a:prstGeom>
          <a:solidFill>
            <a:srgbClr val="ffc9c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45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28" name="가로 글상자 27"/>
          <p:cNvSpPr txBox="1"/>
          <p:nvPr/>
        </p:nvSpPr>
        <p:spPr>
          <a:xfrm>
            <a:off x="5682213" y="1360020"/>
            <a:ext cx="3629427" cy="54821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영토</a:t>
            </a:r>
            <a:r>
              <a:rPr lang="en-US" altLang="ko-KR"/>
              <a:t>/</a:t>
            </a:r>
            <a:r>
              <a:rPr lang="ko-KR" altLang="en-US"/>
              <a:t>건물 나무</a:t>
            </a:r>
            <a:r>
              <a:rPr lang="en-US" altLang="ko-KR"/>
              <a:t>,</a:t>
            </a:r>
            <a:r>
              <a:rPr lang="ko-KR" altLang="en-US"/>
              <a:t> 철 생산량 </a:t>
            </a:r>
            <a:r>
              <a:rPr lang="en-US" altLang="ko-KR"/>
              <a:t>+20%</a:t>
            </a:r>
            <a:endParaRPr lang="en-US" altLang="ko-KR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ff0000"/>
                </a:solidFill>
              </a:rPr>
              <a:t> 늑대 이외의 활성화된 협력국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개당 </a:t>
            </a:r>
            <a:r>
              <a:rPr lang="en-US" altLang="ko-KR" sz="1200">
                <a:solidFill>
                  <a:srgbClr val="ff0000"/>
                </a:solidFill>
              </a:rPr>
              <a:t>-10%,</a:t>
            </a:r>
            <a:r>
              <a:rPr lang="ko-KR" altLang="en-US" sz="1200">
                <a:solidFill>
                  <a:srgbClr val="ff0000"/>
                </a:solidFill>
              </a:rPr>
              <a:t> 최소 </a:t>
            </a:r>
            <a:r>
              <a:rPr lang="en-US" altLang="ko-KR" sz="1200">
                <a:solidFill>
                  <a:srgbClr val="ff0000"/>
                </a:solidFill>
              </a:rPr>
              <a:t>0%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5133259" y="2140270"/>
            <a:ext cx="531467" cy="531467"/>
          </a:xfrm>
          <a:prstGeom prst="ellipse">
            <a:avLst/>
          </a:prstGeom>
          <a:solidFill>
            <a:srgbClr val="ffc1c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50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30" name="가로 글상자 29"/>
          <p:cNvSpPr txBox="1"/>
          <p:nvPr/>
        </p:nvSpPr>
        <p:spPr>
          <a:xfrm>
            <a:off x="5675310" y="2196861"/>
            <a:ext cx="2716107" cy="36315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늑대 병력의 공격력 </a:t>
            </a:r>
            <a:r>
              <a:rPr lang="en-US" altLang="ko-KR"/>
              <a:t>+20%</a:t>
            </a:r>
            <a:endParaRPr lang="ko-KR" altLang="en-US" sz="1200">
              <a:solidFill>
                <a:srgbClr val="006000"/>
              </a:solidFill>
            </a:endParaRPr>
          </a:p>
        </p:txBody>
      </p:sp>
      <p:sp>
        <p:nvSpPr>
          <p:cNvPr id="31" name="타원 30"/>
          <p:cNvSpPr/>
          <p:nvPr/>
        </p:nvSpPr>
        <p:spPr>
          <a:xfrm>
            <a:off x="5127186" y="2901807"/>
            <a:ext cx="531467" cy="531467"/>
          </a:xfrm>
          <a:prstGeom prst="ellipse">
            <a:avLst/>
          </a:prstGeom>
          <a:solidFill>
            <a:srgbClr val="ffb9b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55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32" name="가로 글상자 31"/>
          <p:cNvSpPr txBox="1"/>
          <p:nvPr/>
        </p:nvSpPr>
        <p:spPr>
          <a:xfrm>
            <a:off x="5658651" y="2848640"/>
            <a:ext cx="3647166" cy="63621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무리사냥 디버프의 피해량 증가치 </a:t>
            </a:r>
            <a:r>
              <a:rPr lang="en-US" altLang="ko-KR"/>
              <a:t>+30%</a:t>
            </a:r>
            <a:r>
              <a:rPr lang="ko-KR" altLang="en-US"/>
              <a:t> → </a:t>
            </a:r>
            <a:r>
              <a:rPr lang="en-US" altLang="ko-KR"/>
              <a:t>+50%</a:t>
            </a:r>
            <a:r>
              <a:rPr lang="ko-KR" altLang="en-US"/>
              <a:t>로 강화</a:t>
            </a:r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5139334" y="3663343"/>
            <a:ext cx="531467" cy="531467"/>
          </a:xfrm>
          <a:prstGeom prst="ellipse">
            <a:avLst/>
          </a:prstGeom>
          <a:solidFill>
            <a:srgbClr val="ffb1b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60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34" name="가로 글상자 33"/>
          <p:cNvSpPr txBox="1"/>
          <p:nvPr/>
        </p:nvSpPr>
        <p:spPr>
          <a:xfrm>
            <a:off x="5681385" y="3707111"/>
            <a:ext cx="3715039" cy="54142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방어전투 발생 확률 </a:t>
            </a:r>
            <a:r>
              <a:rPr lang="en-US" altLang="ko-KR"/>
              <a:t>-5%</a:t>
            </a:r>
            <a:endParaRPr lang="en-US" altLang="ko-KR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ff0000"/>
                </a:solidFill>
              </a:rPr>
              <a:t> 늑대 이외의 활성화된 협력국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개당 </a:t>
            </a:r>
            <a:r>
              <a:rPr lang="en-US" altLang="ko-KR" sz="1200">
                <a:solidFill>
                  <a:srgbClr val="ff0000"/>
                </a:solidFill>
              </a:rPr>
              <a:t>+5%,</a:t>
            </a:r>
            <a:r>
              <a:rPr lang="ko-KR" altLang="en-US" sz="1200">
                <a:solidFill>
                  <a:srgbClr val="ff0000"/>
                </a:solidFill>
              </a:rPr>
              <a:t> 최대 </a:t>
            </a:r>
            <a:r>
              <a:rPr lang="en-US" altLang="ko-KR" sz="1200">
                <a:solidFill>
                  <a:srgbClr val="ff0000"/>
                </a:solidFill>
              </a:rPr>
              <a:t>+5%</a:t>
            </a:r>
            <a:endParaRPr lang="en-US" altLang="ko-KR" sz="1200">
              <a:solidFill>
                <a:srgbClr val="ff0000"/>
              </a:solidFill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5133261" y="4424880"/>
            <a:ext cx="531467" cy="531467"/>
          </a:xfrm>
          <a:prstGeom prst="ellipse">
            <a:avLst/>
          </a:prstGeom>
          <a:solidFill>
            <a:srgbClr val="ffa9a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65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36" name="가로 글상자 35"/>
          <p:cNvSpPr txBox="1"/>
          <p:nvPr/>
        </p:nvSpPr>
        <p:spPr>
          <a:xfrm>
            <a:off x="5646017" y="4294330"/>
            <a:ext cx="3750407" cy="100205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영토</a:t>
            </a:r>
            <a:r>
              <a:rPr lang="en-US" altLang="ko-KR"/>
              <a:t>/</a:t>
            </a:r>
            <a:r>
              <a:rPr lang="ko-KR" altLang="en-US"/>
              <a:t>건물 식량 생산량 </a:t>
            </a:r>
            <a:r>
              <a:rPr lang="en-US" altLang="ko-KR"/>
              <a:t>-20%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늑대 병력의 공격력 </a:t>
            </a:r>
            <a:r>
              <a:rPr lang="en-US" altLang="ko-KR"/>
              <a:t>1.5</a:t>
            </a:r>
            <a:r>
              <a:rPr lang="ko-KR" altLang="en-US"/>
              <a:t>배 증가</a:t>
            </a:r>
            <a:endParaRPr lang="ko-KR" altLang="en-US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ff0000"/>
                </a:solidFill>
              </a:rPr>
              <a:t> 늑대 이외의 활성화된 협력국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개당 각각의 효과 </a:t>
            </a:r>
            <a:r>
              <a:rPr lang="en-US" altLang="ko-KR" sz="1200">
                <a:solidFill>
                  <a:srgbClr val="ff0000"/>
                </a:solidFill>
              </a:rPr>
              <a:t>+10%,</a:t>
            </a:r>
            <a:r>
              <a:rPr lang="ko-KR" altLang="en-US" sz="1200">
                <a:solidFill>
                  <a:srgbClr val="ff0000"/>
                </a:solidFill>
              </a:rPr>
              <a:t> 공격력 </a:t>
            </a:r>
            <a:r>
              <a:rPr lang="en-US" altLang="ko-KR" sz="1200">
                <a:solidFill>
                  <a:srgbClr val="ff0000"/>
                </a:solidFill>
              </a:rPr>
              <a:t>-0.25</a:t>
            </a:r>
            <a:r>
              <a:rPr lang="ko-KR" altLang="en-US" sz="1200">
                <a:solidFill>
                  <a:srgbClr val="ff0000"/>
                </a:solidFill>
              </a:rPr>
              <a:t>배</a:t>
            </a:r>
            <a:r>
              <a:rPr lang="en-US" altLang="ko-KR" sz="1200">
                <a:solidFill>
                  <a:srgbClr val="ff0000"/>
                </a:solidFill>
              </a:rPr>
              <a:t>,</a:t>
            </a:r>
            <a:r>
              <a:rPr lang="ko-KR" altLang="en-US" sz="1200">
                <a:solidFill>
                  <a:srgbClr val="ff0000"/>
                </a:solidFill>
              </a:rPr>
              <a:t> 최소 </a:t>
            </a:r>
            <a:r>
              <a:rPr lang="en-US" altLang="ko-KR" sz="1200">
                <a:solidFill>
                  <a:srgbClr val="ff0000"/>
                </a:solidFill>
              </a:rPr>
              <a:t>0%,</a:t>
            </a:r>
            <a:r>
              <a:rPr lang="ko-KR" altLang="en-US" sz="1200">
                <a:solidFill>
                  <a:srgbClr val="ff0000"/>
                </a:solidFill>
              </a:rPr>
              <a:t> </a:t>
            </a:r>
            <a:r>
              <a:rPr lang="en-US" altLang="ko-KR" sz="1200">
                <a:solidFill>
                  <a:srgbClr val="ff0000"/>
                </a:solidFill>
              </a:rPr>
              <a:t>1</a:t>
            </a:r>
            <a:r>
              <a:rPr lang="ko-KR" altLang="en-US" sz="1200">
                <a:solidFill>
                  <a:srgbClr val="ff0000"/>
                </a:solidFill>
              </a:rPr>
              <a:t>배 조정</a:t>
            </a:r>
            <a:endParaRPr lang="ko-KR" altLang="en-US" sz="1200">
              <a:solidFill>
                <a:srgbClr val="ff0000"/>
              </a:solidFill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5123734" y="5186417"/>
            <a:ext cx="531467" cy="531467"/>
          </a:xfrm>
          <a:prstGeom prst="ellipse">
            <a:avLst/>
          </a:prstGeom>
          <a:solidFill>
            <a:srgbClr val="ffa1a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70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38" name="가로 글상자 37"/>
          <p:cNvSpPr txBox="1"/>
          <p:nvPr/>
        </p:nvSpPr>
        <p:spPr>
          <a:xfrm>
            <a:off x="5646017" y="5304996"/>
            <a:ext cx="4241305" cy="36303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3</a:t>
            </a:r>
            <a:r>
              <a:rPr lang="ko-KR" altLang="en-US"/>
              <a:t>티어 유닛 잠금 해제</a:t>
            </a:r>
            <a:endParaRPr lang="ko-KR" altLang="en-US"/>
          </a:p>
        </p:txBody>
      </p:sp>
      <p:sp>
        <p:nvSpPr>
          <p:cNvPr id="39" name="타원 38"/>
          <p:cNvSpPr/>
          <p:nvPr/>
        </p:nvSpPr>
        <p:spPr>
          <a:xfrm>
            <a:off x="5117661" y="5947953"/>
            <a:ext cx="531467" cy="531467"/>
          </a:xfrm>
          <a:prstGeom prst="ellipse">
            <a:avLst/>
          </a:prstGeom>
          <a:solidFill>
            <a:srgbClr val="ff989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80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40" name="가로 글상자 39"/>
          <p:cNvSpPr txBox="1"/>
          <p:nvPr/>
        </p:nvSpPr>
        <p:spPr>
          <a:xfrm>
            <a:off x="5635433" y="5932803"/>
            <a:ext cx="3832309" cy="637542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늑대 방어</a:t>
            </a:r>
            <a:r>
              <a:rPr lang="en-US" altLang="ko-KR"/>
              <a:t>/</a:t>
            </a:r>
            <a:r>
              <a:rPr lang="ko-KR" altLang="en-US"/>
              <a:t>근거리 병력의 방어력 </a:t>
            </a:r>
            <a:r>
              <a:rPr lang="en-US" altLang="ko-KR"/>
              <a:t>+10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늑대 원거리 병력의 공격력 </a:t>
            </a:r>
            <a:r>
              <a:rPr lang="en-US" altLang="ko-KR"/>
              <a:t>+20%</a:t>
            </a:r>
            <a:endParaRPr lang="en-US" altLang="ko-KR"/>
          </a:p>
        </p:txBody>
      </p:sp>
      <p:sp>
        <p:nvSpPr>
          <p:cNvPr id="41" name="타원 40"/>
          <p:cNvSpPr/>
          <p:nvPr/>
        </p:nvSpPr>
        <p:spPr>
          <a:xfrm>
            <a:off x="5142002" y="656339"/>
            <a:ext cx="531467" cy="531467"/>
          </a:xfrm>
          <a:prstGeom prst="ellipse">
            <a:avLst/>
          </a:prstGeom>
          <a:solidFill>
            <a:srgbClr val="ffd0d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40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42" name="가로 글상자 41"/>
          <p:cNvSpPr txBox="1"/>
          <p:nvPr/>
        </p:nvSpPr>
        <p:spPr>
          <a:xfrm>
            <a:off x="5673469" y="772801"/>
            <a:ext cx="2491327" cy="36496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2</a:t>
            </a:r>
            <a:r>
              <a:rPr lang="ko-KR" altLang="en-US"/>
              <a:t>티어 유닛 잠금 해제</a:t>
            </a:r>
            <a:endParaRPr lang="ko-KR" altLang="en-US"/>
          </a:p>
        </p:txBody>
      </p:sp>
      <p:sp>
        <p:nvSpPr>
          <p:cNvPr id="43" name="순서도: 대체 처리 42"/>
          <p:cNvSpPr/>
          <p:nvPr/>
        </p:nvSpPr>
        <p:spPr>
          <a:xfrm>
            <a:off x="9725791" y="720556"/>
            <a:ext cx="134531" cy="1139784"/>
          </a:xfrm>
          <a:prstGeom prst="flowChartAlternateProcess">
            <a:avLst/>
          </a:prstGeom>
          <a:gradFill flip="xy" rotWithShape="1">
            <a:gsLst>
              <a:gs pos="0">
                <a:srgbClr val="ff9797">
                  <a:alpha val="100000"/>
                </a:srgbClr>
              </a:gs>
              <a:gs pos="100000">
                <a:srgbClr val="ff6666">
                  <a:alpha val="100000"/>
                </a:srgbClr>
              </a:gs>
            </a:gsLst>
            <a:lin ang="5400000" scaled="1"/>
            <a:tileRect/>
          </a:gra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9520564" y="563820"/>
            <a:ext cx="531467" cy="531467"/>
          </a:xfrm>
          <a:prstGeom prst="ellipse">
            <a:avLst/>
          </a:prstGeom>
          <a:solidFill>
            <a:srgbClr val="ff9797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90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59" name="가로 글상자 58"/>
          <p:cNvSpPr txBox="1"/>
          <p:nvPr/>
        </p:nvSpPr>
        <p:spPr>
          <a:xfrm>
            <a:off x="10061557" y="508659"/>
            <a:ext cx="2491327" cy="64178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늑대 병력의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강화 </a:t>
            </a:r>
            <a:r>
              <a:rPr lang="en-US" altLang="ko-KR"/>
              <a:t>(</a:t>
            </a:r>
            <a:r>
              <a:rPr lang="ko-KR" altLang="en-US"/>
              <a:t>후술함</a:t>
            </a:r>
            <a:r>
              <a:rPr lang="en-US" altLang="ko-KR"/>
              <a:t>)</a:t>
            </a:r>
            <a:endParaRPr lang="en-US" altLang="ko-KR"/>
          </a:p>
        </p:txBody>
      </p:sp>
      <p:sp>
        <p:nvSpPr>
          <p:cNvPr id="60" name="타원 59"/>
          <p:cNvSpPr/>
          <p:nvPr/>
        </p:nvSpPr>
        <p:spPr>
          <a:xfrm>
            <a:off x="9529311" y="1392038"/>
            <a:ext cx="531467" cy="531467"/>
          </a:xfrm>
          <a:prstGeom prst="ellipse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p>
            <a:pPr lvl="0" algn="ctr">
              <a:defRPr/>
            </a:pPr>
            <a:r>
              <a:rPr lang="en-US" altLang="ko-KR">
                <a:solidFill>
                  <a:srgbClr val="0d0d0d"/>
                </a:solidFill>
              </a:rPr>
              <a:t>100</a:t>
            </a:r>
            <a:endParaRPr lang="en-US" altLang="ko-KR">
              <a:solidFill>
                <a:srgbClr val="0d0d0d"/>
              </a:solidFill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10099937" y="1318415"/>
            <a:ext cx="2491327" cy="17372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무리사냥 디버프의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피해량 증가치 </a:t>
            </a:r>
            <a:endParaRPr lang="en-US" altLang="ko-KR"/>
          </a:p>
          <a:p>
            <a:pPr lvl="0">
              <a:defRPr/>
            </a:pPr>
            <a:r>
              <a:rPr lang="en-US" altLang="ko-KR"/>
              <a:t>+50%</a:t>
            </a:r>
            <a:r>
              <a:rPr lang="ko-KR" altLang="en-US"/>
              <a:t> → </a:t>
            </a:r>
            <a:r>
              <a:rPr lang="en-US" altLang="ko-KR"/>
              <a:t>+100%</a:t>
            </a:r>
            <a:r>
              <a:rPr lang="ko-KR" altLang="en-US"/>
              <a:t>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강화</a:t>
            </a:r>
            <a:endParaRPr lang="ko-KR" altLang="en-US"/>
          </a:p>
          <a:p>
            <a:pPr lvl="0">
              <a:defRPr/>
            </a:pPr>
            <a:r>
              <a:rPr lang="en-US" altLang="ko-KR" sz="1200">
                <a:solidFill>
                  <a:srgbClr val="ff0000"/>
                </a:solidFill>
              </a:rPr>
              <a:t>*</a:t>
            </a:r>
            <a:r>
              <a:rPr lang="ko-KR" altLang="en-US" sz="1200">
                <a:solidFill>
                  <a:srgbClr val="ff0000"/>
                </a:solidFill>
              </a:rPr>
              <a:t> 늑대 이외의 활성화된 </a:t>
            </a:r>
            <a:endParaRPr lang="ko-KR" altLang="en-US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srgbClr val="ff0000"/>
                </a:solidFill>
              </a:rPr>
              <a:t>협력국이 존재할 경우 </a:t>
            </a:r>
            <a:endParaRPr lang="ko-KR" altLang="en-US" sz="1200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 sz="1200">
                <a:solidFill>
                  <a:srgbClr val="ff0000"/>
                </a:solidFill>
              </a:rPr>
              <a:t>해당 효과 비활성화</a:t>
            </a:r>
            <a:endParaRPr lang="ko-KR" altLang="en-US" sz="12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7955848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(1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근거리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단일 공격 병력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1593019"/>
            <a:ext cx="11429645" cy="32152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단일</a:t>
            </a:r>
            <a:r>
              <a:rPr lang="en-US" altLang="ko-KR"/>
              <a:t>/</a:t>
            </a:r>
            <a:r>
              <a:rPr lang="ko-KR" altLang="en-US"/>
              <a:t>단일의 기본</a:t>
            </a:r>
            <a:r>
              <a:rPr lang="en-US" altLang="ko-KR"/>
              <a:t>/</a:t>
            </a:r>
            <a:r>
              <a:rPr lang="ko-KR" altLang="en-US"/>
              <a:t>액티브 스킬 공격</a:t>
            </a:r>
            <a:r>
              <a:rPr lang="en-US" altLang="ko-KR"/>
              <a:t>,</a:t>
            </a:r>
            <a:r>
              <a:rPr lang="ko-KR" altLang="en-US"/>
              <a:t> 큰 특색을 가진 점은 없지만 무난히 좋은 스탯으로 구성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액티브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현재 공격 중인 대상에게 단일 공격 실시</a:t>
            </a:r>
            <a:r>
              <a:rPr lang="en-US" altLang="ko-KR"/>
              <a:t>,</a:t>
            </a:r>
            <a:r>
              <a:rPr lang="ko-KR" altLang="en-US"/>
              <a:t> 만약 대상이 공격 전에 사망할 경우 다음 타겟팅 대상에게 공격 실시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강화 시 </a:t>
            </a:r>
            <a:r>
              <a:rPr lang="en-US" altLang="ko-KR"/>
              <a:t>:</a:t>
            </a:r>
            <a:r>
              <a:rPr lang="ko-KR" altLang="en-US"/>
              <a:t> 해당 대상에게 공격과 동시에 </a:t>
            </a:r>
            <a:r>
              <a:rPr lang="en-US" altLang="ko-KR"/>
              <a:t>1.5</a:t>
            </a:r>
            <a:r>
              <a:rPr lang="ko-KR" altLang="en-US"/>
              <a:t>초 기절 부여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패시브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33336958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(1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원거리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다수 공격 병력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1593019"/>
            <a:ext cx="11429645" cy="40343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단일</a:t>
            </a:r>
            <a:r>
              <a:rPr lang="en-US" altLang="ko-KR"/>
              <a:t>/</a:t>
            </a:r>
            <a:r>
              <a:rPr lang="ko-KR" altLang="en-US"/>
              <a:t>다수의 기본</a:t>
            </a:r>
            <a:r>
              <a:rPr lang="en-US" altLang="ko-KR"/>
              <a:t>/</a:t>
            </a:r>
            <a:r>
              <a:rPr lang="ko-KR" altLang="en-US"/>
              <a:t>액티브 스킬 공격</a:t>
            </a:r>
            <a:r>
              <a:rPr lang="en-US" altLang="ko-KR"/>
              <a:t>,</a:t>
            </a:r>
            <a:r>
              <a:rPr lang="ko-KR" altLang="en-US"/>
              <a:t> 액티브 스킬을 통해 버프를 지속적으로 유지하며 적을 최대한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빠르게 쓸어버릴 수 있는 구성</a:t>
            </a:r>
            <a:r>
              <a:rPr lang="en-US" altLang="ko-KR"/>
              <a:t>.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액티브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최대 </a:t>
            </a:r>
            <a:r>
              <a:rPr lang="en-US" altLang="ko-KR"/>
              <a:t>2</a:t>
            </a:r>
            <a:r>
              <a:rPr lang="ko-KR" altLang="en-US"/>
              <a:t>명에게 공격 실시</a:t>
            </a:r>
            <a:r>
              <a:rPr lang="en-US" altLang="ko-KR"/>
              <a:t>,</a:t>
            </a:r>
            <a:r>
              <a:rPr lang="ko-KR" altLang="en-US"/>
              <a:t> 만약 대상이 공격 전에 사망할 경우 해당 인원수 만큼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다음 타겟팅 대상에게 공격 실시</a:t>
            </a:r>
            <a:r>
              <a:rPr lang="en-US" altLang="ko-KR"/>
              <a:t>,</a:t>
            </a:r>
            <a:r>
              <a:rPr lang="ko-KR" altLang="en-US"/>
              <a:t> 스킬 공격으로 인해 무리사냥 디버프가 적용된 적이 처치당할 경우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모든 아군에게 </a:t>
            </a:r>
            <a:r>
              <a:rPr lang="en-US" altLang="ko-KR"/>
              <a:t>3</a:t>
            </a:r>
            <a:r>
              <a:rPr lang="ko-KR" altLang="en-US"/>
              <a:t>초간 공격속도</a:t>
            </a:r>
            <a:r>
              <a:rPr lang="en-US" altLang="ko-KR"/>
              <a:t>,</a:t>
            </a:r>
            <a:r>
              <a:rPr lang="ko-KR" altLang="en-US"/>
              <a:t> 공격력 </a:t>
            </a:r>
            <a:r>
              <a:rPr lang="en-US" altLang="ko-KR"/>
              <a:t>+20%</a:t>
            </a:r>
            <a:r>
              <a:rPr lang="ko-KR" altLang="en-US"/>
              <a:t> 증가 버프 부여 </a:t>
            </a:r>
            <a:r>
              <a:rPr lang="en-US" altLang="ko-KR"/>
              <a:t>(</a:t>
            </a:r>
            <a:r>
              <a:rPr lang="ko-KR" altLang="en-US"/>
              <a:t>여러 번 적용될 경우 중첩 </a:t>
            </a:r>
            <a:r>
              <a:rPr lang="en-US" altLang="ko-KR"/>
              <a:t>X, </a:t>
            </a:r>
            <a:r>
              <a:rPr lang="ko-KR" altLang="en-US"/>
              <a:t>지속 시간만 갱신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● 강화 시 </a:t>
            </a:r>
            <a:r>
              <a:rPr lang="en-US" altLang="ko-KR"/>
              <a:t>:</a:t>
            </a:r>
            <a:r>
              <a:rPr lang="ko-KR" altLang="en-US"/>
              <a:t> 무리사냥 디버프가 적용된 적에게 추가 피해 </a:t>
            </a:r>
            <a:r>
              <a:rPr lang="en-US" altLang="ko-KR"/>
              <a:t>+50%</a:t>
            </a:r>
            <a:endParaRPr lang="en-US" altLang="ko-KR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패시브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85402924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(1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방어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전선 유지 특화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1593019"/>
            <a:ext cx="11429645" cy="403435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단일</a:t>
            </a:r>
            <a:r>
              <a:rPr lang="en-US" altLang="ko-KR"/>
              <a:t>/</a:t>
            </a:r>
            <a:r>
              <a:rPr lang="ko-KR" altLang="en-US"/>
              <a:t>기타의 기본</a:t>
            </a:r>
            <a:r>
              <a:rPr lang="en-US" altLang="ko-KR"/>
              <a:t>/</a:t>
            </a:r>
            <a:r>
              <a:rPr lang="ko-KR" altLang="en-US"/>
              <a:t>액티브 스킬 공격</a:t>
            </a:r>
            <a:r>
              <a:rPr lang="en-US" altLang="ko-KR"/>
              <a:t>,</a:t>
            </a:r>
            <a:r>
              <a:rPr lang="ko-KR" altLang="en-US"/>
              <a:t> 액티브 스킬을 통해 아군을 치유하며 화력 유지에 기여함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기본 공격 추가 효과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기본 공격 시 해당 대상에게 무리 사냥 디버프 부여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액티브 스킬</a:t>
            </a:r>
            <a:endParaRPr lang="ko-KR" altLang="en-US"/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/>
              <a:t>● </a:t>
            </a:r>
            <a:r>
              <a:rPr lang="ko-KR" altLang="en-US">
                <a:solidFill>
                  <a:srgbClr val="000000"/>
                </a:solidFill>
                <a:effectLst/>
              </a:rPr>
              <a:t>자신 주변으로</a:t>
            </a:r>
            <a:r>
              <a:rPr lang="en-US" altLang="ko-KR">
                <a:solidFill>
                  <a:srgbClr val="000000"/>
                </a:solidFill>
                <a:effectLst/>
              </a:rPr>
              <a:t> 300f</a:t>
            </a:r>
            <a:r>
              <a:rPr lang="ko-KR" altLang="en-US">
                <a:solidFill>
                  <a:srgbClr val="000000"/>
                </a:solidFill>
                <a:effectLst/>
              </a:rPr>
              <a:t> 범위 내의 아군을 치유</a:t>
            </a:r>
            <a:endParaRPr lang="ko-KR" altLang="en-US">
              <a:solidFill>
                <a:srgbClr val="000000"/>
              </a:solidFill>
              <a:effectLst/>
            </a:endParaRPr>
          </a:p>
          <a:p>
            <a:pPr lvl="0">
              <a:defRPr/>
            </a:pPr>
            <a:r>
              <a:rPr lang="ko-KR" altLang="en-US"/>
              <a:t>● 강화 시 </a:t>
            </a:r>
            <a:r>
              <a:rPr lang="en-US" altLang="ko-KR"/>
              <a:t>:</a:t>
            </a:r>
            <a:r>
              <a:rPr lang="ko-KR" altLang="en-US"/>
              <a:t> 아군 치유와 동시에 </a:t>
            </a:r>
            <a:r>
              <a:rPr lang="en-US" altLang="ko-KR"/>
              <a:t>5</a:t>
            </a:r>
            <a:r>
              <a:rPr lang="ko-KR" altLang="en-US"/>
              <a:t>초간 공격속도 </a:t>
            </a:r>
            <a:r>
              <a:rPr lang="en-US" altLang="ko-KR"/>
              <a:t>+20%</a:t>
            </a:r>
            <a:r>
              <a:rPr lang="ko-KR" altLang="en-US"/>
              <a:t> 부여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4.</a:t>
            </a:r>
            <a:r>
              <a:rPr lang="ko-KR" altLang="en-US"/>
              <a:t> 패시브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무리 사냥 디버프가 부여된 대상에게 아군이 입힌 피해량의 </a:t>
            </a:r>
            <a:r>
              <a:rPr lang="en-US" altLang="ko-KR"/>
              <a:t>10%</a:t>
            </a:r>
            <a:r>
              <a:rPr lang="ko-KR" altLang="en-US"/>
              <a:t>만큼 체력 회복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975317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가로 글상자 6"/>
          <p:cNvSpPr txBox="1"/>
          <p:nvPr/>
        </p:nvSpPr>
        <p:spPr>
          <a:xfrm>
            <a:off x="762355" y="1593019"/>
            <a:ext cx="11429645" cy="321520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단일</a:t>
            </a:r>
            <a:r>
              <a:rPr lang="en-US" altLang="ko-KR"/>
              <a:t>/</a:t>
            </a:r>
            <a:r>
              <a:rPr lang="ko-KR" altLang="en-US"/>
              <a:t>범위의 기본</a:t>
            </a:r>
            <a:r>
              <a:rPr lang="en-US" altLang="ko-KR"/>
              <a:t>/</a:t>
            </a:r>
            <a:r>
              <a:rPr lang="ko-KR" altLang="en-US"/>
              <a:t>액티브 스킬 공격</a:t>
            </a:r>
            <a:r>
              <a:rPr lang="en-US" altLang="ko-KR"/>
              <a:t>,</a:t>
            </a:r>
            <a:r>
              <a:rPr lang="ko-KR" altLang="en-US"/>
              <a:t> 범위 공격을 통해 체력 회복을 하며 전선 유지에 도움을 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액티브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120°, </a:t>
            </a:r>
            <a:r>
              <a:rPr lang="ko-KR" altLang="en-US"/>
              <a:t>반지름 </a:t>
            </a:r>
            <a:r>
              <a:rPr lang="en-US" altLang="ko-KR"/>
              <a:t>250px</a:t>
            </a:r>
            <a:r>
              <a:rPr lang="ko-KR" altLang="en-US"/>
              <a:t>의 부채꼴 범위 내부 적에게 피해를 입히며 피해량의 </a:t>
            </a:r>
            <a:r>
              <a:rPr lang="en-US" altLang="ko-KR"/>
              <a:t>15%</a:t>
            </a:r>
            <a:r>
              <a:rPr lang="ko-KR" altLang="en-US"/>
              <a:t>만큼 체력 회복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강화 시 </a:t>
            </a:r>
            <a:r>
              <a:rPr lang="en-US" altLang="ko-KR"/>
              <a:t>:</a:t>
            </a:r>
            <a:r>
              <a:rPr lang="ko-KR" altLang="en-US"/>
              <a:t> 피해량 계수 </a:t>
            </a:r>
            <a:r>
              <a:rPr lang="en-US" altLang="ko-KR"/>
              <a:t>2.5</a:t>
            </a:r>
            <a:r>
              <a:rPr lang="ko-KR" altLang="en-US"/>
              <a:t> → </a:t>
            </a:r>
            <a:r>
              <a:rPr lang="en-US" altLang="ko-KR"/>
              <a:t>3.5</a:t>
            </a:r>
            <a:r>
              <a:rPr lang="ko-KR" altLang="en-US"/>
              <a:t>로 증가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패시브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피격 피해의 </a:t>
            </a:r>
            <a:r>
              <a:rPr lang="en-US" altLang="ko-KR"/>
              <a:t>1%</a:t>
            </a:r>
            <a:r>
              <a:rPr lang="ko-KR" altLang="en-US"/>
              <a:t> 만큼 마나로 치환</a:t>
            </a:r>
            <a:endParaRPr lang="ko-KR" altLang="en-US"/>
          </a:p>
        </p:txBody>
      </p:sp>
      <p:sp>
        <p:nvSpPr>
          <p:cNvPr id="12" name="타원 11"/>
          <p:cNvSpPr/>
          <p:nvPr/>
        </p:nvSpPr>
        <p:spPr>
          <a:xfrm>
            <a:off x="9169474" y="4246138"/>
            <a:ext cx="531628" cy="531628"/>
          </a:xfrm>
          <a:prstGeom prst="ellipse">
            <a:avLst/>
          </a:prstGeom>
          <a:solidFill>
            <a:srgbClr val="ffdfb3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(2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근거리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범위 공격 병력</a:t>
            </a:r>
            <a:endParaRPr lang="en-US" altLang="ko-KR" sz="3200">
              <a:solidFill>
                <a:schemeClr val="tx1"/>
              </a:solidFill>
            </a:endParaRPr>
          </a:p>
        </p:txBody>
      </p:sp>
      <p:sp>
        <p:nvSpPr>
          <p:cNvPr id="9" name="원호 8"/>
          <p:cNvSpPr/>
          <p:nvPr/>
        </p:nvSpPr>
        <p:spPr>
          <a:xfrm>
            <a:off x="9357758" y="3182884"/>
            <a:ext cx="1916076" cy="2308823"/>
          </a:xfrm>
          <a:prstGeom prst="arc">
            <a:avLst>
              <a:gd name="adj1" fmla="val 16200000"/>
              <a:gd name="adj2" fmla="val 2818923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0" name="선 9"/>
          <p:cNvCxnSpPr>
            <a:stCxn id="9" idx="0"/>
          </p:cNvCxnSpPr>
          <p:nvPr/>
        </p:nvCxnSpPr>
        <p:spPr>
          <a:xfrm rot="5400000">
            <a:off x="9211007" y="3407164"/>
            <a:ext cx="1329068" cy="88050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선 10"/>
          <p:cNvCxnSpPr>
            <a:stCxn id="9" idx="2"/>
          </p:cNvCxnSpPr>
          <p:nvPr/>
        </p:nvCxnSpPr>
        <p:spPr>
          <a:xfrm rot="10800000">
            <a:off x="9435288" y="4511954"/>
            <a:ext cx="1596376" cy="5925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원호 12"/>
          <p:cNvSpPr/>
          <p:nvPr/>
        </p:nvSpPr>
        <p:spPr>
          <a:xfrm rot="1136153">
            <a:off x="9315448" y="4198514"/>
            <a:ext cx="460303" cy="733442"/>
          </a:xfrm>
          <a:prstGeom prst="arc">
            <a:avLst>
              <a:gd name="adj1" fmla="val 16200000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14" name="화살표 13"/>
          <p:cNvCxnSpPr>
            <a:stCxn id="15" idx="0"/>
          </p:cNvCxnSpPr>
          <p:nvPr/>
        </p:nvCxnSpPr>
        <p:spPr>
          <a:xfrm rot="10800000">
            <a:off x="9789706" y="4511954"/>
            <a:ext cx="1381100" cy="8689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가로 글상자 14"/>
          <p:cNvSpPr txBox="1"/>
          <p:nvPr/>
        </p:nvSpPr>
        <p:spPr>
          <a:xfrm>
            <a:off x="10841884" y="5380951"/>
            <a:ext cx="657845" cy="36426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120°</a:t>
            </a:r>
            <a:endParaRPr lang="en-US" altLang="ko-KR"/>
          </a:p>
        </p:txBody>
      </p:sp>
      <p:cxnSp>
        <p:nvCxnSpPr>
          <p:cNvPr id="18" name="화살표 17"/>
          <p:cNvCxnSpPr>
            <a:stCxn id="19" idx="0"/>
          </p:cNvCxnSpPr>
          <p:nvPr/>
        </p:nvCxnSpPr>
        <p:spPr>
          <a:xfrm flipV="1">
            <a:off x="8041981" y="4511953"/>
            <a:ext cx="1315777" cy="9093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가로 글상자 18"/>
          <p:cNvSpPr txBox="1"/>
          <p:nvPr/>
        </p:nvSpPr>
        <p:spPr>
          <a:xfrm>
            <a:off x="7591472" y="5421295"/>
            <a:ext cx="901018" cy="36426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기준점</a:t>
            </a:r>
            <a:endParaRPr lang="ko-KR" altLang="en-US"/>
          </a:p>
        </p:txBody>
      </p:sp>
      <p:cxnSp>
        <p:nvCxnSpPr>
          <p:cNvPr id="20" name="화살표 19"/>
          <p:cNvCxnSpPr>
            <a:stCxn id="21" idx="0"/>
            <a:endCxn id="12" idx="4"/>
          </p:cNvCxnSpPr>
          <p:nvPr/>
        </p:nvCxnSpPr>
        <p:spPr>
          <a:xfrm rot="5400000" flipH="1" flipV="1">
            <a:off x="8754900" y="5333443"/>
            <a:ext cx="1236063" cy="12471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가로 글상자 20"/>
          <p:cNvSpPr txBox="1"/>
          <p:nvPr/>
        </p:nvSpPr>
        <p:spPr>
          <a:xfrm>
            <a:off x="8718965" y="6013830"/>
            <a:ext cx="1183225" cy="3660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시전 병력</a:t>
            </a:r>
            <a:endParaRPr lang="ko-KR" altLang="en-US"/>
          </a:p>
        </p:txBody>
      </p:sp>
      <p:sp>
        <p:nvSpPr>
          <p:cNvPr id="22" name="타원 21"/>
          <p:cNvSpPr/>
          <p:nvPr/>
        </p:nvSpPr>
        <p:spPr>
          <a:xfrm>
            <a:off x="10639178" y="3847418"/>
            <a:ext cx="531628" cy="531628"/>
          </a:xfrm>
          <a:prstGeom prst="ellipse">
            <a:avLst/>
          </a:prstGeom>
          <a:solidFill>
            <a:srgbClr val="ff6666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cxnSp>
        <p:nvCxnSpPr>
          <p:cNvPr id="23" name="화살표 22"/>
          <p:cNvCxnSpPr>
            <a:stCxn id="24" idx="2"/>
            <a:endCxn id="22" idx="7"/>
          </p:cNvCxnSpPr>
          <p:nvPr/>
        </p:nvCxnSpPr>
        <p:spPr>
          <a:xfrm rot="5400000">
            <a:off x="10732752" y="3160374"/>
            <a:ext cx="1125097" cy="404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가로 글상자 23"/>
          <p:cNvSpPr txBox="1"/>
          <p:nvPr/>
        </p:nvSpPr>
        <p:spPr>
          <a:xfrm>
            <a:off x="11273834" y="2434161"/>
            <a:ext cx="447631" cy="36601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적</a:t>
            </a:r>
            <a:endParaRPr lang="ko-KR" altLang="en-US"/>
          </a:p>
        </p:txBody>
      </p:sp>
      <p:sp>
        <p:nvSpPr>
          <p:cNvPr id="28" name="가로 글상자 27"/>
          <p:cNvSpPr txBox="1"/>
          <p:nvPr/>
        </p:nvSpPr>
        <p:spPr>
          <a:xfrm>
            <a:off x="9720152" y="3847418"/>
            <a:ext cx="534463" cy="24094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1000"/>
              <a:t>250px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3492858084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(2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디자인 초안 </a:t>
            </a:r>
            <a:endParaRPr lang="ko-KR" altLang="en-US" sz="3200">
              <a:solidFill>
                <a:schemeClr val="tx1"/>
              </a:solidFill>
            </a:endParaRPr>
          </a:p>
        </p:txBody>
      </p:sp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42546" y="1550670"/>
            <a:ext cx="2423605" cy="3263305"/>
          </a:xfrm>
          <a:prstGeom prst="rect">
            <a:avLst/>
          </a:prstGeom>
        </p:spPr>
      </p:pic>
      <p:sp>
        <p:nvSpPr>
          <p:cNvPr id="30" name="가로 글상자 29"/>
          <p:cNvSpPr txBox="1"/>
          <p:nvPr/>
        </p:nvSpPr>
        <p:spPr>
          <a:xfrm>
            <a:off x="175268" y="5186235"/>
            <a:ext cx="3745222" cy="146031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기본 자세 </a:t>
            </a:r>
            <a:r>
              <a:rPr lang="en-US" altLang="ko-KR"/>
              <a:t>:</a:t>
            </a:r>
            <a:r>
              <a:rPr lang="ko-KR" altLang="en-US"/>
              <a:t> 정면샷 </a:t>
            </a:r>
            <a:r>
              <a:rPr lang="en-US" altLang="ko-KR"/>
              <a:t>+</a:t>
            </a:r>
            <a:r>
              <a:rPr lang="ko-KR" altLang="en-US"/>
              <a:t> 오른 어깨에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대검 올리기</a:t>
            </a:r>
            <a:r>
              <a:rPr lang="en-US" altLang="ko-KR"/>
              <a:t>,</a:t>
            </a:r>
            <a:r>
              <a:rPr lang="ko-KR" altLang="en-US"/>
              <a:t> 대검의 경우 뼈 재질의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날카로운 외형</a:t>
            </a:r>
            <a:r>
              <a:rPr lang="en-US" altLang="ko-KR"/>
              <a:t>/</a:t>
            </a:r>
            <a:r>
              <a:rPr lang="ko-KR" altLang="en-US"/>
              <a:t>검날이 길게 제작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외형 </a:t>
            </a:r>
            <a:r>
              <a:rPr lang="en-US" altLang="ko-KR"/>
              <a:t>:</a:t>
            </a:r>
            <a:r>
              <a:rPr lang="ko-KR" altLang="en-US"/>
              <a:t> </a:t>
            </a:r>
            <a:r>
              <a:rPr lang="en-US" altLang="ko-KR"/>
              <a:t>1</a:t>
            </a:r>
            <a:r>
              <a:rPr lang="ko-KR" altLang="en-US"/>
              <a:t>티어 근접 피부색에서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조금 더 밝게</a:t>
            </a:r>
            <a:r>
              <a:rPr lang="en-US" altLang="ko-KR"/>
              <a:t>,</a:t>
            </a:r>
            <a:r>
              <a:rPr lang="ko-KR" altLang="en-US"/>
              <a:t> 머리카락 색은 그대로</a:t>
            </a:r>
            <a:endParaRPr lang="ko-KR" altLang="en-US"/>
          </a:p>
        </p:txBody>
      </p:sp>
      <p:pic>
        <p:nvPicPr>
          <p:cNvPr id="31" name="그림 30"/>
          <p:cNvPicPr>
            <a:picLocks noChangeAspect="1"/>
          </p:cNvPicPr>
          <p:nvPr/>
        </p:nvPicPr>
        <p:blipFill rotWithShape="1">
          <a:blip r:embed="rId4"/>
          <a:srcRect b="63089"/>
          <a:stretch>
            <a:fillRect/>
          </a:stretch>
        </p:blipFill>
        <p:spPr>
          <a:xfrm>
            <a:off x="4205722" y="2671426"/>
            <a:ext cx="3079660" cy="1515146"/>
          </a:xfrm>
          <a:prstGeom prst="rect">
            <a:avLst/>
          </a:prstGeom>
        </p:spPr>
      </p:pic>
      <p:sp>
        <p:nvSpPr>
          <p:cNvPr id="32" name="가로 글상자 31"/>
          <p:cNvSpPr txBox="1"/>
          <p:nvPr/>
        </p:nvSpPr>
        <p:spPr>
          <a:xfrm>
            <a:off x="8310577" y="4966162"/>
            <a:ext cx="3536444" cy="173753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옷 </a:t>
            </a:r>
            <a:r>
              <a:rPr lang="en-US" altLang="ko-KR"/>
              <a:t>: </a:t>
            </a:r>
            <a:r>
              <a:rPr lang="ko-KR" altLang="en-US"/>
              <a:t>상단 디자인처럼 털로 장식한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짙은 초록</a:t>
            </a:r>
            <a:r>
              <a:rPr lang="en-US" altLang="ko-KR"/>
              <a:t>-</a:t>
            </a:r>
            <a:r>
              <a:rPr lang="ko-KR" altLang="en-US"/>
              <a:t>검정 배합 </a:t>
            </a:r>
            <a:r>
              <a:rPr lang="en-US" altLang="ko-KR"/>
              <a:t>(</a:t>
            </a:r>
            <a:r>
              <a:rPr lang="ko-KR" altLang="en-US"/>
              <a:t>팔토시 제외</a:t>
            </a:r>
            <a:r>
              <a:rPr lang="en-US" altLang="ko-KR"/>
              <a:t>)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장식 </a:t>
            </a:r>
            <a:r>
              <a:rPr lang="en-US" altLang="ko-KR"/>
              <a:t>:</a:t>
            </a:r>
            <a:r>
              <a:rPr lang="ko-KR" altLang="en-US"/>
              <a:t> 검 손잡이 끝 붉은색 끈을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묶어 늘어뜨리기</a:t>
            </a:r>
            <a:r>
              <a:rPr lang="en-US" altLang="ko-KR"/>
              <a:t>,</a:t>
            </a:r>
            <a:r>
              <a:rPr lang="ko-KR" altLang="en-US"/>
              <a:t> 벨트의 왼쪽에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뼈 단검 </a:t>
            </a:r>
            <a:r>
              <a:rPr lang="en-US" altLang="ko-KR"/>
              <a:t>1</a:t>
            </a:r>
            <a:r>
              <a:rPr lang="ko-KR" altLang="en-US"/>
              <a:t>개 추가</a:t>
            </a:r>
            <a:r>
              <a:rPr lang="en-US" altLang="ko-KR"/>
              <a:t>,</a:t>
            </a:r>
            <a:r>
              <a:rPr lang="ko-KR" altLang="en-US"/>
              <a:t> 송곳니 장식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귀고리 양쪽으로 착용</a:t>
            </a:r>
            <a:endParaRPr lang="ko-KR" altLang="en-US"/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 rotWithShape="1">
          <a:blip r:embed="rId5"/>
          <a:srcRect t="41958" r="5790" b="47816"/>
          <a:stretch>
            <a:fillRect/>
          </a:stretch>
        </p:blipFill>
        <p:spPr>
          <a:xfrm>
            <a:off x="4469707" y="4186572"/>
            <a:ext cx="2815674" cy="410679"/>
          </a:xfrm>
          <a:prstGeom prst="rect">
            <a:avLst/>
          </a:prstGeom>
        </p:spPr>
      </p:pic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6"/>
          <a:srcRect t="15711" r="56994"/>
          <a:stretch>
            <a:fillRect/>
          </a:stretch>
        </p:blipFill>
        <p:spPr>
          <a:xfrm>
            <a:off x="9103920" y="1188085"/>
            <a:ext cx="1519327" cy="3600872"/>
          </a:xfrm>
          <a:prstGeom prst="rect">
            <a:avLst/>
          </a:prstGeom>
        </p:spPr>
      </p:pic>
      <p:sp>
        <p:nvSpPr>
          <p:cNvPr id="35" name="가로 글상자 34"/>
          <p:cNvSpPr txBox="1"/>
          <p:nvPr/>
        </p:nvSpPr>
        <p:spPr>
          <a:xfrm>
            <a:off x="3920490" y="5126355"/>
            <a:ext cx="3924300" cy="146304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/>
              <a:t>헤어스타일 </a:t>
            </a:r>
            <a:r>
              <a:rPr lang="en-US" altLang="ko-KR"/>
              <a:t>:</a:t>
            </a:r>
            <a:r>
              <a:rPr lang="ko-KR" altLang="en-US"/>
              <a:t> 차분하게 밑으로 내리기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별도의 장식 </a:t>
            </a:r>
            <a:r>
              <a:rPr lang="en-US" altLang="ko-KR"/>
              <a:t>X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얼굴 </a:t>
            </a:r>
            <a:r>
              <a:rPr lang="en-US" altLang="ko-KR"/>
              <a:t>:</a:t>
            </a:r>
            <a:r>
              <a:rPr lang="ko-KR" altLang="en-US"/>
              <a:t> 눈 밑에 밝은 색의 간단한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선 추가</a:t>
            </a:r>
            <a:r>
              <a:rPr lang="en-US" altLang="ko-KR"/>
              <a:t>,</a:t>
            </a:r>
            <a:r>
              <a:rPr lang="ko-KR" altLang="en-US"/>
              <a:t> 입은 약간 웃으며 오른쪽에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튀어나온 송곳니 추가 </a:t>
            </a:r>
            <a:r>
              <a:rPr lang="en-US" altLang="ko-KR"/>
              <a:t>,</a:t>
            </a:r>
            <a:r>
              <a:rPr lang="ko-KR" altLang="en-US"/>
              <a:t> 눈 색은 금색</a:t>
            </a:r>
            <a:endParaRPr lang="ko-KR" altLang="en-US"/>
          </a:p>
        </p:txBody>
      </p:sp>
      <p:pic>
        <p:nvPicPr>
          <p:cNvPr id="36" name="그림 3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4296854" y="333914"/>
            <a:ext cx="3161380" cy="1776394"/>
          </a:xfrm>
          <a:prstGeom prst="rect">
            <a:avLst/>
          </a:prstGeom>
        </p:spPr>
      </p:pic>
      <p:cxnSp>
        <p:nvCxnSpPr>
          <p:cNvPr id="37" name="화살표 36"/>
          <p:cNvCxnSpPr/>
          <p:nvPr/>
        </p:nvCxnSpPr>
        <p:spPr>
          <a:xfrm rot="10800000">
            <a:off x="6671164" y="1263621"/>
            <a:ext cx="1047749" cy="18046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가로 글상자 37"/>
          <p:cNvSpPr txBox="1"/>
          <p:nvPr/>
        </p:nvSpPr>
        <p:spPr>
          <a:xfrm>
            <a:off x="7718914" y="1353851"/>
            <a:ext cx="1631444" cy="35874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검 손잡이 끝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48469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오각형 3"/>
          <p:cNvSpPr/>
          <p:nvPr/>
        </p:nvSpPr>
        <p:spPr>
          <a:xfrm>
            <a:off x="0" y="-3554"/>
            <a:ext cx="2879147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tx1"/>
                </a:solidFill>
              </a:rPr>
              <a:t>늑대 </a:t>
            </a:r>
            <a:r>
              <a:rPr lang="en-US" altLang="ko-KR">
                <a:solidFill>
                  <a:schemeClr val="tx1"/>
                </a:solidFill>
              </a:rPr>
              <a:t>-</a:t>
            </a:r>
            <a:r>
              <a:rPr lang="ko-KR" altLang="en-US">
                <a:solidFill>
                  <a:schemeClr val="tx1"/>
                </a:solidFill>
              </a:rPr>
              <a:t> 병력 </a:t>
            </a:r>
            <a:r>
              <a:rPr lang="en-US" altLang="ko-KR">
                <a:solidFill>
                  <a:schemeClr val="tx1"/>
                </a:solidFill>
              </a:rPr>
              <a:t>(2</a:t>
            </a:r>
            <a:r>
              <a:rPr lang="ko-KR" altLang="en-US">
                <a:solidFill>
                  <a:schemeClr val="tx1"/>
                </a:solidFill>
              </a:rPr>
              <a:t>티어</a:t>
            </a:r>
            <a:r>
              <a:rPr lang="en-US" altLang="ko-KR">
                <a:solidFill>
                  <a:schemeClr val="tx1"/>
                </a:solidFill>
              </a:rPr>
              <a:t>)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6" name="가로 글상자 5"/>
          <p:cNvSpPr txBox="1"/>
          <p:nvPr/>
        </p:nvSpPr>
        <p:spPr>
          <a:xfrm>
            <a:off x="762355" y="976574"/>
            <a:ext cx="7414705" cy="5740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3200">
                <a:solidFill>
                  <a:schemeClr val="tx1"/>
                </a:solidFill>
              </a:rPr>
              <a:t>원거리 </a:t>
            </a:r>
            <a:r>
              <a:rPr lang="en-US" altLang="ko-KR" sz="3200">
                <a:solidFill>
                  <a:schemeClr val="tx1"/>
                </a:solidFill>
              </a:rPr>
              <a:t>-</a:t>
            </a:r>
            <a:r>
              <a:rPr lang="ko-KR" altLang="en-US" sz="3200">
                <a:solidFill>
                  <a:schemeClr val="tx1"/>
                </a:solidFill>
              </a:rPr>
              <a:t> 다수 공격 병력</a:t>
            </a:r>
            <a:endParaRPr lang="ko-KR" altLang="en-US" sz="3200">
              <a:solidFill>
                <a:schemeClr val="tx1"/>
              </a:solidFill>
            </a:endParaRPr>
          </a:p>
        </p:txBody>
      </p:sp>
      <p:sp>
        <p:nvSpPr>
          <p:cNvPr id="7" name="가로 글상자 6"/>
          <p:cNvSpPr txBox="1"/>
          <p:nvPr/>
        </p:nvSpPr>
        <p:spPr>
          <a:xfrm>
            <a:off x="762355" y="1593019"/>
            <a:ext cx="11429645" cy="339617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500"/>
              <a:t>세부 설명</a:t>
            </a:r>
            <a:endParaRPr lang="ko-KR" altLang="en-US" sz="2500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1.</a:t>
            </a:r>
            <a:r>
              <a:rPr lang="ko-KR" altLang="en-US"/>
              <a:t> 기본 스펙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다수</a:t>
            </a:r>
            <a:r>
              <a:rPr lang="en-US" altLang="ko-KR"/>
              <a:t>/</a:t>
            </a:r>
            <a:r>
              <a:rPr lang="ko-KR" altLang="en-US"/>
              <a:t>기타의 기본</a:t>
            </a:r>
            <a:r>
              <a:rPr lang="en-US" altLang="ko-KR"/>
              <a:t>/</a:t>
            </a:r>
            <a:r>
              <a:rPr lang="ko-KR" altLang="en-US"/>
              <a:t>액티브 스킬 공격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2</a:t>
            </a:r>
            <a:r>
              <a:rPr lang="ko-KR" altLang="en-US"/>
              <a:t>명씩 적을 공격하며 스킬로 공격속도를 증가시켜 </a:t>
            </a:r>
            <a:r>
              <a:rPr lang="en-US" altLang="ko-KR"/>
              <a:t>DPS</a:t>
            </a:r>
            <a:r>
              <a:rPr lang="ko-KR" altLang="en-US"/>
              <a:t>를 높이는 병력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2.</a:t>
            </a:r>
            <a:r>
              <a:rPr lang="ko-KR" altLang="en-US"/>
              <a:t> 액티브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5</a:t>
            </a:r>
            <a:r>
              <a:rPr lang="ko-KR" altLang="en-US"/>
              <a:t>초간 자신의 공격 속도 </a:t>
            </a:r>
            <a:r>
              <a:rPr lang="en-US" altLang="ko-KR"/>
              <a:t>100%</a:t>
            </a:r>
            <a:r>
              <a:rPr lang="ko-KR" altLang="en-US"/>
              <a:t> 증가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강화 시 </a:t>
            </a:r>
            <a:r>
              <a:rPr lang="en-US" altLang="ko-KR"/>
              <a:t>:</a:t>
            </a:r>
            <a:r>
              <a:rPr lang="ko-KR" altLang="en-US"/>
              <a:t> 스킬 사용 시 무제한으로 중첩되는 공격 속도 </a:t>
            </a:r>
            <a:r>
              <a:rPr lang="en-US" altLang="ko-KR"/>
              <a:t>10%</a:t>
            </a:r>
            <a:r>
              <a:rPr lang="ko-KR" altLang="en-US"/>
              <a:t> 획득</a:t>
            </a:r>
            <a:endParaRPr lang="ko-KR" altLang="en-US"/>
          </a:p>
          <a:p>
            <a:pPr lvl="0">
              <a:defRPr/>
            </a:pPr>
            <a:r>
              <a:rPr lang="ko-KR" altLang="en-US" sz="1200">
                <a:solidFill>
                  <a:srgbClr val="006000"/>
                </a:solidFill>
              </a:rPr>
              <a:t>→ 해당 유닛에게 별도로 공격 속도 중첩을 체크할 변수 추가 바람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en-US" altLang="ko-KR"/>
              <a:t>3.</a:t>
            </a:r>
            <a:r>
              <a:rPr lang="ko-KR" altLang="en-US"/>
              <a:t> 패시브 스킬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● </a:t>
            </a:r>
            <a:r>
              <a:rPr lang="en-US" altLang="ko-KR"/>
              <a:t>-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3591053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1091</ep:Words>
  <ep:PresentationFormat>화면 슬라이드 쇼(4:3)</ep:PresentationFormat>
  <ep:Paragraphs>253</ep:Paragraphs>
  <ep:Slides>12</ep:Slides>
  <ep:Notes>2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ep:HeadingPairs>
  <ep:TitlesOfParts>
    <vt:vector size="13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2025-08-11T05:51:49.523</dcterms:created>
  <dc:creator>hs087</dc:creator>
  <cp:lastModifiedBy>hs087</cp:lastModifiedBy>
  <dcterms:modified xsi:type="dcterms:W3CDTF">2025-09-04T07:34:14.489</dcterms:modified>
  <cp:revision>306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