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77" r:id="rId4"/>
    <p:sldId id="256" r:id="rId5"/>
    <p:sldId id="278" r:id="rId6"/>
    <p:sldId id="279" r:id="rId7"/>
    <p:sldId id="280" r:id="rId8"/>
    <p:sldId id="281" r:id="rId9"/>
    <p:sldId id="282" r:id="rId10"/>
    <p:sldId id="283" r:id="rId11"/>
    <p:sldId id="28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22FFE23-0BB2-45EB-AA5A-FA1B39E901F1}" styleName="Normal Style 2 - Body/Background 2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dk1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1651"/>
    <p:restoredTop sz="93677" autoAdjust="0"/>
  </p:normalViewPr>
  <p:slideViewPr>
    <p:cSldViewPr snapToGrid="0" snapToObjects="1">
      <p:cViewPr varScale="1">
        <p:scale>
          <a:sx n="100" d="100"/>
          <a:sy n="100" d="100"/>
        </p:scale>
        <p:origin x="690" y="108"/>
      </p:cViewPr>
      <p:guideLst>
        <p:guide orient="horz" pos="2152"/>
        <p:guide pos="3832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10" cy="7201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12.xml"  /><Relationship Id="rId11" Type="http://schemas.openxmlformats.org/officeDocument/2006/relationships/slide" Target="slides/slide13.xml"  /><Relationship Id="rId12" Type="http://schemas.openxmlformats.org/officeDocument/2006/relationships/slide" Target="slides/slide14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8.xml"  /><Relationship Id="rId7" Type="http://schemas.openxmlformats.org/officeDocument/2006/relationships/slide" Target="slides/slide9.xml"  /><Relationship Id="rId8" Type="http://schemas.openxmlformats.org/officeDocument/2006/relationships/slide" Target="slides/slide10.xml"  /><Relationship Id="rId9" Type="http://schemas.openxmlformats.org/officeDocument/2006/relationships/slide" Target="slides/slide11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 lvl="0"/>
              <a:t>2025-03-20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08634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11020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1303373"/>
      </p:ext>
    </p:extLst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48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982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357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513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C7203-2E16-1CA2-2B84-AA833C8FA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DA1CC174-49E2-5807-54F8-67B0F6D0C17F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0725D30D-D5DF-5CC4-C91C-7CB7B21DC7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4B20E550-9AE3-A5A4-804B-1D30235A51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220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7ACA1-554B-9FDA-2867-8B3A94385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>
            <a:extLst>
              <a:ext uri="{FF2B5EF4-FFF2-40B4-BE49-F238E27FC236}">
                <a16:creationId xmlns:a16="http://schemas.microsoft.com/office/drawing/2014/main" id="{3151D7B4-2F2B-E3ED-8987-7F9944A45C4E}"/>
              </a:ext>
            </a:extLst>
          </p:cNvPr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en-US" altLang="ko-KR"/>
          </a:p>
        </p:txBody>
      </p:sp>
      <p:sp>
        <p:nvSpPr>
          <p:cNvPr id="3" name="슬라이드 노트 개체 틀 4">
            <a:extLst>
              <a:ext uri="{FF2B5EF4-FFF2-40B4-BE49-F238E27FC236}">
                <a16:creationId xmlns:a16="http://schemas.microsoft.com/office/drawing/2014/main" id="{07750761-8466-3F0F-8246-BEB9B902DF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>
            <a:extLst>
              <a:ext uri="{FF2B5EF4-FFF2-40B4-BE49-F238E27FC236}">
                <a16:creationId xmlns:a16="http://schemas.microsoft.com/office/drawing/2014/main" id="{140ED096-D90A-64DB-C127-00E75DBF58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 lvl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733028"/>
      </p:ext>
    </p:extLst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030218"/>
      </p:ext>
    </p:extLst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7971679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6871006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/>
              <a:t>첫째 목차</a:t>
            </a:r>
          </a:p>
          <a:p>
            <a:pPr lvl="0"/>
            <a:r>
              <a:rPr lang="ko-KR" altLang="en-US"/>
              <a:t>둘째 목차</a:t>
            </a:r>
          </a:p>
          <a:p>
            <a:pPr lvl="0"/>
            <a:r>
              <a:rPr lang="ko-KR" altLang="en-US"/>
              <a:t>셋째 목차</a:t>
            </a:r>
          </a:p>
          <a:p>
            <a:pPr lvl="0"/>
            <a:r>
              <a:rPr lang="ko-KR" altLang="en-US"/>
              <a:t>넷째 목차</a:t>
            </a:r>
          </a:p>
          <a:p>
            <a:pPr lvl="0"/>
            <a:r>
              <a:rPr lang="ko-KR" altLang="en-US"/>
              <a:t>다섯째 목차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/>
              <a:t>표를 추가하려면 아이콘을 클릭하십시오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png"  /><Relationship Id="rId6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1.png"  /><Relationship Id="rId6" Type="http://schemas.openxmlformats.org/officeDocument/2006/relationships/image" Target="../media/image3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1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5.png"  /><Relationship Id="rId4" Type="http://schemas.openxmlformats.org/officeDocument/2006/relationships/image" Target="../media/image35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5.png"  /><Relationship Id="rId4" Type="http://schemas.openxmlformats.org/officeDocument/2006/relationships/image" Target="../media/image3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10" Type="http://schemas.openxmlformats.org/officeDocument/2006/relationships/image" Target="../media/image9.png"  /><Relationship Id="rId11" Type="http://schemas.openxmlformats.org/officeDocument/2006/relationships/image" Target="../media/image9.png"  /><Relationship Id="rId12" Type="http://schemas.openxmlformats.org/officeDocument/2006/relationships/image" Target="../media/image9.png"  /><Relationship Id="rId13" Type="http://schemas.openxmlformats.org/officeDocument/2006/relationships/image" Target="../media/image9.png"  /><Relationship Id="rId14" Type="http://schemas.openxmlformats.org/officeDocument/2006/relationships/image" Target="../media/image2.png"  /><Relationship Id="rId15" Type="http://schemas.openxmlformats.org/officeDocument/2006/relationships/image" Target="../media/image9.png"  /><Relationship Id="rId16" Type="http://schemas.openxmlformats.org/officeDocument/2006/relationships/image" Target="../media/image10.png"  /><Relationship Id="rId17" Type="http://schemas.openxmlformats.org/officeDocument/2006/relationships/image" Target="../media/image11.png"  /><Relationship Id="rId18" Type="http://schemas.openxmlformats.org/officeDocument/2006/relationships/image" Target="../media/image12.png"  /><Relationship Id="rId19" Type="http://schemas.openxmlformats.org/officeDocument/2006/relationships/image" Target="../media/image13.png"  /><Relationship Id="rId2" Type="http://schemas.openxmlformats.org/officeDocument/2006/relationships/slideLayout" Target="../slideLayouts/slideLayout1.xml"  /><Relationship Id="rId20" Type="http://schemas.openxmlformats.org/officeDocument/2006/relationships/image" Target="../media/image14.png"  /><Relationship Id="rId21" Type="http://schemas.openxmlformats.org/officeDocument/2006/relationships/image" Target="../media/image15.png"  /><Relationship Id="rId22" Type="http://schemas.openxmlformats.org/officeDocument/2006/relationships/image" Target="../media/image11.png"  /><Relationship Id="rId23" Type="http://schemas.openxmlformats.org/officeDocument/2006/relationships/image" Target="../media/image16.png"  /><Relationship Id="rId24" Type="http://schemas.openxmlformats.org/officeDocument/2006/relationships/image" Target="../media/image17.png"  /><Relationship Id="rId25" Type="http://schemas.openxmlformats.org/officeDocument/2006/relationships/image" Target="../media/image16.png"  /><Relationship Id="rId26" Type="http://schemas.openxmlformats.org/officeDocument/2006/relationships/image" Target="../media/image18.png"  /><Relationship Id="rId27" Type="http://schemas.openxmlformats.org/officeDocument/2006/relationships/image" Target="../media/image16.png"  /><Relationship Id="rId28" Type="http://schemas.openxmlformats.org/officeDocument/2006/relationships/image" Target="../media/image19.png"  /><Relationship Id="rId29" Type="http://schemas.openxmlformats.org/officeDocument/2006/relationships/image" Target="../media/image16.png"  /><Relationship Id="rId3" Type="http://schemas.openxmlformats.org/officeDocument/2006/relationships/image" Target="../media/image5.png"  /><Relationship Id="rId30" Type="http://schemas.openxmlformats.org/officeDocument/2006/relationships/image" Target="../media/image20.png"  /><Relationship Id="rId31" Type="http://schemas.openxmlformats.org/officeDocument/2006/relationships/image" Target="../media/image3.png"  /><Relationship Id="rId32" Type="http://schemas.openxmlformats.org/officeDocument/2006/relationships/image" Target="../media/image3.png"  /><Relationship Id="rId33" Type="http://schemas.openxmlformats.org/officeDocument/2006/relationships/image" Target="../media/image3.png"  /><Relationship Id="rId34" Type="http://schemas.openxmlformats.org/officeDocument/2006/relationships/slide" Target="slide4.xml"  /><Relationship Id="rId35" Type="http://schemas.openxmlformats.org/officeDocument/2006/relationships/image" Target="../media/image3.png"  /><Relationship Id="rId36" Type="http://schemas.openxmlformats.org/officeDocument/2006/relationships/image" Target="../media/image3.png"  /><Relationship Id="rId37" Type="http://schemas.openxmlformats.org/officeDocument/2006/relationships/image" Target="../media/image3.png"  /><Relationship Id="rId38" Type="http://schemas.openxmlformats.org/officeDocument/2006/relationships/image" Target="../media/image23.png"  /><Relationship Id="rId39" Type="http://schemas.openxmlformats.org/officeDocument/2006/relationships/image" Target="../media/image24.png"  /><Relationship Id="rId4" Type="http://schemas.openxmlformats.org/officeDocument/2006/relationships/image" Target="../media/image6.png"  /><Relationship Id="rId40" Type="http://schemas.openxmlformats.org/officeDocument/2006/relationships/image" Target="../media/image25.png"  /><Relationship Id="rId41" Type="http://schemas.openxmlformats.org/officeDocument/2006/relationships/image" Target="../media/image26.jpeg"  /><Relationship Id="rId42" Type="http://schemas.openxmlformats.org/officeDocument/2006/relationships/image" Target="../media/image27.jpeg"  /><Relationship Id="rId43" Type="http://schemas.openxmlformats.org/officeDocument/2006/relationships/image" Target="../media/image28.jpeg"  /><Relationship Id="rId44" Type="http://schemas.openxmlformats.org/officeDocument/2006/relationships/image" Target="../media/image4.png"  /><Relationship Id="rId45" Type="http://schemas.openxmlformats.org/officeDocument/2006/relationships/image" Target="../media/image4.png"  /><Relationship Id="rId46" Type="http://schemas.openxmlformats.org/officeDocument/2006/relationships/image" Target="../media/image4.png"  /><Relationship Id="rId47" Type="http://schemas.openxmlformats.org/officeDocument/2006/relationships/image" Target="../media/image4.png"  /><Relationship Id="rId48" Type="http://schemas.openxmlformats.org/officeDocument/2006/relationships/image" Target="../media/image21.png"  /><Relationship Id="rId49" Type="http://schemas.openxmlformats.org/officeDocument/2006/relationships/image" Target="../media/image29.png"  /><Relationship Id="rId5" Type="http://schemas.openxmlformats.org/officeDocument/2006/relationships/image" Target="../media/image6.png"  /><Relationship Id="rId50" Type="http://schemas.openxmlformats.org/officeDocument/2006/relationships/image" Target="../media/image30.png"  /><Relationship Id="rId6" Type="http://schemas.openxmlformats.org/officeDocument/2006/relationships/image" Target="../media/image6.png"  /><Relationship Id="rId7" Type="http://schemas.openxmlformats.org/officeDocument/2006/relationships/image" Target="../media/image6.png"  /><Relationship Id="rId8" Type="http://schemas.openxmlformats.org/officeDocument/2006/relationships/image" Target="../media/image7.png"  /><Relationship Id="rId9" Type="http://schemas.openxmlformats.org/officeDocument/2006/relationships/image" Target="../media/image8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10" Type="http://schemas.openxmlformats.org/officeDocument/2006/relationships/image" Target="../media/image10.png"  /><Relationship Id="rId11" Type="http://schemas.openxmlformats.org/officeDocument/2006/relationships/image" Target="../media/image21.png"  /><Relationship Id="rId12" Type="http://schemas.openxmlformats.org/officeDocument/2006/relationships/slide" Target="slide6.xml"  /><Relationship Id="rId2" Type="http://schemas.openxmlformats.org/officeDocument/2006/relationships/slideLayout" Target="../slideLayouts/slideLayout2.xml"  /><Relationship Id="rId3" Type="http://schemas.openxmlformats.org/officeDocument/2006/relationships/slide" Target="slide5.xml"  /><Relationship Id="rId4" Type="http://schemas.openxmlformats.org/officeDocument/2006/relationships/slide" Target="slide5.xml"  /><Relationship Id="rId5" Type="http://schemas.openxmlformats.org/officeDocument/2006/relationships/slide" Target="slide5.xml"  /><Relationship Id="rId6" Type="http://schemas.openxmlformats.org/officeDocument/2006/relationships/slide" Target="slide3.xml"  /><Relationship Id="rId7" Type="http://schemas.openxmlformats.org/officeDocument/2006/relationships/image" Target="../media/image22.png"  /><Relationship Id="rId8" Type="http://schemas.openxmlformats.org/officeDocument/2006/relationships/slide" Target="slide3.xml"  /><Relationship Id="rId9" Type="http://schemas.openxmlformats.org/officeDocument/2006/relationships/slide" Target="slide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10" Type="http://schemas.openxmlformats.org/officeDocument/2006/relationships/image" Target="../media/image10.png"  /><Relationship Id="rId11" Type="http://schemas.openxmlformats.org/officeDocument/2006/relationships/image" Target="../media/image21.png"  /><Relationship Id="rId2" Type="http://schemas.openxmlformats.org/officeDocument/2006/relationships/slideLayout" Target="../slideLayouts/slideLayout2.xml"  /><Relationship Id="rId3" Type="http://schemas.openxmlformats.org/officeDocument/2006/relationships/slide" Target="slide7.xml"  /><Relationship Id="rId4" Type="http://schemas.openxmlformats.org/officeDocument/2006/relationships/slide" Target="slide7.xml"  /><Relationship Id="rId5" Type="http://schemas.openxmlformats.org/officeDocument/2006/relationships/slide" Target="slide7.xml"  /><Relationship Id="rId6" Type="http://schemas.openxmlformats.org/officeDocument/2006/relationships/slide" Target="slide3.xml"  /><Relationship Id="rId7" Type="http://schemas.openxmlformats.org/officeDocument/2006/relationships/image" Target="../media/image22.png"  /><Relationship Id="rId8" Type="http://schemas.openxmlformats.org/officeDocument/2006/relationships/slide" Target="slide3.xml"  /><Relationship Id="rId9" Type="http://schemas.openxmlformats.org/officeDocument/2006/relationships/slide" Target="slide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31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800424" y="916661"/>
            <a:ext cx="7968222" cy="447943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068109" y="2010833"/>
            <a:ext cx="1693334" cy="159808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6" name="선 5"/>
          <p:cNvCxnSpPr/>
          <p:nvPr/>
        </p:nvCxnSpPr>
        <p:spPr>
          <a:xfrm>
            <a:off x="2647041" y="2809874"/>
            <a:ext cx="42106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가로 글상자 6"/>
          <p:cNvSpPr txBox="1"/>
          <p:nvPr/>
        </p:nvSpPr>
        <p:spPr>
          <a:xfrm>
            <a:off x="100444" y="2447231"/>
            <a:ext cx="714474" cy="362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버튼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444" y="1653596"/>
            <a:ext cx="714474" cy="714474"/>
          </a:xfrm>
          <a:prstGeom prst="rect">
            <a:avLst/>
          </a:prstGeom>
        </p:spPr>
      </p:pic>
      <p:sp>
        <p:nvSpPr>
          <p:cNvPr id="9" name="가로 글상자 8"/>
          <p:cNvSpPr txBox="1"/>
          <p:nvPr/>
        </p:nvSpPr>
        <p:spPr>
          <a:xfrm>
            <a:off x="814919" y="2447231"/>
            <a:ext cx="376769" cy="362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/>
              <a:t>+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16251" y="2010833"/>
            <a:ext cx="876422" cy="266737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1168600" y="2447231"/>
            <a:ext cx="1571724" cy="7226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아이콘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Text</a:t>
            </a:r>
          </a:p>
          <a:p>
            <a:pPr lvl="0" algn="ctr">
              <a:defRPr/>
            </a:pPr>
            <a:r>
              <a:rPr lang="en-US" altLang="ko-KR" sz="1200"/>
              <a:t>(</a:t>
            </a:r>
            <a:r>
              <a:rPr lang="ko-KR" altLang="en-US" sz="1200"/>
              <a:t>버튼 생성 후 </a:t>
            </a:r>
            <a:r>
              <a:rPr lang="en-US" altLang="ko-KR" sz="1200"/>
              <a:t>Image</a:t>
            </a:r>
            <a:r>
              <a:rPr lang="ko-KR" altLang="en-US" sz="1200"/>
              <a:t>로 종속시키기</a:t>
            </a:r>
            <a:r>
              <a:rPr lang="en-US" altLang="ko-KR" sz="1200"/>
              <a:t>)</a:t>
            </a:r>
          </a:p>
        </p:txBody>
      </p:sp>
      <p:sp>
        <p:nvSpPr>
          <p:cNvPr id="12" name="오각형 11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마을 메인 메뉴 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구성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351512" y="2029883"/>
            <a:ext cx="385812" cy="3572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8" name="선 17"/>
          <p:cNvCxnSpPr/>
          <p:nvPr/>
        </p:nvCxnSpPr>
        <p:spPr>
          <a:xfrm>
            <a:off x="4739515" y="2208501"/>
            <a:ext cx="60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가로 글상자 18"/>
          <p:cNvSpPr txBox="1"/>
          <p:nvPr/>
        </p:nvSpPr>
        <p:spPr>
          <a:xfrm>
            <a:off x="183579" y="3587346"/>
            <a:ext cx="1770883" cy="818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200"/>
              <a:t>건물 등급 표시</a:t>
            </a:r>
          </a:p>
          <a:p>
            <a:pPr lvl="0" algn="ctr">
              <a:defRPr/>
            </a:pPr>
            <a:r>
              <a:rPr lang="ko-KR" altLang="en-US" sz="1200"/>
              <a:t>아이콘</a:t>
            </a:r>
            <a:r>
              <a:rPr lang="en-US" altLang="ko-KR" sz="1200"/>
              <a:t>, Text</a:t>
            </a:r>
          </a:p>
          <a:p>
            <a:pPr lvl="0" algn="ctr">
              <a:defRPr/>
            </a:pPr>
            <a:r>
              <a:rPr lang="en-US" altLang="ko-KR" sz="1200"/>
              <a:t>(</a:t>
            </a:r>
            <a:r>
              <a:rPr lang="ko-KR" altLang="en-US" sz="1200"/>
              <a:t>연구소</a:t>
            </a:r>
            <a:r>
              <a:rPr lang="en-US" altLang="ko-KR" sz="1200"/>
              <a:t>,</a:t>
            </a:r>
            <a:r>
              <a:rPr lang="ko-KR" altLang="en-US" sz="1200"/>
              <a:t> 의뢰소</a:t>
            </a:r>
            <a:r>
              <a:rPr lang="en-US" altLang="ko-KR" sz="1200"/>
              <a:t>,</a:t>
            </a:r>
            <a:r>
              <a:rPr lang="ko-KR" altLang="en-US" sz="1200"/>
              <a:t> 병영</a:t>
            </a:r>
            <a:r>
              <a:rPr lang="en-US" altLang="ko-KR" sz="1200"/>
              <a:t>,</a:t>
            </a:r>
            <a:r>
              <a:rPr lang="ko-KR" altLang="en-US" sz="1200"/>
              <a:t> 첩보에만</a:t>
            </a:r>
            <a:r>
              <a:rPr lang="en-US" altLang="ko-KR" sz="1200"/>
              <a:t>)</a:t>
            </a: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53876" y="3248025"/>
            <a:ext cx="298854" cy="298854"/>
          </a:xfrm>
          <a:prstGeom prst="rect">
            <a:avLst/>
          </a:prstGeom>
        </p:spPr>
      </p:pic>
      <p:sp>
        <p:nvSpPr>
          <p:cNvPr id="21" name="가로 글상자 20"/>
          <p:cNvSpPr txBox="1"/>
          <p:nvPr/>
        </p:nvSpPr>
        <p:spPr>
          <a:xfrm>
            <a:off x="80912" y="3546879"/>
            <a:ext cx="376769" cy="362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/>
              <a:t>+</a:t>
            </a:r>
          </a:p>
        </p:txBody>
      </p:sp>
      <p:cxnSp>
        <p:nvCxnSpPr>
          <p:cNvPr id="23" name="선 22"/>
          <p:cNvCxnSpPr/>
          <p:nvPr/>
        </p:nvCxnSpPr>
        <p:spPr>
          <a:xfrm rot="16200000" flipH="1">
            <a:off x="5144329" y="878561"/>
            <a:ext cx="4143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12"/>
          <p:cNvSpPr txBox="1"/>
          <p:nvPr/>
        </p:nvSpPr>
        <p:spPr>
          <a:xfrm>
            <a:off x="3784481" y="55443"/>
            <a:ext cx="3118087" cy="634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엘리스 디지털배움체"/>
                <a:ea typeface="엘리스 디지털배움체"/>
              </a:rPr>
              <a:t>현재 자원 보유</a:t>
            </a:r>
            <a:r>
              <a:rPr lang="en-US" altLang="ko-KR">
                <a:latin typeface="엘리스 디지털배움체"/>
                <a:ea typeface="엘리스 디지털배움체"/>
              </a:rPr>
              <a:t>/</a:t>
            </a:r>
            <a:r>
              <a:rPr lang="ko-KR" altLang="en-US">
                <a:latin typeface="엘리스 디지털배움체"/>
                <a:ea typeface="엘리스 디지털배움체"/>
              </a:rPr>
              <a:t>생산량 표기</a:t>
            </a:r>
            <a:r>
              <a:rPr lang="en-US" altLang="ko-KR">
                <a:latin typeface="엘리스 디지털배움체"/>
                <a:ea typeface="엘리스 디지털배움체"/>
              </a:rPr>
              <a:t>(TextMeshPro)</a:t>
            </a:r>
          </a:p>
        </p:txBody>
      </p:sp>
      <p:cxnSp>
        <p:nvCxnSpPr>
          <p:cNvPr id="25" name="선 24"/>
          <p:cNvCxnSpPr/>
          <p:nvPr/>
        </p:nvCxnSpPr>
        <p:spPr>
          <a:xfrm rot="10800000">
            <a:off x="10227252" y="2943982"/>
            <a:ext cx="72216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2"/>
          <p:cNvSpPr txBox="1"/>
          <p:nvPr/>
        </p:nvSpPr>
        <p:spPr>
          <a:xfrm>
            <a:off x="10768446" y="2628553"/>
            <a:ext cx="1490181" cy="548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500">
                <a:latin typeface="엘리스 디지털배움체"/>
                <a:ea typeface="엘리스 디지털배움체"/>
              </a:rPr>
              <a:t>일일 이벤트 표시</a:t>
            </a:r>
            <a:endParaRPr lang="en-US" altLang="ko-KR" sz="1500">
              <a:latin typeface="엘리스 디지털배움체"/>
              <a:ea typeface="엘리스 디지털배움체"/>
            </a:endParaRPr>
          </a:p>
          <a:p>
            <a:pPr lvl="0" algn="ctr">
              <a:defRPr/>
            </a:pPr>
            <a:r>
              <a:rPr lang="en-US" altLang="ko-KR" sz="1500">
                <a:latin typeface="엘리스 디지털배움체"/>
                <a:ea typeface="엘리스 디지털배움체"/>
              </a:rPr>
              <a:t>(ListBox)</a:t>
            </a:r>
          </a:p>
        </p:txBody>
      </p:sp>
      <p:cxnSp>
        <p:nvCxnSpPr>
          <p:cNvPr id="27" name="선 26"/>
          <p:cNvCxnSpPr/>
          <p:nvPr/>
        </p:nvCxnSpPr>
        <p:spPr>
          <a:xfrm rot="16200000" flipH="1">
            <a:off x="9866414" y="936859"/>
            <a:ext cx="297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12"/>
          <p:cNvSpPr txBox="1"/>
          <p:nvPr/>
        </p:nvSpPr>
        <p:spPr>
          <a:xfrm>
            <a:off x="8456255" y="152988"/>
            <a:ext cx="3118087" cy="635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엘리스 디지털배움체"/>
                <a:ea typeface="엘리스 디지털배움체"/>
              </a:rPr>
              <a:t>도움말</a:t>
            </a:r>
            <a:r>
              <a:rPr lang="en-US" altLang="ko-KR">
                <a:latin typeface="엘리스 디지털배움체"/>
                <a:ea typeface="엘리스 디지털배움체"/>
              </a:rPr>
              <a:t>/</a:t>
            </a:r>
            <a:r>
              <a:rPr lang="ko-KR" altLang="en-US">
                <a:latin typeface="엘리스 디지털배움체"/>
                <a:ea typeface="엘리스 디지털배움체"/>
              </a:rPr>
              <a:t>환경설정 팝업 </a:t>
            </a:r>
            <a:r>
              <a:rPr lang="en-US" altLang="ko-KR">
                <a:latin typeface="엘리스 디지털배움체"/>
                <a:ea typeface="엘리스 디지털배움체"/>
              </a:rPr>
              <a:t>(Button)</a:t>
            </a:r>
          </a:p>
        </p:txBody>
      </p:sp>
      <p:cxnSp>
        <p:nvCxnSpPr>
          <p:cNvPr id="29" name="선 28"/>
          <p:cNvCxnSpPr/>
          <p:nvPr/>
        </p:nvCxnSpPr>
        <p:spPr>
          <a:xfrm rot="16200000" flipH="1">
            <a:off x="10261268" y="937552"/>
            <a:ext cx="29776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선 29"/>
          <p:cNvCxnSpPr/>
          <p:nvPr/>
        </p:nvCxnSpPr>
        <p:spPr>
          <a:xfrm rot="16200000" flipH="1">
            <a:off x="9167346" y="5475177"/>
            <a:ext cx="41435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2"/>
          <p:cNvSpPr txBox="1"/>
          <p:nvPr/>
        </p:nvSpPr>
        <p:spPr>
          <a:xfrm>
            <a:off x="8456256" y="5682358"/>
            <a:ext cx="1836541" cy="6381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엘리스 디지털배움체"/>
                <a:ea typeface="엘리스 디지털배움체"/>
              </a:rPr>
              <a:t>미니맵으로 이동</a:t>
            </a:r>
            <a:endParaRPr lang="ko-KR" altLang="en-US">
              <a:latin typeface="엘리스 디지털배움체"/>
              <a:ea typeface="엘리스 디지털배움체"/>
            </a:endParaRPr>
          </a:p>
          <a:p>
            <a:pPr lvl="0" algn="ctr">
              <a:defRPr/>
            </a:pPr>
            <a:r>
              <a:rPr lang="en-US" altLang="ko-KR">
                <a:latin typeface="엘리스 디지털배움체"/>
                <a:ea typeface="엘리스 디지털배움체"/>
              </a:rPr>
              <a:t>(Button)</a:t>
            </a:r>
            <a:endParaRPr lang="en-US" altLang="ko-KR">
              <a:latin typeface="엘리스 디지털배움체"/>
              <a:ea typeface="엘리스 디지털배움체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8251439" y="4405399"/>
            <a:ext cx="2517005" cy="8625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912757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6520" y="703114"/>
            <a:ext cx="5341847" cy="2992061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471936" y="906940"/>
            <a:ext cx="1156113" cy="1752262"/>
          </a:xfrm>
          <a:prstGeom prst="rect">
            <a:avLst/>
          </a:prstGeom>
          <a:solidFill>
            <a:srgbClr val="000000">
              <a:alpha val="67000"/>
            </a:srgbClr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4" name="가로 글상자 33"/>
          <p:cNvSpPr txBox="1"/>
          <p:nvPr/>
        </p:nvSpPr>
        <p:spPr>
          <a:xfrm>
            <a:off x="471936" y="2030524"/>
            <a:ext cx="1156113" cy="5290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category2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6096000" y="2199144"/>
            <a:ext cx="4624706" cy="282913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해당 박스는 리스트 개수 및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텍스트 길이에 따라 유동적으로 증가 가능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(</a:t>
            </a:r>
            <a:r>
              <a:rPr lang="ko-KR" altLang="en-US"/>
              <a:t>우</a:t>
            </a:r>
            <a:r>
              <a:rPr lang="en-US" altLang="ko-KR"/>
              <a:t>,</a:t>
            </a:r>
            <a:r>
              <a:rPr lang="ko-KR" altLang="en-US"/>
              <a:t>하단으로 확장</a:t>
            </a:r>
            <a:r>
              <a:rPr lang="en-US" altLang="ko-KR"/>
              <a:t>)</a:t>
            </a:r>
            <a:endParaRPr lang="en-US" altLang="ko-KR"/>
          </a:p>
          <a:p>
            <a:pPr lvl="0" algn="ctr">
              <a:defRPr/>
            </a:pPr>
            <a:endParaRPr lang="en-US" altLang="ko-KR"/>
          </a:p>
          <a:p>
            <a:pPr lvl="0" algn="ctr">
              <a:defRPr/>
            </a:pPr>
            <a:r>
              <a:rPr lang="ko-KR" altLang="en-US"/>
              <a:t>카테고리 텍스트는 이전의 카테고리 세부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텍스트와 한 줄 띄어서 표기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(</a:t>
            </a:r>
            <a:r>
              <a:rPr lang="ko-KR" altLang="en-US"/>
              <a:t>해당 줄의크기는 </a:t>
            </a:r>
            <a:r>
              <a:rPr lang="en-US" altLang="ko-KR"/>
              <a:t>35pt)</a:t>
            </a:r>
            <a:endParaRPr lang="en-US" altLang="ko-KR"/>
          </a:p>
          <a:p>
            <a:pPr lvl="0" algn="ctr">
              <a:defRPr/>
            </a:pPr>
            <a:endParaRPr lang="en-US" altLang="ko-KR"/>
          </a:p>
          <a:p>
            <a:pPr lvl="0" algn="ctr">
              <a:defRPr/>
            </a:pPr>
            <a:r>
              <a:rPr lang="ko-KR" altLang="en-US"/>
              <a:t>이 때 상하좌우로 텍스트 </a:t>
            </a:r>
            <a:r>
              <a:rPr lang="en-US" altLang="ko-KR"/>
              <a:t>or</a:t>
            </a:r>
            <a:r>
              <a:rPr lang="ko-KR" altLang="en-US"/>
              <a:t> 아이콘이 배치된 최장 공간으로부터 </a:t>
            </a:r>
            <a:r>
              <a:rPr lang="en-US" altLang="ko-KR"/>
              <a:t>20px</a:t>
            </a:r>
            <a:r>
              <a:rPr lang="ko-KR" altLang="en-US"/>
              <a:t>의 여유 공간 배치</a:t>
            </a:r>
            <a:endParaRPr lang="ko-KR" altLang="en-US"/>
          </a:p>
        </p:txBody>
      </p:sp>
      <p:sp>
        <p:nvSpPr>
          <p:cNvPr id="20" name="오각형 19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자원 종합 팝업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개요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471936" y="1349517"/>
            <a:ext cx="1156113" cy="6671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category1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+n,nnn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471937" y="1332554"/>
            <a:ext cx="445589" cy="26262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en-US" altLang="ko-KR" sz="1100">
              <a:solidFill>
                <a:srgbClr val="1aff1a"/>
              </a:solidFill>
            </a:endParaRPr>
          </a:p>
        </p:txBody>
      </p:sp>
      <p:sp>
        <p:nvSpPr>
          <p:cNvPr id="31" name="가로 글상자 30"/>
          <p:cNvSpPr txBox="1"/>
          <p:nvPr/>
        </p:nvSpPr>
        <p:spPr>
          <a:xfrm>
            <a:off x="471936" y="906940"/>
            <a:ext cx="1156113" cy="42389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1"/>
                </a:solidFill>
              </a:rPr>
              <a:t>       total income</a:t>
            </a:r>
            <a:endParaRPr lang="en-US" altLang="ko-KR" sz="11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lt1"/>
                </a:solidFill>
              </a:rPr>
              <a:t> </a:t>
            </a:r>
            <a:r>
              <a:rPr lang="en-US" altLang="ko-KR" sz="1100">
                <a:solidFill>
                  <a:srgbClr val="1aff1a"/>
                </a:solidFill>
              </a:rPr>
              <a:t>+n.nk/day</a:t>
            </a:r>
            <a:endParaRPr lang="en-US" altLang="ko-KR" sz="1100">
              <a:solidFill>
                <a:schemeClr val="lt2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7876" y="935516"/>
            <a:ext cx="192411" cy="192411"/>
          </a:xfrm>
          <a:prstGeom prst="rect">
            <a:avLst/>
          </a:prstGeom>
        </p:spPr>
      </p:pic>
      <p:cxnSp>
        <p:nvCxnSpPr>
          <p:cNvPr id="33" name="선 32"/>
          <p:cNvCxnSpPr/>
          <p:nvPr/>
        </p:nvCxnSpPr>
        <p:spPr>
          <a:xfrm>
            <a:off x="539300" y="1560176"/>
            <a:ext cx="930622" cy="0"/>
          </a:xfrm>
          <a:prstGeom prst="line">
            <a:avLst/>
          </a:prstGeom>
          <a:ln w="635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선 34"/>
          <p:cNvCxnSpPr/>
          <p:nvPr/>
        </p:nvCxnSpPr>
        <p:spPr>
          <a:xfrm>
            <a:off x="539300" y="2238219"/>
            <a:ext cx="930008" cy="0"/>
          </a:xfrm>
          <a:prstGeom prst="line">
            <a:avLst/>
          </a:prstGeom>
          <a:ln w="9525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47134" y="3805546"/>
            <a:ext cx="5341847" cy="2992061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472550" y="3980797"/>
            <a:ext cx="1287996" cy="2262517"/>
          </a:xfrm>
          <a:prstGeom prst="rect">
            <a:avLst/>
          </a:prstGeom>
          <a:solidFill>
            <a:srgbClr val="000000">
              <a:alpha val="67000"/>
            </a:srgbClr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0" name="가로 글상자 49"/>
          <p:cNvSpPr txBox="1"/>
          <p:nvPr/>
        </p:nvSpPr>
        <p:spPr>
          <a:xfrm>
            <a:off x="472548" y="5132956"/>
            <a:ext cx="1383249" cy="52298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category2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texttexttexttexttext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51" name="가로 글상자 50"/>
          <p:cNvSpPr txBox="1"/>
          <p:nvPr/>
        </p:nvSpPr>
        <p:spPr>
          <a:xfrm>
            <a:off x="472550" y="4451949"/>
            <a:ext cx="1156113" cy="6671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category1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+n,nnn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52" name="가로 글상자 51"/>
          <p:cNvSpPr txBox="1"/>
          <p:nvPr/>
        </p:nvSpPr>
        <p:spPr>
          <a:xfrm>
            <a:off x="472551" y="4434986"/>
            <a:ext cx="445589" cy="26262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en-US" altLang="ko-KR" sz="1100">
              <a:solidFill>
                <a:srgbClr val="1aff1a"/>
              </a:solidFill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472550" y="4009372"/>
            <a:ext cx="1156113" cy="42389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1"/>
                </a:solidFill>
              </a:rPr>
              <a:t>       total income</a:t>
            </a:r>
            <a:endParaRPr lang="en-US" altLang="ko-KR" sz="11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lt1"/>
                </a:solidFill>
              </a:rPr>
              <a:t> </a:t>
            </a:r>
            <a:r>
              <a:rPr lang="en-US" altLang="ko-KR" sz="1100">
                <a:solidFill>
                  <a:srgbClr val="1aff1a"/>
                </a:solidFill>
              </a:rPr>
              <a:t>+n.nk/day</a:t>
            </a:r>
            <a:endParaRPr lang="en-US" altLang="ko-KR" sz="1100">
              <a:solidFill>
                <a:schemeClr val="lt2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568490" y="4037948"/>
            <a:ext cx="192411" cy="192411"/>
          </a:xfrm>
          <a:prstGeom prst="rect">
            <a:avLst/>
          </a:prstGeom>
        </p:spPr>
      </p:pic>
      <p:cxnSp>
        <p:nvCxnSpPr>
          <p:cNvPr id="55" name="선 54"/>
          <p:cNvCxnSpPr/>
          <p:nvPr/>
        </p:nvCxnSpPr>
        <p:spPr>
          <a:xfrm>
            <a:off x="539914" y="4662608"/>
            <a:ext cx="930622" cy="0"/>
          </a:xfrm>
          <a:prstGeom prst="line">
            <a:avLst/>
          </a:prstGeom>
          <a:ln w="635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선 55"/>
          <p:cNvCxnSpPr/>
          <p:nvPr/>
        </p:nvCxnSpPr>
        <p:spPr>
          <a:xfrm>
            <a:off x="539914" y="5340651"/>
            <a:ext cx="930008" cy="0"/>
          </a:xfrm>
          <a:prstGeom prst="line">
            <a:avLst/>
          </a:prstGeom>
          <a:ln w="9525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가로 글상자 57"/>
          <p:cNvSpPr txBox="1"/>
          <p:nvPr/>
        </p:nvSpPr>
        <p:spPr>
          <a:xfrm>
            <a:off x="473164" y="5714283"/>
            <a:ext cx="1156113" cy="5290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category3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59" name="선 58"/>
          <p:cNvCxnSpPr/>
          <p:nvPr/>
        </p:nvCxnSpPr>
        <p:spPr>
          <a:xfrm>
            <a:off x="540528" y="5921978"/>
            <a:ext cx="930008" cy="0"/>
          </a:xfrm>
          <a:prstGeom prst="line">
            <a:avLst/>
          </a:prstGeom>
          <a:ln w="9525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선 59"/>
          <p:cNvCxnSpPr/>
          <p:nvPr/>
        </p:nvCxnSpPr>
        <p:spPr>
          <a:xfrm rot="10800000">
            <a:off x="1713634" y="5394450"/>
            <a:ext cx="469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선 60"/>
          <p:cNvCxnSpPr/>
          <p:nvPr/>
        </p:nvCxnSpPr>
        <p:spPr>
          <a:xfrm rot="10800000">
            <a:off x="493615" y="5416672"/>
            <a:ext cx="469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선 61"/>
          <p:cNvCxnSpPr/>
          <p:nvPr/>
        </p:nvCxnSpPr>
        <p:spPr>
          <a:xfrm rot="16200000">
            <a:off x="809006" y="6206496"/>
            <a:ext cx="567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선 62"/>
          <p:cNvCxnSpPr/>
          <p:nvPr/>
        </p:nvCxnSpPr>
        <p:spPr>
          <a:xfrm rot="16200000">
            <a:off x="636309" y="4013423"/>
            <a:ext cx="567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화살표 63"/>
          <p:cNvCxnSpPr/>
          <p:nvPr/>
        </p:nvCxnSpPr>
        <p:spPr>
          <a:xfrm rot="10800000" flipV="1">
            <a:off x="1760547" y="4566306"/>
            <a:ext cx="4335453" cy="8281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세로 글상자 64"/>
          <p:cNvSpPr txBox="1"/>
          <p:nvPr/>
        </p:nvSpPr>
        <p:spPr>
          <a:xfrm>
            <a:off x="4604971" y="4980377"/>
            <a:ext cx="476836" cy="361243"/>
          </a:xfrm>
          <a:prstGeom prst="rect">
            <a:avLst/>
          </a:prstGeom>
        </p:spPr>
        <p:txBody>
          <a:bodyPr vert="eaVert" wrap="none">
            <a:spAutoFit/>
          </a:bodyPr>
          <a:p>
            <a:pPr lvl="0">
              <a:defRPr/>
            </a:pPr>
            <a:endParaRPr lang="en-US" altLang="ko-KR"/>
          </a:p>
        </p:txBody>
      </p:sp>
      <p:sp>
        <p:nvSpPr>
          <p:cNvPr id="66" name="가로 글상자 65"/>
          <p:cNvSpPr txBox="1"/>
          <p:nvPr/>
        </p:nvSpPr>
        <p:spPr>
          <a:xfrm>
            <a:off x="1760547" y="5340651"/>
            <a:ext cx="688731" cy="36196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>
                <a:solidFill>
                  <a:srgbClr val="ff0000"/>
                </a:solidFill>
              </a:rPr>
              <a:t>20px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993433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가로 글상자 18"/>
          <p:cNvSpPr txBox="1"/>
          <p:nvPr/>
        </p:nvSpPr>
        <p:spPr>
          <a:xfrm>
            <a:off x="6095998" y="2960160"/>
            <a:ext cx="4624706" cy="118131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만약 표기해야할 내용이 추가적으로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존재하지만</a:t>
            </a:r>
            <a:r>
              <a:rPr lang="en-US" altLang="ko-KR"/>
              <a:t>,</a:t>
            </a:r>
            <a:r>
              <a:rPr lang="ko-KR" altLang="en-US"/>
              <a:t> 하단 크기 제한</a:t>
            </a:r>
            <a:r>
              <a:rPr lang="en-US" altLang="ko-KR"/>
              <a:t>(</a:t>
            </a:r>
            <a:r>
              <a:rPr lang="ko-KR" altLang="en-US"/>
              <a:t>화면 내</a:t>
            </a:r>
            <a:r>
              <a:rPr lang="en-US" altLang="ko-KR"/>
              <a:t>)</a:t>
            </a:r>
            <a:r>
              <a:rPr lang="ko-KR" altLang="en-US"/>
              <a:t>에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다다를 경우 드래그로 정보 확인 가능하도록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리스트 박스로 제작</a:t>
            </a:r>
            <a:endParaRPr lang="ko-KR" altLang="en-US"/>
          </a:p>
        </p:txBody>
      </p:sp>
      <p:sp>
        <p:nvSpPr>
          <p:cNvPr id="20" name="오각형 19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자원 종합 팝업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개요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47134" y="786907"/>
            <a:ext cx="5341847" cy="2992061"/>
          </a:xfrm>
          <a:prstGeom prst="rect">
            <a:avLst/>
          </a:prstGeom>
        </p:spPr>
      </p:pic>
      <p:sp>
        <p:nvSpPr>
          <p:cNvPr id="49" name="직사각형 48"/>
          <p:cNvSpPr/>
          <p:nvPr/>
        </p:nvSpPr>
        <p:spPr>
          <a:xfrm>
            <a:off x="472550" y="962158"/>
            <a:ext cx="1287996" cy="2816810"/>
          </a:xfrm>
          <a:prstGeom prst="rect">
            <a:avLst/>
          </a:prstGeom>
          <a:solidFill>
            <a:srgbClr val="000000">
              <a:alpha val="67000"/>
            </a:srgbClr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0" name="가로 글상자 49"/>
          <p:cNvSpPr txBox="1"/>
          <p:nvPr/>
        </p:nvSpPr>
        <p:spPr>
          <a:xfrm>
            <a:off x="472548" y="2114317"/>
            <a:ext cx="1383249" cy="52298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category2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texttexttexttexttext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51" name="가로 글상자 50"/>
          <p:cNvSpPr txBox="1"/>
          <p:nvPr/>
        </p:nvSpPr>
        <p:spPr>
          <a:xfrm>
            <a:off x="472550" y="1433310"/>
            <a:ext cx="1156113" cy="6671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category1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+n,nnn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52" name="가로 글상자 51"/>
          <p:cNvSpPr txBox="1"/>
          <p:nvPr/>
        </p:nvSpPr>
        <p:spPr>
          <a:xfrm>
            <a:off x="472551" y="1416347"/>
            <a:ext cx="445589" cy="26262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en-US" altLang="ko-KR" sz="1100">
              <a:solidFill>
                <a:srgbClr val="1aff1a"/>
              </a:solidFill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472550" y="990733"/>
            <a:ext cx="1156113" cy="42389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1"/>
                </a:solidFill>
              </a:rPr>
              <a:t>       total income</a:t>
            </a:r>
            <a:endParaRPr lang="en-US" altLang="ko-KR" sz="11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lt1"/>
                </a:solidFill>
              </a:rPr>
              <a:t> </a:t>
            </a:r>
            <a:r>
              <a:rPr lang="en-US" altLang="ko-KR" sz="1100">
                <a:solidFill>
                  <a:srgbClr val="1aff1a"/>
                </a:solidFill>
              </a:rPr>
              <a:t>+n.nk/day</a:t>
            </a:r>
            <a:endParaRPr lang="en-US" altLang="ko-KR" sz="1100">
              <a:solidFill>
                <a:schemeClr val="lt2"/>
              </a:solidFill>
            </a:endParaRP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8490" y="1019310"/>
            <a:ext cx="192411" cy="192411"/>
          </a:xfrm>
          <a:prstGeom prst="rect">
            <a:avLst/>
          </a:prstGeom>
        </p:spPr>
      </p:pic>
      <p:cxnSp>
        <p:nvCxnSpPr>
          <p:cNvPr id="55" name="선 54"/>
          <p:cNvCxnSpPr/>
          <p:nvPr/>
        </p:nvCxnSpPr>
        <p:spPr>
          <a:xfrm>
            <a:off x="539914" y="1643969"/>
            <a:ext cx="930622" cy="0"/>
          </a:xfrm>
          <a:prstGeom prst="line">
            <a:avLst/>
          </a:prstGeom>
          <a:ln w="635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선 55"/>
          <p:cNvCxnSpPr/>
          <p:nvPr/>
        </p:nvCxnSpPr>
        <p:spPr>
          <a:xfrm>
            <a:off x="539914" y="2322012"/>
            <a:ext cx="930008" cy="0"/>
          </a:xfrm>
          <a:prstGeom prst="line">
            <a:avLst/>
          </a:prstGeom>
          <a:ln w="9525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가로 글상자 57"/>
          <p:cNvSpPr txBox="1"/>
          <p:nvPr/>
        </p:nvSpPr>
        <p:spPr>
          <a:xfrm>
            <a:off x="473164" y="2695644"/>
            <a:ext cx="1156113" cy="5290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category3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59" name="선 58"/>
          <p:cNvCxnSpPr/>
          <p:nvPr/>
        </p:nvCxnSpPr>
        <p:spPr>
          <a:xfrm>
            <a:off x="540528" y="2903339"/>
            <a:ext cx="930008" cy="0"/>
          </a:xfrm>
          <a:prstGeom prst="line">
            <a:avLst/>
          </a:prstGeom>
          <a:ln w="9525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세로 글상자 64"/>
          <p:cNvSpPr txBox="1"/>
          <p:nvPr/>
        </p:nvSpPr>
        <p:spPr>
          <a:xfrm>
            <a:off x="4604971" y="1961738"/>
            <a:ext cx="476836" cy="361243"/>
          </a:xfrm>
          <a:prstGeom prst="rect">
            <a:avLst/>
          </a:prstGeom>
        </p:spPr>
        <p:txBody>
          <a:bodyPr vert="eaVert" wrap="none">
            <a:spAutoFit/>
          </a:bodyPr>
          <a:p>
            <a:pPr lvl="0">
              <a:defRPr/>
            </a:pPr>
            <a:endParaRPr lang="en-US" altLang="ko-KR"/>
          </a:p>
        </p:txBody>
      </p:sp>
      <p:sp>
        <p:nvSpPr>
          <p:cNvPr id="67" name="가로 글상자 66"/>
          <p:cNvSpPr txBox="1"/>
          <p:nvPr/>
        </p:nvSpPr>
        <p:spPr>
          <a:xfrm>
            <a:off x="473164" y="3164873"/>
            <a:ext cx="1156113" cy="52825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category4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68" name="선 67"/>
          <p:cNvCxnSpPr/>
          <p:nvPr/>
        </p:nvCxnSpPr>
        <p:spPr>
          <a:xfrm>
            <a:off x="540528" y="3398273"/>
            <a:ext cx="930008" cy="0"/>
          </a:xfrm>
          <a:prstGeom prst="line">
            <a:avLst/>
          </a:prstGeom>
          <a:ln w="9525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가로 글상자 68"/>
          <p:cNvSpPr txBox="1"/>
          <p:nvPr/>
        </p:nvSpPr>
        <p:spPr>
          <a:xfrm>
            <a:off x="473164" y="3598307"/>
            <a:ext cx="1156113" cy="2574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category5</a:t>
            </a:r>
            <a:endParaRPr lang="en-US" altLang="ko-KR" sz="900">
              <a:solidFill>
                <a:srgbClr val="ff0000"/>
              </a:solidFill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75096" y="3893206"/>
            <a:ext cx="5341847" cy="2992061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500512" y="4068457"/>
            <a:ext cx="1287996" cy="2816810"/>
          </a:xfrm>
          <a:prstGeom prst="rect">
            <a:avLst/>
          </a:prstGeom>
          <a:solidFill>
            <a:srgbClr val="000000">
              <a:alpha val="67000"/>
            </a:srgbClr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2" name="가로 글상자 71"/>
          <p:cNvSpPr txBox="1"/>
          <p:nvPr/>
        </p:nvSpPr>
        <p:spPr>
          <a:xfrm>
            <a:off x="500510" y="4901618"/>
            <a:ext cx="1383249" cy="52298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category2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texttexttexttexttext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73" name="가로 글상자 72"/>
          <p:cNvSpPr txBox="1"/>
          <p:nvPr/>
        </p:nvSpPr>
        <p:spPr>
          <a:xfrm>
            <a:off x="500512" y="4220611"/>
            <a:ext cx="1156113" cy="6671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category1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+n,nnn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74" name="가로 글상자 73"/>
          <p:cNvSpPr txBox="1"/>
          <p:nvPr/>
        </p:nvSpPr>
        <p:spPr>
          <a:xfrm>
            <a:off x="500513" y="4203648"/>
            <a:ext cx="445589" cy="26262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en-US" altLang="ko-KR" sz="1100">
              <a:solidFill>
                <a:srgbClr val="1aff1a"/>
              </a:solidFill>
            </a:endParaRPr>
          </a:p>
        </p:txBody>
      </p:sp>
      <p:sp>
        <p:nvSpPr>
          <p:cNvPr id="75" name="가로 글상자 74"/>
          <p:cNvSpPr txBox="1"/>
          <p:nvPr/>
        </p:nvSpPr>
        <p:spPr>
          <a:xfrm>
            <a:off x="501126" y="4055754"/>
            <a:ext cx="1156113" cy="2571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1"/>
                </a:solidFill>
              </a:rPr>
              <a:t>        </a:t>
            </a:r>
            <a:r>
              <a:rPr lang="en-US" altLang="ko-KR" sz="1100">
                <a:solidFill>
                  <a:srgbClr val="1aff1a"/>
                </a:solidFill>
              </a:rPr>
              <a:t>+n.nk/day</a:t>
            </a:r>
            <a:endParaRPr lang="en-US" altLang="ko-KR" sz="1100">
              <a:solidFill>
                <a:schemeClr val="lt2"/>
              </a:solidFill>
            </a:endParaRPr>
          </a:p>
        </p:txBody>
      </p:sp>
      <p:cxnSp>
        <p:nvCxnSpPr>
          <p:cNvPr id="77" name="선 76"/>
          <p:cNvCxnSpPr/>
          <p:nvPr/>
        </p:nvCxnSpPr>
        <p:spPr>
          <a:xfrm>
            <a:off x="567876" y="4431270"/>
            <a:ext cx="930622" cy="0"/>
          </a:xfrm>
          <a:prstGeom prst="line">
            <a:avLst/>
          </a:prstGeom>
          <a:ln w="635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선 77"/>
          <p:cNvCxnSpPr/>
          <p:nvPr/>
        </p:nvCxnSpPr>
        <p:spPr>
          <a:xfrm>
            <a:off x="567876" y="5109313"/>
            <a:ext cx="930008" cy="0"/>
          </a:xfrm>
          <a:prstGeom prst="line">
            <a:avLst/>
          </a:prstGeom>
          <a:ln w="9525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가로 글상자 78"/>
          <p:cNvSpPr txBox="1"/>
          <p:nvPr/>
        </p:nvSpPr>
        <p:spPr>
          <a:xfrm>
            <a:off x="501126" y="5382928"/>
            <a:ext cx="1156113" cy="5290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category3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80" name="선 79"/>
          <p:cNvCxnSpPr/>
          <p:nvPr/>
        </p:nvCxnSpPr>
        <p:spPr>
          <a:xfrm>
            <a:off x="568490" y="5590623"/>
            <a:ext cx="930008" cy="0"/>
          </a:xfrm>
          <a:prstGeom prst="line">
            <a:avLst/>
          </a:prstGeom>
          <a:ln w="9525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세로 글상자 80"/>
          <p:cNvSpPr txBox="1"/>
          <p:nvPr/>
        </p:nvSpPr>
        <p:spPr>
          <a:xfrm>
            <a:off x="4632933" y="5068037"/>
            <a:ext cx="476836" cy="361243"/>
          </a:xfrm>
          <a:prstGeom prst="rect">
            <a:avLst/>
          </a:prstGeom>
        </p:spPr>
        <p:txBody>
          <a:bodyPr vert="eaVert" wrap="none">
            <a:spAutoFit/>
          </a:bodyPr>
          <a:p>
            <a:pPr lvl="0">
              <a:defRPr/>
            </a:pPr>
            <a:endParaRPr lang="en-US" altLang="ko-KR"/>
          </a:p>
        </p:txBody>
      </p:sp>
      <p:sp>
        <p:nvSpPr>
          <p:cNvPr id="82" name="가로 글상자 81"/>
          <p:cNvSpPr txBox="1"/>
          <p:nvPr/>
        </p:nvSpPr>
        <p:spPr>
          <a:xfrm>
            <a:off x="501126" y="5881401"/>
            <a:ext cx="1156113" cy="52825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category4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83" name="선 82"/>
          <p:cNvCxnSpPr/>
          <p:nvPr/>
        </p:nvCxnSpPr>
        <p:spPr>
          <a:xfrm>
            <a:off x="568490" y="6114801"/>
            <a:ext cx="930008" cy="0"/>
          </a:xfrm>
          <a:prstGeom prst="line">
            <a:avLst/>
          </a:prstGeom>
          <a:ln w="9525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가로 글상자 84"/>
          <p:cNvSpPr txBox="1"/>
          <p:nvPr/>
        </p:nvSpPr>
        <p:spPr>
          <a:xfrm>
            <a:off x="500510" y="6366558"/>
            <a:ext cx="1156113" cy="52825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category5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cxnSp>
        <p:nvCxnSpPr>
          <p:cNvPr id="86" name="선 85"/>
          <p:cNvCxnSpPr/>
          <p:nvPr/>
        </p:nvCxnSpPr>
        <p:spPr>
          <a:xfrm>
            <a:off x="567874" y="6599958"/>
            <a:ext cx="930008" cy="0"/>
          </a:xfrm>
          <a:prstGeom prst="line">
            <a:avLst/>
          </a:prstGeom>
          <a:ln w="9525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558150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/>
        </p:nvSpPr>
        <p:spPr>
          <a:xfrm>
            <a:off x="1409424" y="1463075"/>
            <a:ext cx="1735896" cy="2566207"/>
          </a:xfrm>
          <a:prstGeom prst="rect">
            <a:avLst/>
          </a:prstGeom>
          <a:solidFill>
            <a:srgbClr val="000000">
              <a:alpha val="67000"/>
            </a:srgbClr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" name="가로 글상자 14"/>
          <p:cNvSpPr txBox="1"/>
          <p:nvPr/>
        </p:nvSpPr>
        <p:spPr>
          <a:xfrm>
            <a:off x="1409424" y="2020002"/>
            <a:ext cx="1735897" cy="8695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2"/>
                </a:solidFill>
              </a:rPr>
              <a:t>gain category1</a:t>
            </a:r>
            <a:endParaRPr lang="en-US" altLang="ko-KR" sz="15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text </a:t>
            </a:r>
            <a:r>
              <a:rPr lang="en-US" altLang="ko-KR" sz="1200">
                <a:solidFill>
                  <a:srgbClr val="1aff1a"/>
                </a:solidFill>
              </a:rPr>
              <a:t>+n,nnn</a:t>
            </a:r>
            <a:endParaRPr lang="en-US" altLang="ko-KR" sz="12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text </a:t>
            </a:r>
            <a:r>
              <a:rPr lang="en-US" altLang="ko-KR" sz="1200">
                <a:solidFill>
                  <a:srgbClr val="1aff1a"/>
                </a:solidFill>
              </a:rPr>
              <a:t>+n%</a:t>
            </a:r>
            <a:endParaRPr lang="en-US" altLang="ko-KR" sz="12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text </a:t>
            </a:r>
            <a:r>
              <a:rPr lang="en-US" altLang="ko-KR" sz="1200">
                <a:solidFill>
                  <a:srgbClr val="ff0000"/>
                </a:solidFill>
              </a:rPr>
              <a:t>-n%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1409424" y="1888688"/>
            <a:ext cx="445589" cy="26262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en-US" altLang="ko-KR" sz="1100">
              <a:solidFill>
                <a:srgbClr val="1aff1a"/>
              </a:solidFill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1409423" y="1463075"/>
            <a:ext cx="1735898" cy="77051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1"/>
                </a:solidFill>
              </a:rPr>
              <a:t>       total income</a:t>
            </a:r>
            <a:endParaRPr lang="en-US" altLang="ko-KR" sz="15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lt1"/>
                </a:solidFill>
              </a:rPr>
              <a:t> </a:t>
            </a:r>
            <a:r>
              <a:rPr lang="en-US" altLang="ko-KR" sz="1500">
                <a:solidFill>
                  <a:srgbClr val="1aff1a"/>
                </a:solidFill>
              </a:rPr>
              <a:t>+n.nk/day</a:t>
            </a:r>
            <a:endParaRPr lang="en-US" altLang="ko-KR" sz="1500">
              <a:solidFill>
                <a:srgbClr val="1aff1a"/>
              </a:solidFill>
            </a:endParaRPr>
          </a:p>
          <a:p>
            <a:pPr lvl="0">
              <a:defRPr/>
            </a:pPr>
            <a:endParaRPr lang="en-US" altLang="ko-KR" sz="1500">
              <a:solidFill>
                <a:schemeClr val="lt2"/>
              </a:solidFill>
            </a:endParaRPr>
          </a:p>
        </p:txBody>
      </p:sp>
      <p:sp>
        <p:nvSpPr>
          <p:cNvPr id="21" name="오각형 20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자원 종합 팝업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개요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05362" y="1491650"/>
            <a:ext cx="253712" cy="253712"/>
          </a:xfrm>
          <a:prstGeom prst="rect">
            <a:avLst/>
          </a:prstGeom>
        </p:spPr>
      </p:pic>
      <p:cxnSp>
        <p:nvCxnSpPr>
          <p:cNvPr id="24" name="선 23"/>
          <p:cNvCxnSpPr/>
          <p:nvPr/>
        </p:nvCxnSpPr>
        <p:spPr>
          <a:xfrm>
            <a:off x="1476787" y="2302723"/>
            <a:ext cx="1558137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가로 글상자 24"/>
          <p:cNvSpPr txBox="1"/>
          <p:nvPr/>
        </p:nvSpPr>
        <p:spPr>
          <a:xfrm>
            <a:off x="1409424" y="2794303"/>
            <a:ext cx="1735897" cy="6784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2"/>
                </a:solidFill>
              </a:rPr>
              <a:t>gain category2</a:t>
            </a:r>
            <a:endParaRPr lang="en-US" altLang="ko-KR" sz="15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text </a:t>
            </a:r>
            <a:r>
              <a:rPr lang="en-US" altLang="ko-KR" sz="1200">
                <a:solidFill>
                  <a:srgbClr val="1aff1a"/>
                </a:solidFill>
              </a:rPr>
              <a:t>+n%</a:t>
            </a:r>
            <a:endParaRPr lang="en-US" altLang="ko-KR" sz="12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text </a:t>
            </a:r>
            <a:r>
              <a:rPr lang="en-US" altLang="ko-KR" sz="1200">
                <a:solidFill>
                  <a:srgbClr val="ff0000"/>
                </a:solidFill>
              </a:rPr>
              <a:t>-n%</a:t>
            </a:r>
            <a:endParaRPr lang="en-US" altLang="ko-KR" sz="1200">
              <a:solidFill>
                <a:srgbClr val="ff0000"/>
              </a:solidFill>
            </a:endParaRPr>
          </a:p>
        </p:txBody>
      </p:sp>
      <p:cxnSp>
        <p:nvCxnSpPr>
          <p:cNvPr id="26" name="선 25"/>
          <p:cNvCxnSpPr/>
          <p:nvPr/>
        </p:nvCxnSpPr>
        <p:spPr>
          <a:xfrm>
            <a:off x="1476787" y="3069204"/>
            <a:ext cx="1558137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화살표 26"/>
          <p:cNvCxnSpPr/>
          <p:nvPr/>
        </p:nvCxnSpPr>
        <p:spPr>
          <a:xfrm rot="10800000">
            <a:off x="2816776" y="1653578"/>
            <a:ext cx="2868608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가로 글상자 28"/>
          <p:cNvSpPr txBox="1"/>
          <p:nvPr/>
        </p:nvSpPr>
        <p:spPr>
          <a:xfrm>
            <a:off x="5685382" y="1512975"/>
            <a:ext cx="6382377" cy="63777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● 최상단은 터치한 자원</a:t>
            </a:r>
            <a:r>
              <a:rPr lang="en-US" altLang="ko-KR"/>
              <a:t>/</a:t>
            </a:r>
            <a:r>
              <a:rPr lang="ko-KR" altLang="en-US"/>
              <a:t>총량 아이콘</a:t>
            </a:r>
            <a:r>
              <a:rPr lang="en-US" altLang="ko-KR"/>
              <a:t>+total income</a:t>
            </a:r>
            <a:r>
              <a:rPr lang="ko-KR" altLang="en-US"/>
              <a:t> 텍스트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한 줄 띄고 녹색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10,000</a:t>
            </a:r>
            <a:r>
              <a:rPr lang="ko-KR" altLang="en-US"/>
              <a:t> 이상일 경우 </a:t>
            </a:r>
            <a:r>
              <a:rPr lang="en-US" altLang="ko-KR"/>
              <a:t>k</a:t>
            </a:r>
            <a:r>
              <a:rPr lang="ko-KR" altLang="en-US"/>
              <a:t>단위로 일일 수입량 표시</a:t>
            </a:r>
            <a:endParaRPr lang="ko-KR" altLang="en-US"/>
          </a:p>
        </p:txBody>
      </p:sp>
      <p:cxnSp>
        <p:nvCxnSpPr>
          <p:cNvPr id="30" name="화살표 29"/>
          <p:cNvCxnSpPr/>
          <p:nvPr/>
        </p:nvCxnSpPr>
        <p:spPr>
          <a:xfrm rot="10800000">
            <a:off x="3034925" y="2302708"/>
            <a:ext cx="2650458" cy="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가로 글상자 30"/>
          <p:cNvSpPr txBox="1"/>
          <p:nvPr/>
        </p:nvSpPr>
        <p:spPr>
          <a:xfrm>
            <a:off x="5685384" y="2156128"/>
            <a:ext cx="6017785" cy="118110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● 이후에는 정해진 순서에 따라 해당 항목에서 표시하려는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자원에 영향을 주는 양을 표시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카테고리 텍스트 하단에는 흰 줄을 추가해 구분</a:t>
            </a:r>
            <a:r>
              <a:rPr lang="en-US" altLang="ko-KR"/>
              <a:t>,</a:t>
            </a:r>
            <a:r>
              <a:rPr lang="ko-KR" altLang="en-US"/>
              <a:t> 만약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구현이 잘 안되면 그냥 텍스트 하단 줄 옵션 켜기</a:t>
            </a:r>
            <a:endParaRPr lang="en-US" altLang="ko-KR"/>
          </a:p>
        </p:txBody>
      </p:sp>
      <p:sp>
        <p:nvSpPr>
          <p:cNvPr id="32" name="가로 글상자 31"/>
          <p:cNvSpPr txBox="1"/>
          <p:nvPr/>
        </p:nvSpPr>
        <p:spPr>
          <a:xfrm>
            <a:off x="5740872" y="433455"/>
            <a:ext cx="5906810" cy="90959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● 기본 구성은 투명도 </a:t>
            </a:r>
            <a:r>
              <a:rPr lang="en-US" altLang="ko-KR"/>
              <a:t>33%</a:t>
            </a:r>
            <a:r>
              <a:rPr lang="ko-KR" altLang="en-US"/>
              <a:t>의 검은색 박스 </a:t>
            </a:r>
            <a:r>
              <a:rPr lang="en-US" altLang="ko-KR"/>
              <a:t>+</a:t>
            </a:r>
            <a:r>
              <a:rPr lang="ko-KR" altLang="en-US"/>
              <a:t> 흰색</a:t>
            </a:r>
            <a:r>
              <a:rPr lang="en-US" altLang="ko-KR"/>
              <a:t>,</a:t>
            </a:r>
            <a:r>
              <a:rPr lang="ko-KR" altLang="en-US"/>
              <a:t> 초</a:t>
            </a:r>
            <a:r>
              <a:rPr lang="en-US" altLang="ko-KR"/>
              <a:t>/</a:t>
            </a:r>
            <a:r>
              <a:rPr lang="ko-KR" altLang="en-US"/>
              <a:t>빨의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텍스트 구성</a:t>
            </a:r>
            <a:r>
              <a:rPr lang="en-US" altLang="ko-KR"/>
              <a:t>,</a:t>
            </a:r>
            <a:r>
              <a:rPr lang="ko-KR" altLang="en-US"/>
              <a:t> 생성되는 위치는 터치한 곳이 왼쪽 모서리로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오도록 설정</a:t>
            </a:r>
            <a:endParaRPr lang="ko-KR" altLang="en-US"/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59541" y="3337228"/>
            <a:ext cx="2608218" cy="1796010"/>
          </a:xfrm>
          <a:prstGeom prst="rect">
            <a:avLst/>
          </a:prstGeom>
        </p:spPr>
      </p:pic>
      <p:sp>
        <p:nvSpPr>
          <p:cNvPr id="43" name="타원 42"/>
          <p:cNvSpPr/>
          <p:nvPr/>
        </p:nvSpPr>
        <p:spPr>
          <a:xfrm>
            <a:off x="10831720" y="4601403"/>
            <a:ext cx="331304" cy="3313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4" name="가로 글상자 43"/>
          <p:cNvSpPr txBox="1"/>
          <p:nvPr/>
        </p:nvSpPr>
        <p:spPr>
          <a:xfrm>
            <a:off x="3048000" y="4081703"/>
            <a:ext cx="6096000" cy="90715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● 최상단 텍스트</a:t>
            </a:r>
            <a:r>
              <a:rPr lang="en-US" altLang="ko-KR"/>
              <a:t>+</a:t>
            </a:r>
            <a:r>
              <a:rPr lang="ko-KR" altLang="en-US"/>
              <a:t>카테고리 </a:t>
            </a:r>
            <a:r>
              <a:rPr lang="en-US" altLang="ko-KR"/>
              <a:t>-</a:t>
            </a:r>
            <a:r>
              <a:rPr lang="ko-KR" altLang="en-US"/>
              <a:t> 세부 텍스트의 비율은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5:3,</a:t>
            </a:r>
            <a:r>
              <a:rPr lang="ko-KR" altLang="en-US"/>
              <a:t> 카테고리 텍스트는 </a:t>
            </a:r>
            <a:r>
              <a:rPr lang="en-US" altLang="ko-KR"/>
              <a:t>35pt,</a:t>
            </a:r>
            <a:r>
              <a:rPr lang="ko-KR" altLang="en-US"/>
              <a:t> 세부 텍스트는 </a:t>
            </a:r>
            <a:r>
              <a:rPr lang="en-US" altLang="ko-KR"/>
              <a:t>21pt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추후 변경 필요 시 비율은 유지</a:t>
            </a:r>
            <a:r>
              <a:rPr lang="en-US" altLang="ko-KR"/>
              <a:t>)</a:t>
            </a:r>
            <a:endParaRPr lang="en-US" altLang="ko-KR"/>
          </a:p>
        </p:txBody>
      </p:sp>
      <p:cxnSp>
        <p:nvCxnSpPr>
          <p:cNvPr id="45" name="선 44"/>
          <p:cNvCxnSpPr/>
          <p:nvPr/>
        </p:nvCxnSpPr>
        <p:spPr>
          <a:xfrm rot="16200000" flipH="1">
            <a:off x="2213872" y="3401106"/>
            <a:ext cx="1166030" cy="50222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선 45"/>
          <p:cNvCxnSpPr/>
          <p:nvPr/>
        </p:nvCxnSpPr>
        <p:spPr>
          <a:xfrm rot="16200000" flipV="1">
            <a:off x="2052004" y="3252315"/>
            <a:ext cx="1020202" cy="9456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가로 글상자 46"/>
          <p:cNvSpPr txBox="1"/>
          <p:nvPr/>
        </p:nvSpPr>
        <p:spPr>
          <a:xfrm>
            <a:off x="3145320" y="4988853"/>
            <a:ext cx="7091562" cy="173389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● 카테고리 출력 순서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영토 → 건물→ 연구</a:t>
            </a:r>
            <a:r>
              <a:rPr lang="en-US" altLang="ko-KR"/>
              <a:t>(</a:t>
            </a:r>
            <a:r>
              <a:rPr lang="ko-KR" altLang="en-US"/>
              <a:t>공통→협력국 연구 순서대로</a:t>
            </a:r>
            <a:r>
              <a:rPr lang="en-US" altLang="ko-KR"/>
              <a:t>)</a:t>
            </a:r>
            <a:r>
              <a:rPr lang="ko-KR" altLang="en-US"/>
              <a:t> → 영구 강화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세부 텍스트 출력 순서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영토 </a:t>
            </a:r>
            <a:r>
              <a:rPr lang="en-US" altLang="ko-KR"/>
              <a:t>:</a:t>
            </a:r>
            <a:r>
              <a:rPr lang="ko-KR" altLang="en-US"/>
              <a:t> 총 타일 수입량 → 연구 → 해당하는 영구 강화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건물 </a:t>
            </a:r>
            <a:r>
              <a:rPr lang="en-US" altLang="ko-KR"/>
              <a:t>:</a:t>
            </a:r>
            <a:r>
              <a:rPr lang="ko-KR" altLang="en-US"/>
              <a:t> 총 건물 생산량 → 연구 → 해당하는 영구 강화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연구</a:t>
            </a:r>
            <a:r>
              <a:rPr lang="en-US" altLang="ko-KR"/>
              <a:t>,</a:t>
            </a:r>
            <a:r>
              <a:rPr lang="ko-KR" altLang="en-US"/>
              <a:t> 영구 강화 </a:t>
            </a:r>
            <a:r>
              <a:rPr lang="en-US" altLang="ko-KR"/>
              <a:t>:</a:t>
            </a:r>
            <a:r>
              <a:rPr lang="ko-KR" altLang="en-US"/>
              <a:t> 상단의 영토</a:t>
            </a:r>
            <a:r>
              <a:rPr lang="en-US" altLang="ko-KR"/>
              <a:t>/</a:t>
            </a:r>
            <a:r>
              <a:rPr lang="ko-KR" altLang="en-US"/>
              <a:t>건물에 포함되지 않는 나머지 항목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790720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오각형 20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자원 종합 팝업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개요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가로 글상자 47"/>
          <p:cNvSpPr txBox="1"/>
          <p:nvPr/>
        </p:nvSpPr>
        <p:spPr>
          <a:xfrm>
            <a:off x="1272886" y="715855"/>
            <a:ext cx="8803300" cy="3585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● </a:t>
            </a:r>
            <a:r>
              <a:rPr lang="en-US" altLang="ko-KR"/>
              <a:t>Ex1. </a:t>
            </a:r>
            <a:r>
              <a:rPr lang="ko-KR" altLang="en-US"/>
              <a:t>건물</a:t>
            </a:r>
            <a:r>
              <a:rPr lang="en-US" altLang="ko-KR"/>
              <a:t>,</a:t>
            </a:r>
            <a:r>
              <a:rPr lang="ko-KR" altLang="en-US"/>
              <a:t> 영토에서 나무 생산량 증가</a:t>
            </a:r>
            <a:r>
              <a:rPr lang="en-US" altLang="ko-KR"/>
              <a:t>,</a:t>
            </a:r>
            <a:r>
              <a:rPr lang="ko-KR" altLang="en-US"/>
              <a:t> 고정 수입 증가 연구가 활성화 되어있을 때</a:t>
            </a: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972236" y="1074420"/>
            <a:ext cx="2199688" cy="2628326"/>
          </a:xfrm>
          <a:prstGeom prst="rect">
            <a:avLst/>
          </a:prstGeom>
          <a:solidFill>
            <a:srgbClr val="000000">
              <a:alpha val="67000"/>
            </a:srgbClr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0" name="가로 글상자 49"/>
          <p:cNvSpPr txBox="1"/>
          <p:nvPr/>
        </p:nvSpPr>
        <p:spPr>
          <a:xfrm>
            <a:off x="3972232" y="1631347"/>
            <a:ext cx="2344638" cy="67656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2"/>
                </a:solidFill>
              </a:rPr>
              <a:t>Territory</a:t>
            </a:r>
            <a:endParaRPr lang="en-US" altLang="ko-KR" sz="15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Base Income </a:t>
            </a:r>
            <a:r>
              <a:rPr lang="en-US" altLang="ko-KR" sz="1200">
                <a:solidFill>
                  <a:srgbClr val="1aff1a"/>
                </a:solidFill>
              </a:rPr>
              <a:t>+1,234</a:t>
            </a:r>
            <a:endParaRPr lang="en-US" altLang="ko-KR" sz="12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Territory Income Improve </a:t>
            </a:r>
            <a:r>
              <a:rPr lang="en-US" altLang="ko-KR" sz="1200">
                <a:solidFill>
                  <a:srgbClr val="1aff1a"/>
                </a:solidFill>
              </a:rPr>
              <a:t>+15%</a:t>
            </a:r>
            <a:endParaRPr lang="en-US" altLang="ko-KR" sz="1200">
              <a:solidFill>
                <a:srgbClr val="1aff1a"/>
              </a:solidFill>
            </a:endParaRPr>
          </a:p>
        </p:txBody>
      </p:sp>
      <p:sp>
        <p:nvSpPr>
          <p:cNvPr id="51" name="가로 글상자 50"/>
          <p:cNvSpPr txBox="1"/>
          <p:nvPr/>
        </p:nvSpPr>
        <p:spPr>
          <a:xfrm>
            <a:off x="3972235" y="1500033"/>
            <a:ext cx="445589" cy="26262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en-US" altLang="ko-KR" sz="1100">
              <a:solidFill>
                <a:srgbClr val="1aff1a"/>
              </a:solidFill>
            </a:endParaRPr>
          </a:p>
        </p:txBody>
      </p:sp>
      <p:sp>
        <p:nvSpPr>
          <p:cNvPr id="52" name="가로 글상자 51"/>
          <p:cNvSpPr txBox="1"/>
          <p:nvPr/>
        </p:nvSpPr>
        <p:spPr>
          <a:xfrm>
            <a:off x="3972234" y="1074420"/>
            <a:ext cx="1735898" cy="54769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1"/>
                </a:solidFill>
              </a:rPr>
              <a:t>       total income</a:t>
            </a:r>
            <a:endParaRPr lang="en-US" altLang="ko-KR" sz="15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lt1"/>
                </a:solidFill>
              </a:rPr>
              <a:t> </a:t>
            </a:r>
            <a:r>
              <a:rPr lang="en-US" altLang="ko-KR" sz="1500">
                <a:solidFill>
                  <a:srgbClr val="1aff1a"/>
                </a:solidFill>
              </a:rPr>
              <a:t>+4,215/day</a:t>
            </a:r>
            <a:endParaRPr lang="en-US" altLang="ko-KR" sz="1500">
              <a:solidFill>
                <a:srgbClr val="1aff1a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8173" y="1102995"/>
            <a:ext cx="253712" cy="253712"/>
          </a:xfrm>
          <a:prstGeom prst="rect">
            <a:avLst/>
          </a:prstGeom>
        </p:spPr>
      </p:pic>
      <p:cxnSp>
        <p:nvCxnSpPr>
          <p:cNvPr id="54" name="선 53"/>
          <p:cNvCxnSpPr/>
          <p:nvPr/>
        </p:nvCxnSpPr>
        <p:spPr>
          <a:xfrm>
            <a:off x="4039598" y="1914068"/>
            <a:ext cx="1558137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가로 글상자 54"/>
          <p:cNvSpPr txBox="1"/>
          <p:nvPr/>
        </p:nvSpPr>
        <p:spPr>
          <a:xfrm>
            <a:off x="3972235" y="2405648"/>
            <a:ext cx="2296319" cy="6737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2"/>
                </a:solidFill>
              </a:rPr>
              <a:t>Building</a:t>
            </a:r>
            <a:endParaRPr lang="en-US" altLang="ko-KR" sz="15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Base Income </a:t>
            </a:r>
            <a:r>
              <a:rPr lang="en-US" altLang="ko-KR" sz="1200">
                <a:solidFill>
                  <a:srgbClr val="1aff1a"/>
                </a:solidFill>
              </a:rPr>
              <a:t>+2,345</a:t>
            </a:r>
            <a:endParaRPr lang="en-US" altLang="ko-KR" sz="12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Territory Income Improve 1 </a:t>
            </a:r>
            <a:r>
              <a:rPr lang="en-US" altLang="ko-KR" sz="1200">
                <a:solidFill>
                  <a:srgbClr val="1aff1a"/>
                </a:solidFill>
              </a:rPr>
              <a:t>+15%</a:t>
            </a:r>
            <a:endParaRPr lang="en-US" altLang="ko-KR" sz="1200">
              <a:solidFill>
                <a:srgbClr val="1aff1a"/>
              </a:solidFill>
            </a:endParaRPr>
          </a:p>
        </p:txBody>
      </p:sp>
      <p:cxnSp>
        <p:nvCxnSpPr>
          <p:cNvPr id="56" name="선 55"/>
          <p:cNvCxnSpPr/>
          <p:nvPr/>
        </p:nvCxnSpPr>
        <p:spPr>
          <a:xfrm>
            <a:off x="4039598" y="2680549"/>
            <a:ext cx="1558137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가로 글상자 58"/>
          <p:cNvSpPr txBox="1"/>
          <p:nvPr/>
        </p:nvSpPr>
        <p:spPr>
          <a:xfrm>
            <a:off x="3972236" y="3150870"/>
            <a:ext cx="2199689" cy="5000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2"/>
                </a:solidFill>
              </a:rPr>
              <a:t>Research</a:t>
            </a:r>
            <a:endParaRPr lang="en-US" altLang="ko-KR" sz="15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Fixed Income Improve 1 </a:t>
            </a:r>
            <a:r>
              <a:rPr lang="en-US" altLang="ko-KR" sz="1200">
                <a:solidFill>
                  <a:srgbClr val="1aff1a"/>
                </a:solidFill>
              </a:rPr>
              <a:t>+100</a:t>
            </a:r>
            <a:endParaRPr lang="en-US" altLang="ko-KR" sz="1200">
              <a:solidFill>
                <a:srgbClr val="ff0000"/>
              </a:solidFill>
            </a:endParaRPr>
          </a:p>
        </p:txBody>
      </p:sp>
      <p:cxnSp>
        <p:nvCxnSpPr>
          <p:cNvPr id="60" name="선 59"/>
          <p:cNvCxnSpPr/>
          <p:nvPr/>
        </p:nvCxnSpPr>
        <p:spPr>
          <a:xfrm>
            <a:off x="4039599" y="3425772"/>
            <a:ext cx="1558137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가로 글상자 60"/>
          <p:cNvSpPr txBox="1"/>
          <p:nvPr/>
        </p:nvSpPr>
        <p:spPr>
          <a:xfrm>
            <a:off x="1327998" y="3798408"/>
            <a:ext cx="8803300" cy="3663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● </a:t>
            </a:r>
            <a:r>
              <a:rPr lang="en-US" altLang="ko-KR"/>
              <a:t>Ex2.</a:t>
            </a:r>
            <a:r>
              <a:rPr lang="ko-KR" altLang="en-US"/>
              <a:t> </a:t>
            </a:r>
            <a:r>
              <a:rPr lang="en-US" altLang="ko-KR"/>
              <a:t>Ex1</a:t>
            </a:r>
            <a:r>
              <a:rPr lang="ko-KR" altLang="en-US"/>
              <a:t>에서 게임 진행으로 인해 </a:t>
            </a:r>
            <a:r>
              <a:rPr lang="en-US" altLang="ko-KR"/>
              <a:t>Total Income</a:t>
            </a:r>
            <a:r>
              <a:rPr lang="ko-KR" altLang="en-US"/>
              <a:t>이 </a:t>
            </a:r>
            <a:r>
              <a:rPr lang="en-US" altLang="ko-KR"/>
              <a:t>10,000</a:t>
            </a:r>
            <a:r>
              <a:rPr lang="ko-KR" altLang="en-US"/>
              <a:t> 이상이 될 경우  </a:t>
            </a: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993751" y="4230784"/>
            <a:ext cx="2199688" cy="2628326"/>
          </a:xfrm>
          <a:prstGeom prst="rect">
            <a:avLst/>
          </a:prstGeom>
          <a:solidFill>
            <a:srgbClr val="000000">
              <a:alpha val="67000"/>
            </a:srgbClr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3" name="가로 글상자 62"/>
          <p:cNvSpPr txBox="1"/>
          <p:nvPr/>
        </p:nvSpPr>
        <p:spPr>
          <a:xfrm>
            <a:off x="3993747" y="4787710"/>
            <a:ext cx="2344638" cy="67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2"/>
                </a:solidFill>
              </a:rPr>
              <a:t>Territory</a:t>
            </a:r>
            <a:endParaRPr lang="en-US" altLang="ko-KR" sz="15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Base Income </a:t>
            </a:r>
            <a:r>
              <a:rPr lang="en-US" altLang="ko-KR" sz="1200">
                <a:solidFill>
                  <a:srgbClr val="1aff1a"/>
                </a:solidFill>
              </a:rPr>
              <a:t>+4,567</a:t>
            </a:r>
            <a:endParaRPr lang="en-US" altLang="ko-KR" sz="12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Territory Income Improve </a:t>
            </a:r>
            <a:r>
              <a:rPr lang="en-US" altLang="ko-KR" sz="1200">
                <a:solidFill>
                  <a:srgbClr val="1aff1a"/>
                </a:solidFill>
              </a:rPr>
              <a:t>+30%</a:t>
            </a:r>
            <a:endParaRPr lang="en-US" altLang="ko-KR" sz="1200">
              <a:solidFill>
                <a:srgbClr val="1aff1a"/>
              </a:solidFill>
            </a:endParaRPr>
          </a:p>
        </p:txBody>
      </p:sp>
      <p:sp>
        <p:nvSpPr>
          <p:cNvPr id="64" name="가로 글상자 63"/>
          <p:cNvSpPr txBox="1"/>
          <p:nvPr/>
        </p:nvSpPr>
        <p:spPr>
          <a:xfrm>
            <a:off x="3993751" y="4656397"/>
            <a:ext cx="445589" cy="26262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en-US" altLang="ko-KR" sz="1100">
              <a:solidFill>
                <a:srgbClr val="1aff1a"/>
              </a:solidFill>
            </a:endParaRPr>
          </a:p>
        </p:txBody>
      </p:sp>
      <p:sp>
        <p:nvSpPr>
          <p:cNvPr id="65" name="가로 글상자 64"/>
          <p:cNvSpPr txBox="1"/>
          <p:nvPr/>
        </p:nvSpPr>
        <p:spPr>
          <a:xfrm>
            <a:off x="3993750" y="4230783"/>
            <a:ext cx="1735898" cy="54769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1"/>
                </a:solidFill>
              </a:rPr>
              <a:t>       total income</a:t>
            </a:r>
            <a:endParaRPr lang="en-US" altLang="ko-KR" sz="15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lt1"/>
                </a:solidFill>
              </a:rPr>
              <a:t> </a:t>
            </a:r>
            <a:r>
              <a:rPr lang="en-US" altLang="ko-KR" sz="1500">
                <a:solidFill>
                  <a:srgbClr val="1aff1a"/>
                </a:solidFill>
              </a:rPr>
              <a:t>+13.5k/day</a:t>
            </a:r>
            <a:endParaRPr lang="en-US" altLang="ko-KR" sz="1500">
              <a:solidFill>
                <a:srgbClr val="1aff1a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89689" y="4259359"/>
            <a:ext cx="253712" cy="253712"/>
          </a:xfrm>
          <a:prstGeom prst="rect">
            <a:avLst/>
          </a:prstGeom>
        </p:spPr>
      </p:pic>
      <p:cxnSp>
        <p:nvCxnSpPr>
          <p:cNvPr id="67" name="선 66"/>
          <p:cNvCxnSpPr/>
          <p:nvPr/>
        </p:nvCxnSpPr>
        <p:spPr>
          <a:xfrm>
            <a:off x="4061114" y="5070432"/>
            <a:ext cx="1558137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가로 글상자 67"/>
          <p:cNvSpPr txBox="1"/>
          <p:nvPr/>
        </p:nvSpPr>
        <p:spPr>
          <a:xfrm>
            <a:off x="3993750" y="5562011"/>
            <a:ext cx="2296319" cy="6749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2"/>
                </a:solidFill>
              </a:rPr>
              <a:t>Building</a:t>
            </a:r>
            <a:endParaRPr lang="en-US" altLang="ko-KR" sz="15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Base Income </a:t>
            </a:r>
            <a:r>
              <a:rPr lang="en-US" altLang="ko-KR" sz="1200">
                <a:solidFill>
                  <a:srgbClr val="1aff1a"/>
                </a:solidFill>
              </a:rPr>
              <a:t>+5,678</a:t>
            </a:r>
            <a:endParaRPr lang="en-US" altLang="ko-KR" sz="12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Territory Income Improve 1 </a:t>
            </a:r>
            <a:r>
              <a:rPr lang="en-US" altLang="ko-KR" sz="1200">
                <a:solidFill>
                  <a:srgbClr val="1aff1a"/>
                </a:solidFill>
              </a:rPr>
              <a:t>+30%</a:t>
            </a:r>
            <a:endParaRPr lang="en-US" altLang="ko-KR" sz="1200">
              <a:solidFill>
                <a:srgbClr val="1aff1a"/>
              </a:solidFill>
            </a:endParaRPr>
          </a:p>
        </p:txBody>
      </p:sp>
      <p:cxnSp>
        <p:nvCxnSpPr>
          <p:cNvPr id="69" name="선 68"/>
          <p:cNvCxnSpPr/>
          <p:nvPr/>
        </p:nvCxnSpPr>
        <p:spPr>
          <a:xfrm>
            <a:off x="4061114" y="5836913"/>
            <a:ext cx="1558137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가로 글상자 69"/>
          <p:cNvSpPr txBox="1"/>
          <p:nvPr/>
        </p:nvSpPr>
        <p:spPr>
          <a:xfrm>
            <a:off x="3993751" y="6307233"/>
            <a:ext cx="2199689" cy="5000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2"/>
                </a:solidFill>
              </a:rPr>
              <a:t>Research</a:t>
            </a:r>
            <a:endParaRPr lang="en-US" altLang="ko-KR" sz="15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Fixed Income Improve 2 </a:t>
            </a:r>
            <a:r>
              <a:rPr lang="en-US" altLang="ko-KR" sz="1200">
                <a:solidFill>
                  <a:srgbClr val="1aff1a"/>
                </a:solidFill>
              </a:rPr>
              <a:t>+200</a:t>
            </a:r>
            <a:endParaRPr lang="en-US" altLang="ko-KR" sz="1200">
              <a:solidFill>
                <a:srgbClr val="1aff1a"/>
              </a:solidFill>
            </a:endParaRPr>
          </a:p>
        </p:txBody>
      </p:sp>
      <p:cxnSp>
        <p:nvCxnSpPr>
          <p:cNvPr id="71" name="선 70"/>
          <p:cNvCxnSpPr/>
          <p:nvPr/>
        </p:nvCxnSpPr>
        <p:spPr>
          <a:xfrm>
            <a:off x="4061115" y="6582136"/>
            <a:ext cx="1558137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216431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오각형 20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자원 종합 팝업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개요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8" name="가로 글상자 47"/>
          <p:cNvSpPr txBox="1"/>
          <p:nvPr/>
        </p:nvSpPr>
        <p:spPr>
          <a:xfrm>
            <a:off x="1272886" y="715855"/>
            <a:ext cx="8803300" cy="35856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● </a:t>
            </a:r>
            <a:r>
              <a:rPr lang="en-US" altLang="ko-KR"/>
              <a:t>Ex1. </a:t>
            </a:r>
            <a:r>
              <a:rPr lang="ko-KR" altLang="en-US"/>
              <a:t>건물</a:t>
            </a:r>
            <a:r>
              <a:rPr lang="en-US" altLang="ko-KR"/>
              <a:t>,</a:t>
            </a:r>
            <a:r>
              <a:rPr lang="ko-KR" altLang="en-US"/>
              <a:t> 영토에서 나무 생산량 증가</a:t>
            </a:r>
            <a:r>
              <a:rPr lang="en-US" altLang="ko-KR"/>
              <a:t>,</a:t>
            </a:r>
            <a:r>
              <a:rPr lang="ko-KR" altLang="en-US"/>
              <a:t> 고정 수입 증가 연구가 활성화 되어있을 때</a:t>
            </a:r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3972236" y="1074420"/>
            <a:ext cx="2199688" cy="2628326"/>
          </a:xfrm>
          <a:prstGeom prst="rect">
            <a:avLst/>
          </a:prstGeom>
          <a:solidFill>
            <a:srgbClr val="000000">
              <a:alpha val="67000"/>
            </a:srgbClr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0" name="가로 글상자 49"/>
          <p:cNvSpPr txBox="1"/>
          <p:nvPr/>
        </p:nvSpPr>
        <p:spPr>
          <a:xfrm>
            <a:off x="3972232" y="1631347"/>
            <a:ext cx="2344638" cy="67656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2"/>
                </a:solidFill>
              </a:rPr>
              <a:t>Territory</a:t>
            </a:r>
            <a:endParaRPr lang="en-US" altLang="ko-KR" sz="15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Base Income </a:t>
            </a:r>
            <a:r>
              <a:rPr lang="en-US" altLang="ko-KR" sz="1200">
                <a:solidFill>
                  <a:srgbClr val="1aff1a"/>
                </a:solidFill>
              </a:rPr>
              <a:t>+1,234</a:t>
            </a:r>
            <a:endParaRPr lang="en-US" altLang="ko-KR" sz="12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Territory Income Improve </a:t>
            </a:r>
            <a:r>
              <a:rPr lang="en-US" altLang="ko-KR" sz="1200">
                <a:solidFill>
                  <a:srgbClr val="1aff1a"/>
                </a:solidFill>
              </a:rPr>
              <a:t>+15%</a:t>
            </a:r>
            <a:endParaRPr lang="en-US" altLang="ko-KR" sz="1200">
              <a:solidFill>
                <a:srgbClr val="1aff1a"/>
              </a:solidFill>
            </a:endParaRPr>
          </a:p>
        </p:txBody>
      </p:sp>
      <p:sp>
        <p:nvSpPr>
          <p:cNvPr id="51" name="가로 글상자 50"/>
          <p:cNvSpPr txBox="1"/>
          <p:nvPr/>
        </p:nvSpPr>
        <p:spPr>
          <a:xfrm>
            <a:off x="3972235" y="1500033"/>
            <a:ext cx="445589" cy="26262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en-US" altLang="ko-KR" sz="1100">
              <a:solidFill>
                <a:srgbClr val="1aff1a"/>
              </a:solidFill>
            </a:endParaRPr>
          </a:p>
        </p:txBody>
      </p:sp>
      <p:sp>
        <p:nvSpPr>
          <p:cNvPr id="52" name="가로 글상자 51"/>
          <p:cNvSpPr txBox="1"/>
          <p:nvPr/>
        </p:nvSpPr>
        <p:spPr>
          <a:xfrm>
            <a:off x="3972234" y="1074420"/>
            <a:ext cx="1735898" cy="54769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1"/>
                </a:solidFill>
              </a:rPr>
              <a:t>       total income</a:t>
            </a:r>
            <a:endParaRPr lang="en-US" altLang="ko-KR" sz="15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lt1"/>
                </a:solidFill>
              </a:rPr>
              <a:t> </a:t>
            </a:r>
            <a:r>
              <a:rPr lang="en-US" altLang="ko-KR" sz="1500">
                <a:solidFill>
                  <a:srgbClr val="1aff1a"/>
                </a:solidFill>
              </a:rPr>
              <a:t>+4,215/day</a:t>
            </a:r>
            <a:endParaRPr lang="en-US" altLang="ko-KR" sz="1500">
              <a:solidFill>
                <a:srgbClr val="1aff1a"/>
              </a:solidFill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068173" y="1102995"/>
            <a:ext cx="253712" cy="253712"/>
          </a:xfrm>
          <a:prstGeom prst="rect">
            <a:avLst/>
          </a:prstGeom>
        </p:spPr>
      </p:pic>
      <p:cxnSp>
        <p:nvCxnSpPr>
          <p:cNvPr id="54" name="선 53"/>
          <p:cNvCxnSpPr/>
          <p:nvPr/>
        </p:nvCxnSpPr>
        <p:spPr>
          <a:xfrm>
            <a:off x="4039598" y="1914068"/>
            <a:ext cx="1558137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가로 글상자 54"/>
          <p:cNvSpPr txBox="1"/>
          <p:nvPr/>
        </p:nvSpPr>
        <p:spPr>
          <a:xfrm>
            <a:off x="3972235" y="2405648"/>
            <a:ext cx="2296319" cy="67379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2"/>
                </a:solidFill>
              </a:rPr>
              <a:t>Building</a:t>
            </a:r>
            <a:endParaRPr lang="en-US" altLang="ko-KR" sz="15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Base Income </a:t>
            </a:r>
            <a:r>
              <a:rPr lang="en-US" altLang="ko-KR" sz="1200">
                <a:solidFill>
                  <a:srgbClr val="1aff1a"/>
                </a:solidFill>
              </a:rPr>
              <a:t>+2,345</a:t>
            </a:r>
            <a:endParaRPr lang="en-US" altLang="ko-KR" sz="12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Territory Income Improve 1 </a:t>
            </a:r>
            <a:r>
              <a:rPr lang="en-US" altLang="ko-KR" sz="1200">
                <a:solidFill>
                  <a:srgbClr val="1aff1a"/>
                </a:solidFill>
              </a:rPr>
              <a:t>+15%</a:t>
            </a:r>
            <a:endParaRPr lang="en-US" altLang="ko-KR" sz="1200">
              <a:solidFill>
                <a:srgbClr val="1aff1a"/>
              </a:solidFill>
            </a:endParaRPr>
          </a:p>
        </p:txBody>
      </p:sp>
      <p:cxnSp>
        <p:nvCxnSpPr>
          <p:cNvPr id="56" name="선 55"/>
          <p:cNvCxnSpPr/>
          <p:nvPr/>
        </p:nvCxnSpPr>
        <p:spPr>
          <a:xfrm>
            <a:off x="4039598" y="2680549"/>
            <a:ext cx="1558137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가로 글상자 58"/>
          <p:cNvSpPr txBox="1"/>
          <p:nvPr/>
        </p:nvSpPr>
        <p:spPr>
          <a:xfrm>
            <a:off x="3972236" y="3150870"/>
            <a:ext cx="2199689" cy="5000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2"/>
                </a:solidFill>
              </a:rPr>
              <a:t>Research</a:t>
            </a:r>
            <a:endParaRPr lang="en-US" altLang="ko-KR" sz="15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Fixed Income Improve 1 </a:t>
            </a:r>
            <a:r>
              <a:rPr lang="en-US" altLang="ko-KR" sz="1200">
                <a:solidFill>
                  <a:srgbClr val="1aff1a"/>
                </a:solidFill>
              </a:rPr>
              <a:t>+100</a:t>
            </a:r>
            <a:endParaRPr lang="en-US" altLang="ko-KR" sz="1200">
              <a:solidFill>
                <a:srgbClr val="ff0000"/>
              </a:solidFill>
            </a:endParaRPr>
          </a:p>
        </p:txBody>
      </p:sp>
      <p:cxnSp>
        <p:nvCxnSpPr>
          <p:cNvPr id="60" name="선 59"/>
          <p:cNvCxnSpPr/>
          <p:nvPr/>
        </p:nvCxnSpPr>
        <p:spPr>
          <a:xfrm>
            <a:off x="4039599" y="3425772"/>
            <a:ext cx="1558137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가로 글상자 60"/>
          <p:cNvSpPr txBox="1"/>
          <p:nvPr/>
        </p:nvSpPr>
        <p:spPr>
          <a:xfrm>
            <a:off x="1327998" y="3798408"/>
            <a:ext cx="8803300" cy="3663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● </a:t>
            </a:r>
            <a:r>
              <a:rPr lang="en-US" altLang="ko-KR"/>
              <a:t>Ex2.</a:t>
            </a:r>
            <a:r>
              <a:rPr lang="ko-KR" altLang="en-US"/>
              <a:t> </a:t>
            </a:r>
            <a:r>
              <a:rPr lang="en-US" altLang="ko-KR"/>
              <a:t>Ex1</a:t>
            </a:r>
            <a:r>
              <a:rPr lang="ko-KR" altLang="en-US"/>
              <a:t>에서 게임 진행으로 인해 </a:t>
            </a:r>
            <a:r>
              <a:rPr lang="en-US" altLang="ko-KR"/>
              <a:t>Total Income</a:t>
            </a:r>
            <a:r>
              <a:rPr lang="ko-KR" altLang="en-US"/>
              <a:t>이 </a:t>
            </a:r>
            <a:r>
              <a:rPr lang="en-US" altLang="ko-KR"/>
              <a:t>10,000</a:t>
            </a:r>
            <a:r>
              <a:rPr lang="ko-KR" altLang="en-US"/>
              <a:t> 이상이 될 경우  </a:t>
            </a:r>
            <a:endParaRPr lang="ko-KR" altLang="en-US"/>
          </a:p>
        </p:txBody>
      </p:sp>
      <p:sp>
        <p:nvSpPr>
          <p:cNvPr id="62" name="직사각형 61"/>
          <p:cNvSpPr/>
          <p:nvPr/>
        </p:nvSpPr>
        <p:spPr>
          <a:xfrm>
            <a:off x="3993751" y="4230784"/>
            <a:ext cx="2199688" cy="2628326"/>
          </a:xfrm>
          <a:prstGeom prst="rect">
            <a:avLst/>
          </a:prstGeom>
          <a:solidFill>
            <a:srgbClr val="000000">
              <a:alpha val="67000"/>
            </a:srgbClr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3" name="가로 글상자 62"/>
          <p:cNvSpPr txBox="1"/>
          <p:nvPr/>
        </p:nvSpPr>
        <p:spPr>
          <a:xfrm>
            <a:off x="3993747" y="4787710"/>
            <a:ext cx="2344638" cy="67773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2"/>
                </a:solidFill>
              </a:rPr>
              <a:t>Territory</a:t>
            </a:r>
            <a:endParaRPr lang="en-US" altLang="ko-KR" sz="15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Base Income </a:t>
            </a:r>
            <a:r>
              <a:rPr lang="en-US" altLang="ko-KR" sz="1200">
                <a:solidFill>
                  <a:srgbClr val="1aff1a"/>
                </a:solidFill>
              </a:rPr>
              <a:t>+4,567</a:t>
            </a:r>
            <a:endParaRPr lang="en-US" altLang="ko-KR" sz="12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Territory Income Improve </a:t>
            </a:r>
            <a:r>
              <a:rPr lang="en-US" altLang="ko-KR" sz="1200">
                <a:solidFill>
                  <a:srgbClr val="1aff1a"/>
                </a:solidFill>
              </a:rPr>
              <a:t>+30%</a:t>
            </a:r>
            <a:endParaRPr lang="en-US" altLang="ko-KR" sz="1200">
              <a:solidFill>
                <a:srgbClr val="1aff1a"/>
              </a:solidFill>
            </a:endParaRPr>
          </a:p>
        </p:txBody>
      </p:sp>
      <p:sp>
        <p:nvSpPr>
          <p:cNvPr id="64" name="가로 글상자 63"/>
          <p:cNvSpPr txBox="1"/>
          <p:nvPr/>
        </p:nvSpPr>
        <p:spPr>
          <a:xfrm>
            <a:off x="3993751" y="4656397"/>
            <a:ext cx="445589" cy="26262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en-US" altLang="ko-KR" sz="1100">
              <a:solidFill>
                <a:srgbClr val="1aff1a"/>
              </a:solidFill>
            </a:endParaRPr>
          </a:p>
        </p:txBody>
      </p:sp>
      <p:sp>
        <p:nvSpPr>
          <p:cNvPr id="65" name="가로 글상자 64"/>
          <p:cNvSpPr txBox="1"/>
          <p:nvPr/>
        </p:nvSpPr>
        <p:spPr>
          <a:xfrm>
            <a:off x="3993750" y="4230783"/>
            <a:ext cx="1735898" cy="54769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1"/>
                </a:solidFill>
              </a:rPr>
              <a:t>       total income</a:t>
            </a:r>
            <a:endParaRPr lang="en-US" altLang="ko-KR" sz="15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500">
                <a:solidFill>
                  <a:schemeClr val="lt1"/>
                </a:solidFill>
              </a:rPr>
              <a:t> </a:t>
            </a:r>
            <a:r>
              <a:rPr lang="en-US" altLang="ko-KR" sz="1500">
                <a:solidFill>
                  <a:srgbClr val="1aff1a"/>
                </a:solidFill>
              </a:rPr>
              <a:t>+13.5k/day</a:t>
            </a:r>
            <a:endParaRPr lang="en-US" altLang="ko-KR" sz="1500">
              <a:solidFill>
                <a:srgbClr val="1aff1a"/>
              </a:solidFill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89689" y="4259359"/>
            <a:ext cx="253712" cy="253712"/>
          </a:xfrm>
          <a:prstGeom prst="rect">
            <a:avLst/>
          </a:prstGeom>
        </p:spPr>
      </p:pic>
      <p:cxnSp>
        <p:nvCxnSpPr>
          <p:cNvPr id="67" name="선 66"/>
          <p:cNvCxnSpPr/>
          <p:nvPr/>
        </p:nvCxnSpPr>
        <p:spPr>
          <a:xfrm>
            <a:off x="4061114" y="5070432"/>
            <a:ext cx="1558137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가로 글상자 67"/>
          <p:cNvSpPr txBox="1"/>
          <p:nvPr/>
        </p:nvSpPr>
        <p:spPr>
          <a:xfrm>
            <a:off x="3993750" y="5562011"/>
            <a:ext cx="2296319" cy="67495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2"/>
                </a:solidFill>
              </a:rPr>
              <a:t>Building</a:t>
            </a:r>
            <a:endParaRPr lang="en-US" altLang="ko-KR" sz="15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Base Income </a:t>
            </a:r>
            <a:r>
              <a:rPr lang="en-US" altLang="ko-KR" sz="1200">
                <a:solidFill>
                  <a:srgbClr val="1aff1a"/>
                </a:solidFill>
              </a:rPr>
              <a:t>+5,678</a:t>
            </a:r>
            <a:endParaRPr lang="en-US" altLang="ko-KR" sz="12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Territory Income Improve 1 </a:t>
            </a:r>
            <a:r>
              <a:rPr lang="en-US" altLang="ko-KR" sz="1200">
                <a:solidFill>
                  <a:srgbClr val="1aff1a"/>
                </a:solidFill>
              </a:rPr>
              <a:t>+30%</a:t>
            </a:r>
            <a:endParaRPr lang="en-US" altLang="ko-KR" sz="1200">
              <a:solidFill>
                <a:srgbClr val="1aff1a"/>
              </a:solidFill>
            </a:endParaRPr>
          </a:p>
        </p:txBody>
      </p:sp>
      <p:cxnSp>
        <p:nvCxnSpPr>
          <p:cNvPr id="69" name="선 68"/>
          <p:cNvCxnSpPr/>
          <p:nvPr/>
        </p:nvCxnSpPr>
        <p:spPr>
          <a:xfrm>
            <a:off x="4061114" y="5836913"/>
            <a:ext cx="1558137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가로 글상자 69"/>
          <p:cNvSpPr txBox="1"/>
          <p:nvPr/>
        </p:nvSpPr>
        <p:spPr>
          <a:xfrm>
            <a:off x="3993751" y="6307233"/>
            <a:ext cx="2199689" cy="50006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>
                <a:solidFill>
                  <a:schemeClr val="lt2"/>
                </a:solidFill>
              </a:rPr>
              <a:t>Research</a:t>
            </a:r>
            <a:endParaRPr lang="en-US" altLang="ko-KR" sz="15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1200">
                <a:solidFill>
                  <a:schemeClr val="lt1"/>
                </a:solidFill>
              </a:rPr>
              <a:t>Fixed Income Improve 2 </a:t>
            </a:r>
            <a:r>
              <a:rPr lang="en-US" altLang="ko-KR" sz="1200">
                <a:solidFill>
                  <a:srgbClr val="1aff1a"/>
                </a:solidFill>
              </a:rPr>
              <a:t>+200</a:t>
            </a:r>
            <a:endParaRPr lang="en-US" altLang="ko-KR" sz="1200">
              <a:solidFill>
                <a:srgbClr val="1aff1a"/>
              </a:solidFill>
            </a:endParaRPr>
          </a:p>
        </p:txBody>
      </p:sp>
      <p:cxnSp>
        <p:nvCxnSpPr>
          <p:cNvPr id="71" name="선 70"/>
          <p:cNvCxnSpPr/>
          <p:nvPr/>
        </p:nvCxnSpPr>
        <p:spPr>
          <a:xfrm>
            <a:off x="4061115" y="6582136"/>
            <a:ext cx="1558137" cy="0"/>
          </a:xfrm>
          <a:prstGeom prst="line">
            <a:avLst/>
          </a:prstGeom>
          <a:ln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89152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53136" y="1465498"/>
            <a:ext cx="7785049" cy="4376460"/>
          </a:xfrm>
          <a:prstGeom prst="rect">
            <a:avLst/>
          </a:prstGeom>
        </p:spPr>
      </p:pic>
      <p:sp>
        <p:nvSpPr>
          <p:cNvPr id="5" name="오각형 4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마을 메인 메뉴 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데이터 처리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17887" y="1497277"/>
            <a:ext cx="4273021" cy="10027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582949" y="1419898"/>
            <a:ext cx="269875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1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12162" y="2205302"/>
            <a:ext cx="2360084" cy="244739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5525935" y="2500047"/>
            <a:ext cx="269875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2</a:t>
            </a:r>
            <a:endParaRPr lang="en-US" altLang="ko-KR">
              <a:solidFill>
                <a:schemeClr val="dk1"/>
              </a:solidFill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226802" y="1073630"/>
          <a:ext cx="3760344" cy="5160196"/>
        </p:xfrm>
        <a:graphic>
          <a:graphicData uri="http://schemas.openxmlformats.org/drawingml/2006/table">
            <a:tbl>
              <a:tblPr firstRow="1" bandRow="1">
                <a:tableStyleId>{206F615A-370F-48FF-96DE-FFA2584FB0C5}</a:tableStyleId>
              </a:tblPr>
              <a:tblGrid>
                <a:gridCol w="1005714"/>
                <a:gridCol w="2754630"/>
              </a:tblGrid>
              <a:tr h="469370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번호</a:t>
                      </a:r>
                      <a:endParaRPr lang="ko-KR" altLang="en-US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/>
                        <a:t>내용</a:t>
                      </a:r>
                      <a:endParaRPr lang="ko-KR" altLang="en-US"/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91056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ko-KR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ko-KR" altLang="en-US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씬 진입 시 </a:t>
                      </a:r>
                      <a:r>
                        <a:rPr lang="ko-KR" sz="1300" spc="0">
                          <a:solidFill>
                            <a:schemeClr val="tx1"/>
                          </a:solidFill>
                          <a:effectLst/>
                        </a:rPr>
                        <a:t>재화 (나무, 철, 식량, </a:t>
                      </a:r>
                      <a:endParaRPr lang="ko-KR" sz="1300" spc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sz="1300" spc="0">
                          <a:solidFill>
                            <a:schemeClr val="tx1"/>
                          </a:solidFill>
                          <a:effectLst/>
                        </a:rPr>
                        <a:t>연구력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  <a:effectLst/>
                        </a:rPr>
                        <a:t>),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ko-KR" sz="1300" spc="0">
                          <a:solidFill>
                            <a:schemeClr val="tx1"/>
                          </a:solidFill>
                          <a:effectLst/>
                        </a:rPr>
                        <a:t>자원별 일일 생산량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 데이터 갱신</a:t>
                      </a:r>
                      <a:endParaRPr lang="ko-KR" altLang="en-US" sz="1300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7560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2</a:t>
                      </a:r>
                      <a:endParaRPr lang="en-US" altLang="ko-KR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tx1"/>
                        </a:buClr>
                        <a:buNone/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  <a:effectLst/>
                        </a:rPr>
                        <a:t>씬 진입 시 일일 이벤트 갱신</a:t>
                      </a:r>
                      <a:endParaRPr lang="ko-KR" altLang="en-US" sz="13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7560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3</a:t>
                      </a:r>
                      <a:endParaRPr lang="en-US" altLang="ko-KR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</a:rPr>
                        <a:t>각 버튼을 누르면 해당 메뉴의</a:t>
                      </a:r>
                      <a:endParaRPr lang="ko-KR" altLang="en-US" sz="1300" spc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</a:rPr>
                        <a:t>씬으로 이동</a:t>
                      </a:r>
                      <a:endParaRPr lang="ko-KR" altLang="en-US" sz="13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7560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4</a:t>
                      </a:r>
                      <a:endParaRPr lang="en-US" altLang="ko-KR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</a:rPr>
                        <a:t>미니맵 씬으로 이동</a:t>
                      </a:r>
                      <a:endParaRPr lang="ko-KR" altLang="en-US" sz="13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7560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5</a:t>
                      </a:r>
                      <a:endParaRPr lang="en-US" altLang="ko-KR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</a:rPr>
                        <a:t>도움말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</a:rPr>
                        <a:t>환경설정 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</a:rPr>
                        <a:t>UI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</a:rPr>
                        <a:t>  팝업 작동</a:t>
                      </a:r>
                      <a:endParaRPr lang="ko-KR" altLang="en-US" sz="1300" spc="0">
                        <a:solidFill>
                          <a:schemeClr val="tx1"/>
                        </a:solidFill>
                      </a:endParaRPr>
                    </a:p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altLang="ko-KR" sz="1300" spc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</a:rPr>
                        <a:t>모든 씬</a:t>
                      </a:r>
                      <a:r>
                        <a:rPr lang="en-US" altLang="ko-KR" sz="1300" spc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300" spc="0">
                          <a:solidFill>
                            <a:schemeClr val="tx1"/>
                          </a:solidFill>
                        </a:rPr>
                        <a:t>패널 공통 사항</a:t>
                      </a:r>
                      <a:endParaRPr lang="ko-KR" altLang="en-US" sz="13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  <a:tr h="75605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/>
                        <a:t>6</a:t>
                      </a:r>
                      <a:endParaRPr lang="en-US" altLang="ko-KR"/>
                    </a:p>
                  </a:txBody>
                  <a:tcPr marL="91440" marR="91440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ko-KR" altLang="en-US" sz="1300" spc="0">
                          <a:solidFill>
                            <a:schemeClr val="tx1"/>
                          </a:solidFill>
                        </a:rPr>
                        <a:t>현재 게임 진행 턴 표기</a:t>
                      </a:r>
                      <a:endParaRPr lang="ko-KR" altLang="en-US" sz="1300" spc="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582949" y="2577427"/>
            <a:ext cx="4705976" cy="3098270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448012" y="2500048"/>
            <a:ext cx="269875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3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5577224" y="4842645"/>
            <a:ext cx="2495022" cy="959476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5442287" y="4765266"/>
            <a:ext cx="269875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4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135861" y="1497277"/>
            <a:ext cx="936385" cy="5180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7000924" y="1362339"/>
            <a:ext cx="269875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5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5057248" y="1632215"/>
            <a:ext cx="936385" cy="518077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90503" y="1419898"/>
            <a:ext cx="269875" cy="269875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6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409533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585459" y="978820"/>
            <a:ext cx="962071" cy="533474"/>
          </a:xfrm>
          <a:prstGeom prst="rect">
            <a:avLst/>
          </a:prstGeom>
        </p:spPr>
      </p:pic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328159" y="972519"/>
            <a:ext cx="962071" cy="533474"/>
          </a:xfrm>
          <a:prstGeom prst="rect">
            <a:avLst/>
          </a:prstGeom>
        </p:spPr>
      </p:pic>
      <p:sp>
        <p:nvSpPr>
          <p:cNvPr id="45" name="가로 글상자 44"/>
          <p:cNvSpPr txBox="1"/>
          <p:nvPr/>
        </p:nvSpPr>
        <p:spPr>
          <a:xfrm>
            <a:off x="4415517" y="1091642"/>
            <a:ext cx="793750" cy="33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+36/d</a:t>
            </a:r>
          </a:p>
        </p:txBody>
      </p:sp>
      <p:sp>
        <p:nvSpPr>
          <p:cNvPr id="46" name="가로 글상자 45"/>
          <p:cNvSpPr txBox="1"/>
          <p:nvPr/>
        </p:nvSpPr>
        <p:spPr>
          <a:xfrm>
            <a:off x="5710917" y="1097942"/>
            <a:ext cx="793750" cy="338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+5/d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3039109" y="969788"/>
            <a:ext cx="962071" cy="53347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858008" y="963488"/>
            <a:ext cx="962071" cy="53347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 rot="16200000">
            <a:off x="10578124" y="4877462"/>
            <a:ext cx="1123552" cy="21042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97759" y="213470"/>
            <a:ext cx="7248787" cy="955426"/>
          </a:xfrm>
          <a:prstGeom prst="rect">
            <a:avLst/>
          </a:prstGeom>
        </p:spPr>
      </p:pic>
      <p:pic>
        <p:nvPicPr>
          <p:cNvPr id="19" name="그림 18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573668" y="1644586"/>
            <a:ext cx="2419449" cy="2419449"/>
          </a:xfrm>
          <a:prstGeom prst="rect">
            <a:avLst/>
          </a:prstGeom>
        </p:spPr>
      </p:pic>
      <p:pic>
        <p:nvPicPr>
          <p:cNvPr id="20" name="그림 19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586417" y="4071888"/>
            <a:ext cx="2419449" cy="2419449"/>
          </a:xfrm>
          <a:prstGeom prst="rect">
            <a:avLst/>
          </a:prstGeom>
        </p:spPr>
      </p:pic>
      <p:pic>
        <p:nvPicPr>
          <p:cNvPr id="21" name="그림 20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3005867" y="1652439"/>
            <a:ext cx="2419449" cy="2419449"/>
          </a:xfrm>
          <a:prstGeom prst="rect">
            <a:avLst/>
          </a:prstGeom>
        </p:spPr>
      </p:pic>
      <p:pic>
        <p:nvPicPr>
          <p:cNvPr id="22" name="그림 21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3005867" y="4071888"/>
            <a:ext cx="2419449" cy="2419449"/>
          </a:xfrm>
          <a:prstGeom prst="rect">
            <a:avLst/>
          </a:prstGeom>
        </p:spPr>
      </p:pic>
      <p:pic>
        <p:nvPicPr>
          <p:cNvPr id="23" name="그림 22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5425317" y="1652439"/>
            <a:ext cx="2419449" cy="2419449"/>
          </a:xfrm>
          <a:prstGeom prst="rect">
            <a:avLst/>
          </a:prstGeom>
        </p:spPr>
      </p:pic>
      <p:pic>
        <p:nvPicPr>
          <p:cNvPr id="24" name="그림 23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5425317" y="4071889"/>
            <a:ext cx="2419449" cy="241944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1381316" y="213470"/>
            <a:ext cx="457200" cy="457200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17"/>
          <a:stretch>
            <a:fillRect/>
          </a:stretch>
        </p:blipFill>
        <p:spPr>
          <a:xfrm>
            <a:off x="10439399" y="5675683"/>
            <a:ext cx="457200" cy="45720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18"/>
          <a:stretch>
            <a:fillRect/>
          </a:stretch>
        </p:blipFill>
        <p:spPr>
          <a:xfrm>
            <a:off x="8441270" y="1034083"/>
            <a:ext cx="3666065" cy="3858187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19"/>
          <a:stretch>
            <a:fillRect/>
          </a:stretch>
        </p:blipFill>
        <p:spPr>
          <a:xfrm>
            <a:off x="8259475" y="5069538"/>
            <a:ext cx="1896848" cy="160502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0"/>
          <a:stretch>
            <a:fillRect/>
          </a:stretch>
        </p:blipFill>
        <p:spPr>
          <a:xfrm rot="20311168">
            <a:off x="8516272" y="5773068"/>
            <a:ext cx="505520" cy="50552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1"/>
          <a:stretch>
            <a:fillRect/>
          </a:stretch>
        </p:blipFill>
        <p:spPr>
          <a:xfrm>
            <a:off x="8619371" y="5439060"/>
            <a:ext cx="693823" cy="693823"/>
          </a:xfrm>
          <a:prstGeom prst="rect">
            <a:avLst/>
          </a:prstGeom>
        </p:spPr>
      </p:pic>
      <p:sp>
        <p:nvSpPr>
          <p:cNvPr id="32" name="가로 글상자 31"/>
          <p:cNvSpPr txBox="1"/>
          <p:nvPr/>
        </p:nvSpPr>
        <p:spPr>
          <a:xfrm>
            <a:off x="9284619" y="5552738"/>
            <a:ext cx="632885" cy="638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n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지도</a:t>
            </a:r>
          </a:p>
          <a:p>
            <a:pPr lvl="0">
              <a:defRPr/>
            </a:pPr>
            <a:r>
              <a:rPr lang="ko-KR" altLang="en-US">
                <a:ln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확인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2"/>
          <a:stretch>
            <a:fillRect/>
          </a:stretch>
        </p:blipFill>
        <p:spPr>
          <a:xfrm rot="16200000">
            <a:off x="10458449" y="5675683"/>
            <a:ext cx="457200" cy="457200"/>
          </a:xfrm>
          <a:prstGeom prst="rect">
            <a:avLst/>
          </a:prstGeom>
        </p:spPr>
      </p:pic>
      <p:sp>
        <p:nvSpPr>
          <p:cNvPr id="35" name="가로 글상자 34"/>
          <p:cNvSpPr txBox="1"/>
          <p:nvPr/>
        </p:nvSpPr>
        <p:spPr>
          <a:xfrm>
            <a:off x="10977031" y="5584970"/>
            <a:ext cx="632885" cy="6424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dirty="0">
                <a:ln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전투</a:t>
            </a:r>
          </a:p>
          <a:p>
            <a:pPr lvl="0">
              <a:defRPr/>
            </a:pPr>
            <a:r>
              <a:rPr lang="ko-KR" altLang="en-US" dirty="0">
                <a:ln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준비</a:t>
            </a:r>
            <a:r>
              <a:rPr lang="en-US" altLang="ko-KR" dirty="0">
                <a:ln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!</a:t>
            </a:r>
          </a:p>
        </p:txBody>
      </p:sp>
      <p:sp>
        <p:nvSpPr>
          <p:cNvPr id="36" name="가로 글상자 35"/>
          <p:cNvSpPr txBox="1"/>
          <p:nvPr/>
        </p:nvSpPr>
        <p:spPr>
          <a:xfrm>
            <a:off x="9020593" y="1380040"/>
            <a:ext cx="2643634" cy="542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3000" dirty="0">
                <a:ln w="0">
                  <a:solidFill>
                    <a:schemeClr val="lt1">
                      <a:alpha val="52000"/>
                    </a:schemeClr>
                  </a:solidFill>
                </a:ln>
                <a:solidFill>
                  <a:schemeClr val="dk1"/>
                </a:solidFill>
                <a:latin typeface="엘리스 디지털배움체"/>
                <a:ea typeface="엘리스 디지털배움체"/>
              </a:rPr>
              <a:t>오늘의 소식</a:t>
            </a:r>
          </a:p>
        </p:txBody>
      </p:sp>
      <p:sp>
        <p:nvSpPr>
          <p:cNvPr id="40" name="가로 글상자 39"/>
          <p:cNvSpPr txBox="1"/>
          <p:nvPr/>
        </p:nvSpPr>
        <p:spPr>
          <a:xfrm>
            <a:off x="1945367" y="1092136"/>
            <a:ext cx="793750" cy="334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+54/d</a:t>
            </a:r>
          </a:p>
        </p:txBody>
      </p:sp>
      <p:sp>
        <p:nvSpPr>
          <p:cNvPr id="42" name="가로 글상자 41"/>
          <p:cNvSpPr txBox="1"/>
          <p:nvPr/>
        </p:nvSpPr>
        <p:spPr>
          <a:xfrm>
            <a:off x="3126467" y="1098436"/>
            <a:ext cx="793750" cy="337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+60/d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3"/>
          <a:stretch>
            <a:fillRect/>
          </a:stretch>
        </p:blipFill>
        <p:spPr>
          <a:xfrm>
            <a:off x="1570717" y="490412"/>
            <a:ext cx="393700" cy="3937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4"/>
          <a:stretch>
            <a:fillRect/>
          </a:stretch>
        </p:blipFill>
        <p:spPr>
          <a:xfrm>
            <a:off x="1624692" y="534863"/>
            <a:ext cx="304800" cy="3048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5"/>
          <a:stretch>
            <a:fillRect/>
          </a:stretch>
        </p:blipFill>
        <p:spPr>
          <a:xfrm>
            <a:off x="2929617" y="490412"/>
            <a:ext cx="393700" cy="3937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6"/>
          <a:stretch>
            <a:fillRect/>
          </a:stretch>
        </p:blipFill>
        <p:spPr>
          <a:xfrm>
            <a:off x="2974067" y="534863"/>
            <a:ext cx="304800" cy="3048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27"/>
          <a:stretch>
            <a:fillRect/>
          </a:stretch>
        </p:blipFill>
        <p:spPr>
          <a:xfrm>
            <a:off x="4247242" y="490413"/>
            <a:ext cx="393700" cy="3937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8"/>
          <a:stretch>
            <a:fillRect/>
          </a:stretch>
        </p:blipFill>
        <p:spPr>
          <a:xfrm>
            <a:off x="4282167" y="534863"/>
            <a:ext cx="304800" cy="304800"/>
          </a:xfrm>
          <a:prstGeom prst="rect">
            <a:avLst/>
          </a:prstGeom>
        </p:spPr>
      </p:pic>
      <p:sp>
        <p:nvSpPr>
          <p:cNvPr id="12" name="가로 글상자 11"/>
          <p:cNvSpPr txBox="1"/>
          <p:nvPr/>
        </p:nvSpPr>
        <p:spPr>
          <a:xfrm>
            <a:off x="2039030" y="507971"/>
            <a:ext cx="781050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1.4K</a:t>
            </a:r>
          </a:p>
        </p:txBody>
      </p:sp>
      <p:sp>
        <p:nvSpPr>
          <p:cNvPr id="14" name="가로 글상자 13"/>
          <p:cNvSpPr txBox="1"/>
          <p:nvPr/>
        </p:nvSpPr>
        <p:spPr>
          <a:xfrm>
            <a:off x="3388405" y="507971"/>
            <a:ext cx="700360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990</a:t>
            </a:r>
          </a:p>
        </p:txBody>
      </p:sp>
      <p:sp>
        <p:nvSpPr>
          <p:cNvPr id="15" name="가로 글상자 14"/>
          <p:cNvSpPr txBox="1"/>
          <p:nvPr/>
        </p:nvSpPr>
        <p:spPr>
          <a:xfrm>
            <a:off x="4696505" y="504051"/>
            <a:ext cx="700360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540</a:t>
            </a: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29"/>
          <a:stretch>
            <a:fillRect/>
          </a:stretch>
        </p:blipFill>
        <p:spPr>
          <a:xfrm>
            <a:off x="5582602" y="490412"/>
            <a:ext cx="393700" cy="3937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0"/>
          <a:stretch>
            <a:fillRect/>
          </a:stretch>
        </p:blipFill>
        <p:spPr>
          <a:xfrm>
            <a:off x="5631542" y="538783"/>
            <a:ext cx="304800" cy="304800"/>
          </a:xfrm>
          <a:prstGeom prst="rect">
            <a:avLst/>
          </a:prstGeom>
        </p:spPr>
      </p:pic>
      <p:sp>
        <p:nvSpPr>
          <p:cNvPr id="18" name="가로 글상자 17"/>
          <p:cNvSpPr txBox="1"/>
          <p:nvPr/>
        </p:nvSpPr>
        <p:spPr>
          <a:xfrm>
            <a:off x="6031865" y="504051"/>
            <a:ext cx="700360" cy="366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50</a:t>
            </a: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 rotWithShape="1">
          <a:blip r:embed="rId31"/>
          <a:stretch>
            <a:fillRect/>
          </a:stretch>
        </p:blipFill>
        <p:spPr>
          <a:xfrm>
            <a:off x="1092536" y="3545886"/>
            <a:ext cx="1315486" cy="402177"/>
          </a:xfrm>
          <a:prstGeom prst="rect">
            <a:avLst/>
          </a:prstGeom>
        </p:spPr>
      </p:pic>
      <p:sp>
        <p:nvSpPr>
          <p:cNvPr id="49" name="가로 글상자 48">
            <a:hlinkClick r:id="" action="ppaction://noaction"/>
          </p:cNvPr>
          <p:cNvSpPr txBox="1"/>
          <p:nvPr/>
        </p:nvSpPr>
        <p:spPr>
          <a:xfrm>
            <a:off x="1072219" y="3561908"/>
            <a:ext cx="1346503" cy="36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부족 관리</a:t>
            </a:r>
            <a:endParaRPr lang="ko-KR" altLang="en-US">
              <a:solidFill>
                <a:schemeClr val="lt1"/>
              </a:solidFill>
              <a:latin typeface="엘리스 디지털배움체"/>
              <a:ea typeface="엘리스 디지털배움체"/>
            </a:endParaRPr>
          </a:p>
        </p:txBody>
      </p:sp>
      <p:pic>
        <p:nvPicPr>
          <p:cNvPr id="51" name="그림 50"/>
          <p:cNvPicPr>
            <a:picLocks noChangeAspect="1"/>
          </p:cNvPicPr>
          <p:nvPr/>
        </p:nvPicPr>
        <p:blipFill rotWithShape="1">
          <a:blip r:embed="rId32"/>
          <a:stretch>
            <a:fillRect/>
          </a:stretch>
        </p:blipFill>
        <p:spPr>
          <a:xfrm>
            <a:off x="3527708" y="3570396"/>
            <a:ext cx="1315486" cy="402177"/>
          </a:xfrm>
          <a:prstGeom prst="rect">
            <a:avLst/>
          </a:prstGeom>
        </p:spPr>
      </p:pic>
      <p:sp>
        <p:nvSpPr>
          <p:cNvPr id="52" name="가로 글상자 51">
            <a:hlinkClick r:id="" action="ppaction://noaction"/>
          </p:cNvPr>
          <p:cNvSpPr txBox="1"/>
          <p:nvPr/>
        </p:nvSpPr>
        <p:spPr>
          <a:xfrm>
            <a:off x="3507390" y="3586418"/>
            <a:ext cx="1346503" cy="364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연구소</a:t>
            </a:r>
            <a:endParaRPr lang="ko-KR" altLang="en-US">
              <a:solidFill>
                <a:schemeClr val="lt1"/>
              </a:solidFill>
              <a:latin typeface="엘리스 디지털배움체"/>
              <a:ea typeface="엘리스 디지털배움체"/>
            </a:endParaRPr>
          </a:p>
        </p:txBody>
      </p:sp>
      <p:pic>
        <p:nvPicPr>
          <p:cNvPr id="53" name="그림 52"/>
          <p:cNvPicPr>
            <a:picLocks noChangeAspect="1"/>
          </p:cNvPicPr>
          <p:nvPr/>
        </p:nvPicPr>
        <p:blipFill rotWithShape="1">
          <a:blip r:embed="rId33"/>
          <a:stretch>
            <a:fillRect/>
          </a:stretch>
        </p:blipFill>
        <p:spPr>
          <a:xfrm>
            <a:off x="5961272" y="3561366"/>
            <a:ext cx="1315486" cy="402177"/>
          </a:xfrm>
          <a:prstGeom prst="rect">
            <a:avLst/>
          </a:prstGeom>
        </p:spPr>
      </p:pic>
      <p:sp>
        <p:nvSpPr>
          <p:cNvPr id="54" name="가로 글상자 53"/>
          <p:cNvSpPr txBox="1"/>
          <p:nvPr/>
        </p:nvSpPr>
        <p:spPr>
          <a:xfrm>
            <a:off x="5940954" y="3577388"/>
            <a:ext cx="1346503" cy="364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dirty="0" err="1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  <a:hlinkClick r:id="rId34" action="ppaction://hlinksldjump"/>
              </a:rPr>
              <a:t>의뢰소</a:t>
            </a:r>
            <a:endParaRPr lang="ko-KR" altLang="en-US" dirty="0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엘리스 디지털배움체"/>
              <a:ea typeface="엘리스 디지털배움체"/>
            </a:endParaRPr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5"/>
          <a:stretch>
            <a:fillRect/>
          </a:stretch>
        </p:blipFill>
        <p:spPr>
          <a:xfrm>
            <a:off x="1097345" y="5931794"/>
            <a:ext cx="1315486" cy="402177"/>
          </a:xfrm>
          <a:prstGeom prst="rect">
            <a:avLst/>
          </a:prstGeom>
        </p:spPr>
      </p:pic>
      <p:sp>
        <p:nvSpPr>
          <p:cNvPr id="56" name="가로 글상자 55">
            <a:hlinkClick r:id="" action="ppaction://noaction"/>
          </p:cNvPr>
          <p:cNvSpPr txBox="1"/>
          <p:nvPr/>
        </p:nvSpPr>
        <p:spPr>
          <a:xfrm>
            <a:off x="1077027" y="5947816"/>
            <a:ext cx="1346504" cy="365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건물</a:t>
            </a:r>
            <a:endParaRPr lang="ko-KR" altLang="en-US">
              <a:solidFill>
                <a:schemeClr val="lt1"/>
              </a:solidFill>
              <a:latin typeface="엘리스 디지털배움체"/>
              <a:ea typeface="엘리스 디지털배움체"/>
            </a:endParaRPr>
          </a:p>
        </p:txBody>
      </p:sp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36"/>
          <a:stretch>
            <a:fillRect/>
          </a:stretch>
        </p:blipFill>
        <p:spPr>
          <a:xfrm>
            <a:off x="3532517" y="5956305"/>
            <a:ext cx="1315486" cy="402177"/>
          </a:xfrm>
          <a:prstGeom prst="rect">
            <a:avLst/>
          </a:prstGeom>
        </p:spPr>
      </p:pic>
      <p:sp>
        <p:nvSpPr>
          <p:cNvPr id="58" name="가로 글상자 57">
            <a:hlinkClick r:id="" action="ppaction://noaction"/>
          </p:cNvPr>
          <p:cNvSpPr txBox="1"/>
          <p:nvPr/>
        </p:nvSpPr>
        <p:spPr>
          <a:xfrm>
            <a:off x="3512199" y="5972327"/>
            <a:ext cx="1346503" cy="36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병영</a:t>
            </a:r>
            <a:endParaRPr lang="ko-KR" altLang="en-US">
              <a:solidFill>
                <a:schemeClr val="lt1"/>
              </a:solidFill>
              <a:latin typeface="엘리스 디지털배움체"/>
              <a:ea typeface="엘리스 디지털배움체"/>
            </a:endParaRPr>
          </a:p>
        </p:txBody>
      </p:sp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37"/>
          <a:stretch>
            <a:fillRect/>
          </a:stretch>
        </p:blipFill>
        <p:spPr>
          <a:xfrm>
            <a:off x="5966081" y="5947275"/>
            <a:ext cx="1315486" cy="402177"/>
          </a:xfrm>
          <a:prstGeom prst="rect">
            <a:avLst/>
          </a:prstGeom>
        </p:spPr>
      </p:pic>
      <p:sp>
        <p:nvSpPr>
          <p:cNvPr id="60" name="가로 글상자 59">
            <a:hlinkClick r:id="" action="ppaction://noaction"/>
          </p:cNvPr>
          <p:cNvSpPr txBox="1"/>
          <p:nvPr/>
        </p:nvSpPr>
        <p:spPr>
          <a:xfrm>
            <a:off x="5945763" y="5963297"/>
            <a:ext cx="1346503" cy="3622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첩보</a:t>
            </a:r>
            <a:endParaRPr lang="ko-KR" altLang="en-US">
              <a:solidFill>
                <a:schemeClr val="lt1"/>
              </a:solidFill>
              <a:latin typeface="엘리스 디지털배움체"/>
              <a:ea typeface="엘리스 디지털배움체"/>
            </a:endParaRPr>
          </a:p>
        </p:txBody>
      </p:sp>
      <p:pic>
        <p:nvPicPr>
          <p:cNvPr id="61" name="그림 60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38"/>
          <a:stretch>
            <a:fillRect/>
          </a:stretch>
        </p:blipFill>
        <p:spPr>
          <a:xfrm>
            <a:off x="1201411" y="2276673"/>
            <a:ext cx="1088117" cy="1145387"/>
          </a:xfrm>
          <a:prstGeom prst="rect">
            <a:avLst/>
          </a:prstGeom>
        </p:spPr>
      </p:pic>
      <p:pic>
        <p:nvPicPr>
          <p:cNvPr id="62" name="그림 61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39"/>
          <a:stretch>
            <a:fillRect/>
          </a:stretch>
        </p:blipFill>
        <p:spPr>
          <a:xfrm>
            <a:off x="3507316" y="2408180"/>
            <a:ext cx="1403801" cy="934254"/>
          </a:xfrm>
          <a:prstGeom prst="rect">
            <a:avLst/>
          </a:prstGeom>
        </p:spPr>
      </p:pic>
      <p:pic>
        <p:nvPicPr>
          <p:cNvPr id="63" name="그림 62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40"/>
          <a:stretch>
            <a:fillRect/>
          </a:stretch>
        </p:blipFill>
        <p:spPr>
          <a:xfrm>
            <a:off x="5922887" y="2152424"/>
            <a:ext cx="1300596" cy="1300596"/>
          </a:xfrm>
          <a:prstGeom prst="rect">
            <a:avLst/>
          </a:prstGeom>
        </p:spPr>
      </p:pic>
      <p:pic>
        <p:nvPicPr>
          <p:cNvPr id="64" name="그림 63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41"/>
          <a:srcRect l="75982" t="6853" r="3624" b="74122"/>
          <a:stretch>
            <a:fillRect/>
          </a:stretch>
        </p:blipFill>
        <p:spPr>
          <a:xfrm>
            <a:off x="1199301" y="4678429"/>
            <a:ext cx="1193682" cy="1113518"/>
          </a:xfrm>
          <a:prstGeom prst="rect">
            <a:avLst/>
          </a:prstGeom>
        </p:spPr>
      </p:pic>
      <p:pic>
        <p:nvPicPr>
          <p:cNvPr id="65" name="그림 64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42"/>
          <a:stretch>
            <a:fillRect/>
          </a:stretch>
        </p:blipFill>
        <p:spPr>
          <a:xfrm>
            <a:off x="3601387" y="4678429"/>
            <a:ext cx="1178561" cy="1178561"/>
          </a:xfrm>
          <a:prstGeom prst="rect">
            <a:avLst/>
          </a:prstGeom>
        </p:spPr>
      </p:pic>
      <p:pic>
        <p:nvPicPr>
          <p:cNvPr id="66" name="그림 65">
            <a:hlinkClick r:id="" action="ppaction://noaction"/>
          </p:cNvPr>
          <p:cNvPicPr>
            <a:picLocks noChangeAspect="1"/>
          </p:cNvPicPr>
          <p:nvPr/>
        </p:nvPicPr>
        <p:blipFill rotWithShape="1">
          <a:blip r:embed="rId43"/>
          <a:stretch>
            <a:fillRect/>
          </a:stretch>
        </p:blipFill>
        <p:spPr>
          <a:xfrm>
            <a:off x="5988352" y="4603798"/>
            <a:ext cx="1235131" cy="1235131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4"/>
          <a:stretch>
            <a:fillRect/>
          </a:stretch>
        </p:blipFill>
        <p:spPr>
          <a:xfrm>
            <a:off x="4016131" y="1762635"/>
            <a:ext cx="386170" cy="386170"/>
          </a:xfrm>
          <a:prstGeom prst="rect">
            <a:avLst/>
          </a:prstGeom>
        </p:spPr>
      </p:pic>
      <p:sp>
        <p:nvSpPr>
          <p:cNvPr id="68" name="가로 글상자 67"/>
          <p:cNvSpPr txBox="1"/>
          <p:nvPr/>
        </p:nvSpPr>
        <p:spPr>
          <a:xfrm>
            <a:off x="4079240" y="1778577"/>
            <a:ext cx="239394" cy="362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5"/>
          <a:stretch>
            <a:fillRect/>
          </a:stretch>
        </p:blipFill>
        <p:spPr>
          <a:xfrm>
            <a:off x="6364724" y="1724882"/>
            <a:ext cx="386170" cy="386170"/>
          </a:xfrm>
          <a:prstGeom prst="rect">
            <a:avLst/>
          </a:prstGeom>
        </p:spPr>
      </p:pic>
      <p:sp>
        <p:nvSpPr>
          <p:cNvPr id="73" name="가로 글상자 72"/>
          <p:cNvSpPr txBox="1"/>
          <p:nvPr/>
        </p:nvSpPr>
        <p:spPr>
          <a:xfrm>
            <a:off x="6427833" y="1740823"/>
            <a:ext cx="239394" cy="362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</a:t>
            </a:r>
          </a:p>
        </p:txBody>
      </p:sp>
      <p:pic>
        <p:nvPicPr>
          <p:cNvPr id="76" name="그림 75"/>
          <p:cNvPicPr>
            <a:picLocks noChangeAspect="1"/>
          </p:cNvPicPr>
          <p:nvPr/>
        </p:nvPicPr>
        <p:blipFill rotWithShape="1">
          <a:blip r:embed="rId46"/>
          <a:stretch>
            <a:fillRect/>
          </a:stretch>
        </p:blipFill>
        <p:spPr>
          <a:xfrm>
            <a:off x="4022506" y="4194954"/>
            <a:ext cx="386170" cy="386170"/>
          </a:xfrm>
          <a:prstGeom prst="rect">
            <a:avLst/>
          </a:prstGeom>
        </p:spPr>
      </p:pic>
      <p:sp>
        <p:nvSpPr>
          <p:cNvPr id="77" name="가로 글상자 76"/>
          <p:cNvSpPr txBox="1"/>
          <p:nvPr/>
        </p:nvSpPr>
        <p:spPr>
          <a:xfrm>
            <a:off x="4085614" y="4210895"/>
            <a:ext cx="239394" cy="362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1</a:t>
            </a:r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 rotWithShape="1">
          <a:blip r:embed="rId47"/>
          <a:stretch>
            <a:fillRect/>
          </a:stretch>
        </p:blipFill>
        <p:spPr>
          <a:xfrm>
            <a:off x="6412832" y="4144758"/>
            <a:ext cx="386170" cy="386170"/>
          </a:xfrm>
          <a:prstGeom prst="rect">
            <a:avLst/>
          </a:prstGeom>
        </p:spPr>
      </p:pic>
      <p:sp>
        <p:nvSpPr>
          <p:cNvPr id="79" name="가로 글상자 78"/>
          <p:cNvSpPr txBox="1"/>
          <p:nvPr/>
        </p:nvSpPr>
        <p:spPr>
          <a:xfrm>
            <a:off x="6475940" y="4160699"/>
            <a:ext cx="239394" cy="362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2</a:t>
            </a:r>
          </a:p>
        </p:txBody>
      </p:sp>
      <p:pic>
        <p:nvPicPr>
          <p:cNvPr id="80" name="그림 79"/>
          <p:cNvPicPr>
            <a:picLocks noChangeAspect="1"/>
          </p:cNvPicPr>
          <p:nvPr/>
        </p:nvPicPr>
        <p:blipFill rotWithShape="1">
          <a:blip r:embed="rId48"/>
          <a:stretch>
            <a:fillRect/>
          </a:stretch>
        </p:blipFill>
        <p:spPr>
          <a:xfrm>
            <a:off x="10738379" y="213469"/>
            <a:ext cx="457200" cy="457200"/>
          </a:xfrm>
          <a:prstGeom prst="rect">
            <a:avLst/>
          </a:prstGeom>
          <a:ln w="19050">
            <a:noFill/>
          </a:ln>
        </p:spPr>
      </p:pic>
      <p:sp>
        <p:nvSpPr>
          <p:cNvPr id="81" name="가로 글상자 80"/>
          <p:cNvSpPr txBox="1"/>
          <p:nvPr/>
        </p:nvSpPr>
        <p:spPr>
          <a:xfrm>
            <a:off x="9957859" y="5655804"/>
            <a:ext cx="632885" cy="366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&amp;</a:t>
            </a:r>
            <a:endParaRPr lang="en-US" altLang="ko-KR">
              <a:ln w="9525">
                <a:solidFill>
                  <a:schemeClr val="lt1"/>
                </a:solidFill>
              </a:ln>
              <a:solidFill>
                <a:schemeClr val="lt1"/>
              </a:solidFill>
              <a:latin typeface="엘리스 디지털배움체"/>
              <a:ea typeface="엘리스 디지털배움체"/>
            </a:endParaRPr>
          </a:p>
        </p:txBody>
      </p:sp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49"/>
          <a:stretch>
            <a:fillRect/>
          </a:stretch>
        </p:blipFill>
        <p:spPr>
          <a:xfrm>
            <a:off x="7273290" y="253510"/>
            <a:ext cx="1665732" cy="875344"/>
          </a:xfrm>
          <a:prstGeom prst="rect">
            <a:avLst/>
          </a:prstGeom>
        </p:spPr>
      </p:pic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50"/>
          <a:stretch>
            <a:fillRect/>
          </a:stretch>
        </p:blipFill>
        <p:spPr>
          <a:xfrm>
            <a:off x="7479119" y="490412"/>
            <a:ext cx="393700" cy="393700"/>
          </a:xfrm>
          <a:prstGeom prst="rect">
            <a:avLst/>
          </a:prstGeom>
        </p:spPr>
      </p:pic>
      <p:sp>
        <p:nvSpPr>
          <p:cNvPr id="85" name="가로 글상자 84"/>
          <p:cNvSpPr txBox="1"/>
          <p:nvPr/>
        </p:nvSpPr>
        <p:spPr>
          <a:xfrm>
            <a:off x="7834568" y="518881"/>
            <a:ext cx="881672" cy="336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NN</a:t>
            </a:r>
            <a:r>
              <a:rPr lang="ko-KR" altLang="en-US" sz="1600">
                <a:ln w="9525">
                  <a:solidFill>
                    <a:schemeClr val="lt1"/>
                  </a:solidFill>
                </a:ln>
                <a:solidFill>
                  <a:schemeClr val="lt1"/>
                </a:solidFill>
                <a:latin typeface="엘리스 디지털배움체"/>
                <a:ea typeface="엘리스 디지털배움체"/>
              </a:rPr>
              <a:t>일차</a:t>
            </a:r>
            <a:endParaRPr lang="ko-KR" altLang="en-US" sz="1600">
              <a:solidFill>
                <a:schemeClr val="lt1"/>
              </a:solidFill>
              <a:latin typeface="엘리스 디지털배움체"/>
              <a:ea typeface="엘리스 디지털배움체"/>
            </a:endParaRPr>
          </a:p>
        </p:txBody>
      </p:sp>
    </p:spTree>
    <p:extLst>
      <p:ext uri="{BB962C8B-B14F-4D97-AF65-F5344CB8AC3E}">
        <p14:creationId xmlns:p14="http://schemas.microsoft.com/office/powerpoint/2010/main" val="210141800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1269447" y="869448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2" name="선 11"/>
          <p:cNvCxnSpPr/>
          <p:nvPr/>
        </p:nvCxnSpPr>
        <p:spPr>
          <a:xfrm rot="16200000" flipH="1">
            <a:off x="1902305" y="5455872"/>
            <a:ext cx="368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8501" y="5573357"/>
            <a:ext cx="1775930" cy="635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latin typeface="엘리스 디지털배움체"/>
                <a:ea typeface="엘리스 디지털배움체"/>
              </a:rPr>
              <a:t>Button</a:t>
            </a:r>
          </a:p>
          <a:p>
            <a:pPr lvl="0" algn="ctr">
              <a:defRPr/>
            </a:pPr>
            <a:r>
              <a:rPr lang="en-US" altLang="ko-KR">
                <a:latin typeface="엘리스 디지털배움체"/>
                <a:ea typeface="엘리스 디지털배움체"/>
              </a:rPr>
              <a:t>(</a:t>
            </a:r>
            <a:r>
              <a:rPr lang="ko-KR" altLang="en-US">
                <a:latin typeface="엘리스 디지털배움체"/>
                <a:ea typeface="엘리스 디지털배움체"/>
              </a:rPr>
              <a:t>메인 화면으로</a:t>
            </a:r>
            <a:r>
              <a:rPr lang="en-US" altLang="ko-KR">
                <a:latin typeface="엘리스 디지털배움체"/>
                <a:ea typeface="엘리스 디지털배움체"/>
              </a:rPr>
              <a:t>)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98405" y="1782762"/>
            <a:ext cx="7612528" cy="3365500"/>
          </a:xfrm>
          <a:prstGeom prst="rect">
            <a:avLst/>
          </a:prstGeom>
          <a:solidFill>
            <a:srgbClr val="CDF2E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500">
              <a:solidFill>
                <a:schemeClr val="dk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80619" y="1470035"/>
            <a:ext cx="1411692" cy="3084070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부족 지도자</a:t>
            </a: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일러스트</a:t>
            </a: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(Image)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3098404" y="1018262"/>
            <a:ext cx="5064084" cy="513335"/>
          </a:xfrm>
          <a:prstGeom prst="rect">
            <a:avLst/>
          </a:prstGeom>
          <a:solidFill>
            <a:srgbClr val="CDF2E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dirty="0">
                <a:solidFill>
                  <a:schemeClr val="dk1"/>
                </a:solidFill>
              </a:rPr>
              <a:t>현재 보유중인 부족별 호감도 나열</a:t>
            </a:r>
          </a:p>
          <a:p>
            <a:pPr lvl="0" algn="ctr">
              <a:defRPr/>
            </a:pPr>
            <a:r>
              <a:rPr lang="en-US" altLang="ko-KR" sz="1200" dirty="0">
                <a:solidFill>
                  <a:schemeClr val="dk1"/>
                </a:solidFill>
              </a:rPr>
              <a:t>(Scroll View)</a:t>
            </a:r>
          </a:p>
        </p:txBody>
      </p:sp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의뢰소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수락 가능 의뢰 구성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7" name="직사각형 26">
            <a:hlinkClick r:id="rId3" action="ppaction://hlinksldjump"/>
          </p:cNvPr>
          <p:cNvSpPr/>
          <p:nvPr/>
        </p:nvSpPr>
        <p:spPr>
          <a:xfrm>
            <a:off x="3304556" y="1953089"/>
            <a:ext cx="7180536" cy="819150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의뢰 접수 내용</a:t>
            </a:r>
          </a:p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(Button)</a:t>
            </a:r>
            <a:r>
              <a:rPr lang="ko-KR" altLang="en-US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직사각형 29">
            <a:hlinkClick r:id="rId4" action="ppaction://hlinksldjump"/>
          </p:cNvPr>
          <p:cNvSpPr/>
          <p:nvPr/>
        </p:nvSpPr>
        <p:spPr>
          <a:xfrm>
            <a:off x="3304556" y="2963638"/>
            <a:ext cx="7180536" cy="819150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의뢰 접수 내용</a:t>
            </a:r>
          </a:p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(Button)</a:t>
            </a:r>
            <a:r>
              <a:rPr lang="ko-KR" altLang="en-US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1" name="직사각형 30">
            <a:hlinkClick r:id="rId5" action="ppaction://hlinksldjump"/>
          </p:cNvPr>
          <p:cNvSpPr/>
          <p:nvPr/>
        </p:nvSpPr>
        <p:spPr>
          <a:xfrm>
            <a:off x="3304555" y="3974187"/>
            <a:ext cx="7180536" cy="819150"/>
          </a:xfrm>
          <a:prstGeom prst="rect">
            <a:avLst/>
          </a:prstGeom>
          <a:solidFill>
            <a:srgbClr val="80808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의뢰 접수 내용</a:t>
            </a:r>
          </a:p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(Button)</a:t>
            </a:r>
            <a:r>
              <a:rPr lang="ko-KR" altLang="en-US">
                <a:solidFill>
                  <a:schemeClr val="lt1"/>
                </a:solidFill>
              </a:rPr>
              <a:t> </a:t>
            </a:r>
          </a:p>
        </p:txBody>
      </p:sp>
      <p:pic>
        <p:nvPicPr>
          <p:cNvPr id="32" name="Picture 2" descr="Free Exit SVG, PNG Icon, Symbol. Download Image.">
            <a:hlinkClick r:id="rId6" action="ppaction://hlinksldjump"/>
          </p:cNvPr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1346942" y="4747465"/>
            <a:ext cx="501799" cy="501799"/>
          </a:xfrm>
          <a:prstGeom prst="rect">
            <a:avLst/>
          </a:prstGeom>
          <a:noFill/>
        </p:spPr>
      </p:pic>
      <p:sp>
        <p:nvSpPr>
          <p:cNvPr id="33" name="TextBox 12">
            <a:hlinkClick r:id="rId8" action="ppaction://hlinksldjump"/>
          </p:cNvPr>
          <p:cNvSpPr txBox="1"/>
          <p:nvPr/>
        </p:nvSpPr>
        <p:spPr>
          <a:xfrm>
            <a:off x="1748461" y="4902379"/>
            <a:ext cx="1073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엘리스 디지털배움체"/>
                <a:ea typeface="엘리스 디지털배움체"/>
              </a:rPr>
              <a:t>뒤로 가기</a:t>
            </a:r>
          </a:p>
        </p:txBody>
      </p:sp>
      <p:sp>
        <p:nvSpPr>
          <p:cNvPr id="34" name="직사각형 33">
            <a:hlinkClick r:id="rId9" action="ppaction://hlinksldjump"/>
          </p:cNvPr>
          <p:cNvSpPr/>
          <p:nvPr/>
        </p:nvSpPr>
        <p:spPr>
          <a:xfrm>
            <a:off x="1346942" y="4719340"/>
            <a:ext cx="1479048" cy="552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35" name="한쪽 모서리가 잘린 사각형 34"/>
          <p:cNvSpPr/>
          <p:nvPr/>
        </p:nvSpPr>
        <p:spPr>
          <a:xfrm flipV="1">
            <a:off x="1274222" y="883405"/>
            <a:ext cx="1433831" cy="423871"/>
          </a:xfrm>
          <a:prstGeom prst="snip1Rect">
            <a:avLst>
              <a:gd name="adj" fmla="val 38932"/>
            </a:avLst>
          </a:prstGeom>
          <a:solidFill>
            <a:srgbClr val="FFE4D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6" name="가로 글상자 35"/>
          <p:cNvSpPr txBox="1"/>
          <p:nvPr/>
        </p:nvSpPr>
        <p:spPr>
          <a:xfrm>
            <a:off x="1269447" y="911368"/>
            <a:ext cx="1438607" cy="36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의뢰소 </a:t>
            </a:r>
            <a:r>
              <a:rPr lang="en-US" altLang="ko-KR">
                <a:solidFill>
                  <a:schemeClr val="dk1"/>
                </a:solidFill>
              </a:rPr>
              <a:t>lvl.n</a:t>
            </a:r>
            <a:endParaRPr lang="en-US" altLang="ko-KR">
              <a:solidFill>
                <a:schemeClr val="dk1"/>
              </a:solidFill>
            </a:endParaRPr>
          </a:p>
        </p:txBody>
      </p:sp>
      <p:cxnSp>
        <p:nvCxnSpPr>
          <p:cNvPr id="37" name="선 36"/>
          <p:cNvCxnSpPr>
            <a:endCxn id="39" idx="0"/>
          </p:cNvCxnSpPr>
          <p:nvPr/>
        </p:nvCxnSpPr>
        <p:spPr>
          <a:xfrm rot="16200000" flipH="1" flipV="1">
            <a:off x="10584430" y="842950"/>
            <a:ext cx="184763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2"/>
          <p:cNvSpPr txBox="1"/>
          <p:nvPr/>
        </p:nvSpPr>
        <p:spPr>
          <a:xfrm>
            <a:off x="9763607" y="114288"/>
            <a:ext cx="1775930" cy="63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엘리스 디지털배움체"/>
                <a:ea typeface="엘리스 디지털배움체"/>
              </a:rPr>
              <a:t>도움말</a:t>
            </a:r>
            <a:r>
              <a:rPr lang="en-US" altLang="ko-KR">
                <a:latin typeface="엘리스 디지털배움체"/>
                <a:ea typeface="엘리스 디지털배움체"/>
              </a:rPr>
              <a:t>/</a:t>
            </a:r>
            <a:r>
              <a:rPr lang="ko-KR" altLang="en-US">
                <a:latin typeface="엘리스 디지털배움체"/>
                <a:ea typeface="엘리스 디지털배움체"/>
              </a:rPr>
              <a:t>환경설정 팝업 </a:t>
            </a:r>
            <a:r>
              <a:rPr lang="en-US" altLang="ko-KR">
                <a:latin typeface="엘리스 디지털배움체"/>
                <a:ea typeface="엘리스 디지털배움체"/>
              </a:rPr>
              <a:t>(Button)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513667" y="935334"/>
            <a:ext cx="326281" cy="326281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054529" y="935334"/>
            <a:ext cx="326281" cy="316756"/>
          </a:xfrm>
          <a:prstGeom prst="rect">
            <a:avLst/>
          </a:prstGeom>
          <a:ln w="19050">
            <a:noFill/>
          </a:ln>
        </p:spPr>
      </p:pic>
      <p:cxnSp>
        <p:nvCxnSpPr>
          <p:cNvPr id="41" name="선 40"/>
          <p:cNvCxnSpPr/>
          <p:nvPr/>
        </p:nvCxnSpPr>
        <p:spPr>
          <a:xfrm rot="16200000" flipH="1">
            <a:off x="10133552" y="844252"/>
            <a:ext cx="187388" cy="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hlinkClick r:id="rId12" action="ppaction://hlinksldjump"/>
            <a:extLst>
              <a:ext uri="{FF2B5EF4-FFF2-40B4-BE49-F238E27FC236}">
                <a16:creationId xmlns:a16="http://schemas.microsoft.com/office/drawing/2014/main" id="{33B4BFD4-92A4-E0A6-CA7C-27308E933EE9}"/>
              </a:ext>
            </a:extLst>
          </p:cNvPr>
          <p:cNvSpPr/>
          <p:nvPr/>
        </p:nvSpPr>
        <p:spPr>
          <a:xfrm>
            <a:off x="8252455" y="1024574"/>
            <a:ext cx="1712106" cy="513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dirty="0">
                <a:solidFill>
                  <a:schemeClr val="dk1"/>
                </a:solidFill>
              </a:rPr>
              <a:t>진행중인 의뢰 목록</a:t>
            </a:r>
            <a:endParaRPr lang="en-US" altLang="ko-KR" sz="1200" dirty="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200" dirty="0">
                <a:solidFill>
                  <a:schemeClr val="dk1"/>
                </a:solidFill>
              </a:rPr>
              <a:t>(Button)</a:t>
            </a:r>
          </a:p>
        </p:txBody>
      </p:sp>
    </p:spTree>
    <p:extLst>
      <p:ext uri="{BB962C8B-B14F-4D97-AF65-F5344CB8AC3E}">
        <p14:creationId xmlns:p14="http://schemas.microsoft.com/office/powerpoint/2010/main" val="418259242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13667" y="935334"/>
            <a:ext cx="326281" cy="32628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54529" y="935334"/>
            <a:ext cx="326281" cy="316756"/>
          </a:xfrm>
          <a:prstGeom prst="rect">
            <a:avLst/>
          </a:prstGeom>
          <a:ln w="19050">
            <a:noFill/>
          </a:ln>
        </p:spPr>
      </p:pic>
      <p:sp>
        <p:nvSpPr>
          <p:cNvPr id="34" name="직사각형 33"/>
          <p:cNvSpPr/>
          <p:nvPr/>
        </p:nvSpPr>
        <p:spPr>
          <a:xfrm>
            <a:off x="3098404" y="1018262"/>
            <a:ext cx="6820434" cy="513335"/>
          </a:xfrm>
          <a:prstGeom prst="rect">
            <a:avLst/>
          </a:prstGeom>
          <a:solidFill>
            <a:srgbClr val="CDF2E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현재 보유중인 부족별 호감도 나열</a:t>
            </a: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(Scroll View)</a:t>
            </a:r>
          </a:p>
        </p:txBody>
      </p:sp>
      <p:sp>
        <p:nvSpPr>
          <p:cNvPr id="32" name="한쪽 모서리가 잘린 사각형 31"/>
          <p:cNvSpPr/>
          <p:nvPr/>
        </p:nvSpPr>
        <p:spPr>
          <a:xfrm flipV="1">
            <a:off x="1274222" y="883405"/>
            <a:ext cx="1433831" cy="423871"/>
          </a:xfrm>
          <a:prstGeom prst="snip1Rect">
            <a:avLst>
              <a:gd name="adj" fmla="val 38932"/>
            </a:avLst>
          </a:prstGeom>
          <a:solidFill>
            <a:srgbClr val="FFE4D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3" name="가로 글상자 32"/>
          <p:cNvSpPr txBox="1"/>
          <p:nvPr/>
        </p:nvSpPr>
        <p:spPr>
          <a:xfrm>
            <a:off x="1269447" y="911368"/>
            <a:ext cx="1438607" cy="36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의뢰소 </a:t>
            </a:r>
            <a:r>
              <a:rPr lang="en-US" altLang="ko-KR">
                <a:solidFill>
                  <a:schemeClr val="dk1"/>
                </a:solidFill>
              </a:rPr>
              <a:t>lvl.n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1269447" y="869448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7" name="Picture 2" descr="Free Exit SVG, PNG Icon, Symbol. Download Image."/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1346942" y="4747465"/>
            <a:ext cx="501799" cy="501799"/>
          </a:xfrm>
          <a:prstGeom prst="rect">
            <a:avLst/>
          </a:prstGeom>
          <a:noFill/>
        </p:spPr>
      </p:pic>
      <p:sp>
        <p:nvSpPr>
          <p:cNvPr id="8" name="TextBox 12"/>
          <p:cNvSpPr txBox="1"/>
          <p:nvPr/>
        </p:nvSpPr>
        <p:spPr>
          <a:xfrm>
            <a:off x="1748461" y="4902379"/>
            <a:ext cx="1073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엘리스 디지털배움체"/>
                <a:ea typeface="엘리스 디지털배움체"/>
              </a:rPr>
              <a:t>뒤로 가기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3098405" y="1782762"/>
            <a:ext cx="7612528" cy="3365500"/>
          </a:xfrm>
          <a:prstGeom prst="rect">
            <a:avLst/>
          </a:prstGeom>
          <a:solidFill>
            <a:srgbClr val="CDF2E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의뢰 목록 나열 공간</a:t>
            </a:r>
          </a:p>
          <a:p>
            <a:pPr lvl="0" algn="ctr">
              <a:defRPr/>
            </a:pPr>
            <a:r>
              <a:rPr lang="en-US" altLang="ko-KR" sz="2500">
                <a:solidFill>
                  <a:schemeClr val="dk1"/>
                </a:solidFill>
              </a:rPr>
              <a:t>(ListBox)</a:t>
            </a:r>
          </a:p>
        </p:txBody>
      </p:sp>
      <p:sp>
        <p:nvSpPr>
          <p:cNvPr id="17" name="직사각형 16"/>
          <p:cNvSpPr/>
          <p:nvPr/>
        </p:nvSpPr>
        <p:spPr>
          <a:xfrm>
            <a:off x="1414297" y="1230204"/>
            <a:ext cx="1411692" cy="3084070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부족 지도자</a:t>
            </a: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일러스트</a:t>
            </a: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(Image)</a:t>
            </a:r>
          </a:p>
        </p:txBody>
      </p:sp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의뢰 세부내용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58988" y="869447"/>
            <a:ext cx="9674023" cy="4496318"/>
          </a:xfrm>
          <a:prstGeom prst="rect">
            <a:avLst/>
          </a:prstGeom>
          <a:solidFill>
            <a:schemeClr val="dk1">
              <a:alpha val="5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1748461" y="1145673"/>
            <a:ext cx="8736631" cy="3756706"/>
          </a:xfrm>
          <a:prstGeom prst="rect">
            <a:avLst/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20143" y="1343521"/>
            <a:ext cx="8146082" cy="2480355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6" name="가로 글상자 25"/>
          <p:cNvSpPr txBox="1"/>
          <p:nvPr/>
        </p:nvSpPr>
        <p:spPr>
          <a:xfrm>
            <a:off x="3304556" y="2262776"/>
            <a:ext cx="1915205" cy="64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의뢰 보상 내용</a:t>
            </a:r>
          </a:p>
          <a:p>
            <a:pPr lvl="0" algn="ctr">
              <a:defRPr/>
            </a:pPr>
            <a:r>
              <a:rPr lang="en-US" altLang="ko-KR"/>
              <a:t>(TextMeshPro)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7130085" y="1499375"/>
            <a:ext cx="2964482" cy="2187915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완료 조건</a:t>
            </a: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(TextMeshPro)</a:t>
            </a:r>
          </a:p>
        </p:txBody>
      </p:sp>
      <p:sp>
        <p:nvSpPr>
          <p:cNvPr id="28" name="직사각형 27">
            <a:hlinkClick r:id="" action="ppaction://noaction"/>
          </p:cNvPr>
          <p:cNvSpPr/>
          <p:nvPr/>
        </p:nvSpPr>
        <p:spPr>
          <a:xfrm>
            <a:off x="2120143" y="3953552"/>
            <a:ext cx="3975857" cy="793912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시작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9" name="직사각형 28">
            <a:hlinkClick r:id="" action="ppaction://noaction"/>
          </p:cNvPr>
          <p:cNvSpPr/>
          <p:nvPr/>
        </p:nvSpPr>
        <p:spPr>
          <a:xfrm>
            <a:off x="6290368" y="3974187"/>
            <a:ext cx="3975857" cy="793912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거절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7272097" y="3224051"/>
            <a:ext cx="2680457" cy="365287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의뢰 수행 위치 미니맵으로 이동</a:t>
            </a: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(Button)</a:t>
            </a:r>
          </a:p>
        </p:txBody>
      </p:sp>
    </p:spTree>
    <p:extLst>
      <p:ext uri="{BB962C8B-B14F-4D97-AF65-F5344CB8AC3E}">
        <p14:creationId xmlns:p14="http://schemas.microsoft.com/office/powerpoint/2010/main" val="872413968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A990334-8536-F9F5-C980-721A555484F6}"/>
              </a:ext>
            </a:extLst>
          </p:cNvPr>
          <p:cNvSpPr/>
          <p:nvPr/>
        </p:nvSpPr>
        <p:spPr>
          <a:xfrm>
            <a:off x="1269447" y="869448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cxnSp>
        <p:nvCxnSpPr>
          <p:cNvPr id="12" name="선 11"/>
          <p:cNvCxnSpPr/>
          <p:nvPr/>
        </p:nvCxnSpPr>
        <p:spPr>
          <a:xfrm rot="16200000" flipH="1">
            <a:off x="1898495" y="5486227"/>
            <a:ext cx="36832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194690" y="5603712"/>
            <a:ext cx="1775930" cy="6350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>
                <a:latin typeface="엘리스 디지털배움체"/>
                <a:ea typeface="엘리스 디지털배움체"/>
              </a:rPr>
              <a:t>Button</a:t>
            </a:r>
            <a:endParaRPr lang="en-US" altLang="ko-KR">
              <a:latin typeface="엘리스 디지털배움체"/>
              <a:ea typeface="엘리스 디지털배움체"/>
            </a:endParaRPr>
          </a:p>
          <a:p>
            <a:pPr lvl="0" algn="ctr">
              <a:defRPr/>
            </a:pPr>
            <a:r>
              <a:rPr lang="en-US" altLang="ko-KR">
                <a:latin typeface="엘리스 디지털배움체"/>
                <a:ea typeface="엘리스 디지털배움체"/>
              </a:rPr>
              <a:t>(</a:t>
            </a:r>
            <a:r>
              <a:rPr lang="ko-KR" altLang="en-US">
                <a:latin typeface="엘리스 디지털배움체"/>
                <a:ea typeface="엘리스 디지털배움체"/>
              </a:rPr>
              <a:t>메인 화면으로</a:t>
            </a:r>
            <a:r>
              <a:rPr lang="en-US" altLang="ko-KR">
                <a:latin typeface="엘리스 디지털배움체"/>
                <a:ea typeface="엘리스 디지털배움체"/>
              </a:rPr>
              <a:t>)</a:t>
            </a:r>
            <a:endParaRPr lang="en-US" altLang="ko-KR">
              <a:latin typeface="엘리스 디지털배움체"/>
              <a:ea typeface="엘리스 디지털배움체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59B3CC8-0967-F139-2038-95B3AE775F46}"/>
              </a:ext>
            </a:extLst>
          </p:cNvPr>
          <p:cNvSpPr/>
          <p:nvPr/>
        </p:nvSpPr>
        <p:spPr>
          <a:xfrm>
            <a:off x="3098405" y="1782762"/>
            <a:ext cx="7612528" cy="3365500"/>
          </a:xfrm>
          <a:prstGeom prst="rect">
            <a:avLst/>
          </a:prstGeom>
          <a:solidFill>
            <a:srgbClr val="CDF2E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2500">
              <a:solidFill>
                <a:schemeClr val="dk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2D35E6F-0CE5-368C-A006-5503E9C10891}"/>
              </a:ext>
            </a:extLst>
          </p:cNvPr>
          <p:cNvSpPr/>
          <p:nvPr/>
        </p:nvSpPr>
        <p:spPr>
          <a:xfrm>
            <a:off x="1380619" y="1470035"/>
            <a:ext cx="1411692" cy="3084070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부족 지도자</a:t>
            </a: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일러스트</a:t>
            </a: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(Image)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5A8F708-E642-9F6D-C7F2-0557621FC7AB}"/>
              </a:ext>
            </a:extLst>
          </p:cNvPr>
          <p:cNvSpPr/>
          <p:nvPr/>
        </p:nvSpPr>
        <p:spPr>
          <a:xfrm>
            <a:off x="3098404" y="1018262"/>
            <a:ext cx="5064084" cy="513335"/>
          </a:xfrm>
          <a:prstGeom prst="rect">
            <a:avLst/>
          </a:prstGeom>
          <a:solidFill>
            <a:srgbClr val="CDF2E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 dirty="0">
                <a:solidFill>
                  <a:schemeClr val="dk1"/>
                </a:solidFill>
              </a:rPr>
              <a:t>현재 보유중인 부족별 호감도 나열</a:t>
            </a:r>
          </a:p>
          <a:p>
            <a:pPr lvl="0" algn="ctr">
              <a:defRPr/>
            </a:pPr>
            <a:r>
              <a:rPr lang="en-US" altLang="ko-KR" sz="1200" dirty="0">
                <a:solidFill>
                  <a:schemeClr val="dk1"/>
                </a:solidFill>
              </a:rPr>
              <a:t>(Scroll View)</a:t>
            </a:r>
          </a:p>
        </p:txBody>
      </p:sp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의뢰소</a:t>
            </a:r>
            <a:endParaRPr lang="ko-KR" altLang="en-US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ko-KR" altLang="en-US">
                <a:solidFill>
                  <a:schemeClr val="tx1"/>
                </a:solidFill>
              </a:rPr>
              <a:t>진행 중인 의뢰 구성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27" name="직사각형 26">
            <a:hlinkClick r:id="rId3" action="ppaction://hlinksldjump"/>
            <a:extLst>
              <a:ext uri="{FF2B5EF4-FFF2-40B4-BE49-F238E27FC236}">
                <a16:creationId xmlns:a16="http://schemas.microsoft.com/office/drawing/2014/main" id="{BF09C147-A591-F082-37F2-F97D9974557B}"/>
              </a:ext>
            </a:extLst>
          </p:cNvPr>
          <p:cNvSpPr/>
          <p:nvPr/>
        </p:nvSpPr>
        <p:spPr>
          <a:xfrm>
            <a:off x="3304556" y="1953089"/>
            <a:ext cx="7180536" cy="819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의뢰 접수 내용</a:t>
            </a:r>
          </a:p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(Button)</a:t>
            </a:r>
            <a:r>
              <a:rPr lang="ko-KR" altLang="en-US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0" name="직사각형 29">
            <a:hlinkClick r:id="rId4" action="ppaction://hlinksldjump"/>
            <a:extLst>
              <a:ext uri="{FF2B5EF4-FFF2-40B4-BE49-F238E27FC236}">
                <a16:creationId xmlns:a16="http://schemas.microsoft.com/office/drawing/2014/main" id="{A0B00A83-B03F-D19C-6C75-C4969BA79CA8}"/>
              </a:ext>
            </a:extLst>
          </p:cNvPr>
          <p:cNvSpPr/>
          <p:nvPr/>
        </p:nvSpPr>
        <p:spPr>
          <a:xfrm>
            <a:off x="3304556" y="2963638"/>
            <a:ext cx="7180536" cy="819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의뢰 접수 내용</a:t>
            </a:r>
          </a:p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(Button)</a:t>
            </a:r>
            <a:r>
              <a:rPr lang="ko-KR" altLang="en-US">
                <a:solidFill>
                  <a:schemeClr val="lt1"/>
                </a:solidFill>
              </a:rPr>
              <a:t> </a:t>
            </a:r>
          </a:p>
        </p:txBody>
      </p:sp>
      <p:sp>
        <p:nvSpPr>
          <p:cNvPr id="31" name="직사각형 30">
            <a:hlinkClick r:id="rId5" action="ppaction://hlinksldjump"/>
            <a:extLst>
              <a:ext uri="{FF2B5EF4-FFF2-40B4-BE49-F238E27FC236}">
                <a16:creationId xmlns:a16="http://schemas.microsoft.com/office/drawing/2014/main" id="{D3C9B537-E6C7-D519-2405-373AFA552321}"/>
              </a:ext>
            </a:extLst>
          </p:cNvPr>
          <p:cNvSpPr/>
          <p:nvPr/>
        </p:nvSpPr>
        <p:spPr>
          <a:xfrm>
            <a:off x="3304555" y="3974187"/>
            <a:ext cx="7180536" cy="81915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lt1"/>
                </a:solidFill>
              </a:rPr>
              <a:t>의뢰 접수 내용</a:t>
            </a:r>
          </a:p>
          <a:p>
            <a:pPr lvl="0" algn="ctr">
              <a:defRPr/>
            </a:pPr>
            <a:r>
              <a:rPr lang="en-US" altLang="ko-KR">
                <a:solidFill>
                  <a:schemeClr val="lt1"/>
                </a:solidFill>
              </a:rPr>
              <a:t>(Button)</a:t>
            </a:r>
            <a:r>
              <a:rPr lang="ko-KR" altLang="en-US">
                <a:solidFill>
                  <a:schemeClr val="lt1"/>
                </a:solidFill>
              </a:rPr>
              <a:t> </a:t>
            </a:r>
          </a:p>
        </p:txBody>
      </p:sp>
      <p:pic>
        <p:nvPicPr>
          <p:cNvPr id="32" name="Picture 2" descr="Free Exit SVG, PNG Icon, Symbol. Download Image.">
            <a:hlinkClick r:id="rId6" action="ppaction://hlinksldjump"/>
            <a:extLst>
              <a:ext uri="{FF2B5EF4-FFF2-40B4-BE49-F238E27FC236}">
                <a16:creationId xmlns:a16="http://schemas.microsoft.com/office/drawing/2014/main" id="{9FA12368-BA19-341D-F4B8-2FBD78FE8C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/>
          <a:srcRect/>
          <a:stretch>
            <a:fillRect/>
          </a:stretch>
        </p:blipFill>
        <p:spPr>
          <a:xfrm flipH="1">
            <a:off x="1346942" y="4747465"/>
            <a:ext cx="501799" cy="501799"/>
          </a:xfrm>
          <a:prstGeom prst="rect">
            <a:avLst/>
          </a:prstGeom>
          <a:noFill/>
        </p:spPr>
      </p:pic>
      <p:sp>
        <p:nvSpPr>
          <p:cNvPr id="33" name="TextBox 12">
            <a:hlinkClick r:id="rId8" action="ppaction://hlinksldjump"/>
            <a:extLst>
              <a:ext uri="{FF2B5EF4-FFF2-40B4-BE49-F238E27FC236}">
                <a16:creationId xmlns:a16="http://schemas.microsoft.com/office/drawing/2014/main" id="{914F6B75-9226-14E7-EA70-2186DC39F2E3}"/>
              </a:ext>
            </a:extLst>
          </p:cNvPr>
          <p:cNvSpPr txBox="1"/>
          <p:nvPr/>
        </p:nvSpPr>
        <p:spPr>
          <a:xfrm>
            <a:off x="1748461" y="4902379"/>
            <a:ext cx="1073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엘리스 디지털배움체"/>
                <a:ea typeface="엘리스 디지털배움체"/>
              </a:rPr>
              <a:t>뒤로 가기</a:t>
            </a:r>
          </a:p>
        </p:txBody>
      </p:sp>
      <p:sp>
        <p:nvSpPr>
          <p:cNvPr id="34" name="직사각형 33">
            <a:hlinkClick r:id="rId9" action="ppaction://hlinksldjump"/>
          </p:cNvPr>
          <p:cNvSpPr/>
          <p:nvPr/>
        </p:nvSpPr>
        <p:spPr>
          <a:xfrm>
            <a:off x="1343131" y="4749695"/>
            <a:ext cx="1479048" cy="552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35" name="한쪽 모서리가 잘린 사각형 34">
            <a:extLst>
              <a:ext uri="{FF2B5EF4-FFF2-40B4-BE49-F238E27FC236}">
                <a16:creationId xmlns:a16="http://schemas.microsoft.com/office/drawing/2014/main" id="{D9462350-CD8A-4295-110E-61374C549B8C}"/>
              </a:ext>
            </a:extLst>
          </p:cNvPr>
          <p:cNvSpPr/>
          <p:nvPr/>
        </p:nvSpPr>
        <p:spPr>
          <a:xfrm flipV="1">
            <a:off x="1274222" y="883405"/>
            <a:ext cx="1433831" cy="423871"/>
          </a:xfrm>
          <a:prstGeom prst="snip1Rect">
            <a:avLst>
              <a:gd name="adj" fmla="val 38932"/>
            </a:avLst>
          </a:prstGeom>
          <a:solidFill>
            <a:srgbClr val="FFE4D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6" name="가로 글상자 35">
            <a:extLst>
              <a:ext uri="{FF2B5EF4-FFF2-40B4-BE49-F238E27FC236}">
                <a16:creationId xmlns:a16="http://schemas.microsoft.com/office/drawing/2014/main" id="{99E1158A-E6FB-038A-5C2D-59ED60652FF0}"/>
              </a:ext>
            </a:extLst>
          </p:cNvPr>
          <p:cNvSpPr txBox="1"/>
          <p:nvPr/>
        </p:nvSpPr>
        <p:spPr>
          <a:xfrm>
            <a:off x="1269447" y="911368"/>
            <a:ext cx="1438607" cy="36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의뢰소 </a:t>
            </a:r>
            <a:r>
              <a:rPr lang="en-US" altLang="ko-KR">
                <a:solidFill>
                  <a:schemeClr val="dk1"/>
                </a:solidFill>
              </a:rPr>
              <a:t>lvl.n</a:t>
            </a:r>
          </a:p>
        </p:txBody>
      </p:sp>
      <p:cxnSp>
        <p:nvCxnSpPr>
          <p:cNvPr id="37" name="선 36"/>
          <p:cNvCxnSpPr/>
          <p:nvPr/>
        </p:nvCxnSpPr>
        <p:spPr>
          <a:xfrm rot="16200000" flipH="1" flipV="1">
            <a:off x="10584427" y="842952"/>
            <a:ext cx="184763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12"/>
          <p:cNvSpPr txBox="1"/>
          <p:nvPr/>
        </p:nvSpPr>
        <p:spPr>
          <a:xfrm>
            <a:off x="9763604" y="114291"/>
            <a:ext cx="1775930" cy="636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latin typeface="엘리스 디지털배움체"/>
                <a:ea typeface="엘리스 디지털배움체"/>
              </a:rPr>
              <a:t>도움말</a:t>
            </a:r>
            <a:r>
              <a:rPr lang="en-US" altLang="ko-KR">
                <a:latin typeface="엘리스 디지털배움체"/>
                <a:ea typeface="엘리스 디지털배움체"/>
              </a:rPr>
              <a:t>/</a:t>
            </a:r>
            <a:r>
              <a:rPr lang="ko-KR" altLang="en-US">
                <a:latin typeface="엘리스 디지털배움체"/>
                <a:ea typeface="엘리스 디지털배움체"/>
              </a:rPr>
              <a:t>환경설정 팝업 </a:t>
            </a:r>
            <a:r>
              <a:rPr lang="en-US" altLang="ko-KR">
                <a:latin typeface="엘리스 디지털배움체"/>
                <a:ea typeface="엘리스 디지털배움체"/>
              </a:rPr>
              <a:t>(Button)</a:t>
            </a:r>
            <a:endParaRPr lang="en-US" altLang="ko-KR">
              <a:latin typeface="엘리스 디지털배움체"/>
              <a:ea typeface="엘리스 디지털배움체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012588DE-DA81-E225-4650-25FB4AE58B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513667" y="935334"/>
            <a:ext cx="326281" cy="326281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CC7FDF38-6FA0-792C-0E5A-13236BC99154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054529" y="935334"/>
            <a:ext cx="326281" cy="316756"/>
          </a:xfrm>
          <a:prstGeom prst="rect">
            <a:avLst/>
          </a:prstGeom>
          <a:ln w="19050">
            <a:noFill/>
          </a:ln>
        </p:spPr>
      </p:pic>
      <p:cxnSp>
        <p:nvCxnSpPr>
          <p:cNvPr id="41" name="선 40"/>
          <p:cNvCxnSpPr/>
          <p:nvPr/>
        </p:nvCxnSpPr>
        <p:spPr>
          <a:xfrm rot="16200000" flipH="1">
            <a:off x="10133549" y="844254"/>
            <a:ext cx="187388" cy="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hlinkClick r:id="" action="ppaction://noaction"/>
          </p:cNvPr>
          <p:cNvSpPr/>
          <p:nvPr/>
        </p:nvSpPr>
        <p:spPr>
          <a:xfrm>
            <a:off x="8252455" y="1024574"/>
            <a:ext cx="1712106" cy="5133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수행 가능 의뢰 목록</a:t>
            </a:r>
            <a:endParaRPr lang="ko-KR" altLang="en-US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(Button)</a:t>
            </a:r>
            <a:endParaRPr lang="en-US" altLang="ko-KR" sz="120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814600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234DB22C-B900-71F2-95B6-D6A0B41F57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513667" y="935334"/>
            <a:ext cx="326281" cy="326281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7BFD351-76C2-3800-6A64-47D3731933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054529" y="935334"/>
            <a:ext cx="326281" cy="316756"/>
          </a:xfrm>
          <a:prstGeom prst="rect">
            <a:avLst/>
          </a:prstGeom>
          <a:ln w="19050">
            <a:noFill/>
          </a:ln>
        </p:spPr>
      </p:pic>
      <p:sp>
        <p:nvSpPr>
          <p:cNvPr id="34" name="직사각형 33">
            <a:extLst>
              <a:ext uri="{FF2B5EF4-FFF2-40B4-BE49-F238E27FC236}">
                <a16:creationId xmlns:a16="http://schemas.microsoft.com/office/drawing/2014/main" id="{09B39181-7893-788E-5773-6895E0BF5298}"/>
              </a:ext>
            </a:extLst>
          </p:cNvPr>
          <p:cNvSpPr/>
          <p:nvPr/>
        </p:nvSpPr>
        <p:spPr>
          <a:xfrm>
            <a:off x="3098404" y="1018262"/>
            <a:ext cx="6820434" cy="513335"/>
          </a:xfrm>
          <a:prstGeom prst="rect">
            <a:avLst/>
          </a:prstGeom>
          <a:solidFill>
            <a:srgbClr val="CDF2E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현재 보유중인 부족별 호감도 나열</a:t>
            </a: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(Scroll View)</a:t>
            </a:r>
          </a:p>
        </p:txBody>
      </p:sp>
      <p:sp>
        <p:nvSpPr>
          <p:cNvPr id="32" name="한쪽 모서리가 잘린 사각형 31">
            <a:extLst>
              <a:ext uri="{FF2B5EF4-FFF2-40B4-BE49-F238E27FC236}">
                <a16:creationId xmlns:a16="http://schemas.microsoft.com/office/drawing/2014/main" id="{DE01E099-80E7-AF6C-DCF4-B65879BEDBC0}"/>
              </a:ext>
            </a:extLst>
          </p:cNvPr>
          <p:cNvSpPr/>
          <p:nvPr/>
        </p:nvSpPr>
        <p:spPr>
          <a:xfrm flipV="1">
            <a:off x="1274222" y="883405"/>
            <a:ext cx="1433831" cy="423871"/>
          </a:xfrm>
          <a:prstGeom prst="snip1Rect">
            <a:avLst>
              <a:gd name="adj" fmla="val 38932"/>
            </a:avLst>
          </a:prstGeom>
          <a:solidFill>
            <a:srgbClr val="FFE4D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3" name="가로 글상자 32">
            <a:extLst>
              <a:ext uri="{FF2B5EF4-FFF2-40B4-BE49-F238E27FC236}">
                <a16:creationId xmlns:a16="http://schemas.microsoft.com/office/drawing/2014/main" id="{67760FC6-43C6-AE72-09E1-E9A6402DB6D7}"/>
              </a:ext>
            </a:extLst>
          </p:cNvPr>
          <p:cNvSpPr txBox="1"/>
          <p:nvPr/>
        </p:nvSpPr>
        <p:spPr>
          <a:xfrm>
            <a:off x="1269447" y="911368"/>
            <a:ext cx="1438607" cy="36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의뢰소 </a:t>
            </a:r>
            <a:r>
              <a:rPr lang="en-US" altLang="ko-KR">
                <a:solidFill>
                  <a:schemeClr val="dk1"/>
                </a:solidFill>
              </a:rPr>
              <a:t>lvl.n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4F8913C-613D-FF9B-E55D-C720DC916572}"/>
              </a:ext>
            </a:extLst>
          </p:cNvPr>
          <p:cNvSpPr/>
          <p:nvPr/>
        </p:nvSpPr>
        <p:spPr>
          <a:xfrm>
            <a:off x="1269447" y="869448"/>
            <a:ext cx="9674023" cy="4496318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7" name="Picture 2" descr="Free Exit SVG, PNG Icon, Symbol. Download Image.">
            <a:extLst>
              <a:ext uri="{FF2B5EF4-FFF2-40B4-BE49-F238E27FC236}">
                <a16:creationId xmlns:a16="http://schemas.microsoft.com/office/drawing/2014/main" id="{97CBF54E-C6B6-901F-6375-654B2A71B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/>
          <a:srcRect/>
          <a:stretch>
            <a:fillRect/>
          </a:stretch>
        </p:blipFill>
        <p:spPr>
          <a:xfrm flipH="1">
            <a:off x="1346942" y="4747465"/>
            <a:ext cx="501799" cy="501799"/>
          </a:xfrm>
          <a:prstGeom prst="rect">
            <a:avLst/>
          </a:prstGeom>
          <a:noFill/>
        </p:spPr>
      </p:pic>
      <p:sp>
        <p:nvSpPr>
          <p:cNvPr id="8" name="TextBox 12">
            <a:extLst>
              <a:ext uri="{FF2B5EF4-FFF2-40B4-BE49-F238E27FC236}">
                <a16:creationId xmlns:a16="http://schemas.microsoft.com/office/drawing/2014/main" id="{C3FCE815-A010-9B23-A4D1-17BC88DE796A}"/>
              </a:ext>
            </a:extLst>
          </p:cNvPr>
          <p:cNvSpPr txBox="1"/>
          <p:nvPr/>
        </p:nvSpPr>
        <p:spPr>
          <a:xfrm>
            <a:off x="1748461" y="4902379"/>
            <a:ext cx="10737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엘리스 디지털배움체"/>
                <a:ea typeface="엘리스 디지털배움체"/>
              </a:rPr>
              <a:t>뒤로 가기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5456F25-B211-26C6-D82B-30F7FF3C6ABD}"/>
              </a:ext>
            </a:extLst>
          </p:cNvPr>
          <p:cNvSpPr/>
          <p:nvPr/>
        </p:nvSpPr>
        <p:spPr>
          <a:xfrm>
            <a:off x="3098405" y="1782762"/>
            <a:ext cx="7612528" cy="3365500"/>
          </a:xfrm>
          <a:prstGeom prst="rect">
            <a:avLst/>
          </a:prstGeom>
          <a:solidFill>
            <a:srgbClr val="CDF2E4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500">
                <a:solidFill>
                  <a:schemeClr val="dk1"/>
                </a:solidFill>
              </a:rPr>
              <a:t>의뢰 목록 나열 공간</a:t>
            </a:r>
          </a:p>
          <a:p>
            <a:pPr lvl="0" algn="ctr">
              <a:defRPr/>
            </a:pPr>
            <a:r>
              <a:rPr lang="en-US" altLang="ko-KR" sz="2500">
                <a:solidFill>
                  <a:schemeClr val="dk1"/>
                </a:solidFill>
              </a:rPr>
              <a:t>(ListBox)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FDEF062-7671-D440-E116-3FB3C80236D7}"/>
              </a:ext>
            </a:extLst>
          </p:cNvPr>
          <p:cNvSpPr/>
          <p:nvPr/>
        </p:nvSpPr>
        <p:spPr>
          <a:xfrm>
            <a:off x="1414297" y="1230204"/>
            <a:ext cx="1411692" cy="3084070"/>
          </a:xfrm>
          <a:prstGeom prst="rect">
            <a:avLst/>
          </a:prstGeom>
          <a:solidFill>
            <a:srgbClr val="A6A7D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부족 지도자</a:t>
            </a:r>
          </a:p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일러스트</a:t>
            </a: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(Image)</a:t>
            </a:r>
          </a:p>
        </p:txBody>
      </p:sp>
      <p:sp>
        <p:nvSpPr>
          <p:cNvPr id="23" name="오각형 22">
            <a:extLst>
              <a:ext uri="{FF2B5EF4-FFF2-40B4-BE49-F238E27FC236}">
                <a16:creationId xmlns:a16="http://schemas.microsoft.com/office/drawing/2014/main" id="{221BEC4E-2DE6-4A2A-BB0E-47796BF125DC}"/>
              </a:ext>
            </a:extLst>
          </p:cNvPr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의뢰 세부내용 </a:t>
            </a:r>
            <a:r>
              <a:rPr lang="en-US" altLang="ko-KR">
                <a:solidFill>
                  <a:schemeClr val="tx1"/>
                </a:solidFill>
              </a:rPr>
              <a:t>UI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EF2B519-F8F1-5497-8E49-6D1CF3727DFB}"/>
              </a:ext>
            </a:extLst>
          </p:cNvPr>
          <p:cNvSpPr/>
          <p:nvPr/>
        </p:nvSpPr>
        <p:spPr>
          <a:xfrm>
            <a:off x="1258988" y="869447"/>
            <a:ext cx="9674023" cy="4496318"/>
          </a:xfrm>
          <a:prstGeom prst="rect">
            <a:avLst/>
          </a:prstGeom>
          <a:solidFill>
            <a:schemeClr val="dk1">
              <a:alpha val="5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w="med" len="med"/>
            <a:tailEnd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25D338C-1859-38D7-1188-8DCAC7AEBDF7}"/>
              </a:ext>
            </a:extLst>
          </p:cNvPr>
          <p:cNvSpPr/>
          <p:nvPr/>
        </p:nvSpPr>
        <p:spPr>
          <a:xfrm>
            <a:off x="1748461" y="1145673"/>
            <a:ext cx="8736631" cy="3756706"/>
          </a:xfrm>
          <a:prstGeom prst="rect">
            <a:avLst/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106D7C-5EC9-9AB7-8F0D-5B723E83AB7D}"/>
              </a:ext>
            </a:extLst>
          </p:cNvPr>
          <p:cNvSpPr/>
          <p:nvPr/>
        </p:nvSpPr>
        <p:spPr>
          <a:xfrm>
            <a:off x="2120143" y="1343521"/>
            <a:ext cx="8146082" cy="2480355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26" name="가로 글상자 25">
            <a:extLst>
              <a:ext uri="{FF2B5EF4-FFF2-40B4-BE49-F238E27FC236}">
                <a16:creationId xmlns:a16="http://schemas.microsoft.com/office/drawing/2014/main" id="{F627EC59-200E-FADB-0E48-4FB09A8D8761}"/>
              </a:ext>
            </a:extLst>
          </p:cNvPr>
          <p:cNvSpPr txBox="1"/>
          <p:nvPr/>
        </p:nvSpPr>
        <p:spPr>
          <a:xfrm>
            <a:off x="3304556" y="2262776"/>
            <a:ext cx="1915205" cy="641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의뢰 보상 내용</a:t>
            </a:r>
          </a:p>
          <a:p>
            <a:pPr lvl="0" algn="ctr">
              <a:defRPr/>
            </a:pPr>
            <a:r>
              <a:rPr lang="en-US" altLang="ko-KR"/>
              <a:t>(TextMeshPro)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3205862-B13A-F923-67E3-0557677D24EE}"/>
              </a:ext>
            </a:extLst>
          </p:cNvPr>
          <p:cNvSpPr/>
          <p:nvPr/>
        </p:nvSpPr>
        <p:spPr>
          <a:xfrm>
            <a:off x="7130085" y="1499375"/>
            <a:ext cx="2964482" cy="2187915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완료 조건</a:t>
            </a: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(TextMeshPro)</a:t>
            </a:r>
          </a:p>
        </p:txBody>
      </p:sp>
      <p:sp>
        <p:nvSpPr>
          <p:cNvPr id="29" name="직사각형 28">
            <a:hlinkClick r:id="" action="ppaction://noaction"/>
          </p:cNvPr>
          <p:cNvSpPr/>
          <p:nvPr/>
        </p:nvSpPr>
        <p:spPr>
          <a:xfrm>
            <a:off x="2120144" y="3974187"/>
            <a:ext cx="8146082" cy="793912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의뢰 중단</a:t>
            </a: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BE5A45-C57E-56B2-DDBD-8567F8A6B881}"/>
              </a:ext>
            </a:extLst>
          </p:cNvPr>
          <p:cNvSpPr/>
          <p:nvPr/>
        </p:nvSpPr>
        <p:spPr>
          <a:xfrm>
            <a:off x="7272097" y="3224051"/>
            <a:ext cx="2680457" cy="365287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의뢰 수행 위치 미니맵으로 이동</a:t>
            </a:r>
          </a:p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(Button)</a:t>
            </a:r>
          </a:p>
        </p:txBody>
      </p:sp>
    </p:spTree>
    <p:extLst>
      <p:ext uri="{BB962C8B-B14F-4D97-AF65-F5344CB8AC3E}">
        <p14:creationId xmlns:p14="http://schemas.microsoft.com/office/powerpoint/2010/main" val="52950825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08825" y="1472912"/>
            <a:ext cx="5341847" cy="2992061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7847" y="1472912"/>
            <a:ext cx="545366" cy="256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135072" y="1472912"/>
            <a:ext cx="545366" cy="256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92297" y="1472912"/>
            <a:ext cx="545366" cy="256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68572" y="1472912"/>
            <a:ext cx="545366" cy="256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763972" y="1472912"/>
            <a:ext cx="545366" cy="2562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151986" y="1472912"/>
            <a:ext cx="5341847" cy="2992061"/>
          </a:xfrm>
          <a:prstGeom prst="rect">
            <a:avLst/>
          </a:prstGeom>
        </p:spPr>
      </p:pic>
      <p:sp>
        <p:nvSpPr>
          <p:cNvPr id="18" name="가로 글상자 17"/>
          <p:cNvSpPr txBox="1"/>
          <p:nvPr/>
        </p:nvSpPr>
        <p:spPr>
          <a:xfrm>
            <a:off x="1308965" y="4554053"/>
            <a:ext cx="3544975" cy="35894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해당 자원</a:t>
            </a:r>
            <a:r>
              <a:rPr lang="en-US" altLang="ko-KR"/>
              <a:t>/</a:t>
            </a:r>
            <a:r>
              <a:rPr lang="ko-KR" altLang="en-US"/>
              <a:t>총량 표시 구역 터치 시</a:t>
            </a:r>
            <a:endParaRPr lang="ko-KR" altLang="en-US"/>
          </a:p>
        </p:txBody>
      </p:sp>
      <p:sp>
        <p:nvSpPr>
          <p:cNvPr id="19" name="가로 글상자 18"/>
          <p:cNvSpPr txBox="1"/>
          <p:nvPr/>
        </p:nvSpPr>
        <p:spPr>
          <a:xfrm>
            <a:off x="6176010" y="4554053"/>
            <a:ext cx="5574030" cy="901867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클릭한 위치를 좌상단 꼭짓점에 맞춘 </a:t>
            </a:r>
            <a:r>
              <a:rPr lang="en-US" altLang="ko-KR"/>
              <a:t>ListBox</a:t>
            </a:r>
            <a:r>
              <a:rPr lang="ko-KR" altLang="en-US"/>
              <a:t> 팝업 표시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내부에는 해당 자원</a:t>
            </a:r>
            <a:r>
              <a:rPr lang="en-US" altLang="ko-KR"/>
              <a:t>/</a:t>
            </a:r>
            <a:r>
              <a:rPr lang="ko-KR" altLang="en-US"/>
              <a:t>총량에 영향을 주는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연구</a:t>
            </a:r>
            <a:r>
              <a:rPr lang="en-US" altLang="ko-KR"/>
              <a:t>/</a:t>
            </a:r>
            <a:r>
              <a:rPr lang="ko-KR" altLang="en-US"/>
              <a:t>건물</a:t>
            </a:r>
            <a:r>
              <a:rPr lang="en-US" altLang="ko-KR"/>
              <a:t>/</a:t>
            </a:r>
            <a:r>
              <a:rPr lang="ko-KR" altLang="en-US"/>
              <a:t>영구 강화 항목 표시</a:t>
            </a:r>
            <a:endParaRPr lang="ko-KR" altLang="en-US"/>
          </a:p>
        </p:txBody>
      </p:sp>
      <p:sp>
        <p:nvSpPr>
          <p:cNvPr id="20" name="오각형 19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자원 종합 팝업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개요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296163" y="1676738"/>
            <a:ext cx="1156113" cy="1752262"/>
          </a:xfrm>
          <a:prstGeom prst="rect">
            <a:avLst/>
          </a:prstGeom>
          <a:solidFill>
            <a:srgbClr val="000000">
              <a:alpha val="67000"/>
            </a:srgbClr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2" name="가로 글상자 21"/>
          <p:cNvSpPr txBox="1"/>
          <p:nvPr/>
        </p:nvSpPr>
        <p:spPr>
          <a:xfrm>
            <a:off x="6296163" y="2800322"/>
            <a:ext cx="1156113" cy="5290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category2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23" name="가로 글상자 22"/>
          <p:cNvSpPr txBox="1"/>
          <p:nvPr/>
        </p:nvSpPr>
        <p:spPr>
          <a:xfrm>
            <a:off x="6296163" y="2119315"/>
            <a:ext cx="1156113" cy="669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100">
                <a:solidFill>
                  <a:schemeClr val="lt2"/>
                </a:solidFill>
              </a:rPr>
              <a:t>    </a:t>
            </a:r>
            <a:r>
              <a:rPr lang="en-US" altLang="ko-KR" sz="1100">
                <a:solidFill>
                  <a:schemeClr val="lt2"/>
                </a:solidFill>
              </a:rPr>
              <a:t>gain category1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+n,nnn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25" name="가로 글상자 24"/>
          <p:cNvSpPr txBox="1"/>
          <p:nvPr/>
        </p:nvSpPr>
        <p:spPr>
          <a:xfrm>
            <a:off x="6296163" y="1676738"/>
            <a:ext cx="1156113" cy="42389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1"/>
                </a:solidFill>
              </a:rPr>
              <a:t>       total income</a:t>
            </a:r>
            <a:endParaRPr lang="en-US" altLang="ko-KR" sz="11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lt1"/>
                </a:solidFill>
              </a:rPr>
              <a:t> </a:t>
            </a:r>
            <a:r>
              <a:rPr lang="en-US" altLang="ko-KR" sz="1100">
                <a:solidFill>
                  <a:srgbClr val="1aff1a"/>
                </a:solidFill>
              </a:rPr>
              <a:t>+n.nk/day</a:t>
            </a:r>
            <a:endParaRPr lang="en-US" altLang="ko-KR" sz="1100">
              <a:solidFill>
                <a:schemeClr val="lt2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363528" y="1705314"/>
            <a:ext cx="192411" cy="192411"/>
          </a:xfrm>
          <a:prstGeom prst="rect">
            <a:avLst/>
          </a:prstGeom>
        </p:spPr>
      </p:pic>
      <p:cxnSp>
        <p:nvCxnSpPr>
          <p:cNvPr id="27" name="선 26"/>
          <p:cNvCxnSpPr/>
          <p:nvPr/>
        </p:nvCxnSpPr>
        <p:spPr>
          <a:xfrm>
            <a:off x="6363527" y="2329974"/>
            <a:ext cx="930622" cy="0"/>
          </a:xfrm>
          <a:prstGeom prst="line">
            <a:avLst/>
          </a:prstGeom>
          <a:ln w="635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선 27"/>
          <p:cNvCxnSpPr/>
          <p:nvPr/>
        </p:nvCxnSpPr>
        <p:spPr>
          <a:xfrm>
            <a:off x="6363527" y="3008017"/>
            <a:ext cx="930008" cy="0"/>
          </a:xfrm>
          <a:prstGeom prst="line">
            <a:avLst/>
          </a:prstGeom>
          <a:ln w="9525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6335451" y="2177698"/>
            <a:ext cx="131235" cy="131235"/>
          </a:xfrm>
          <a:prstGeom prst="rect">
            <a:avLst/>
          </a:prstGeom>
        </p:spPr>
      </p:pic>
      <p:sp>
        <p:nvSpPr>
          <p:cNvPr id="32" name="타원 31"/>
          <p:cNvSpPr/>
          <p:nvPr/>
        </p:nvSpPr>
        <p:spPr>
          <a:xfrm>
            <a:off x="6227445" y="1586647"/>
            <a:ext cx="173623" cy="1801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 rot="2700000">
            <a:off x="5783078" y="1625719"/>
            <a:ext cx="737816" cy="737816"/>
          </a:xfrm>
          <a:prstGeom prst="rect">
            <a:avLst/>
          </a:prstGeom>
        </p:spPr>
      </p:pic>
      <p:cxnSp>
        <p:nvCxnSpPr>
          <p:cNvPr id="33" name="화살표 32"/>
          <p:cNvCxnSpPr/>
          <p:nvPr/>
        </p:nvCxnSpPr>
        <p:spPr>
          <a:xfrm rot="10800000" flipV="1">
            <a:off x="6459734" y="1113692"/>
            <a:ext cx="1757412" cy="1129623"/>
          </a:xfrm>
          <a:prstGeom prst="straightConnector1">
            <a:avLst/>
          </a:prstGeom>
          <a:ln>
            <a:solidFill>
              <a:srgbClr val="1aff1a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가로 글상자 33"/>
          <p:cNvSpPr txBox="1"/>
          <p:nvPr/>
        </p:nvSpPr>
        <p:spPr>
          <a:xfrm>
            <a:off x="8217144" y="480862"/>
            <a:ext cx="3866272" cy="90788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>
                <a:solidFill>
                  <a:srgbClr val="006000"/>
                </a:solidFill>
              </a:rPr>
              <a:t>카테고리 앞에 해당하는 아이콘 같이</a:t>
            </a:r>
            <a:endParaRPr lang="ko-KR" altLang="en-US">
              <a:solidFill>
                <a:srgbClr val="0060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006000"/>
                </a:solidFill>
              </a:rPr>
              <a:t>표시하도록 작업 필요</a:t>
            </a:r>
            <a:r>
              <a:rPr lang="en-US" altLang="ko-KR">
                <a:solidFill>
                  <a:srgbClr val="006000"/>
                </a:solidFill>
              </a:rPr>
              <a:t>,</a:t>
            </a:r>
            <a:r>
              <a:rPr lang="ko-KR" altLang="en-US">
                <a:solidFill>
                  <a:srgbClr val="006000"/>
                </a:solidFill>
              </a:rPr>
              <a:t> 기획서에서는</a:t>
            </a:r>
            <a:endParaRPr lang="ko-KR" altLang="en-US">
              <a:solidFill>
                <a:srgbClr val="0060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006000"/>
                </a:solidFill>
              </a:rPr>
              <a:t>시간 상의 이유로 생략</a:t>
            </a:r>
            <a:endParaRPr lang="ko-KR" altLang="en-US">
              <a:solidFill>
                <a:srgbClr val="006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436300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0802" y="1472912"/>
            <a:ext cx="5341847" cy="2992061"/>
          </a:xfrm>
          <a:prstGeom prst="rect">
            <a:avLst/>
          </a:prstGeom>
        </p:spPr>
      </p:pic>
      <p:sp>
        <p:nvSpPr>
          <p:cNvPr id="36" name="직사각형 35"/>
          <p:cNvSpPr/>
          <p:nvPr/>
        </p:nvSpPr>
        <p:spPr>
          <a:xfrm>
            <a:off x="310802" y="1472912"/>
            <a:ext cx="5341847" cy="2992061"/>
          </a:xfrm>
          <a:prstGeom prst="rect">
            <a:avLst/>
          </a:prstGeom>
          <a:solidFill>
            <a:srgbClr val="ffcccc">
              <a:alpha val="37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36218" y="1676738"/>
            <a:ext cx="1156113" cy="1752262"/>
          </a:xfrm>
          <a:prstGeom prst="rect">
            <a:avLst/>
          </a:prstGeom>
          <a:solidFill>
            <a:srgbClr val="000000">
              <a:alpha val="67000"/>
            </a:srgbClr>
          </a:solidFill>
          <a:ln w="6350"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34" name="가로 글상자 33"/>
          <p:cNvSpPr txBox="1"/>
          <p:nvPr/>
        </p:nvSpPr>
        <p:spPr>
          <a:xfrm>
            <a:off x="436218" y="2800322"/>
            <a:ext cx="1156113" cy="52903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category2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1413510" y="4554053"/>
            <a:ext cx="3221355" cy="635167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ko-KR" altLang="en-US"/>
              <a:t>해당 박스 이외의 공간 터치 시</a:t>
            </a:r>
            <a:endParaRPr lang="ko-KR" altLang="en-US"/>
          </a:p>
          <a:p>
            <a:pPr lvl="0" algn="ctr">
              <a:defRPr/>
            </a:pPr>
            <a:r>
              <a:rPr lang="en-US" altLang="ko-KR"/>
              <a:t>(</a:t>
            </a:r>
            <a:r>
              <a:rPr lang="ko-KR" altLang="en-US"/>
              <a:t>붉은색 공간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20" name="오각형 19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자원 종합 팝업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개요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가로 글상자 28"/>
          <p:cNvSpPr txBox="1"/>
          <p:nvPr/>
        </p:nvSpPr>
        <p:spPr>
          <a:xfrm>
            <a:off x="436218" y="2119315"/>
            <a:ext cx="1156113" cy="66711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2"/>
                </a:solidFill>
              </a:rPr>
              <a:t>gain category1</a:t>
            </a:r>
            <a:endParaRPr lang="en-US" altLang="ko-KR" sz="1100">
              <a:solidFill>
                <a:schemeClr val="lt2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+n,nnn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1aff1a"/>
                </a:solidFill>
              </a:rPr>
              <a:t>+n%</a:t>
            </a:r>
            <a:endParaRPr lang="en-US" altLang="ko-KR" sz="900">
              <a:solidFill>
                <a:srgbClr val="1aff1a"/>
              </a:solidFill>
            </a:endParaRPr>
          </a:p>
          <a:p>
            <a:pPr lvl="0">
              <a:defRPr/>
            </a:pPr>
            <a:r>
              <a:rPr lang="en-US" altLang="ko-KR" sz="900">
                <a:solidFill>
                  <a:schemeClr val="lt1"/>
                </a:solidFill>
              </a:rPr>
              <a:t>text </a:t>
            </a:r>
            <a:r>
              <a:rPr lang="en-US" altLang="ko-KR" sz="900">
                <a:solidFill>
                  <a:srgbClr val="ff0000"/>
                </a:solidFill>
              </a:rPr>
              <a:t>-n%</a:t>
            </a:r>
            <a:endParaRPr lang="en-US" altLang="ko-KR" sz="900">
              <a:solidFill>
                <a:srgbClr val="ff0000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436219" y="2102352"/>
            <a:ext cx="445589" cy="26262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endParaRPr lang="en-US" altLang="ko-KR" sz="1100">
              <a:solidFill>
                <a:srgbClr val="1aff1a"/>
              </a:solidFill>
            </a:endParaRPr>
          </a:p>
        </p:txBody>
      </p:sp>
      <p:sp>
        <p:nvSpPr>
          <p:cNvPr id="31" name="가로 글상자 30"/>
          <p:cNvSpPr txBox="1"/>
          <p:nvPr/>
        </p:nvSpPr>
        <p:spPr>
          <a:xfrm>
            <a:off x="436218" y="1676738"/>
            <a:ext cx="1156113" cy="42389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100">
                <a:solidFill>
                  <a:schemeClr val="lt1"/>
                </a:solidFill>
              </a:rPr>
              <a:t>       total income</a:t>
            </a:r>
            <a:endParaRPr lang="en-US" altLang="ko-KR" sz="1100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1100">
                <a:solidFill>
                  <a:schemeClr val="lt1"/>
                </a:solidFill>
              </a:rPr>
              <a:t> </a:t>
            </a:r>
            <a:r>
              <a:rPr lang="en-US" altLang="ko-KR" sz="1100">
                <a:solidFill>
                  <a:srgbClr val="1aff1a"/>
                </a:solidFill>
              </a:rPr>
              <a:t>+n.nk/day</a:t>
            </a:r>
            <a:endParaRPr lang="en-US" altLang="ko-KR" sz="1100">
              <a:solidFill>
                <a:schemeClr val="lt2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2158" y="1705314"/>
            <a:ext cx="192411" cy="192411"/>
          </a:xfrm>
          <a:prstGeom prst="rect">
            <a:avLst/>
          </a:prstGeom>
        </p:spPr>
      </p:pic>
      <p:cxnSp>
        <p:nvCxnSpPr>
          <p:cNvPr id="33" name="선 32"/>
          <p:cNvCxnSpPr/>
          <p:nvPr/>
        </p:nvCxnSpPr>
        <p:spPr>
          <a:xfrm>
            <a:off x="503582" y="2329974"/>
            <a:ext cx="930622" cy="0"/>
          </a:xfrm>
          <a:prstGeom prst="line">
            <a:avLst/>
          </a:prstGeom>
          <a:ln w="6350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선 34"/>
          <p:cNvCxnSpPr/>
          <p:nvPr/>
        </p:nvCxnSpPr>
        <p:spPr>
          <a:xfrm>
            <a:off x="503582" y="3008017"/>
            <a:ext cx="930008" cy="0"/>
          </a:xfrm>
          <a:prstGeom prst="line">
            <a:avLst/>
          </a:prstGeom>
          <a:ln w="9525">
            <a:solidFill>
              <a:schemeClr val="l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185105" y="1463869"/>
            <a:ext cx="5341847" cy="2992061"/>
          </a:xfrm>
          <a:prstGeom prst="rect">
            <a:avLst/>
          </a:prstGeom>
        </p:spPr>
      </p:pic>
      <p:sp>
        <p:nvSpPr>
          <p:cNvPr id="41" name="가로 글상자 40"/>
          <p:cNvSpPr txBox="1"/>
          <p:nvPr/>
        </p:nvSpPr>
        <p:spPr>
          <a:xfrm>
            <a:off x="7287812" y="4545010"/>
            <a:ext cx="3221355" cy="35894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팝업 닫힘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7293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6666"/>
        </a:solidFill>
      </a:spPr>
      <a:bodyPr anchor="ctr"/>
      <a:lstStyle>
        <a:defPPr lvl="0" algn="ctr">
          <a:defRPr lang="ko-KR" altLang="en-US">
            <a:solidFill>
              <a:schemeClr val="dk1"/>
            </a:solidFill>
          </a:defRPr>
        </a:defPPr>
      </a:lstStyle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551</ep:Words>
  <ep:PresentationFormat>와이드스크린</ep:PresentationFormat>
  <ep:Paragraphs>264</ep:Paragraphs>
  <ep:Slides>10</ep:Slides>
  <ep:Notes>7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2025-03-12T05:30:17.000</dcterms:created>
  <dc:creator>hs087</dc:creator>
  <cp:lastModifiedBy>hs087</cp:lastModifiedBy>
  <dcterms:modified xsi:type="dcterms:W3CDTF">2025-08-20T03:24:04.042</dcterms:modified>
  <cp:revision>784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