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2549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181289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459167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767471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47083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876863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458048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205312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326819"/>
      </p:ext>
    </p:extLst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79548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10" Type="http://schemas.openxmlformats.org/officeDocument/2006/relationships/image" Target="../media/image8.png"  /><Relationship Id="rId11" Type="http://schemas.openxmlformats.org/officeDocument/2006/relationships/image" Target="../media/image9.png"  /><Relationship Id="rId12" Type="http://schemas.openxmlformats.org/officeDocument/2006/relationships/image" Target="../media/image7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Relationship Id="rId9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23466" y="1956848"/>
            <a:ext cx="7526130" cy="422908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9" name="순서도: 대체 처리 58"/>
          <p:cNvSpPr/>
          <p:nvPr/>
        </p:nvSpPr>
        <p:spPr>
          <a:xfrm>
            <a:off x="8480917" y="2785024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509491" y="2813599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근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1" name="순서도: 대체 처리 60"/>
          <p:cNvSpPr/>
          <p:nvPr/>
        </p:nvSpPr>
        <p:spPr>
          <a:xfrm>
            <a:off x="8870639" y="2782436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899215" y="2811011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9250837" y="2783730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279411" y="2812305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탱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순서도: 대체 처리 50"/>
          <p:cNvSpPr/>
          <p:nvPr/>
        </p:nvSpPr>
        <p:spPr>
          <a:xfrm>
            <a:off x="4390459" y="2781142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419034" y="2809717"/>
            <a:ext cx="288562" cy="260087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53" name="순서도: 대체 처리 52"/>
          <p:cNvSpPr/>
          <p:nvPr/>
        </p:nvSpPr>
        <p:spPr>
          <a:xfrm>
            <a:off x="4780181" y="2782436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808756" y="2811011"/>
            <a:ext cx="288562" cy="260087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55" name="순서도: 대체 처리 54"/>
          <p:cNvSpPr/>
          <p:nvPr/>
        </p:nvSpPr>
        <p:spPr>
          <a:xfrm>
            <a:off x="5169904" y="2779848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198479" y="2808423"/>
            <a:ext cx="288562" cy="260087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57" name="순서도: 대체 처리 56"/>
          <p:cNvSpPr/>
          <p:nvPr/>
        </p:nvSpPr>
        <p:spPr>
          <a:xfrm>
            <a:off x="5550101" y="2781142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578676" y="2809717"/>
            <a:ext cx="288562" cy="260087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3" name="직사각형 2"/>
          <p:cNvSpPr/>
          <p:nvPr/>
        </p:nvSpPr>
        <p:spPr>
          <a:xfrm>
            <a:off x="4327436" y="3069805"/>
            <a:ext cx="5344138" cy="3026632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66659" y="3107727"/>
            <a:ext cx="550845" cy="500730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/>
              <a:t>협력국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아이콘</a:t>
            </a:r>
            <a:endParaRPr lang="en-US" altLang="ko-KR" sz="900"/>
          </a:p>
        </p:txBody>
      </p:sp>
      <p:sp>
        <p:nvSpPr>
          <p:cNvPr id="17" name="직사각형 16"/>
          <p:cNvSpPr/>
          <p:nvPr/>
        </p:nvSpPr>
        <p:spPr>
          <a:xfrm>
            <a:off x="5065129" y="3249543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cxnSp>
        <p:nvCxnSpPr>
          <p:cNvPr id="18" name="선 17"/>
          <p:cNvCxnSpPr/>
          <p:nvPr/>
        </p:nvCxnSpPr>
        <p:spPr>
          <a:xfrm>
            <a:off x="4390459" y="3646381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466659" y="3718991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495234" y="3741125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1</a:t>
            </a:r>
            <a:r>
              <a:rPr lang="ko-KR" altLang="en-US" sz="900">
                <a:solidFill>
                  <a:schemeClr val="tx1"/>
                </a:solidFill>
              </a:rPr>
              <a:t>티어병력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4998454" y="3741454"/>
            <a:ext cx="912761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22" name="가로 글상자 21"/>
          <p:cNvSpPr txBox="1"/>
          <p:nvPr/>
        </p:nvSpPr>
        <p:spPr>
          <a:xfrm>
            <a:off x="5013270" y="4016532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28" name="직사각형 27"/>
          <p:cNvSpPr/>
          <p:nvPr/>
        </p:nvSpPr>
        <p:spPr>
          <a:xfrm>
            <a:off x="6058364" y="3722404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086939" y="3744537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1</a:t>
            </a:r>
            <a:r>
              <a:rPr lang="ko-KR" altLang="en-US" sz="900">
                <a:solidFill>
                  <a:schemeClr val="tx1"/>
                </a:solidFill>
              </a:rPr>
              <a:t>티어병력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6590159" y="3744867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31" name="가로 글상자 30"/>
          <p:cNvSpPr txBox="1"/>
          <p:nvPr/>
        </p:nvSpPr>
        <p:spPr>
          <a:xfrm>
            <a:off x="6604975" y="4019945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32" name="직사각형 31"/>
          <p:cNvSpPr/>
          <p:nvPr/>
        </p:nvSpPr>
        <p:spPr>
          <a:xfrm>
            <a:off x="7678645" y="3732049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707220" y="3754182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1</a:t>
            </a:r>
            <a:r>
              <a:rPr lang="ko-KR" altLang="en-US" sz="900">
                <a:solidFill>
                  <a:schemeClr val="tx1"/>
                </a:solidFill>
              </a:rPr>
              <a:t>티어병력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8210440" y="3754512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35" name="가로 글상자 34"/>
          <p:cNvSpPr txBox="1"/>
          <p:nvPr/>
        </p:nvSpPr>
        <p:spPr>
          <a:xfrm>
            <a:off x="8225256" y="4029590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36" name="직사각형 35"/>
          <p:cNvSpPr/>
          <p:nvPr/>
        </p:nvSpPr>
        <p:spPr>
          <a:xfrm>
            <a:off x="4466659" y="4895726"/>
            <a:ext cx="550845" cy="500730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/>
              <a:t>협력국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아이콘</a:t>
            </a:r>
            <a:endParaRPr lang="en-US" altLang="ko-KR" sz="900"/>
          </a:p>
        </p:txBody>
      </p:sp>
      <p:sp>
        <p:nvSpPr>
          <p:cNvPr id="37" name="직사각형 36"/>
          <p:cNvSpPr/>
          <p:nvPr/>
        </p:nvSpPr>
        <p:spPr>
          <a:xfrm>
            <a:off x="5065129" y="5037542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cxnSp>
        <p:nvCxnSpPr>
          <p:cNvPr id="38" name="선 37"/>
          <p:cNvCxnSpPr/>
          <p:nvPr/>
        </p:nvCxnSpPr>
        <p:spPr>
          <a:xfrm>
            <a:off x="4390459" y="5434379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466659" y="5506990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495234" y="5529123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1</a:t>
            </a:r>
            <a:r>
              <a:rPr lang="ko-KR" altLang="en-US" sz="900">
                <a:solidFill>
                  <a:schemeClr val="tx1"/>
                </a:solidFill>
              </a:rPr>
              <a:t>티어병력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1" name="가로 글상자 40"/>
          <p:cNvSpPr txBox="1"/>
          <p:nvPr/>
        </p:nvSpPr>
        <p:spPr>
          <a:xfrm>
            <a:off x="4998454" y="5529453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2" name="가로 글상자 41"/>
          <p:cNvSpPr txBox="1"/>
          <p:nvPr/>
        </p:nvSpPr>
        <p:spPr>
          <a:xfrm>
            <a:off x="5013270" y="5804531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43" name="직사각형 42"/>
          <p:cNvSpPr/>
          <p:nvPr/>
        </p:nvSpPr>
        <p:spPr>
          <a:xfrm>
            <a:off x="6058364" y="5510403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086939" y="5532536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1</a:t>
            </a:r>
            <a:r>
              <a:rPr lang="ko-KR" altLang="en-US" sz="900">
                <a:solidFill>
                  <a:schemeClr val="tx1"/>
                </a:solidFill>
              </a:rPr>
              <a:t>티어병력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5" name="가로 글상자 44"/>
          <p:cNvSpPr txBox="1"/>
          <p:nvPr/>
        </p:nvSpPr>
        <p:spPr>
          <a:xfrm>
            <a:off x="6590159" y="5532866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6" name="가로 글상자 45"/>
          <p:cNvSpPr txBox="1"/>
          <p:nvPr/>
        </p:nvSpPr>
        <p:spPr>
          <a:xfrm>
            <a:off x="6604975" y="5807944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47" name="직사각형 46"/>
          <p:cNvSpPr/>
          <p:nvPr/>
        </p:nvSpPr>
        <p:spPr>
          <a:xfrm>
            <a:off x="7678645" y="5520048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707220" y="5542181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1</a:t>
            </a:r>
            <a:r>
              <a:rPr lang="ko-KR" altLang="en-US" sz="900">
                <a:solidFill>
                  <a:schemeClr val="tx1"/>
                </a:solidFill>
              </a:rPr>
              <a:t>티어병력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9" name="가로 글상자 48"/>
          <p:cNvSpPr txBox="1"/>
          <p:nvPr/>
        </p:nvSpPr>
        <p:spPr>
          <a:xfrm>
            <a:off x="8210440" y="5542510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50" name="가로 글상자 49"/>
          <p:cNvSpPr txBox="1"/>
          <p:nvPr/>
        </p:nvSpPr>
        <p:spPr>
          <a:xfrm>
            <a:off x="8225256" y="5817588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70" name="직사각형 69"/>
          <p:cNvSpPr/>
          <p:nvPr/>
        </p:nvSpPr>
        <p:spPr>
          <a:xfrm>
            <a:off x="4466659" y="4303500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495234" y="4325634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2</a:t>
            </a:r>
            <a:r>
              <a:rPr lang="ko-KR" altLang="en-US" sz="900">
                <a:solidFill>
                  <a:schemeClr val="tx1"/>
                </a:solidFill>
              </a:rPr>
              <a:t>티어병력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2" name="가로 글상자 71"/>
          <p:cNvSpPr txBox="1"/>
          <p:nvPr/>
        </p:nvSpPr>
        <p:spPr>
          <a:xfrm>
            <a:off x="4998454" y="4325963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73" name="가로 글상자 72"/>
          <p:cNvSpPr txBox="1"/>
          <p:nvPr/>
        </p:nvSpPr>
        <p:spPr>
          <a:xfrm>
            <a:off x="5013270" y="4601041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74" name="직사각형 73"/>
          <p:cNvSpPr/>
          <p:nvPr/>
        </p:nvSpPr>
        <p:spPr>
          <a:xfrm>
            <a:off x="6058364" y="4306913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086939" y="4329046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2</a:t>
            </a:r>
            <a:r>
              <a:rPr lang="ko-KR" altLang="en-US" sz="900">
                <a:solidFill>
                  <a:schemeClr val="tx1"/>
                </a:solidFill>
              </a:rPr>
              <a:t>티어병력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6" name="가로 글상자 75"/>
          <p:cNvSpPr txBox="1"/>
          <p:nvPr/>
        </p:nvSpPr>
        <p:spPr>
          <a:xfrm>
            <a:off x="6590159" y="4329376"/>
            <a:ext cx="913220" cy="289644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77" name="가로 글상자 76"/>
          <p:cNvSpPr txBox="1"/>
          <p:nvPr/>
        </p:nvSpPr>
        <p:spPr>
          <a:xfrm>
            <a:off x="6604975" y="4604454"/>
            <a:ext cx="1054155" cy="240776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78" name="직사각형 77"/>
          <p:cNvSpPr/>
          <p:nvPr/>
        </p:nvSpPr>
        <p:spPr>
          <a:xfrm>
            <a:off x="7678645" y="4316558"/>
            <a:ext cx="1519872" cy="552174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7707220" y="4338691"/>
            <a:ext cx="550845" cy="500730"/>
          </a:xfrm>
          <a:prstGeom prst="rect">
            <a:avLst/>
          </a:prstGeom>
          <a:solidFill>
            <a:srgbClr val="80808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3</a:t>
            </a:r>
            <a:r>
              <a:rPr lang="ko-KR" altLang="en-US" sz="900">
                <a:solidFill>
                  <a:schemeClr val="tx1"/>
                </a:solidFill>
              </a:rPr>
              <a:t>티어병력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80" name="가로 글상자 79"/>
          <p:cNvSpPr txBox="1"/>
          <p:nvPr/>
        </p:nvSpPr>
        <p:spPr>
          <a:xfrm>
            <a:off x="8210440" y="4339021"/>
            <a:ext cx="913220" cy="289644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81" name="가로 글상자 80"/>
          <p:cNvSpPr txBox="1"/>
          <p:nvPr/>
        </p:nvSpPr>
        <p:spPr>
          <a:xfrm>
            <a:off x="8225256" y="4614099"/>
            <a:ext cx="1054155" cy="24077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82" name="오각형 81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병력 </a:t>
            </a:r>
            <a:r>
              <a:rPr lang="en-US" altLang="ko-KR">
                <a:solidFill>
                  <a:schemeClr val="tx1"/>
                </a:solidFill>
                <a:effectLst/>
              </a:rPr>
              <a:t>-</a:t>
            </a:r>
            <a:r>
              <a:rPr lang="ko-KR" altLang="en-US">
                <a:solidFill>
                  <a:schemeClr val="tx1"/>
                </a:solidFill>
                <a:effectLst/>
              </a:rPr>
              <a:t> 목록 화면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화살표 82"/>
          <p:cNvCxnSpPr/>
          <p:nvPr/>
        </p:nvCxnSpPr>
        <p:spPr>
          <a:xfrm rot="5400000">
            <a:off x="4293682" y="2221639"/>
            <a:ext cx="1078461" cy="483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가로 글상자 83"/>
          <p:cNvSpPr txBox="1"/>
          <p:nvPr/>
        </p:nvSpPr>
        <p:spPr>
          <a:xfrm>
            <a:off x="3356880" y="135122"/>
            <a:ext cx="4329292" cy="172987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현재 활성화된 협력국 개수만큼 생성</a:t>
            </a:r>
            <a:r>
              <a:rPr lang="en-US" altLang="ko-KR"/>
              <a:t>,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해당 버튼을 클릭 시 버튼 별로 할당된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협력국에 맞춰 목록이 상단에 맞춤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되도록 스크롤 설정 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(</a:t>
            </a:r>
            <a:r>
              <a:rPr lang="ko-KR" altLang="en-US"/>
              <a:t>정렬 기준 </a:t>
            </a:r>
            <a:r>
              <a:rPr lang="en-US" altLang="ko-KR"/>
              <a:t>:</a:t>
            </a:r>
            <a:r>
              <a:rPr lang="ko-KR" altLang="en-US"/>
              <a:t> 빨리 활성화 되었을 수록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좌측으로</a:t>
            </a:r>
            <a:r>
              <a:rPr lang="en-US" altLang="ko-KR"/>
              <a:t>)</a:t>
            </a:r>
            <a:endParaRPr lang="en-US" altLang="ko-KR"/>
          </a:p>
        </p:txBody>
      </p:sp>
      <p:cxnSp>
        <p:nvCxnSpPr>
          <p:cNvPr id="85" name="화살표 84"/>
          <p:cNvCxnSpPr/>
          <p:nvPr/>
        </p:nvCxnSpPr>
        <p:spPr>
          <a:xfrm rot="16200000" flipH="1">
            <a:off x="8528875" y="2298021"/>
            <a:ext cx="961306" cy="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가로 글상자 85"/>
          <p:cNvSpPr txBox="1"/>
          <p:nvPr/>
        </p:nvSpPr>
        <p:spPr>
          <a:xfrm>
            <a:off x="7925584" y="635547"/>
            <a:ext cx="4329292" cy="118182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근거리</a:t>
            </a:r>
            <a:r>
              <a:rPr lang="en-US" altLang="ko-KR"/>
              <a:t>/</a:t>
            </a:r>
            <a:r>
              <a:rPr lang="ko-KR" altLang="en-US"/>
              <a:t>원거리</a:t>
            </a:r>
            <a:r>
              <a:rPr lang="en-US" altLang="ko-KR"/>
              <a:t>/</a:t>
            </a:r>
            <a:r>
              <a:rPr lang="ko-KR" altLang="en-US"/>
              <a:t>방어 유닛 아이콘이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할당된 버튼</a:t>
            </a:r>
            <a:r>
              <a:rPr lang="en-US" altLang="ko-KR"/>
              <a:t>,</a:t>
            </a:r>
            <a:r>
              <a:rPr lang="ko-KR" altLang="en-US"/>
              <a:t> 클릭 시 해당 분류의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유닛만 조작 가능하도록 설정</a:t>
            </a:r>
            <a:r>
              <a:rPr lang="en-US" altLang="ko-KR"/>
              <a:t>,</a:t>
            </a:r>
            <a:r>
              <a:rPr lang="ko-KR" altLang="en-US"/>
              <a:t> 분류 외의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유닛은 반투명하게 설정</a:t>
            </a:r>
            <a:endParaRPr lang="ko-KR" altLang="en-US"/>
          </a:p>
        </p:txBody>
      </p:sp>
      <p:cxnSp>
        <p:nvCxnSpPr>
          <p:cNvPr id="87" name="화살표 86"/>
          <p:cNvCxnSpPr/>
          <p:nvPr/>
        </p:nvCxnSpPr>
        <p:spPr>
          <a:xfrm flipV="1">
            <a:off x="4113335" y="2943642"/>
            <a:ext cx="452935" cy="1300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가로 글상자 87"/>
          <p:cNvSpPr txBox="1"/>
          <p:nvPr/>
        </p:nvSpPr>
        <p:spPr>
          <a:xfrm>
            <a:off x="2949233" y="2938466"/>
            <a:ext cx="1164102" cy="44688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200"/>
              <a:t>현재 활성화된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협력국 아이콘</a:t>
            </a:r>
            <a:endParaRPr lang="ko-KR" altLang="en-US" sz="1200"/>
          </a:p>
        </p:txBody>
      </p:sp>
      <p:cxnSp>
        <p:nvCxnSpPr>
          <p:cNvPr id="89" name="화살표 88"/>
          <p:cNvCxnSpPr/>
          <p:nvPr/>
        </p:nvCxnSpPr>
        <p:spPr>
          <a:xfrm rot="10800000">
            <a:off x="9298926" y="3967194"/>
            <a:ext cx="55869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가로 글상자 89"/>
          <p:cNvSpPr txBox="1"/>
          <p:nvPr/>
        </p:nvSpPr>
        <p:spPr>
          <a:xfrm>
            <a:off x="9802146" y="2974613"/>
            <a:ext cx="2452731" cy="283373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협력국 별로 분류된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병력 표기 공간</a:t>
            </a:r>
            <a:r>
              <a:rPr lang="en-US" altLang="ko-KR"/>
              <a:t>,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각 버튼은 </a:t>
            </a:r>
            <a:r>
              <a:rPr lang="en-US" altLang="ko-KR"/>
              <a:t>6</a:t>
            </a:r>
            <a:r>
              <a:rPr lang="ko-KR" altLang="en-US"/>
              <a:t>개만큼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들어감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(</a:t>
            </a:r>
            <a:r>
              <a:rPr lang="ko-KR" altLang="en-US"/>
              <a:t>협력국 정렬 기준 </a:t>
            </a:r>
            <a:r>
              <a:rPr lang="en-US" altLang="ko-KR"/>
              <a:t>: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빨리 활성화 되었을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수록 상단으로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활성화되지 않은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병력은 회색으로 배색</a:t>
            </a:r>
            <a:endParaRPr lang="ko-KR" altLang="en-US"/>
          </a:p>
        </p:txBody>
      </p:sp>
      <p:cxnSp>
        <p:nvCxnSpPr>
          <p:cNvPr id="91" name="화살표 90"/>
          <p:cNvCxnSpPr/>
          <p:nvPr/>
        </p:nvCxnSpPr>
        <p:spPr>
          <a:xfrm flipV="1">
            <a:off x="2905125" y="3646380"/>
            <a:ext cx="1485333" cy="4905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가로 글상자 91"/>
          <p:cNvSpPr txBox="1"/>
          <p:nvPr/>
        </p:nvSpPr>
        <p:spPr>
          <a:xfrm>
            <a:off x="2282686" y="4126171"/>
            <a:ext cx="1830648" cy="90570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얇은 선으로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간단하게 공간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구분짓기</a:t>
            </a:r>
            <a:endParaRPr lang="ko-KR" altLang="en-US"/>
          </a:p>
        </p:txBody>
      </p:sp>
      <p:sp>
        <p:nvSpPr>
          <p:cNvPr id="93" name="순서도: 수행의 시작/종료 92"/>
          <p:cNvSpPr/>
          <p:nvPr/>
        </p:nvSpPr>
        <p:spPr>
          <a:xfrm>
            <a:off x="9580416" y="3107727"/>
            <a:ext cx="69115" cy="797073"/>
          </a:xfrm>
          <a:prstGeom prst="flowChartTerminator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94" name="화살표 93"/>
          <p:cNvCxnSpPr>
            <a:endCxn id="81" idx="3"/>
          </p:cNvCxnSpPr>
          <p:nvPr/>
        </p:nvCxnSpPr>
        <p:spPr>
          <a:xfrm rot="16200000" flipV="1">
            <a:off x="9237530" y="4776369"/>
            <a:ext cx="661969" cy="5782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416550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45773" y="1890905"/>
            <a:ext cx="7526130" cy="422908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3" name="순서도: 대체 처리 52"/>
          <p:cNvSpPr/>
          <p:nvPr/>
        </p:nvSpPr>
        <p:spPr>
          <a:xfrm>
            <a:off x="5102488" y="2716493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131063" y="2745068"/>
            <a:ext cx="288562" cy="260087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0" name="순서도: 대체 처리 99"/>
          <p:cNvSpPr/>
          <p:nvPr/>
        </p:nvSpPr>
        <p:spPr>
          <a:xfrm>
            <a:off x="5495825" y="2722547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5524400" y="2751122"/>
            <a:ext cx="288562" cy="260087"/>
          </a:xfrm>
          <a:prstGeom prst="rect">
            <a:avLst/>
          </a:prstGeom>
          <a:solidFill>
            <a:srgbClr val="ff40ff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2" name="순서도: 대체 처리 101"/>
          <p:cNvSpPr/>
          <p:nvPr/>
        </p:nvSpPr>
        <p:spPr>
          <a:xfrm>
            <a:off x="5876022" y="2723841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5904597" y="2752416"/>
            <a:ext cx="288562" cy="260087"/>
          </a:xfrm>
          <a:prstGeom prst="rect">
            <a:avLst/>
          </a:prstGeom>
          <a:solidFill>
            <a:srgbClr val="ffa01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59" name="순서도: 대체 처리 58"/>
          <p:cNvSpPr/>
          <p:nvPr/>
        </p:nvSpPr>
        <p:spPr>
          <a:xfrm>
            <a:off x="8803224" y="2719081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831798" y="2747656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61" name="순서도: 대체 처리 60"/>
          <p:cNvSpPr/>
          <p:nvPr/>
        </p:nvSpPr>
        <p:spPr>
          <a:xfrm>
            <a:off x="9192946" y="2716493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221522" y="2745068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63" name="순서도: 대체 처리 62"/>
          <p:cNvSpPr/>
          <p:nvPr/>
        </p:nvSpPr>
        <p:spPr>
          <a:xfrm>
            <a:off x="9573144" y="2717787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601718" y="2746362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51" name="순서도: 대체 처리 50"/>
          <p:cNvSpPr/>
          <p:nvPr/>
        </p:nvSpPr>
        <p:spPr>
          <a:xfrm>
            <a:off x="4712766" y="2715199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741341" y="2743774"/>
            <a:ext cx="288562" cy="260087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3" name="직사각형 2"/>
          <p:cNvSpPr/>
          <p:nvPr/>
        </p:nvSpPr>
        <p:spPr>
          <a:xfrm>
            <a:off x="4649743" y="3003862"/>
            <a:ext cx="5344138" cy="3026632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788966" y="3041784"/>
            <a:ext cx="550845" cy="500730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/>
              <a:t>협력국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아이콘</a:t>
            </a:r>
            <a:endParaRPr lang="en-US" altLang="ko-KR" sz="900"/>
          </a:p>
        </p:txBody>
      </p:sp>
      <p:sp>
        <p:nvSpPr>
          <p:cNvPr id="17" name="직사각형 16"/>
          <p:cNvSpPr/>
          <p:nvPr/>
        </p:nvSpPr>
        <p:spPr>
          <a:xfrm>
            <a:off x="5387436" y="3183600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cxnSp>
        <p:nvCxnSpPr>
          <p:cNvPr id="18" name="선 17"/>
          <p:cNvCxnSpPr/>
          <p:nvPr/>
        </p:nvCxnSpPr>
        <p:spPr>
          <a:xfrm>
            <a:off x="4712766" y="3580438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788966" y="3653048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817541" y="3675182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5320761" y="3675511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22" name="가로 글상자 21"/>
          <p:cNvSpPr txBox="1"/>
          <p:nvPr/>
        </p:nvSpPr>
        <p:spPr>
          <a:xfrm>
            <a:off x="5335577" y="3950589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28" name="직사각형 27"/>
          <p:cNvSpPr/>
          <p:nvPr/>
        </p:nvSpPr>
        <p:spPr>
          <a:xfrm>
            <a:off x="6380671" y="3656461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409246" y="3678594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6912466" y="3678924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31" name="가로 글상자 30"/>
          <p:cNvSpPr txBox="1"/>
          <p:nvPr/>
        </p:nvSpPr>
        <p:spPr>
          <a:xfrm>
            <a:off x="6927282" y="3954002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32" name="직사각형 31"/>
          <p:cNvSpPr/>
          <p:nvPr/>
        </p:nvSpPr>
        <p:spPr>
          <a:xfrm>
            <a:off x="8000952" y="3666106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029527" y="3688239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8532747" y="3688569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35" name="가로 글상자 34"/>
          <p:cNvSpPr txBox="1"/>
          <p:nvPr/>
        </p:nvSpPr>
        <p:spPr>
          <a:xfrm>
            <a:off x="8547563" y="3963647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36" name="직사각형 35"/>
          <p:cNvSpPr/>
          <p:nvPr/>
        </p:nvSpPr>
        <p:spPr>
          <a:xfrm>
            <a:off x="4788966" y="4829783"/>
            <a:ext cx="550845" cy="500730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협력국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87436" y="4971599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cxnSp>
        <p:nvCxnSpPr>
          <p:cNvPr id="38" name="선 37"/>
          <p:cNvCxnSpPr/>
          <p:nvPr/>
        </p:nvCxnSpPr>
        <p:spPr>
          <a:xfrm>
            <a:off x="4712766" y="5368436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788966" y="5441047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817541" y="5463180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1" name="가로 글상자 40"/>
          <p:cNvSpPr txBox="1"/>
          <p:nvPr/>
        </p:nvSpPr>
        <p:spPr>
          <a:xfrm>
            <a:off x="5320761" y="5463510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2" name="가로 글상자 41"/>
          <p:cNvSpPr txBox="1"/>
          <p:nvPr/>
        </p:nvSpPr>
        <p:spPr>
          <a:xfrm>
            <a:off x="5335577" y="5738588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43" name="직사각형 42"/>
          <p:cNvSpPr/>
          <p:nvPr/>
        </p:nvSpPr>
        <p:spPr>
          <a:xfrm>
            <a:off x="6380671" y="5444460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409246" y="5466593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5" name="가로 글상자 44"/>
          <p:cNvSpPr txBox="1"/>
          <p:nvPr/>
        </p:nvSpPr>
        <p:spPr>
          <a:xfrm>
            <a:off x="6912466" y="5466923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6" name="가로 글상자 45"/>
          <p:cNvSpPr txBox="1"/>
          <p:nvPr/>
        </p:nvSpPr>
        <p:spPr>
          <a:xfrm>
            <a:off x="6927282" y="5742001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47" name="직사각형 46"/>
          <p:cNvSpPr/>
          <p:nvPr/>
        </p:nvSpPr>
        <p:spPr>
          <a:xfrm>
            <a:off x="8000952" y="5454105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029527" y="5476238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9" name="가로 글상자 48"/>
          <p:cNvSpPr txBox="1"/>
          <p:nvPr/>
        </p:nvSpPr>
        <p:spPr>
          <a:xfrm>
            <a:off x="8532747" y="5476567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50" name="가로 글상자 49"/>
          <p:cNvSpPr txBox="1"/>
          <p:nvPr/>
        </p:nvSpPr>
        <p:spPr>
          <a:xfrm>
            <a:off x="8547563" y="5751645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70" name="직사각형 69"/>
          <p:cNvSpPr/>
          <p:nvPr/>
        </p:nvSpPr>
        <p:spPr>
          <a:xfrm>
            <a:off x="4788966" y="4237557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817541" y="4259691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2" name="가로 글상자 71"/>
          <p:cNvSpPr txBox="1"/>
          <p:nvPr/>
        </p:nvSpPr>
        <p:spPr>
          <a:xfrm>
            <a:off x="5320761" y="4260020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73" name="가로 글상자 72"/>
          <p:cNvSpPr txBox="1"/>
          <p:nvPr/>
        </p:nvSpPr>
        <p:spPr>
          <a:xfrm>
            <a:off x="5335577" y="4535098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74" name="직사각형 73"/>
          <p:cNvSpPr/>
          <p:nvPr/>
        </p:nvSpPr>
        <p:spPr>
          <a:xfrm>
            <a:off x="6380671" y="4240970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409246" y="4263103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6" name="가로 글상자 75"/>
          <p:cNvSpPr txBox="1"/>
          <p:nvPr/>
        </p:nvSpPr>
        <p:spPr>
          <a:xfrm>
            <a:off x="6912466" y="4263433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77" name="가로 글상자 76"/>
          <p:cNvSpPr txBox="1"/>
          <p:nvPr/>
        </p:nvSpPr>
        <p:spPr>
          <a:xfrm>
            <a:off x="6927282" y="4538511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78" name="직사각형 77"/>
          <p:cNvSpPr/>
          <p:nvPr/>
        </p:nvSpPr>
        <p:spPr>
          <a:xfrm>
            <a:off x="8000952" y="4250615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8029527" y="4272748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80" name="가로 글상자 79"/>
          <p:cNvSpPr txBox="1"/>
          <p:nvPr/>
        </p:nvSpPr>
        <p:spPr>
          <a:xfrm>
            <a:off x="8532747" y="4273078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81" name="가로 글상자 80"/>
          <p:cNvSpPr txBox="1"/>
          <p:nvPr/>
        </p:nvSpPr>
        <p:spPr>
          <a:xfrm>
            <a:off x="8547563" y="4548156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82" name="오각형 81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병력 </a:t>
            </a:r>
            <a:r>
              <a:rPr lang="en-US" altLang="ko-KR">
                <a:solidFill>
                  <a:schemeClr val="tx1"/>
                </a:solidFill>
                <a:effectLst/>
              </a:rPr>
              <a:t>-</a:t>
            </a:r>
            <a:r>
              <a:rPr lang="ko-KR" altLang="en-US">
                <a:solidFill>
                  <a:schemeClr val="tx1"/>
                </a:solidFill>
                <a:effectLst/>
              </a:rPr>
              <a:t> 목록 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순서도: 수행의 시작/종료 92"/>
          <p:cNvSpPr/>
          <p:nvPr/>
        </p:nvSpPr>
        <p:spPr>
          <a:xfrm>
            <a:off x="9905716" y="3036318"/>
            <a:ext cx="69115" cy="797073"/>
          </a:xfrm>
          <a:prstGeom prst="flowChartTerminator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5" name="가로 글상자 104"/>
          <p:cNvSpPr txBox="1"/>
          <p:nvPr/>
        </p:nvSpPr>
        <p:spPr>
          <a:xfrm>
            <a:off x="3039784" y="999406"/>
            <a:ext cx="4329292" cy="35827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각 협력국 버튼 클릭 시</a:t>
            </a:r>
            <a:endParaRPr lang="ko-KR" altLang="en-US"/>
          </a:p>
        </p:txBody>
      </p:sp>
      <p:cxnSp>
        <p:nvCxnSpPr>
          <p:cNvPr id="106" name="화살표 105"/>
          <p:cNvCxnSpPr>
            <a:endCxn id="54" idx="0"/>
          </p:cNvCxnSpPr>
          <p:nvPr/>
        </p:nvCxnSpPr>
        <p:spPr>
          <a:xfrm rot="16200000" flipH="1">
            <a:off x="4374902" y="1844627"/>
            <a:ext cx="1430910" cy="3699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465147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45773" y="1890905"/>
            <a:ext cx="7526130" cy="422908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3" name="순서도: 대체 처리 52"/>
          <p:cNvSpPr/>
          <p:nvPr/>
        </p:nvSpPr>
        <p:spPr>
          <a:xfrm>
            <a:off x="5102488" y="2716493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131063" y="2745068"/>
            <a:ext cx="288562" cy="260087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0" name="순서도: 대체 처리 99"/>
          <p:cNvSpPr/>
          <p:nvPr/>
        </p:nvSpPr>
        <p:spPr>
          <a:xfrm>
            <a:off x="5495825" y="2722547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5524400" y="2751122"/>
            <a:ext cx="288562" cy="260087"/>
          </a:xfrm>
          <a:prstGeom prst="rect">
            <a:avLst/>
          </a:prstGeom>
          <a:solidFill>
            <a:srgbClr val="ff40ff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2" name="순서도: 대체 처리 101"/>
          <p:cNvSpPr/>
          <p:nvPr/>
        </p:nvSpPr>
        <p:spPr>
          <a:xfrm>
            <a:off x="5876022" y="2723841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5904597" y="2752416"/>
            <a:ext cx="288562" cy="260087"/>
          </a:xfrm>
          <a:prstGeom prst="rect">
            <a:avLst/>
          </a:prstGeom>
          <a:solidFill>
            <a:srgbClr val="ffa01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59" name="순서도: 대체 처리 58"/>
          <p:cNvSpPr/>
          <p:nvPr/>
        </p:nvSpPr>
        <p:spPr>
          <a:xfrm>
            <a:off x="8803224" y="2719081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831798" y="2747656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61" name="순서도: 대체 처리 60"/>
          <p:cNvSpPr/>
          <p:nvPr/>
        </p:nvSpPr>
        <p:spPr>
          <a:xfrm>
            <a:off x="9192946" y="2716493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221522" y="2745068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63" name="순서도: 대체 처리 62"/>
          <p:cNvSpPr/>
          <p:nvPr/>
        </p:nvSpPr>
        <p:spPr>
          <a:xfrm>
            <a:off x="9573144" y="2717787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601718" y="2746362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51" name="순서도: 대체 처리 50"/>
          <p:cNvSpPr/>
          <p:nvPr/>
        </p:nvSpPr>
        <p:spPr>
          <a:xfrm>
            <a:off x="4712766" y="2715199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741341" y="2743774"/>
            <a:ext cx="288562" cy="260087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3" name="직사각형 2"/>
          <p:cNvSpPr/>
          <p:nvPr/>
        </p:nvSpPr>
        <p:spPr>
          <a:xfrm>
            <a:off x="4649743" y="3003862"/>
            <a:ext cx="5344138" cy="3026632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754708" y="4812720"/>
            <a:ext cx="550845" cy="500730"/>
          </a:xfrm>
          <a:prstGeom prst="rect">
            <a:avLst/>
          </a:prstGeom>
          <a:solidFill>
            <a:srgbClr val="ff40ff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/>
              <a:t>협력국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아이콘</a:t>
            </a:r>
            <a:endParaRPr lang="en-US" altLang="ko-KR" sz="900"/>
          </a:p>
        </p:txBody>
      </p:sp>
      <p:sp>
        <p:nvSpPr>
          <p:cNvPr id="17" name="직사각형 16"/>
          <p:cNvSpPr/>
          <p:nvPr/>
        </p:nvSpPr>
        <p:spPr>
          <a:xfrm>
            <a:off x="5353178" y="4954536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sp>
        <p:nvSpPr>
          <p:cNvPr id="19" name="직사각형 18"/>
          <p:cNvSpPr/>
          <p:nvPr/>
        </p:nvSpPr>
        <p:spPr>
          <a:xfrm>
            <a:off x="4773758" y="3623222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802333" y="3645356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5305553" y="3645685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22" name="가로 글상자 21"/>
          <p:cNvSpPr txBox="1"/>
          <p:nvPr/>
        </p:nvSpPr>
        <p:spPr>
          <a:xfrm>
            <a:off x="5320369" y="3920763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28" name="직사각형 27"/>
          <p:cNvSpPr/>
          <p:nvPr/>
        </p:nvSpPr>
        <p:spPr>
          <a:xfrm>
            <a:off x="6365463" y="3626635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94038" y="3648768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6897258" y="3649098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31" name="가로 글상자 30"/>
          <p:cNvSpPr txBox="1"/>
          <p:nvPr/>
        </p:nvSpPr>
        <p:spPr>
          <a:xfrm>
            <a:off x="6912074" y="3924176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32" name="직사각형 31"/>
          <p:cNvSpPr/>
          <p:nvPr/>
        </p:nvSpPr>
        <p:spPr>
          <a:xfrm>
            <a:off x="7985744" y="3636280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014319" y="3658413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8517540" y="3658743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35" name="가로 글상자 34"/>
          <p:cNvSpPr txBox="1"/>
          <p:nvPr/>
        </p:nvSpPr>
        <p:spPr>
          <a:xfrm>
            <a:off x="8532356" y="3933821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36" name="직사각형 35"/>
          <p:cNvSpPr/>
          <p:nvPr/>
        </p:nvSpPr>
        <p:spPr>
          <a:xfrm>
            <a:off x="4788966" y="3035958"/>
            <a:ext cx="550845" cy="500730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협력국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87436" y="3177774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cxnSp>
        <p:nvCxnSpPr>
          <p:cNvPr id="38" name="선 37"/>
          <p:cNvCxnSpPr/>
          <p:nvPr/>
        </p:nvCxnSpPr>
        <p:spPr>
          <a:xfrm>
            <a:off x="4714640" y="3571199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736338" y="5420929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64913" y="5443062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1" name="가로 글상자 40"/>
          <p:cNvSpPr txBox="1"/>
          <p:nvPr/>
        </p:nvSpPr>
        <p:spPr>
          <a:xfrm>
            <a:off x="5268133" y="5443392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2" name="가로 글상자 41"/>
          <p:cNvSpPr txBox="1"/>
          <p:nvPr/>
        </p:nvSpPr>
        <p:spPr>
          <a:xfrm>
            <a:off x="5282949" y="5718470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43" name="직사각형 42"/>
          <p:cNvSpPr/>
          <p:nvPr/>
        </p:nvSpPr>
        <p:spPr>
          <a:xfrm>
            <a:off x="6365184" y="5424161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393759" y="5446294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5" name="가로 글상자 44"/>
          <p:cNvSpPr txBox="1"/>
          <p:nvPr/>
        </p:nvSpPr>
        <p:spPr>
          <a:xfrm>
            <a:off x="6896979" y="5446624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6" name="가로 글상자 45"/>
          <p:cNvSpPr txBox="1"/>
          <p:nvPr/>
        </p:nvSpPr>
        <p:spPr>
          <a:xfrm>
            <a:off x="6911795" y="5721702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47" name="직사각형 46"/>
          <p:cNvSpPr/>
          <p:nvPr/>
        </p:nvSpPr>
        <p:spPr>
          <a:xfrm>
            <a:off x="7985465" y="5433806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014040" y="5455939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9" name="가로 글상자 48"/>
          <p:cNvSpPr txBox="1"/>
          <p:nvPr/>
        </p:nvSpPr>
        <p:spPr>
          <a:xfrm>
            <a:off x="8517261" y="5456268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50" name="가로 글상자 49"/>
          <p:cNvSpPr txBox="1"/>
          <p:nvPr/>
        </p:nvSpPr>
        <p:spPr>
          <a:xfrm>
            <a:off x="8532077" y="5731346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70" name="직사각형 69"/>
          <p:cNvSpPr/>
          <p:nvPr/>
        </p:nvSpPr>
        <p:spPr>
          <a:xfrm>
            <a:off x="4773758" y="4207731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802333" y="4229865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2" name="가로 글상자 71"/>
          <p:cNvSpPr txBox="1"/>
          <p:nvPr/>
        </p:nvSpPr>
        <p:spPr>
          <a:xfrm>
            <a:off x="5305553" y="4230194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73" name="가로 글상자 72"/>
          <p:cNvSpPr txBox="1"/>
          <p:nvPr/>
        </p:nvSpPr>
        <p:spPr>
          <a:xfrm>
            <a:off x="5320369" y="4505272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74" name="직사각형 73"/>
          <p:cNvSpPr/>
          <p:nvPr/>
        </p:nvSpPr>
        <p:spPr>
          <a:xfrm>
            <a:off x="6365463" y="4211144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394038" y="4233277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6" name="가로 글상자 75"/>
          <p:cNvSpPr txBox="1"/>
          <p:nvPr/>
        </p:nvSpPr>
        <p:spPr>
          <a:xfrm>
            <a:off x="6897258" y="4233607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77" name="가로 글상자 76"/>
          <p:cNvSpPr txBox="1"/>
          <p:nvPr/>
        </p:nvSpPr>
        <p:spPr>
          <a:xfrm>
            <a:off x="6912074" y="4508685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78" name="직사각형 77"/>
          <p:cNvSpPr/>
          <p:nvPr/>
        </p:nvSpPr>
        <p:spPr>
          <a:xfrm>
            <a:off x="7985744" y="4220789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8014319" y="4242922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80" name="가로 글상자 79"/>
          <p:cNvSpPr txBox="1"/>
          <p:nvPr/>
        </p:nvSpPr>
        <p:spPr>
          <a:xfrm>
            <a:off x="8517540" y="4243252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81" name="가로 글상자 80"/>
          <p:cNvSpPr txBox="1"/>
          <p:nvPr/>
        </p:nvSpPr>
        <p:spPr>
          <a:xfrm>
            <a:off x="8532356" y="4518330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82" name="오각형 81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병력 </a:t>
            </a:r>
            <a:r>
              <a:rPr lang="en-US" altLang="ko-KR">
                <a:solidFill>
                  <a:schemeClr val="tx1"/>
                </a:solidFill>
                <a:effectLst/>
              </a:rPr>
              <a:t>-</a:t>
            </a:r>
            <a:r>
              <a:rPr lang="ko-KR" altLang="en-US">
                <a:solidFill>
                  <a:schemeClr val="tx1"/>
                </a:solidFill>
                <a:effectLst/>
              </a:rPr>
              <a:t> 목록 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순서도: 수행의 시작/종료 92"/>
          <p:cNvSpPr/>
          <p:nvPr/>
        </p:nvSpPr>
        <p:spPr>
          <a:xfrm>
            <a:off x="9905716" y="3658743"/>
            <a:ext cx="69115" cy="797073"/>
          </a:xfrm>
          <a:prstGeom prst="flowChartTerminator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5" name="가로 글상자 104"/>
          <p:cNvSpPr txBox="1"/>
          <p:nvPr/>
        </p:nvSpPr>
        <p:spPr>
          <a:xfrm>
            <a:off x="3931353" y="642658"/>
            <a:ext cx="4329292" cy="63698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해당 협력국이 상단에 맞춤 되도록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스크롤 자동 조정</a:t>
            </a:r>
            <a:endParaRPr lang="ko-KR" altLang="en-US"/>
          </a:p>
        </p:txBody>
      </p:sp>
      <p:cxnSp>
        <p:nvCxnSpPr>
          <p:cNvPr id="106" name="화살표 105"/>
          <p:cNvCxnSpPr/>
          <p:nvPr/>
        </p:nvCxnSpPr>
        <p:spPr>
          <a:xfrm rot="5400000">
            <a:off x="4537821" y="1809812"/>
            <a:ext cx="2039937" cy="5793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>
            <a:off x="4754708" y="5352802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화살표 106"/>
          <p:cNvCxnSpPr/>
          <p:nvPr/>
        </p:nvCxnSpPr>
        <p:spPr>
          <a:xfrm>
            <a:off x="5847447" y="1079500"/>
            <a:ext cx="4077319" cy="28198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811762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6587" y="1890905"/>
            <a:ext cx="7526130" cy="422908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3" name="순서도: 대체 처리 52"/>
          <p:cNvSpPr/>
          <p:nvPr/>
        </p:nvSpPr>
        <p:spPr>
          <a:xfrm>
            <a:off x="4763302" y="2716493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791877" y="2745068"/>
            <a:ext cx="288562" cy="260087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0" name="순서도: 대체 처리 99"/>
          <p:cNvSpPr/>
          <p:nvPr/>
        </p:nvSpPr>
        <p:spPr>
          <a:xfrm>
            <a:off x="5156639" y="2722547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5185214" y="2751122"/>
            <a:ext cx="288562" cy="260087"/>
          </a:xfrm>
          <a:prstGeom prst="rect">
            <a:avLst/>
          </a:prstGeom>
          <a:solidFill>
            <a:srgbClr val="ff40ff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2" name="순서도: 대체 처리 101"/>
          <p:cNvSpPr/>
          <p:nvPr/>
        </p:nvSpPr>
        <p:spPr>
          <a:xfrm>
            <a:off x="5536836" y="2723841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5565411" y="2752416"/>
            <a:ext cx="288562" cy="260087"/>
          </a:xfrm>
          <a:prstGeom prst="rect">
            <a:avLst/>
          </a:prstGeom>
          <a:solidFill>
            <a:srgbClr val="ffa01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59" name="순서도: 대체 처리 58"/>
          <p:cNvSpPr/>
          <p:nvPr/>
        </p:nvSpPr>
        <p:spPr>
          <a:xfrm>
            <a:off x="8464038" y="2719081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492612" y="2747656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근</a:t>
            </a:r>
            <a:endParaRPr lang="en-US" altLang="ko-KR" sz="900"/>
          </a:p>
        </p:txBody>
      </p:sp>
      <p:sp>
        <p:nvSpPr>
          <p:cNvPr id="61" name="순서도: 대체 처리 60"/>
          <p:cNvSpPr/>
          <p:nvPr/>
        </p:nvSpPr>
        <p:spPr>
          <a:xfrm>
            <a:off x="8853760" y="2716493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882336" y="2745068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9233958" y="2717787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262532" y="2746362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탱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순서도: 대체 처리 50"/>
          <p:cNvSpPr/>
          <p:nvPr/>
        </p:nvSpPr>
        <p:spPr>
          <a:xfrm>
            <a:off x="4373580" y="2715199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402155" y="2743774"/>
            <a:ext cx="288562" cy="260087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3" name="직사각형 2"/>
          <p:cNvSpPr/>
          <p:nvPr/>
        </p:nvSpPr>
        <p:spPr>
          <a:xfrm>
            <a:off x="4310557" y="3003862"/>
            <a:ext cx="5344138" cy="3026632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15523" y="4812720"/>
            <a:ext cx="550845" cy="500730"/>
          </a:xfrm>
          <a:prstGeom prst="rect">
            <a:avLst/>
          </a:prstGeom>
          <a:solidFill>
            <a:srgbClr val="ff40ff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/>
              <a:t>협력국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아이콘</a:t>
            </a:r>
            <a:endParaRPr lang="en-US" altLang="ko-KR" sz="900"/>
          </a:p>
        </p:txBody>
      </p:sp>
      <p:sp>
        <p:nvSpPr>
          <p:cNvPr id="17" name="직사각형 16"/>
          <p:cNvSpPr/>
          <p:nvPr/>
        </p:nvSpPr>
        <p:spPr>
          <a:xfrm>
            <a:off x="5013993" y="4954536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sp>
        <p:nvSpPr>
          <p:cNvPr id="19" name="직사각형 18"/>
          <p:cNvSpPr/>
          <p:nvPr/>
        </p:nvSpPr>
        <p:spPr>
          <a:xfrm>
            <a:off x="4434573" y="3623222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463148" y="3645356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4966368" y="3645685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22" name="가로 글상자 21"/>
          <p:cNvSpPr txBox="1"/>
          <p:nvPr/>
        </p:nvSpPr>
        <p:spPr>
          <a:xfrm>
            <a:off x="4981183" y="3920763"/>
            <a:ext cx="60037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ko-KR" altLang="en-US" sz="1000"/>
          </a:p>
        </p:txBody>
      </p:sp>
      <p:sp>
        <p:nvSpPr>
          <p:cNvPr id="28" name="직사각형 27"/>
          <p:cNvSpPr/>
          <p:nvPr/>
        </p:nvSpPr>
        <p:spPr>
          <a:xfrm>
            <a:off x="6026278" y="3626635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054853" y="3648768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6558073" y="3649098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31" name="가로 글상자 30"/>
          <p:cNvSpPr txBox="1"/>
          <p:nvPr/>
        </p:nvSpPr>
        <p:spPr>
          <a:xfrm>
            <a:off x="6572888" y="3924176"/>
            <a:ext cx="59934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원거리</a:t>
            </a:r>
            <a:endParaRPr lang="ko-KR" altLang="en-US" sz="1000"/>
          </a:p>
        </p:txBody>
      </p:sp>
      <p:sp>
        <p:nvSpPr>
          <p:cNvPr id="32" name="직사각형 31"/>
          <p:cNvSpPr/>
          <p:nvPr/>
        </p:nvSpPr>
        <p:spPr>
          <a:xfrm>
            <a:off x="7646559" y="3636280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675134" y="3658413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8178354" y="3658743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35" name="가로 글상자 34"/>
          <p:cNvSpPr txBox="1"/>
          <p:nvPr/>
        </p:nvSpPr>
        <p:spPr>
          <a:xfrm>
            <a:off x="8193170" y="3933821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방어</a:t>
            </a:r>
            <a:endParaRPr lang="ko-KR" altLang="en-US" sz="1000"/>
          </a:p>
        </p:txBody>
      </p:sp>
      <p:sp>
        <p:nvSpPr>
          <p:cNvPr id="36" name="직사각형 35"/>
          <p:cNvSpPr/>
          <p:nvPr/>
        </p:nvSpPr>
        <p:spPr>
          <a:xfrm>
            <a:off x="4449780" y="3035958"/>
            <a:ext cx="550845" cy="500730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협력국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48250" y="3177774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cxnSp>
        <p:nvCxnSpPr>
          <p:cNvPr id="38" name="선 37"/>
          <p:cNvCxnSpPr/>
          <p:nvPr/>
        </p:nvCxnSpPr>
        <p:spPr>
          <a:xfrm>
            <a:off x="4375454" y="3571199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397153" y="5420929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425728" y="5443062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1" name="가로 글상자 40"/>
          <p:cNvSpPr txBox="1"/>
          <p:nvPr/>
        </p:nvSpPr>
        <p:spPr>
          <a:xfrm>
            <a:off x="4928948" y="5443392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2" name="가로 글상자 41"/>
          <p:cNvSpPr txBox="1"/>
          <p:nvPr/>
        </p:nvSpPr>
        <p:spPr>
          <a:xfrm>
            <a:off x="4943763" y="5718470"/>
            <a:ext cx="599691" cy="24227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원거리</a:t>
            </a:r>
            <a:endParaRPr lang="en-US" altLang="ko-KR" sz="1000"/>
          </a:p>
        </p:txBody>
      </p:sp>
      <p:sp>
        <p:nvSpPr>
          <p:cNvPr id="43" name="직사각형 42"/>
          <p:cNvSpPr/>
          <p:nvPr/>
        </p:nvSpPr>
        <p:spPr>
          <a:xfrm>
            <a:off x="6025999" y="5424161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054574" y="5446294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5" name="가로 글상자 44"/>
          <p:cNvSpPr txBox="1"/>
          <p:nvPr/>
        </p:nvSpPr>
        <p:spPr>
          <a:xfrm>
            <a:off x="6557794" y="5446624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6" name="가로 글상자 45"/>
          <p:cNvSpPr txBox="1"/>
          <p:nvPr/>
        </p:nvSpPr>
        <p:spPr>
          <a:xfrm>
            <a:off x="6572609" y="5721702"/>
            <a:ext cx="599620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원거리</a:t>
            </a:r>
            <a:endParaRPr lang="ko-KR" altLang="en-US" sz="1000"/>
          </a:p>
        </p:txBody>
      </p:sp>
      <p:sp>
        <p:nvSpPr>
          <p:cNvPr id="47" name="직사각형 46"/>
          <p:cNvSpPr/>
          <p:nvPr/>
        </p:nvSpPr>
        <p:spPr>
          <a:xfrm>
            <a:off x="7646280" y="5433806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674855" y="5455939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9" name="가로 글상자 48"/>
          <p:cNvSpPr txBox="1"/>
          <p:nvPr/>
        </p:nvSpPr>
        <p:spPr>
          <a:xfrm>
            <a:off x="8178075" y="5456268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50" name="가로 글상자 49"/>
          <p:cNvSpPr txBox="1"/>
          <p:nvPr/>
        </p:nvSpPr>
        <p:spPr>
          <a:xfrm>
            <a:off x="8192891" y="5731346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ko-KR" altLang="en-US" sz="1000"/>
          </a:p>
        </p:txBody>
      </p:sp>
      <p:sp>
        <p:nvSpPr>
          <p:cNvPr id="70" name="직사각형 69"/>
          <p:cNvSpPr/>
          <p:nvPr/>
        </p:nvSpPr>
        <p:spPr>
          <a:xfrm>
            <a:off x="4434573" y="4207731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463148" y="4229865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2" name="가로 글상자 71"/>
          <p:cNvSpPr txBox="1"/>
          <p:nvPr/>
        </p:nvSpPr>
        <p:spPr>
          <a:xfrm>
            <a:off x="4966368" y="4230194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73" name="가로 글상자 72"/>
          <p:cNvSpPr txBox="1"/>
          <p:nvPr/>
        </p:nvSpPr>
        <p:spPr>
          <a:xfrm>
            <a:off x="4981183" y="4505272"/>
            <a:ext cx="60037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en-US" altLang="ko-KR" sz="1000"/>
          </a:p>
        </p:txBody>
      </p:sp>
      <p:sp>
        <p:nvSpPr>
          <p:cNvPr id="74" name="직사각형 73"/>
          <p:cNvSpPr/>
          <p:nvPr/>
        </p:nvSpPr>
        <p:spPr>
          <a:xfrm>
            <a:off x="6026278" y="4211144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054853" y="4233277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6" name="가로 글상자 75"/>
          <p:cNvSpPr txBox="1"/>
          <p:nvPr/>
        </p:nvSpPr>
        <p:spPr>
          <a:xfrm>
            <a:off x="6558073" y="4233607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77" name="가로 글상자 76"/>
          <p:cNvSpPr txBox="1"/>
          <p:nvPr/>
        </p:nvSpPr>
        <p:spPr>
          <a:xfrm>
            <a:off x="6572888" y="4508685"/>
            <a:ext cx="475516" cy="24238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방어</a:t>
            </a:r>
            <a:endParaRPr lang="en-US" altLang="ko-KR" sz="1000"/>
          </a:p>
        </p:txBody>
      </p:sp>
      <p:sp>
        <p:nvSpPr>
          <p:cNvPr id="78" name="직사각형 77"/>
          <p:cNvSpPr/>
          <p:nvPr/>
        </p:nvSpPr>
        <p:spPr>
          <a:xfrm>
            <a:off x="7646559" y="4220789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7675134" y="4242922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80" name="가로 글상자 79"/>
          <p:cNvSpPr txBox="1"/>
          <p:nvPr/>
        </p:nvSpPr>
        <p:spPr>
          <a:xfrm>
            <a:off x="8178354" y="4243252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81" name="가로 글상자 80"/>
          <p:cNvSpPr txBox="1"/>
          <p:nvPr/>
        </p:nvSpPr>
        <p:spPr>
          <a:xfrm>
            <a:off x="8193170" y="4518330"/>
            <a:ext cx="1054155" cy="2422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en-US" altLang="ko-KR" sz="1000"/>
          </a:p>
        </p:txBody>
      </p:sp>
      <p:sp>
        <p:nvSpPr>
          <p:cNvPr id="82" name="오각형 81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병력 </a:t>
            </a:r>
            <a:r>
              <a:rPr lang="en-US" altLang="ko-KR">
                <a:solidFill>
                  <a:schemeClr val="tx1"/>
                </a:solidFill>
                <a:effectLst/>
              </a:rPr>
              <a:t>-</a:t>
            </a:r>
            <a:r>
              <a:rPr lang="ko-KR" altLang="en-US">
                <a:solidFill>
                  <a:schemeClr val="tx1"/>
                </a:solidFill>
                <a:effectLst/>
              </a:rPr>
              <a:t> 목록 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순서도: 수행의 시작/종료 92"/>
          <p:cNvSpPr/>
          <p:nvPr/>
        </p:nvSpPr>
        <p:spPr>
          <a:xfrm>
            <a:off x="9566530" y="3658743"/>
            <a:ext cx="69115" cy="797073"/>
          </a:xfrm>
          <a:prstGeom prst="flowChartTerminator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18" name="선 17"/>
          <p:cNvCxnSpPr/>
          <p:nvPr/>
        </p:nvCxnSpPr>
        <p:spPr>
          <a:xfrm>
            <a:off x="4415523" y="5352802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화살표 106"/>
          <p:cNvCxnSpPr/>
          <p:nvPr/>
        </p:nvCxnSpPr>
        <p:spPr>
          <a:xfrm rot="16200000" flipH="1">
            <a:off x="8540868" y="2162018"/>
            <a:ext cx="1101421" cy="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가로 글상자 107"/>
          <p:cNvSpPr txBox="1"/>
          <p:nvPr/>
        </p:nvSpPr>
        <p:spPr>
          <a:xfrm>
            <a:off x="8289742" y="1248104"/>
            <a:ext cx="4329292" cy="36320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각 분류 버튼 클릭 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29836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6587" y="1890905"/>
            <a:ext cx="7526130" cy="422908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3" name="순서도: 대체 처리 52"/>
          <p:cNvSpPr/>
          <p:nvPr/>
        </p:nvSpPr>
        <p:spPr>
          <a:xfrm>
            <a:off x="4763302" y="2716493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791877" y="2745068"/>
            <a:ext cx="288562" cy="260087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0" name="순서도: 대체 처리 99"/>
          <p:cNvSpPr/>
          <p:nvPr/>
        </p:nvSpPr>
        <p:spPr>
          <a:xfrm>
            <a:off x="5156639" y="2722547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5185214" y="2751122"/>
            <a:ext cx="288562" cy="260087"/>
          </a:xfrm>
          <a:prstGeom prst="rect">
            <a:avLst/>
          </a:prstGeom>
          <a:solidFill>
            <a:srgbClr val="ff40ff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2" name="순서도: 대체 처리 101"/>
          <p:cNvSpPr/>
          <p:nvPr/>
        </p:nvSpPr>
        <p:spPr>
          <a:xfrm>
            <a:off x="5536836" y="2723841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5565411" y="2752416"/>
            <a:ext cx="288562" cy="260087"/>
          </a:xfrm>
          <a:prstGeom prst="rect">
            <a:avLst/>
          </a:prstGeom>
          <a:solidFill>
            <a:srgbClr val="ffa01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59" name="순서도: 대체 처리 58"/>
          <p:cNvSpPr/>
          <p:nvPr/>
        </p:nvSpPr>
        <p:spPr>
          <a:xfrm>
            <a:off x="8464039" y="2719081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492613" y="2747656"/>
            <a:ext cx="288562" cy="260087"/>
          </a:xfrm>
          <a:prstGeom prst="rect">
            <a:avLst/>
          </a:prstGeom>
          <a:solidFill>
            <a:srgbClr val="e1d8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근</a:t>
            </a:r>
            <a:endParaRPr lang="en-US" altLang="ko-KR" sz="900"/>
          </a:p>
        </p:txBody>
      </p:sp>
      <p:sp>
        <p:nvSpPr>
          <p:cNvPr id="61" name="순서도: 대체 처리 60"/>
          <p:cNvSpPr/>
          <p:nvPr/>
        </p:nvSpPr>
        <p:spPr>
          <a:xfrm>
            <a:off x="8853761" y="2716493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882337" y="2745068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9233959" y="2717787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262533" y="2746362"/>
            <a:ext cx="288562" cy="260087"/>
          </a:xfrm>
          <a:prstGeom prst="rect">
            <a:avLst/>
          </a:prstGeom>
          <a:solidFill>
            <a:srgbClr val="e1d8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탱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순서도: 대체 처리 50"/>
          <p:cNvSpPr/>
          <p:nvPr/>
        </p:nvSpPr>
        <p:spPr>
          <a:xfrm>
            <a:off x="4373580" y="2715199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402155" y="2743774"/>
            <a:ext cx="288562" cy="260087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3" name="직사각형 2"/>
          <p:cNvSpPr/>
          <p:nvPr/>
        </p:nvSpPr>
        <p:spPr>
          <a:xfrm>
            <a:off x="4310557" y="3003862"/>
            <a:ext cx="5344138" cy="3026632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15523" y="4812720"/>
            <a:ext cx="550845" cy="500730"/>
          </a:xfrm>
          <a:prstGeom prst="rect">
            <a:avLst/>
          </a:prstGeom>
          <a:solidFill>
            <a:srgbClr val="ff40ff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/>
              <a:t>협력국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아이콘</a:t>
            </a:r>
            <a:endParaRPr lang="en-US" altLang="ko-KR" sz="900"/>
          </a:p>
        </p:txBody>
      </p:sp>
      <p:sp>
        <p:nvSpPr>
          <p:cNvPr id="17" name="직사각형 16"/>
          <p:cNvSpPr/>
          <p:nvPr/>
        </p:nvSpPr>
        <p:spPr>
          <a:xfrm>
            <a:off x="5013993" y="4954536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sp>
        <p:nvSpPr>
          <p:cNvPr id="19" name="직사각형 18"/>
          <p:cNvSpPr/>
          <p:nvPr/>
        </p:nvSpPr>
        <p:spPr>
          <a:xfrm>
            <a:off x="4434573" y="3623222"/>
            <a:ext cx="1519872" cy="552174"/>
          </a:xfrm>
          <a:prstGeom prst="rect">
            <a:avLst/>
          </a:prstGeom>
          <a:solidFill>
            <a:srgbClr val="ffdfb3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463148" y="3645356"/>
            <a:ext cx="550845" cy="500730"/>
          </a:xfrm>
          <a:prstGeom prst="rect">
            <a:avLst/>
          </a:prstGeom>
          <a:solidFill>
            <a:srgbClr val="ffcccc">
              <a:alpha val="35000"/>
            </a:srgbClr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병력</a:t>
            </a:r>
            <a:endParaRPr lang="ko-KR" altLang="en-US" sz="9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아이콘</a:t>
            </a:r>
            <a:endParaRPr lang="en-US" altLang="ko-KR" sz="900">
              <a:solidFill>
                <a:srgbClr val="808080"/>
              </a:solidFill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4966368" y="3645685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808080"/>
                </a:solidFill>
              </a:rPr>
              <a:t>병력 이름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sp>
        <p:nvSpPr>
          <p:cNvPr id="22" name="가로 글상자 21"/>
          <p:cNvSpPr txBox="1"/>
          <p:nvPr/>
        </p:nvSpPr>
        <p:spPr>
          <a:xfrm>
            <a:off x="4981183" y="3920763"/>
            <a:ext cx="60037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>
                <a:solidFill>
                  <a:srgbClr val="808080"/>
                </a:solidFill>
              </a:rPr>
              <a:t>근거리</a:t>
            </a:r>
            <a:endParaRPr lang="ko-KR" altLang="en-US" sz="1000">
              <a:solidFill>
                <a:srgbClr val="80808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026278" y="3626635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054853" y="3648768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6558073" y="3649098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31" name="가로 글상자 30"/>
          <p:cNvSpPr txBox="1"/>
          <p:nvPr/>
        </p:nvSpPr>
        <p:spPr>
          <a:xfrm>
            <a:off x="6572888" y="3924176"/>
            <a:ext cx="59934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원거리</a:t>
            </a:r>
            <a:endParaRPr lang="ko-KR" altLang="en-US" sz="1000"/>
          </a:p>
        </p:txBody>
      </p:sp>
      <p:sp>
        <p:nvSpPr>
          <p:cNvPr id="32" name="직사각형 31"/>
          <p:cNvSpPr/>
          <p:nvPr/>
        </p:nvSpPr>
        <p:spPr>
          <a:xfrm>
            <a:off x="7646559" y="3636280"/>
            <a:ext cx="1519872" cy="552174"/>
          </a:xfrm>
          <a:prstGeom prst="rect">
            <a:avLst/>
          </a:prstGeom>
          <a:solidFill>
            <a:srgbClr val="ffdfb3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675134" y="3658413"/>
            <a:ext cx="550845" cy="500730"/>
          </a:xfrm>
          <a:prstGeom prst="rect">
            <a:avLst/>
          </a:prstGeom>
          <a:solidFill>
            <a:srgbClr val="ffcccc">
              <a:alpha val="35000"/>
            </a:srgbClr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병력</a:t>
            </a:r>
            <a:endParaRPr lang="ko-KR" altLang="en-US" sz="9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아이콘</a:t>
            </a:r>
            <a:endParaRPr lang="en-US" altLang="ko-KR" sz="900">
              <a:solidFill>
                <a:srgbClr val="808080"/>
              </a:solidFill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8178354" y="3658743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808080"/>
                </a:solidFill>
              </a:rPr>
              <a:t>병력 이름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sp>
        <p:nvSpPr>
          <p:cNvPr id="35" name="가로 글상자 34"/>
          <p:cNvSpPr txBox="1"/>
          <p:nvPr/>
        </p:nvSpPr>
        <p:spPr>
          <a:xfrm>
            <a:off x="8193170" y="3933821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>
                <a:solidFill>
                  <a:srgbClr val="808080"/>
                </a:solidFill>
              </a:rPr>
              <a:t>방어</a:t>
            </a:r>
            <a:endParaRPr lang="ko-KR" altLang="en-US" sz="1000">
              <a:solidFill>
                <a:srgbClr val="80808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49780" y="3035958"/>
            <a:ext cx="550845" cy="500730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협력국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48250" y="3177774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cxnSp>
        <p:nvCxnSpPr>
          <p:cNvPr id="38" name="선 37"/>
          <p:cNvCxnSpPr/>
          <p:nvPr/>
        </p:nvCxnSpPr>
        <p:spPr>
          <a:xfrm>
            <a:off x="4375454" y="3571199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397153" y="5420929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425728" y="5443062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1" name="가로 글상자 40"/>
          <p:cNvSpPr txBox="1"/>
          <p:nvPr/>
        </p:nvSpPr>
        <p:spPr>
          <a:xfrm>
            <a:off x="4928948" y="5443392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2" name="가로 글상자 41"/>
          <p:cNvSpPr txBox="1"/>
          <p:nvPr/>
        </p:nvSpPr>
        <p:spPr>
          <a:xfrm>
            <a:off x="4943763" y="5718470"/>
            <a:ext cx="599691" cy="24227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원거리</a:t>
            </a:r>
            <a:endParaRPr lang="en-US" altLang="ko-KR" sz="1000"/>
          </a:p>
        </p:txBody>
      </p:sp>
      <p:sp>
        <p:nvSpPr>
          <p:cNvPr id="43" name="직사각형 42"/>
          <p:cNvSpPr/>
          <p:nvPr/>
        </p:nvSpPr>
        <p:spPr>
          <a:xfrm>
            <a:off x="6025999" y="5424161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054574" y="5446294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5" name="가로 글상자 44"/>
          <p:cNvSpPr txBox="1"/>
          <p:nvPr/>
        </p:nvSpPr>
        <p:spPr>
          <a:xfrm>
            <a:off x="6557794" y="5446624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6" name="가로 글상자 45"/>
          <p:cNvSpPr txBox="1"/>
          <p:nvPr/>
        </p:nvSpPr>
        <p:spPr>
          <a:xfrm>
            <a:off x="6572609" y="5721702"/>
            <a:ext cx="599620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원거리</a:t>
            </a:r>
            <a:endParaRPr lang="ko-KR" altLang="en-US" sz="1000"/>
          </a:p>
        </p:txBody>
      </p:sp>
      <p:sp>
        <p:nvSpPr>
          <p:cNvPr id="47" name="직사각형 46"/>
          <p:cNvSpPr/>
          <p:nvPr/>
        </p:nvSpPr>
        <p:spPr>
          <a:xfrm>
            <a:off x="7646280" y="5433806"/>
            <a:ext cx="1519872" cy="552174"/>
          </a:xfrm>
          <a:prstGeom prst="rect">
            <a:avLst/>
          </a:prstGeom>
          <a:solidFill>
            <a:srgbClr val="ffdfb3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rgbClr val="80808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674855" y="5455939"/>
            <a:ext cx="550845" cy="500730"/>
          </a:xfrm>
          <a:prstGeom prst="rect">
            <a:avLst/>
          </a:prstGeom>
          <a:solidFill>
            <a:srgbClr val="ffcccc">
              <a:alpha val="35000"/>
            </a:srgbClr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병력</a:t>
            </a:r>
            <a:endParaRPr lang="ko-KR" altLang="en-US" sz="9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아이콘</a:t>
            </a:r>
            <a:endParaRPr lang="en-US" altLang="ko-KR" sz="900">
              <a:solidFill>
                <a:srgbClr val="808080"/>
              </a:solidFill>
            </a:endParaRPr>
          </a:p>
        </p:txBody>
      </p:sp>
      <p:sp>
        <p:nvSpPr>
          <p:cNvPr id="49" name="가로 글상자 48"/>
          <p:cNvSpPr txBox="1"/>
          <p:nvPr/>
        </p:nvSpPr>
        <p:spPr>
          <a:xfrm>
            <a:off x="8178075" y="5456268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808080"/>
                </a:solidFill>
              </a:rPr>
              <a:t>병력 이름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sp>
        <p:nvSpPr>
          <p:cNvPr id="50" name="가로 글상자 49"/>
          <p:cNvSpPr txBox="1"/>
          <p:nvPr/>
        </p:nvSpPr>
        <p:spPr>
          <a:xfrm>
            <a:off x="8192891" y="5731346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>
                <a:solidFill>
                  <a:srgbClr val="808080"/>
                </a:solidFill>
              </a:rPr>
              <a:t>근거리</a:t>
            </a:r>
            <a:endParaRPr lang="ko-KR" altLang="en-US" sz="1000">
              <a:solidFill>
                <a:srgbClr val="80808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434573" y="4207731"/>
            <a:ext cx="1519872" cy="552174"/>
          </a:xfrm>
          <a:prstGeom prst="rect">
            <a:avLst/>
          </a:prstGeom>
          <a:solidFill>
            <a:srgbClr val="ffdfb3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463148" y="4229865"/>
            <a:ext cx="550845" cy="500730"/>
          </a:xfrm>
          <a:prstGeom prst="rect">
            <a:avLst/>
          </a:prstGeom>
          <a:solidFill>
            <a:srgbClr val="ffcccc">
              <a:alpha val="35000"/>
            </a:srgbClr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병력</a:t>
            </a:r>
            <a:endParaRPr lang="ko-KR" altLang="en-US" sz="9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아이콘</a:t>
            </a:r>
            <a:endParaRPr lang="en-US" altLang="ko-KR" sz="900">
              <a:solidFill>
                <a:srgbClr val="808080"/>
              </a:solidFill>
            </a:endParaRPr>
          </a:p>
        </p:txBody>
      </p:sp>
      <p:sp>
        <p:nvSpPr>
          <p:cNvPr id="72" name="가로 글상자 71"/>
          <p:cNvSpPr txBox="1"/>
          <p:nvPr/>
        </p:nvSpPr>
        <p:spPr>
          <a:xfrm>
            <a:off x="4966368" y="4230194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808080"/>
                </a:solidFill>
              </a:rPr>
              <a:t>병력 이름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sp>
        <p:nvSpPr>
          <p:cNvPr id="73" name="가로 글상자 72"/>
          <p:cNvSpPr txBox="1"/>
          <p:nvPr/>
        </p:nvSpPr>
        <p:spPr>
          <a:xfrm>
            <a:off x="4981183" y="4505272"/>
            <a:ext cx="60037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>
                <a:solidFill>
                  <a:srgbClr val="808080"/>
                </a:solidFill>
              </a:rPr>
              <a:t>근거리</a:t>
            </a:r>
            <a:endParaRPr lang="en-US" altLang="ko-KR" sz="1000">
              <a:solidFill>
                <a:srgbClr val="80808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026278" y="4211144"/>
            <a:ext cx="1519872" cy="552174"/>
          </a:xfrm>
          <a:prstGeom prst="rect">
            <a:avLst/>
          </a:prstGeom>
          <a:solidFill>
            <a:srgbClr val="ffdfb3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054853" y="4233277"/>
            <a:ext cx="550845" cy="500730"/>
          </a:xfrm>
          <a:prstGeom prst="rect">
            <a:avLst/>
          </a:prstGeom>
          <a:solidFill>
            <a:srgbClr val="ffcccc">
              <a:alpha val="35000"/>
            </a:srgbClr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병력</a:t>
            </a:r>
            <a:endParaRPr lang="ko-KR" altLang="en-US" sz="9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아이콘</a:t>
            </a:r>
            <a:endParaRPr lang="en-US" altLang="ko-KR" sz="900">
              <a:solidFill>
                <a:srgbClr val="808080"/>
              </a:solidFill>
            </a:endParaRPr>
          </a:p>
        </p:txBody>
      </p:sp>
      <p:sp>
        <p:nvSpPr>
          <p:cNvPr id="76" name="가로 글상자 75"/>
          <p:cNvSpPr txBox="1"/>
          <p:nvPr/>
        </p:nvSpPr>
        <p:spPr>
          <a:xfrm>
            <a:off x="6558073" y="4233607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808080"/>
                </a:solidFill>
              </a:rPr>
              <a:t>병력 이름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sp>
        <p:nvSpPr>
          <p:cNvPr id="77" name="가로 글상자 76"/>
          <p:cNvSpPr txBox="1"/>
          <p:nvPr/>
        </p:nvSpPr>
        <p:spPr>
          <a:xfrm>
            <a:off x="6572888" y="4508685"/>
            <a:ext cx="475516" cy="24238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>
                <a:solidFill>
                  <a:srgbClr val="808080"/>
                </a:solidFill>
              </a:rPr>
              <a:t>방어</a:t>
            </a:r>
            <a:endParaRPr lang="en-US" altLang="ko-KR" sz="1000">
              <a:solidFill>
                <a:srgbClr val="808080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646559" y="4220789"/>
            <a:ext cx="1519872" cy="552174"/>
          </a:xfrm>
          <a:prstGeom prst="rect">
            <a:avLst/>
          </a:prstGeom>
          <a:solidFill>
            <a:srgbClr val="ffdfb3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7675134" y="4242922"/>
            <a:ext cx="550845" cy="500730"/>
          </a:xfrm>
          <a:prstGeom prst="rect">
            <a:avLst/>
          </a:prstGeom>
          <a:solidFill>
            <a:srgbClr val="ffcccc">
              <a:alpha val="35000"/>
            </a:srgbClr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병력</a:t>
            </a:r>
            <a:endParaRPr lang="ko-KR" altLang="en-US" sz="9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아이콘</a:t>
            </a:r>
            <a:endParaRPr lang="en-US" altLang="ko-KR" sz="900">
              <a:solidFill>
                <a:srgbClr val="808080"/>
              </a:solidFill>
            </a:endParaRPr>
          </a:p>
        </p:txBody>
      </p:sp>
      <p:sp>
        <p:nvSpPr>
          <p:cNvPr id="80" name="가로 글상자 79"/>
          <p:cNvSpPr txBox="1"/>
          <p:nvPr/>
        </p:nvSpPr>
        <p:spPr>
          <a:xfrm>
            <a:off x="8178354" y="4243252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808080"/>
                </a:solidFill>
              </a:rPr>
              <a:t>병력 이름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sp>
        <p:nvSpPr>
          <p:cNvPr id="81" name="가로 글상자 80"/>
          <p:cNvSpPr txBox="1"/>
          <p:nvPr/>
        </p:nvSpPr>
        <p:spPr>
          <a:xfrm>
            <a:off x="8193170" y="4518330"/>
            <a:ext cx="1054155" cy="2422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>
                <a:solidFill>
                  <a:srgbClr val="808080"/>
                </a:solidFill>
              </a:rPr>
              <a:t>근거리</a:t>
            </a:r>
            <a:endParaRPr lang="en-US" altLang="ko-KR" sz="1000">
              <a:solidFill>
                <a:srgbClr val="808080"/>
              </a:solidFill>
            </a:endParaRPr>
          </a:p>
        </p:txBody>
      </p:sp>
      <p:sp>
        <p:nvSpPr>
          <p:cNvPr id="82" name="오각형 81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병력 </a:t>
            </a:r>
            <a:r>
              <a:rPr lang="en-US" altLang="ko-KR">
                <a:solidFill>
                  <a:schemeClr val="tx1"/>
                </a:solidFill>
                <a:effectLst/>
              </a:rPr>
              <a:t>-</a:t>
            </a:r>
            <a:r>
              <a:rPr lang="ko-KR" altLang="en-US">
                <a:solidFill>
                  <a:schemeClr val="tx1"/>
                </a:solidFill>
                <a:effectLst/>
              </a:rPr>
              <a:t> 목록 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순서도: 수행의 시작/종료 92"/>
          <p:cNvSpPr/>
          <p:nvPr/>
        </p:nvSpPr>
        <p:spPr>
          <a:xfrm>
            <a:off x="9566531" y="3658743"/>
            <a:ext cx="69115" cy="797073"/>
          </a:xfrm>
          <a:prstGeom prst="flowChartTerminator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18" name="선 17"/>
          <p:cNvCxnSpPr/>
          <p:nvPr/>
        </p:nvCxnSpPr>
        <p:spPr>
          <a:xfrm>
            <a:off x="4415523" y="5352802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화살표 106"/>
          <p:cNvCxnSpPr>
            <a:endCxn id="60" idx="0"/>
          </p:cNvCxnSpPr>
          <p:nvPr/>
        </p:nvCxnSpPr>
        <p:spPr>
          <a:xfrm rot="5400000">
            <a:off x="8296062" y="1952143"/>
            <a:ext cx="1136344" cy="4546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가로 글상자 107"/>
          <p:cNvSpPr txBox="1"/>
          <p:nvPr/>
        </p:nvSpPr>
        <p:spPr>
          <a:xfrm>
            <a:off x="7386448" y="1248104"/>
            <a:ext cx="4329292" cy="36320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나머지 분류 아이콘 회색 배색</a:t>
            </a:r>
            <a:endParaRPr lang="ko-KR" altLang="en-US"/>
          </a:p>
        </p:txBody>
      </p:sp>
      <p:cxnSp>
        <p:nvCxnSpPr>
          <p:cNvPr id="110" name="화살표 109"/>
          <p:cNvCxnSpPr>
            <a:endCxn id="64" idx="0"/>
          </p:cNvCxnSpPr>
          <p:nvPr/>
        </p:nvCxnSpPr>
        <p:spPr>
          <a:xfrm rot="16200000" flipH="1">
            <a:off x="8681669" y="2021218"/>
            <a:ext cx="1135051" cy="3152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가로 글상자 110"/>
          <p:cNvSpPr txBox="1"/>
          <p:nvPr/>
        </p:nvSpPr>
        <p:spPr>
          <a:xfrm>
            <a:off x="9764585" y="3536688"/>
            <a:ext cx="4329292" cy="118489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분류 외의 버튼은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회색 글씨</a:t>
            </a:r>
            <a:r>
              <a:rPr lang="en-US" altLang="ko-KR"/>
              <a:t>/</a:t>
            </a:r>
            <a:r>
              <a:rPr lang="ko-KR" altLang="en-US"/>
              <a:t>투명도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65%</a:t>
            </a:r>
            <a:r>
              <a:rPr lang="ko-KR" altLang="en-US"/>
              <a:t> 적용</a:t>
            </a:r>
            <a:r>
              <a:rPr lang="en-US" altLang="ko-KR"/>
              <a:t>,</a:t>
            </a:r>
            <a:r>
              <a:rPr lang="ko-KR" altLang="en-US"/>
              <a:t> 상호작용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불가하도록 제한</a:t>
            </a:r>
            <a:endParaRPr lang="ko-KR" altLang="en-US"/>
          </a:p>
        </p:txBody>
      </p:sp>
      <p:cxnSp>
        <p:nvCxnSpPr>
          <p:cNvPr id="112" name="화살표 111"/>
          <p:cNvCxnSpPr/>
          <p:nvPr/>
        </p:nvCxnSpPr>
        <p:spPr>
          <a:xfrm rot="10800000" flipV="1">
            <a:off x="9029572" y="4517179"/>
            <a:ext cx="735014" cy="1222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화살표 112"/>
          <p:cNvCxnSpPr/>
          <p:nvPr/>
        </p:nvCxnSpPr>
        <p:spPr>
          <a:xfrm rot="10800000">
            <a:off x="9091575" y="4005445"/>
            <a:ext cx="710368" cy="5010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076579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6587" y="1890905"/>
            <a:ext cx="7526130" cy="422908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3" name="순서도: 대체 처리 52"/>
          <p:cNvSpPr/>
          <p:nvPr/>
        </p:nvSpPr>
        <p:spPr>
          <a:xfrm>
            <a:off x="4763302" y="2716493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791877" y="2745068"/>
            <a:ext cx="288562" cy="260087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0" name="순서도: 대체 처리 99"/>
          <p:cNvSpPr/>
          <p:nvPr/>
        </p:nvSpPr>
        <p:spPr>
          <a:xfrm>
            <a:off x="5156639" y="2722547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5185214" y="2751122"/>
            <a:ext cx="288562" cy="260087"/>
          </a:xfrm>
          <a:prstGeom prst="rect">
            <a:avLst/>
          </a:prstGeom>
          <a:solidFill>
            <a:srgbClr val="ff40ff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2" name="순서도: 대체 처리 101"/>
          <p:cNvSpPr/>
          <p:nvPr/>
        </p:nvSpPr>
        <p:spPr>
          <a:xfrm>
            <a:off x="5536836" y="2723841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5565411" y="2752416"/>
            <a:ext cx="288562" cy="260087"/>
          </a:xfrm>
          <a:prstGeom prst="rect">
            <a:avLst/>
          </a:prstGeom>
          <a:solidFill>
            <a:srgbClr val="ffa01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59" name="순서도: 대체 처리 58"/>
          <p:cNvSpPr/>
          <p:nvPr/>
        </p:nvSpPr>
        <p:spPr>
          <a:xfrm>
            <a:off x="8464038" y="2719081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492612" y="2747656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근</a:t>
            </a:r>
            <a:endParaRPr lang="en-US" altLang="ko-KR" sz="900"/>
          </a:p>
        </p:txBody>
      </p:sp>
      <p:sp>
        <p:nvSpPr>
          <p:cNvPr id="61" name="순서도: 대체 처리 60"/>
          <p:cNvSpPr/>
          <p:nvPr/>
        </p:nvSpPr>
        <p:spPr>
          <a:xfrm>
            <a:off x="8853760" y="2716493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882336" y="2745068"/>
            <a:ext cx="288562" cy="260087"/>
          </a:xfrm>
          <a:prstGeom prst="rect">
            <a:avLst/>
          </a:prstGeom>
          <a:solidFill>
            <a:srgbClr val="e1d8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9233958" y="2717787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262532" y="2746362"/>
            <a:ext cx="288562" cy="260087"/>
          </a:xfrm>
          <a:prstGeom prst="rect">
            <a:avLst/>
          </a:prstGeom>
          <a:solidFill>
            <a:srgbClr val="e1d8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탱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순서도: 대체 처리 50"/>
          <p:cNvSpPr/>
          <p:nvPr/>
        </p:nvSpPr>
        <p:spPr>
          <a:xfrm>
            <a:off x="4373580" y="2715199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402155" y="2743774"/>
            <a:ext cx="288562" cy="260087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3" name="직사각형 2"/>
          <p:cNvSpPr/>
          <p:nvPr/>
        </p:nvSpPr>
        <p:spPr>
          <a:xfrm>
            <a:off x="4310557" y="3003862"/>
            <a:ext cx="5344138" cy="3026632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15523" y="4812720"/>
            <a:ext cx="550845" cy="500730"/>
          </a:xfrm>
          <a:prstGeom prst="rect">
            <a:avLst/>
          </a:prstGeom>
          <a:solidFill>
            <a:srgbClr val="ff40ff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/>
              <a:t>협력국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아이콘</a:t>
            </a:r>
            <a:endParaRPr lang="en-US" altLang="ko-KR" sz="900"/>
          </a:p>
        </p:txBody>
      </p:sp>
      <p:sp>
        <p:nvSpPr>
          <p:cNvPr id="17" name="직사각형 16"/>
          <p:cNvSpPr/>
          <p:nvPr/>
        </p:nvSpPr>
        <p:spPr>
          <a:xfrm>
            <a:off x="5013993" y="4954536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sp>
        <p:nvSpPr>
          <p:cNvPr id="19" name="직사각형 18"/>
          <p:cNvSpPr/>
          <p:nvPr/>
        </p:nvSpPr>
        <p:spPr>
          <a:xfrm>
            <a:off x="4434573" y="3623222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463148" y="3645356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4966368" y="3645685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22" name="가로 글상자 21"/>
          <p:cNvSpPr txBox="1"/>
          <p:nvPr/>
        </p:nvSpPr>
        <p:spPr>
          <a:xfrm>
            <a:off x="4981183" y="3920763"/>
            <a:ext cx="60037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ko-KR" altLang="en-US" sz="1000"/>
          </a:p>
        </p:txBody>
      </p:sp>
      <p:sp>
        <p:nvSpPr>
          <p:cNvPr id="28" name="직사각형 27"/>
          <p:cNvSpPr/>
          <p:nvPr/>
        </p:nvSpPr>
        <p:spPr>
          <a:xfrm>
            <a:off x="6026278" y="3626635"/>
            <a:ext cx="1519872" cy="552174"/>
          </a:xfrm>
          <a:prstGeom prst="rect">
            <a:avLst/>
          </a:prstGeom>
          <a:solidFill>
            <a:srgbClr val="ffdfb3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054853" y="3648768"/>
            <a:ext cx="550845" cy="500730"/>
          </a:xfrm>
          <a:prstGeom prst="rect">
            <a:avLst/>
          </a:prstGeom>
          <a:solidFill>
            <a:srgbClr val="ffcccc">
              <a:alpha val="35000"/>
            </a:srgbClr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병력</a:t>
            </a:r>
            <a:endParaRPr lang="ko-KR" altLang="en-US" sz="9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아이콘</a:t>
            </a:r>
            <a:endParaRPr lang="en-US" altLang="ko-KR" sz="900">
              <a:solidFill>
                <a:srgbClr val="808080"/>
              </a:solidFill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6558073" y="3649098"/>
            <a:ext cx="915242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808080"/>
                </a:solidFill>
              </a:rPr>
              <a:t>병력 이름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sp>
        <p:nvSpPr>
          <p:cNvPr id="31" name="가로 글상자 30"/>
          <p:cNvSpPr txBox="1"/>
          <p:nvPr/>
        </p:nvSpPr>
        <p:spPr>
          <a:xfrm>
            <a:off x="6572888" y="3924176"/>
            <a:ext cx="59934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>
                <a:solidFill>
                  <a:srgbClr val="808080"/>
                </a:solidFill>
              </a:rPr>
              <a:t>원거리</a:t>
            </a:r>
            <a:endParaRPr lang="ko-KR" altLang="en-US" sz="1000">
              <a:solidFill>
                <a:srgbClr val="80808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646559" y="3636280"/>
            <a:ext cx="1519872" cy="552174"/>
          </a:xfrm>
          <a:prstGeom prst="rect">
            <a:avLst/>
          </a:prstGeom>
          <a:solidFill>
            <a:srgbClr val="ffdfb3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675134" y="3658413"/>
            <a:ext cx="550845" cy="500730"/>
          </a:xfrm>
          <a:prstGeom prst="rect">
            <a:avLst/>
          </a:prstGeom>
          <a:solidFill>
            <a:srgbClr val="ffcccc">
              <a:alpha val="35000"/>
            </a:srgbClr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병력</a:t>
            </a:r>
            <a:endParaRPr lang="ko-KR" altLang="en-US" sz="9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아이콘</a:t>
            </a:r>
            <a:endParaRPr lang="en-US" altLang="ko-KR" sz="900">
              <a:solidFill>
                <a:srgbClr val="808080"/>
              </a:solidFill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8178354" y="3658743"/>
            <a:ext cx="914211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808080"/>
                </a:solidFill>
              </a:rPr>
              <a:t>병력 이름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sp>
        <p:nvSpPr>
          <p:cNvPr id="35" name="가로 글상자 34"/>
          <p:cNvSpPr txBox="1"/>
          <p:nvPr/>
        </p:nvSpPr>
        <p:spPr>
          <a:xfrm>
            <a:off x="8193170" y="3933821"/>
            <a:ext cx="1054156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>
                <a:solidFill>
                  <a:srgbClr val="808080"/>
                </a:solidFill>
              </a:rPr>
              <a:t>방어</a:t>
            </a:r>
            <a:endParaRPr lang="ko-KR" altLang="en-US" sz="1000">
              <a:solidFill>
                <a:srgbClr val="80808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49780" y="3035958"/>
            <a:ext cx="550845" cy="500730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협력국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48250" y="3177774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cxnSp>
        <p:nvCxnSpPr>
          <p:cNvPr id="38" name="선 37"/>
          <p:cNvCxnSpPr/>
          <p:nvPr/>
        </p:nvCxnSpPr>
        <p:spPr>
          <a:xfrm>
            <a:off x="4375454" y="3571199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397153" y="5420929"/>
            <a:ext cx="1519872" cy="552174"/>
          </a:xfrm>
          <a:prstGeom prst="rect">
            <a:avLst/>
          </a:prstGeom>
          <a:solidFill>
            <a:srgbClr val="ffdfb3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425728" y="5443062"/>
            <a:ext cx="550845" cy="500730"/>
          </a:xfrm>
          <a:prstGeom prst="rect">
            <a:avLst/>
          </a:prstGeom>
          <a:solidFill>
            <a:srgbClr val="ffcccc">
              <a:alpha val="35000"/>
            </a:srgbClr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병력</a:t>
            </a:r>
            <a:endParaRPr lang="ko-KR" altLang="en-US" sz="9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아이콘</a:t>
            </a:r>
            <a:endParaRPr lang="en-US" altLang="ko-KR" sz="900">
              <a:solidFill>
                <a:srgbClr val="808080"/>
              </a:solidFill>
            </a:endParaRPr>
          </a:p>
        </p:txBody>
      </p:sp>
      <p:sp>
        <p:nvSpPr>
          <p:cNvPr id="41" name="가로 글상자 40"/>
          <p:cNvSpPr txBox="1"/>
          <p:nvPr/>
        </p:nvSpPr>
        <p:spPr>
          <a:xfrm>
            <a:off x="4928948" y="5443392"/>
            <a:ext cx="915592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808080"/>
                </a:solidFill>
              </a:rPr>
              <a:t>병력 이름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sp>
        <p:nvSpPr>
          <p:cNvPr id="42" name="가로 글상자 41"/>
          <p:cNvSpPr txBox="1"/>
          <p:nvPr/>
        </p:nvSpPr>
        <p:spPr>
          <a:xfrm>
            <a:off x="4943763" y="5718470"/>
            <a:ext cx="599691" cy="24227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>
                <a:solidFill>
                  <a:srgbClr val="808080"/>
                </a:solidFill>
              </a:rPr>
              <a:t>원거리</a:t>
            </a:r>
            <a:endParaRPr lang="en-US" altLang="ko-KR" sz="1000">
              <a:solidFill>
                <a:srgbClr val="80808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025999" y="5424161"/>
            <a:ext cx="1519872" cy="552174"/>
          </a:xfrm>
          <a:prstGeom prst="rect">
            <a:avLst/>
          </a:prstGeom>
          <a:solidFill>
            <a:srgbClr val="ffdfb3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054574" y="5446294"/>
            <a:ext cx="550845" cy="500730"/>
          </a:xfrm>
          <a:prstGeom prst="rect">
            <a:avLst/>
          </a:prstGeom>
          <a:solidFill>
            <a:srgbClr val="ffcccc">
              <a:alpha val="35000"/>
            </a:srgbClr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병력</a:t>
            </a:r>
            <a:endParaRPr lang="ko-KR" altLang="en-US" sz="9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아이콘</a:t>
            </a:r>
            <a:endParaRPr lang="en-US" altLang="ko-KR" sz="900">
              <a:solidFill>
                <a:srgbClr val="808080"/>
              </a:solidFill>
            </a:endParaRPr>
          </a:p>
        </p:txBody>
      </p:sp>
      <p:sp>
        <p:nvSpPr>
          <p:cNvPr id="45" name="가로 글상자 44"/>
          <p:cNvSpPr txBox="1"/>
          <p:nvPr/>
        </p:nvSpPr>
        <p:spPr>
          <a:xfrm>
            <a:off x="6557794" y="5446624"/>
            <a:ext cx="915521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808080"/>
                </a:solidFill>
              </a:rPr>
              <a:t>병력 이름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sp>
        <p:nvSpPr>
          <p:cNvPr id="46" name="가로 글상자 45"/>
          <p:cNvSpPr txBox="1"/>
          <p:nvPr/>
        </p:nvSpPr>
        <p:spPr>
          <a:xfrm>
            <a:off x="6572609" y="5721702"/>
            <a:ext cx="599620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>
                <a:solidFill>
                  <a:srgbClr val="808080"/>
                </a:solidFill>
              </a:rPr>
              <a:t>원거리</a:t>
            </a:r>
            <a:endParaRPr lang="ko-KR" altLang="en-US" sz="1000">
              <a:solidFill>
                <a:srgbClr val="80808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646280" y="5433806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674855" y="5455939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9" name="가로 글상자 48"/>
          <p:cNvSpPr txBox="1"/>
          <p:nvPr/>
        </p:nvSpPr>
        <p:spPr>
          <a:xfrm>
            <a:off x="8178075" y="5456268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50" name="가로 글상자 49"/>
          <p:cNvSpPr txBox="1"/>
          <p:nvPr/>
        </p:nvSpPr>
        <p:spPr>
          <a:xfrm>
            <a:off x="8192891" y="5731346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ko-KR" altLang="en-US" sz="1000"/>
          </a:p>
        </p:txBody>
      </p:sp>
      <p:sp>
        <p:nvSpPr>
          <p:cNvPr id="70" name="직사각형 69"/>
          <p:cNvSpPr/>
          <p:nvPr/>
        </p:nvSpPr>
        <p:spPr>
          <a:xfrm>
            <a:off x="4434573" y="4207731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463148" y="4229865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2" name="가로 글상자 71"/>
          <p:cNvSpPr txBox="1"/>
          <p:nvPr/>
        </p:nvSpPr>
        <p:spPr>
          <a:xfrm>
            <a:off x="4966368" y="4230194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73" name="가로 글상자 72"/>
          <p:cNvSpPr txBox="1"/>
          <p:nvPr/>
        </p:nvSpPr>
        <p:spPr>
          <a:xfrm>
            <a:off x="4981183" y="4505272"/>
            <a:ext cx="60037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en-US" altLang="ko-KR" sz="1000"/>
          </a:p>
        </p:txBody>
      </p:sp>
      <p:sp>
        <p:nvSpPr>
          <p:cNvPr id="74" name="직사각형 73"/>
          <p:cNvSpPr/>
          <p:nvPr/>
        </p:nvSpPr>
        <p:spPr>
          <a:xfrm>
            <a:off x="6026278" y="4211144"/>
            <a:ext cx="1519872" cy="552174"/>
          </a:xfrm>
          <a:prstGeom prst="rect">
            <a:avLst/>
          </a:prstGeom>
          <a:solidFill>
            <a:srgbClr val="ffdfb3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054853" y="4233277"/>
            <a:ext cx="550845" cy="500730"/>
          </a:xfrm>
          <a:prstGeom prst="rect">
            <a:avLst/>
          </a:prstGeom>
          <a:solidFill>
            <a:srgbClr val="ffcccc">
              <a:alpha val="35000"/>
            </a:srgbClr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병력</a:t>
            </a:r>
            <a:endParaRPr lang="ko-KR" altLang="en-US" sz="9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아이콘</a:t>
            </a:r>
            <a:endParaRPr lang="en-US" altLang="ko-KR" sz="900">
              <a:solidFill>
                <a:srgbClr val="808080"/>
              </a:solidFill>
            </a:endParaRPr>
          </a:p>
        </p:txBody>
      </p:sp>
      <p:sp>
        <p:nvSpPr>
          <p:cNvPr id="76" name="가로 글상자 75"/>
          <p:cNvSpPr txBox="1"/>
          <p:nvPr/>
        </p:nvSpPr>
        <p:spPr>
          <a:xfrm>
            <a:off x="6558073" y="4233607"/>
            <a:ext cx="915242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808080"/>
                </a:solidFill>
              </a:rPr>
              <a:t>병력 이름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sp>
        <p:nvSpPr>
          <p:cNvPr id="77" name="가로 글상자 76"/>
          <p:cNvSpPr txBox="1"/>
          <p:nvPr/>
        </p:nvSpPr>
        <p:spPr>
          <a:xfrm>
            <a:off x="6572888" y="4508685"/>
            <a:ext cx="475516" cy="24238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>
                <a:solidFill>
                  <a:srgbClr val="808080"/>
                </a:solidFill>
              </a:rPr>
              <a:t>방어</a:t>
            </a:r>
            <a:endParaRPr lang="en-US" altLang="ko-KR" sz="1000">
              <a:solidFill>
                <a:srgbClr val="808080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646559" y="4220789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7675134" y="4242922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80" name="가로 글상자 79"/>
          <p:cNvSpPr txBox="1"/>
          <p:nvPr/>
        </p:nvSpPr>
        <p:spPr>
          <a:xfrm>
            <a:off x="8178354" y="4243252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81" name="가로 글상자 80"/>
          <p:cNvSpPr txBox="1"/>
          <p:nvPr/>
        </p:nvSpPr>
        <p:spPr>
          <a:xfrm>
            <a:off x="8193170" y="4518330"/>
            <a:ext cx="1054155" cy="2422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en-US" altLang="ko-KR" sz="1000"/>
          </a:p>
        </p:txBody>
      </p:sp>
      <p:sp>
        <p:nvSpPr>
          <p:cNvPr id="82" name="오각형 81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병력 </a:t>
            </a:r>
            <a:r>
              <a:rPr lang="en-US" altLang="ko-KR">
                <a:solidFill>
                  <a:schemeClr val="tx1"/>
                </a:solidFill>
                <a:effectLst/>
              </a:rPr>
              <a:t>-</a:t>
            </a:r>
            <a:r>
              <a:rPr lang="ko-KR" altLang="en-US">
                <a:solidFill>
                  <a:schemeClr val="tx1"/>
                </a:solidFill>
                <a:effectLst/>
              </a:rPr>
              <a:t> 목록 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순서도: 수행의 시작/종료 92"/>
          <p:cNvSpPr/>
          <p:nvPr/>
        </p:nvSpPr>
        <p:spPr>
          <a:xfrm>
            <a:off x="9566530" y="3658743"/>
            <a:ext cx="69115" cy="797073"/>
          </a:xfrm>
          <a:prstGeom prst="flowChartTerminator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18" name="선 17"/>
          <p:cNvCxnSpPr/>
          <p:nvPr/>
        </p:nvCxnSpPr>
        <p:spPr>
          <a:xfrm>
            <a:off x="4415523" y="5352802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화살표 106"/>
          <p:cNvCxnSpPr>
            <a:endCxn id="60" idx="0"/>
          </p:cNvCxnSpPr>
          <p:nvPr/>
        </p:nvCxnSpPr>
        <p:spPr>
          <a:xfrm rot="5400000">
            <a:off x="8296062" y="1952143"/>
            <a:ext cx="1136344" cy="4546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가로 글상자 107"/>
          <p:cNvSpPr txBox="1"/>
          <p:nvPr/>
        </p:nvSpPr>
        <p:spPr>
          <a:xfrm>
            <a:off x="7675134" y="940447"/>
            <a:ext cx="4329292" cy="63594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다른 분류 버튼 클릭 시 기존 분류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버튼 해제 후 해당 분류만 표시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086806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6587" y="1890905"/>
            <a:ext cx="7526130" cy="422908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3" name="순서도: 대체 처리 52"/>
          <p:cNvSpPr/>
          <p:nvPr/>
        </p:nvSpPr>
        <p:spPr>
          <a:xfrm>
            <a:off x="4763302" y="2716493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791877" y="2745068"/>
            <a:ext cx="288562" cy="260087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0" name="순서도: 대체 처리 99"/>
          <p:cNvSpPr/>
          <p:nvPr/>
        </p:nvSpPr>
        <p:spPr>
          <a:xfrm>
            <a:off x="5156639" y="2722547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5185214" y="2751122"/>
            <a:ext cx="288562" cy="260087"/>
          </a:xfrm>
          <a:prstGeom prst="rect">
            <a:avLst/>
          </a:prstGeom>
          <a:solidFill>
            <a:srgbClr val="ff40ff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2" name="순서도: 대체 처리 101"/>
          <p:cNvSpPr/>
          <p:nvPr/>
        </p:nvSpPr>
        <p:spPr>
          <a:xfrm>
            <a:off x="5536836" y="2723841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5565411" y="2752416"/>
            <a:ext cx="288562" cy="260087"/>
          </a:xfrm>
          <a:prstGeom prst="rect">
            <a:avLst/>
          </a:prstGeom>
          <a:solidFill>
            <a:srgbClr val="ffa01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59" name="순서도: 대체 처리 58"/>
          <p:cNvSpPr/>
          <p:nvPr/>
        </p:nvSpPr>
        <p:spPr>
          <a:xfrm>
            <a:off x="8464038" y="2719081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492612" y="2747656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근</a:t>
            </a:r>
            <a:endParaRPr lang="en-US" altLang="ko-KR" sz="900"/>
          </a:p>
        </p:txBody>
      </p:sp>
      <p:sp>
        <p:nvSpPr>
          <p:cNvPr id="61" name="순서도: 대체 처리 60"/>
          <p:cNvSpPr/>
          <p:nvPr/>
        </p:nvSpPr>
        <p:spPr>
          <a:xfrm>
            <a:off x="8853760" y="2716493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882336" y="2745068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9233958" y="2717787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262532" y="2746362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탱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순서도: 대체 처리 50"/>
          <p:cNvSpPr/>
          <p:nvPr/>
        </p:nvSpPr>
        <p:spPr>
          <a:xfrm>
            <a:off x="4373580" y="2715199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402155" y="2743774"/>
            <a:ext cx="288562" cy="260087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3" name="직사각형 2"/>
          <p:cNvSpPr/>
          <p:nvPr/>
        </p:nvSpPr>
        <p:spPr>
          <a:xfrm>
            <a:off x="4310557" y="3003862"/>
            <a:ext cx="5344138" cy="3026632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15523" y="4812720"/>
            <a:ext cx="550845" cy="500730"/>
          </a:xfrm>
          <a:prstGeom prst="rect">
            <a:avLst/>
          </a:prstGeom>
          <a:solidFill>
            <a:srgbClr val="ff40ff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/>
              <a:t>협력국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아이콘</a:t>
            </a:r>
            <a:endParaRPr lang="en-US" altLang="ko-KR" sz="900"/>
          </a:p>
        </p:txBody>
      </p:sp>
      <p:sp>
        <p:nvSpPr>
          <p:cNvPr id="17" name="직사각형 16"/>
          <p:cNvSpPr/>
          <p:nvPr/>
        </p:nvSpPr>
        <p:spPr>
          <a:xfrm>
            <a:off x="5013993" y="4954536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sp>
        <p:nvSpPr>
          <p:cNvPr id="19" name="직사각형 18"/>
          <p:cNvSpPr/>
          <p:nvPr/>
        </p:nvSpPr>
        <p:spPr>
          <a:xfrm>
            <a:off x="4434573" y="3623222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463148" y="3645356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4966368" y="3645685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22" name="가로 글상자 21"/>
          <p:cNvSpPr txBox="1"/>
          <p:nvPr/>
        </p:nvSpPr>
        <p:spPr>
          <a:xfrm>
            <a:off x="4981183" y="3920763"/>
            <a:ext cx="60037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ko-KR" altLang="en-US" sz="1000"/>
          </a:p>
        </p:txBody>
      </p:sp>
      <p:sp>
        <p:nvSpPr>
          <p:cNvPr id="28" name="직사각형 27"/>
          <p:cNvSpPr/>
          <p:nvPr/>
        </p:nvSpPr>
        <p:spPr>
          <a:xfrm>
            <a:off x="6026278" y="3626635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054853" y="3648768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6558073" y="3649098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31" name="가로 글상자 30"/>
          <p:cNvSpPr txBox="1"/>
          <p:nvPr/>
        </p:nvSpPr>
        <p:spPr>
          <a:xfrm>
            <a:off x="6572888" y="3924176"/>
            <a:ext cx="59934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원거리</a:t>
            </a:r>
            <a:endParaRPr lang="ko-KR" altLang="en-US" sz="1000"/>
          </a:p>
        </p:txBody>
      </p:sp>
      <p:sp>
        <p:nvSpPr>
          <p:cNvPr id="32" name="직사각형 31"/>
          <p:cNvSpPr/>
          <p:nvPr/>
        </p:nvSpPr>
        <p:spPr>
          <a:xfrm>
            <a:off x="7646559" y="3636280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675134" y="3658413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8178354" y="3658743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35" name="가로 글상자 34"/>
          <p:cNvSpPr txBox="1"/>
          <p:nvPr/>
        </p:nvSpPr>
        <p:spPr>
          <a:xfrm>
            <a:off x="8193170" y="3933821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방어</a:t>
            </a:r>
            <a:endParaRPr lang="ko-KR" altLang="en-US" sz="1000"/>
          </a:p>
        </p:txBody>
      </p:sp>
      <p:sp>
        <p:nvSpPr>
          <p:cNvPr id="36" name="직사각형 35"/>
          <p:cNvSpPr/>
          <p:nvPr/>
        </p:nvSpPr>
        <p:spPr>
          <a:xfrm>
            <a:off x="4449780" y="3035958"/>
            <a:ext cx="550845" cy="500730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협력국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48250" y="3177774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cxnSp>
        <p:nvCxnSpPr>
          <p:cNvPr id="38" name="선 37"/>
          <p:cNvCxnSpPr/>
          <p:nvPr/>
        </p:nvCxnSpPr>
        <p:spPr>
          <a:xfrm>
            <a:off x="4375454" y="3571199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397153" y="5420929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425728" y="5443062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1" name="가로 글상자 40"/>
          <p:cNvSpPr txBox="1"/>
          <p:nvPr/>
        </p:nvSpPr>
        <p:spPr>
          <a:xfrm>
            <a:off x="4928948" y="5443392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2" name="가로 글상자 41"/>
          <p:cNvSpPr txBox="1"/>
          <p:nvPr/>
        </p:nvSpPr>
        <p:spPr>
          <a:xfrm>
            <a:off x="4943763" y="5718470"/>
            <a:ext cx="599691" cy="24227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원거리</a:t>
            </a:r>
            <a:endParaRPr lang="en-US" altLang="ko-KR" sz="1000"/>
          </a:p>
        </p:txBody>
      </p:sp>
      <p:sp>
        <p:nvSpPr>
          <p:cNvPr id="43" name="직사각형 42"/>
          <p:cNvSpPr/>
          <p:nvPr/>
        </p:nvSpPr>
        <p:spPr>
          <a:xfrm>
            <a:off x="6025999" y="5424161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054574" y="5446294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5" name="가로 글상자 44"/>
          <p:cNvSpPr txBox="1"/>
          <p:nvPr/>
        </p:nvSpPr>
        <p:spPr>
          <a:xfrm>
            <a:off x="6557794" y="5446624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6" name="가로 글상자 45"/>
          <p:cNvSpPr txBox="1"/>
          <p:nvPr/>
        </p:nvSpPr>
        <p:spPr>
          <a:xfrm>
            <a:off x="6572609" y="5721702"/>
            <a:ext cx="599620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원거리</a:t>
            </a:r>
            <a:endParaRPr lang="ko-KR" altLang="en-US" sz="1000"/>
          </a:p>
        </p:txBody>
      </p:sp>
      <p:sp>
        <p:nvSpPr>
          <p:cNvPr id="47" name="직사각형 46"/>
          <p:cNvSpPr/>
          <p:nvPr/>
        </p:nvSpPr>
        <p:spPr>
          <a:xfrm>
            <a:off x="7646280" y="5433806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674855" y="5455939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9" name="가로 글상자 48"/>
          <p:cNvSpPr txBox="1"/>
          <p:nvPr/>
        </p:nvSpPr>
        <p:spPr>
          <a:xfrm>
            <a:off x="8178075" y="5456268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50" name="가로 글상자 49"/>
          <p:cNvSpPr txBox="1"/>
          <p:nvPr/>
        </p:nvSpPr>
        <p:spPr>
          <a:xfrm>
            <a:off x="8192891" y="5731346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ko-KR" altLang="en-US" sz="1000"/>
          </a:p>
        </p:txBody>
      </p:sp>
      <p:sp>
        <p:nvSpPr>
          <p:cNvPr id="70" name="직사각형 69"/>
          <p:cNvSpPr/>
          <p:nvPr/>
        </p:nvSpPr>
        <p:spPr>
          <a:xfrm>
            <a:off x="4434573" y="4207731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463148" y="4229865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2" name="가로 글상자 71"/>
          <p:cNvSpPr txBox="1"/>
          <p:nvPr/>
        </p:nvSpPr>
        <p:spPr>
          <a:xfrm>
            <a:off x="4966368" y="4230194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73" name="가로 글상자 72"/>
          <p:cNvSpPr txBox="1"/>
          <p:nvPr/>
        </p:nvSpPr>
        <p:spPr>
          <a:xfrm>
            <a:off x="4981183" y="4505272"/>
            <a:ext cx="60037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en-US" altLang="ko-KR" sz="1000"/>
          </a:p>
        </p:txBody>
      </p:sp>
      <p:sp>
        <p:nvSpPr>
          <p:cNvPr id="74" name="직사각형 73"/>
          <p:cNvSpPr/>
          <p:nvPr/>
        </p:nvSpPr>
        <p:spPr>
          <a:xfrm>
            <a:off x="6026278" y="4211144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054853" y="4233277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6" name="가로 글상자 75"/>
          <p:cNvSpPr txBox="1"/>
          <p:nvPr/>
        </p:nvSpPr>
        <p:spPr>
          <a:xfrm>
            <a:off x="6558073" y="4233607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77" name="가로 글상자 76"/>
          <p:cNvSpPr txBox="1"/>
          <p:nvPr/>
        </p:nvSpPr>
        <p:spPr>
          <a:xfrm>
            <a:off x="6572888" y="4508685"/>
            <a:ext cx="475516" cy="24238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방어</a:t>
            </a:r>
            <a:endParaRPr lang="en-US" altLang="ko-KR" sz="1000"/>
          </a:p>
        </p:txBody>
      </p:sp>
      <p:sp>
        <p:nvSpPr>
          <p:cNvPr id="78" name="직사각형 77"/>
          <p:cNvSpPr/>
          <p:nvPr/>
        </p:nvSpPr>
        <p:spPr>
          <a:xfrm>
            <a:off x="7646559" y="4220789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7675134" y="4242922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80" name="가로 글상자 79"/>
          <p:cNvSpPr txBox="1"/>
          <p:nvPr/>
        </p:nvSpPr>
        <p:spPr>
          <a:xfrm>
            <a:off x="8178354" y="4243252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81" name="가로 글상자 80"/>
          <p:cNvSpPr txBox="1"/>
          <p:nvPr/>
        </p:nvSpPr>
        <p:spPr>
          <a:xfrm>
            <a:off x="8193170" y="4518330"/>
            <a:ext cx="1054155" cy="2422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en-US" altLang="ko-KR" sz="1000"/>
          </a:p>
        </p:txBody>
      </p:sp>
      <p:sp>
        <p:nvSpPr>
          <p:cNvPr id="82" name="오각형 81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병력 </a:t>
            </a:r>
            <a:r>
              <a:rPr lang="en-US" altLang="ko-KR">
                <a:solidFill>
                  <a:schemeClr val="tx1"/>
                </a:solidFill>
                <a:effectLst/>
              </a:rPr>
              <a:t>-</a:t>
            </a:r>
            <a:r>
              <a:rPr lang="ko-KR" altLang="en-US">
                <a:solidFill>
                  <a:schemeClr val="tx1"/>
                </a:solidFill>
                <a:effectLst/>
              </a:rPr>
              <a:t> 목록 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순서도: 수행의 시작/종료 92"/>
          <p:cNvSpPr/>
          <p:nvPr/>
        </p:nvSpPr>
        <p:spPr>
          <a:xfrm>
            <a:off x="9566530" y="3658743"/>
            <a:ext cx="69115" cy="797073"/>
          </a:xfrm>
          <a:prstGeom prst="flowChartTerminator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18" name="선 17"/>
          <p:cNvCxnSpPr/>
          <p:nvPr/>
        </p:nvCxnSpPr>
        <p:spPr>
          <a:xfrm>
            <a:off x="4415523" y="5352802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화살표 106"/>
          <p:cNvCxnSpPr>
            <a:endCxn id="60" idx="0"/>
          </p:cNvCxnSpPr>
          <p:nvPr/>
        </p:nvCxnSpPr>
        <p:spPr>
          <a:xfrm rot="16200000" flipH="1">
            <a:off x="7948767" y="2059526"/>
            <a:ext cx="1203400" cy="1728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가로 글상자 107"/>
          <p:cNvSpPr txBox="1"/>
          <p:nvPr/>
        </p:nvSpPr>
        <p:spPr>
          <a:xfrm>
            <a:off x="7245122" y="635081"/>
            <a:ext cx="4329292" cy="90917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다시 같은 분류 버튼 클릭 시 </a:t>
            </a:r>
            <a:r>
              <a:rPr lang="en-US" altLang="ko-KR"/>
              <a:t>(</a:t>
            </a:r>
            <a:r>
              <a:rPr lang="ko-KR" altLang="en-US"/>
              <a:t>근거리만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보기 → 근거리 다시 클릭</a:t>
            </a:r>
            <a:r>
              <a:rPr lang="en-US" altLang="ko-KR"/>
              <a:t>)</a:t>
            </a:r>
            <a:r>
              <a:rPr lang="ko-KR" altLang="en-US"/>
              <a:t> 모두 기존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상태로 되돌리기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378835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23466" y="1901639"/>
            <a:ext cx="7526130" cy="422908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19" name="직사각형 118"/>
          <p:cNvSpPr/>
          <p:nvPr/>
        </p:nvSpPr>
        <p:spPr>
          <a:xfrm>
            <a:off x="2223466" y="2318758"/>
            <a:ext cx="7526130" cy="381196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5986531" y="3285488"/>
            <a:ext cx="3580349" cy="2788567"/>
          </a:xfrm>
          <a:prstGeom prst="rect">
            <a:avLst/>
          </a:prstGeom>
          <a:solidFill>
            <a:srgbClr val="fff7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2204595" y="2318757"/>
            <a:ext cx="3699112" cy="38135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병력 일러스트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82" name="오각형 81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병력 </a:t>
            </a:r>
            <a:r>
              <a:rPr lang="en-US" altLang="ko-KR">
                <a:solidFill>
                  <a:schemeClr val="tx1"/>
                </a:solidFill>
                <a:effectLst/>
              </a:rPr>
              <a:t>-</a:t>
            </a:r>
            <a:r>
              <a:rPr lang="ko-KR" altLang="en-US">
                <a:solidFill>
                  <a:schemeClr val="tx1"/>
                </a:solidFill>
                <a:effectLst/>
              </a:rPr>
              <a:t> 개별 정보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 algn="ctr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(</a:t>
            </a:r>
            <a:r>
              <a:rPr lang="ko-KR" altLang="en-US">
                <a:solidFill>
                  <a:schemeClr val="tx1"/>
                </a:solidFill>
                <a:effectLst/>
              </a:rPr>
              <a:t>팝업</a:t>
            </a:r>
            <a:r>
              <a:rPr lang="en-US" altLang="ko-KR">
                <a:solidFill>
                  <a:schemeClr val="tx1"/>
                </a:solidFill>
                <a:effectLst/>
              </a:rPr>
              <a:t>)</a:t>
            </a:r>
            <a:endParaRPr lang="en-US" altLang="ko-KR">
              <a:solidFill>
                <a:schemeClr val="tx1"/>
              </a:solidFill>
              <a:effectLst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340282" y="2368193"/>
            <a:ext cx="712220" cy="663411"/>
          </a:xfrm>
          <a:prstGeom prst="rect">
            <a:avLst/>
          </a:prstGeom>
          <a:solidFill>
            <a:srgbClr val="a6a7d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ko-KR" altLang="en-US" sz="900"/>
              <a:t>소속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협력국 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아이콘</a:t>
            </a:r>
            <a:endParaRPr lang="ko-KR" altLang="en-US" sz="900"/>
          </a:p>
        </p:txBody>
      </p:sp>
      <p:sp>
        <p:nvSpPr>
          <p:cNvPr id="100" name="직사각형 99"/>
          <p:cNvSpPr/>
          <p:nvPr/>
        </p:nvSpPr>
        <p:spPr>
          <a:xfrm>
            <a:off x="3108286" y="2368193"/>
            <a:ext cx="1394440" cy="33170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/>
              <a:t>병력 이름</a:t>
            </a:r>
            <a:endParaRPr lang="en-US" altLang="ko-KR" sz="1100"/>
          </a:p>
        </p:txBody>
      </p:sp>
      <p:sp>
        <p:nvSpPr>
          <p:cNvPr id="103" name="직사각형 102"/>
          <p:cNvSpPr/>
          <p:nvPr/>
        </p:nvSpPr>
        <p:spPr>
          <a:xfrm>
            <a:off x="5986531" y="2946888"/>
            <a:ext cx="1762282" cy="3278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능력치 </a:t>
            </a:r>
            <a:r>
              <a:rPr lang="en-US" altLang="ko-KR" sz="1500">
                <a:solidFill>
                  <a:schemeClr val="dk1"/>
                </a:solidFill>
              </a:rPr>
              <a:t>&amp; </a:t>
            </a:r>
            <a:r>
              <a:rPr lang="ko-KR" altLang="en-US" sz="1500">
                <a:solidFill>
                  <a:schemeClr val="dk1"/>
                </a:solidFill>
              </a:rPr>
              <a:t>기술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104" name="직사각형 103">
            <a:hlinkClick r:id="" action="ppaction://noaction"/>
          </p:cNvPr>
          <p:cNvSpPr/>
          <p:nvPr/>
        </p:nvSpPr>
        <p:spPr>
          <a:xfrm>
            <a:off x="7804597" y="2946888"/>
            <a:ext cx="1762282" cy="3278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강화 </a:t>
            </a:r>
            <a:r>
              <a:rPr lang="en-US" altLang="ko-KR" sz="1500">
                <a:solidFill>
                  <a:schemeClr val="dk1"/>
                </a:solidFill>
              </a:rPr>
              <a:t>&amp; </a:t>
            </a:r>
            <a:r>
              <a:rPr lang="ko-KR" altLang="en-US" sz="1500">
                <a:solidFill>
                  <a:schemeClr val="dk1"/>
                </a:solidFill>
              </a:rPr>
              <a:t>연구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108286" y="2760358"/>
            <a:ext cx="799288" cy="2712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bg1"/>
                </a:solidFill>
              </a:rPr>
              <a:t>분류 아이콘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949752" y="2760358"/>
            <a:ext cx="552975" cy="2712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r">
              <a:defRPr/>
            </a:pPr>
            <a:r>
              <a:rPr lang="ko-KR" altLang="en-US" sz="900">
                <a:solidFill>
                  <a:schemeClr val="dk1"/>
                </a:solidFill>
              </a:rPr>
              <a:t>식량 </a:t>
            </a:r>
            <a:endParaRPr lang="ko-KR" altLang="en-US" sz="900">
              <a:solidFill>
                <a:schemeClr val="dk1"/>
              </a:solidFill>
            </a:endParaRPr>
          </a:p>
          <a:p>
            <a:pPr lvl="0" algn="r">
              <a:defRPr/>
            </a:pPr>
            <a:r>
              <a:rPr lang="ko-KR" altLang="en-US" sz="900">
                <a:solidFill>
                  <a:schemeClr val="dk1"/>
                </a:solidFill>
              </a:rPr>
              <a:t>사용량</a:t>
            </a: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122" name="가로 글상자 121"/>
          <p:cNvSpPr txBox="1"/>
          <p:nvPr/>
        </p:nvSpPr>
        <p:spPr>
          <a:xfrm>
            <a:off x="3048000" y="944162"/>
            <a:ext cx="6096000" cy="54483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공격력</a:t>
            </a:r>
            <a:r>
              <a:rPr lang="en-US" altLang="ko-KR" sz="1500">
                <a:solidFill>
                  <a:schemeClr val="dk1"/>
                </a:solidFill>
              </a:rPr>
              <a:t>, </a:t>
            </a:r>
            <a:r>
              <a:rPr lang="ko-KR" altLang="en-US" sz="1500">
                <a:solidFill>
                  <a:schemeClr val="dk1"/>
                </a:solidFill>
              </a:rPr>
              <a:t>방어력</a:t>
            </a:r>
            <a:r>
              <a:rPr lang="en-US" altLang="ko-KR" sz="1500">
                <a:solidFill>
                  <a:schemeClr val="dk1"/>
                </a:solidFill>
              </a:rPr>
              <a:t>, </a:t>
            </a:r>
            <a:r>
              <a:rPr lang="ko-KR" altLang="en-US" sz="1500">
                <a:solidFill>
                  <a:schemeClr val="dk1"/>
                </a:solidFill>
              </a:rPr>
              <a:t>체력</a:t>
            </a:r>
            <a:r>
              <a:rPr lang="en-US" altLang="ko-KR" sz="1500">
                <a:solidFill>
                  <a:schemeClr val="dk1"/>
                </a:solidFill>
              </a:rPr>
              <a:t>, </a:t>
            </a:r>
            <a:r>
              <a:rPr lang="ko-KR" altLang="en-US" sz="1500">
                <a:solidFill>
                  <a:schemeClr val="dk1"/>
                </a:solidFill>
              </a:rPr>
              <a:t>이동 속도</a:t>
            </a:r>
            <a:endParaRPr lang="ko-KR" altLang="en-US" sz="15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마나관련</a:t>
            </a:r>
            <a:r>
              <a:rPr lang="en-US" altLang="ko-KR" sz="1500">
                <a:solidFill>
                  <a:schemeClr val="dk1"/>
                </a:solidFill>
              </a:rPr>
              <a:t>,</a:t>
            </a:r>
            <a:r>
              <a:rPr lang="ko-KR" altLang="en-US" sz="1500">
                <a:solidFill>
                  <a:schemeClr val="dk1"/>
                </a:solidFill>
              </a:rPr>
              <a:t> 사거리</a:t>
            </a:r>
            <a:r>
              <a:rPr lang="en-US" altLang="ko-KR" sz="1500">
                <a:solidFill>
                  <a:schemeClr val="dk1"/>
                </a:solidFill>
              </a:rPr>
              <a:t>,</a:t>
            </a:r>
            <a:r>
              <a:rPr lang="ko-KR" altLang="en-US" sz="1500">
                <a:solidFill>
                  <a:schemeClr val="dk1"/>
                </a:solidFill>
              </a:rPr>
              <a:t> 공속</a:t>
            </a:r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9172575" y="2451730"/>
            <a:ext cx="342820" cy="29873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rgbClr val="000000"/>
                </a:solidFill>
              </a:rPr>
              <a:t>X</a:t>
            </a: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140" name="그림 13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63357" y="2793573"/>
            <a:ext cx="195312" cy="182575"/>
          </a:xfrm>
          <a:prstGeom prst="rect">
            <a:avLst/>
          </a:prstGeom>
        </p:spPr>
      </p:pic>
      <p:sp>
        <p:nvSpPr>
          <p:cNvPr id="167" name="직사각형 166"/>
          <p:cNvSpPr/>
          <p:nvPr/>
        </p:nvSpPr>
        <p:spPr>
          <a:xfrm>
            <a:off x="6038951" y="3322361"/>
            <a:ext cx="3485150" cy="144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>
                <a:solidFill>
                  <a:schemeClr val="dk1"/>
                </a:solidFill>
              </a:rPr>
              <a:t>능력치 </a:t>
            </a:r>
            <a:r>
              <a:rPr lang="en-US" altLang="ko-KR" sz="800">
                <a:solidFill>
                  <a:schemeClr val="dk1"/>
                </a:solidFill>
              </a:rPr>
              <a:t>(Text)</a:t>
            </a:r>
            <a:endParaRPr lang="en-US" altLang="ko-KR" sz="800">
              <a:solidFill>
                <a:schemeClr val="dk1"/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6038951" y="3514728"/>
            <a:ext cx="3485150" cy="8516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400">
              <a:solidFill>
                <a:schemeClr val="dk1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6154817" y="4478343"/>
            <a:ext cx="3291317" cy="446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400">
              <a:solidFill>
                <a:schemeClr val="dk1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6210726" y="4521000"/>
            <a:ext cx="503583" cy="360478"/>
          </a:xfrm>
          <a:prstGeom prst="rect">
            <a:avLst/>
          </a:prstGeom>
          <a:solidFill>
            <a:srgbClr val="c9d6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기본 </a:t>
            </a:r>
            <a:endParaRPr lang="ko-KR" altLang="en-US" sz="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공격 </a:t>
            </a:r>
            <a:endParaRPr lang="ko-KR" altLang="en-US" sz="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아이콘</a:t>
            </a:r>
            <a:endParaRPr lang="ko-KR" altLang="en-US" sz="700">
              <a:solidFill>
                <a:schemeClr val="dk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6756438" y="4520458"/>
            <a:ext cx="2647299" cy="360478"/>
          </a:xfrm>
          <a:prstGeom prst="rect">
            <a:avLst/>
          </a:prstGeom>
          <a:solidFill>
            <a:srgbClr val="c9d6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>
                <a:solidFill>
                  <a:schemeClr val="dk1"/>
                </a:solidFill>
              </a:rPr>
              <a:t>기본 공격 설명 </a:t>
            </a:r>
            <a:r>
              <a:rPr lang="en-US" altLang="ko-KR" sz="800">
                <a:solidFill>
                  <a:schemeClr val="dk1"/>
                </a:solidFill>
              </a:rPr>
              <a:t>(</a:t>
            </a:r>
            <a:r>
              <a:rPr lang="ko-KR" altLang="en-US" sz="800">
                <a:solidFill>
                  <a:schemeClr val="dk1"/>
                </a:solidFill>
              </a:rPr>
              <a:t>데미지 배수</a:t>
            </a:r>
            <a:r>
              <a:rPr lang="en-US" altLang="ko-KR" sz="800">
                <a:solidFill>
                  <a:schemeClr val="dk1"/>
                </a:solidFill>
              </a:rPr>
              <a:t>, </a:t>
            </a:r>
            <a:r>
              <a:rPr lang="ko-KR" altLang="en-US" sz="800">
                <a:solidFill>
                  <a:schemeClr val="dk1"/>
                </a:solidFill>
              </a:rPr>
              <a:t>데미지</a:t>
            </a:r>
            <a:r>
              <a:rPr lang="en-US" altLang="ko-KR" sz="800">
                <a:solidFill>
                  <a:schemeClr val="dk1"/>
                </a:solidFill>
              </a:rPr>
              <a:t>, </a:t>
            </a:r>
            <a:r>
              <a:rPr lang="ko-KR" altLang="en-US" sz="800">
                <a:solidFill>
                  <a:schemeClr val="dk1"/>
                </a:solidFill>
              </a:rPr>
              <a:t>공격 속도</a:t>
            </a:r>
            <a:r>
              <a:rPr lang="en-US" altLang="ko-KR" sz="800">
                <a:solidFill>
                  <a:schemeClr val="dk1"/>
                </a:solidFill>
              </a:rPr>
              <a:t>)</a:t>
            </a:r>
            <a:endParaRPr lang="ko-KR" altLang="en-US" sz="800">
              <a:solidFill>
                <a:schemeClr val="dk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6164342" y="4988097"/>
            <a:ext cx="3291317" cy="446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400">
              <a:solidFill>
                <a:schemeClr val="dk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6201201" y="5021712"/>
            <a:ext cx="503583" cy="360478"/>
          </a:xfrm>
          <a:prstGeom prst="rect">
            <a:avLst/>
          </a:prstGeom>
          <a:solidFill>
            <a:srgbClr val="c9d6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공격 </a:t>
            </a:r>
            <a:endParaRPr lang="ko-KR" altLang="en-US" sz="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스킬</a:t>
            </a:r>
            <a:endParaRPr lang="ko-KR" altLang="en-US" sz="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아이콘</a:t>
            </a:r>
            <a:endParaRPr lang="ko-KR" altLang="en-US" sz="700">
              <a:solidFill>
                <a:schemeClr val="dk1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6760733" y="5023784"/>
            <a:ext cx="2647299" cy="360478"/>
          </a:xfrm>
          <a:prstGeom prst="rect">
            <a:avLst/>
          </a:prstGeom>
          <a:solidFill>
            <a:srgbClr val="c9d6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>
                <a:solidFill>
                  <a:schemeClr val="dk1"/>
                </a:solidFill>
              </a:rPr>
              <a:t>공격 스킬 설명 </a:t>
            </a:r>
            <a:r>
              <a:rPr lang="en-US" altLang="ko-KR" sz="800">
                <a:solidFill>
                  <a:schemeClr val="dk1"/>
                </a:solidFill>
              </a:rPr>
              <a:t>(</a:t>
            </a:r>
            <a:r>
              <a:rPr lang="ko-KR" altLang="en-US" sz="800">
                <a:solidFill>
                  <a:schemeClr val="dk1"/>
                </a:solidFill>
              </a:rPr>
              <a:t>데미지 배수</a:t>
            </a:r>
            <a:r>
              <a:rPr lang="en-US" altLang="ko-KR" sz="800">
                <a:solidFill>
                  <a:schemeClr val="dk1"/>
                </a:solidFill>
              </a:rPr>
              <a:t>, </a:t>
            </a:r>
            <a:r>
              <a:rPr lang="ko-KR" altLang="en-US" sz="800">
                <a:solidFill>
                  <a:schemeClr val="dk1"/>
                </a:solidFill>
              </a:rPr>
              <a:t>데미지</a:t>
            </a:r>
            <a:r>
              <a:rPr lang="en-US" altLang="ko-KR" sz="800">
                <a:solidFill>
                  <a:schemeClr val="dk1"/>
                </a:solidFill>
              </a:rPr>
              <a:t>, </a:t>
            </a:r>
            <a:r>
              <a:rPr lang="ko-KR" altLang="en-US" sz="800">
                <a:solidFill>
                  <a:schemeClr val="dk1"/>
                </a:solidFill>
              </a:rPr>
              <a:t>공격 속도</a:t>
            </a:r>
            <a:r>
              <a:rPr lang="en-US" altLang="ko-KR" sz="800">
                <a:solidFill>
                  <a:schemeClr val="dk1"/>
                </a:solidFill>
              </a:rPr>
              <a:t>, </a:t>
            </a:r>
            <a:endParaRPr lang="en-US" altLang="ko-KR" sz="8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800">
                <a:solidFill>
                  <a:schemeClr val="dk1"/>
                </a:solidFill>
              </a:rPr>
              <a:t>쿨다운</a:t>
            </a:r>
            <a:r>
              <a:rPr lang="en-US" altLang="ko-KR" sz="800">
                <a:solidFill>
                  <a:schemeClr val="dk1"/>
                </a:solidFill>
              </a:rPr>
              <a:t>, </a:t>
            </a:r>
            <a:r>
              <a:rPr lang="ko-KR" altLang="en-US" sz="800">
                <a:solidFill>
                  <a:schemeClr val="dk1"/>
                </a:solidFill>
              </a:rPr>
              <a:t>부가효과</a:t>
            </a:r>
            <a:r>
              <a:rPr lang="en-US" altLang="ko-KR" sz="800">
                <a:solidFill>
                  <a:schemeClr val="dk1"/>
                </a:solidFill>
              </a:rPr>
              <a:t>)</a:t>
            </a:r>
            <a:endParaRPr lang="ko-KR" altLang="en-US" sz="800">
              <a:solidFill>
                <a:schemeClr val="dk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6164341" y="5507377"/>
            <a:ext cx="3291317" cy="446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400">
              <a:solidFill>
                <a:schemeClr val="dk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6201201" y="5546318"/>
            <a:ext cx="503583" cy="360478"/>
          </a:xfrm>
          <a:prstGeom prst="rect">
            <a:avLst/>
          </a:prstGeom>
          <a:solidFill>
            <a:srgbClr val="c9d6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패시브</a:t>
            </a:r>
            <a:endParaRPr lang="ko-KR" altLang="en-US" sz="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아이콘</a:t>
            </a:r>
            <a:endParaRPr lang="ko-KR" altLang="en-US" sz="700">
              <a:solidFill>
                <a:schemeClr val="dk1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6760733" y="5543063"/>
            <a:ext cx="2647299" cy="360478"/>
          </a:xfrm>
          <a:prstGeom prst="rect">
            <a:avLst/>
          </a:prstGeom>
          <a:solidFill>
            <a:srgbClr val="c9d6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>
                <a:solidFill>
                  <a:schemeClr val="dk1"/>
                </a:solidFill>
              </a:rPr>
              <a:t>패시브 스킬 설명 </a:t>
            </a:r>
            <a:r>
              <a:rPr lang="en-US" altLang="ko-KR" sz="800">
                <a:solidFill>
                  <a:schemeClr val="dk1"/>
                </a:solidFill>
              </a:rPr>
              <a:t>(</a:t>
            </a:r>
            <a:r>
              <a:rPr lang="ko-KR" altLang="en-US" sz="800">
                <a:solidFill>
                  <a:schemeClr val="dk1"/>
                </a:solidFill>
              </a:rPr>
              <a:t>부가효과</a:t>
            </a:r>
            <a:r>
              <a:rPr lang="en-US" altLang="ko-KR" sz="800">
                <a:solidFill>
                  <a:schemeClr val="dk1"/>
                </a:solidFill>
              </a:rPr>
              <a:t>, </a:t>
            </a:r>
            <a:r>
              <a:rPr lang="ko-KR" altLang="en-US" sz="800">
                <a:solidFill>
                  <a:schemeClr val="dk1"/>
                </a:solidFill>
              </a:rPr>
              <a:t>발동 효과가 존재할 경우 쿨다운</a:t>
            </a:r>
            <a:r>
              <a:rPr lang="en-US" altLang="ko-KR" sz="800">
                <a:solidFill>
                  <a:schemeClr val="dk1"/>
                </a:solidFill>
              </a:rPr>
              <a:t>)</a:t>
            </a:r>
            <a:endParaRPr lang="ko-KR" altLang="en-US" sz="800">
              <a:solidFill>
                <a:schemeClr val="dk1"/>
              </a:solidFill>
            </a:endParaRPr>
          </a:p>
        </p:txBody>
      </p:sp>
      <p:pic>
        <p:nvPicPr>
          <p:cNvPr id="178" name="그림 17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59593" y="3559735"/>
            <a:ext cx="216027" cy="216027"/>
          </a:xfrm>
          <a:prstGeom prst="rect">
            <a:avLst/>
          </a:prstGeom>
        </p:spPr>
      </p:pic>
      <p:pic>
        <p:nvPicPr>
          <p:cNvPr id="179" name="그림 17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654987" y="4029325"/>
            <a:ext cx="216027" cy="216027"/>
          </a:xfrm>
          <a:prstGeom prst="rect">
            <a:avLst/>
          </a:prstGeom>
        </p:spPr>
      </p:pic>
      <p:pic>
        <p:nvPicPr>
          <p:cNvPr id="180" name="그림 17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411017" y="3581399"/>
            <a:ext cx="216027" cy="216027"/>
          </a:xfrm>
          <a:prstGeom prst="rect">
            <a:avLst/>
          </a:prstGeom>
        </p:spPr>
      </p:pic>
      <p:pic>
        <p:nvPicPr>
          <p:cNvPr id="181" name="그림 18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488662" y="3571874"/>
            <a:ext cx="216027" cy="216027"/>
          </a:xfrm>
          <a:prstGeom prst="rect">
            <a:avLst/>
          </a:prstGeom>
        </p:spPr>
      </p:pic>
      <p:pic>
        <p:nvPicPr>
          <p:cNvPr id="182" name="그림 18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114907" y="3999385"/>
            <a:ext cx="216027" cy="216027"/>
          </a:xfrm>
          <a:prstGeom prst="rect">
            <a:avLst/>
          </a:prstGeom>
        </p:spPr>
      </p:pic>
      <p:pic>
        <p:nvPicPr>
          <p:cNvPr id="183" name="그림 182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7003946" y="4004612"/>
            <a:ext cx="216027" cy="216027"/>
          </a:xfrm>
          <a:prstGeom prst="rect">
            <a:avLst/>
          </a:prstGeom>
        </p:spPr>
      </p:pic>
      <p:sp>
        <p:nvSpPr>
          <p:cNvPr id="185" name="가로 글상자 184"/>
          <p:cNvSpPr txBox="1"/>
          <p:nvPr/>
        </p:nvSpPr>
        <p:spPr>
          <a:xfrm>
            <a:off x="6494670" y="3607507"/>
            <a:ext cx="530226" cy="19311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>
              <a:defRPr/>
            </a:pPr>
            <a:r>
              <a:rPr lang="ko-KR" altLang="en-US" sz="1300"/>
              <a:t>공격력</a:t>
            </a:r>
            <a:endParaRPr lang="ko-KR" altLang="en-US" sz="1300"/>
          </a:p>
        </p:txBody>
      </p:sp>
      <p:grpSp>
        <p:nvGrpSpPr>
          <p:cNvPr id="189" name=""/>
          <p:cNvGrpSpPr/>
          <p:nvPr/>
        </p:nvGrpSpPr>
        <p:grpSpPr>
          <a:xfrm rot="0">
            <a:off x="7873936" y="4000750"/>
            <a:ext cx="228220" cy="216955"/>
            <a:chOff x="9974370" y="2208125"/>
            <a:chExt cx="228220" cy="216955"/>
          </a:xfrm>
        </p:grpSpPr>
        <p:pic>
          <p:nvPicPr>
            <p:cNvPr id="184" name="그림 183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10052047" y="2208125"/>
              <a:ext cx="150542" cy="150542"/>
            </a:xfrm>
            <a:prstGeom prst="rect">
              <a:avLst/>
            </a:prstGeom>
          </p:spPr>
        </p:pic>
        <p:pic>
          <p:nvPicPr>
            <p:cNvPr id="186" name="그림 185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9974370" y="2250676"/>
              <a:ext cx="174405" cy="174405"/>
            </a:xfrm>
            <a:prstGeom prst="rect">
              <a:avLst/>
            </a:prstGeom>
          </p:spPr>
        </p:pic>
      </p:grpSp>
      <p:sp>
        <p:nvSpPr>
          <p:cNvPr id="187" name="가로 글상자 186"/>
          <p:cNvSpPr txBox="1"/>
          <p:nvPr/>
        </p:nvSpPr>
        <p:spPr>
          <a:xfrm>
            <a:off x="7665144" y="3600449"/>
            <a:ext cx="526356" cy="19311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>
              <a:defRPr/>
            </a:pPr>
            <a:r>
              <a:rPr lang="ko-KR" altLang="en-US" sz="1300"/>
              <a:t>방어력</a:t>
            </a:r>
            <a:endParaRPr lang="ko-KR" altLang="en-US" sz="1300"/>
          </a:p>
        </p:txBody>
      </p:sp>
      <p:sp>
        <p:nvSpPr>
          <p:cNvPr id="188" name="가로 글상자 187"/>
          <p:cNvSpPr txBox="1"/>
          <p:nvPr/>
        </p:nvSpPr>
        <p:spPr>
          <a:xfrm>
            <a:off x="8742789" y="3600449"/>
            <a:ext cx="363112" cy="19311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>
              <a:defRPr/>
            </a:pPr>
            <a:r>
              <a:rPr lang="ko-KR" altLang="en-US" sz="1300"/>
              <a:t>체력</a:t>
            </a:r>
            <a:endParaRPr lang="ko-KR" altLang="en-US" sz="1300"/>
          </a:p>
        </p:txBody>
      </p:sp>
      <p:sp>
        <p:nvSpPr>
          <p:cNvPr id="190" name="가로 글상자 189"/>
          <p:cNvSpPr txBox="1"/>
          <p:nvPr/>
        </p:nvSpPr>
        <p:spPr>
          <a:xfrm>
            <a:off x="6333281" y="4038722"/>
            <a:ext cx="619399" cy="167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>
              <a:defRPr/>
            </a:pPr>
            <a:r>
              <a:rPr lang="ko-KR" altLang="en-US" sz="1100"/>
              <a:t>최대 마나</a:t>
            </a:r>
            <a:endParaRPr lang="ko-KR" altLang="en-US" sz="1100"/>
          </a:p>
        </p:txBody>
      </p:sp>
      <p:sp>
        <p:nvSpPr>
          <p:cNvPr id="191" name="가로 글상자 190"/>
          <p:cNvSpPr txBox="1"/>
          <p:nvPr/>
        </p:nvSpPr>
        <p:spPr>
          <a:xfrm>
            <a:off x="7222320" y="4010275"/>
            <a:ext cx="587610" cy="243197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>
              <a:defRPr/>
            </a:pPr>
            <a:r>
              <a:rPr lang="ko-KR" altLang="en-US" sz="800"/>
              <a:t>기본 공격 시</a:t>
            </a:r>
            <a:endParaRPr lang="ko-KR" altLang="en-US" sz="800"/>
          </a:p>
          <a:p>
            <a:pPr lvl="0">
              <a:defRPr/>
            </a:pPr>
            <a:r>
              <a:rPr lang="ko-KR" altLang="en-US" sz="800"/>
              <a:t>마나 회복량</a:t>
            </a:r>
            <a:endParaRPr lang="ko-KR" altLang="en-US" sz="800"/>
          </a:p>
        </p:txBody>
      </p:sp>
      <p:sp>
        <p:nvSpPr>
          <p:cNvPr id="192" name="가로 글상자 191"/>
          <p:cNvSpPr txBox="1"/>
          <p:nvPr/>
        </p:nvSpPr>
        <p:spPr>
          <a:xfrm>
            <a:off x="8137586" y="4010275"/>
            <a:ext cx="462920" cy="243197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>
              <a:defRPr/>
            </a:pPr>
            <a:r>
              <a:rPr lang="ko-KR" altLang="en-US" sz="800"/>
              <a:t>초당 마나</a:t>
            </a:r>
            <a:endParaRPr lang="ko-KR" altLang="en-US" sz="800"/>
          </a:p>
          <a:p>
            <a:pPr lvl="0">
              <a:defRPr/>
            </a:pPr>
            <a:r>
              <a:rPr lang="ko-KR" altLang="en-US" sz="800"/>
              <a:t>회복량</a:t>
            </a:r>
            <a:endParaRPr lang="ko-KR" altLang="en-US" sz="800"/>
          </a:p>
        </p:txBody>
      </p:sp>
      <p:sp>
        <p:nvSpPr>
          <p:cNvPr id="193" name="가로 글상자 192"/>
          <p:cNvSpPr txBox="1"/>
          <p:nvPr/>
        </p:nvSpPr>
        <p:spPr>
          <a:xfrm>
            <a:off x="8906445" y="4067900"/>
            <a:ext cx="456061" cy="167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>
              <a:defRPr/>
            </a:pPr>
            <a:r>
              <a:rPr lang="ko-KR" altLang="en-US" sz="1100"/>
              <a:t>사거리</a:t>
            </a:r>
            <a:endParaRPr lang="ko-KR" altLang="en-US" sz="1100"/>
          </a:p>
        </p:txBody>
      </p:sp>
      <p:cxnSp>
        <p:nvCxnSpPr>
          <p:cNvPr id="194" name="화살표 193"/>
          <p:cNvCxnSpPr/>
          <p:nvPr/>
        </p:nvCxnSpPr>
        <p:spPr>
          <a:xfrm rot="10800000">
            <a:off x="9343984" y="3940573"/>
            <a:ext cx="681335" cy="1967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가로 글상자 194"/>
          <p:cNvSpPr txBox="1"/>
          <p:nvPr/>
        </p:nvSpPr>
        <p:spPr>
          <a:xfrm>
            <a:off x="9997287" y="3787901"/>
            <a:ext cx="2107774" cy="90260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내부에 </a:t>
            </a:r>
            <a:r>
              <a:rPr lang="en-US" altLang="ko-KR"/>
              <a:t>2</a:t>
            </a:r>
            <a:r>
              <a:rPr lang="ko-KR" altLang="en-US"/>
              <a:t>줄로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주요 능력치 표기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(</a:t>
            </a:r>
            <a:r>
              <a:rPr lang="ko-KR" altLang="en-US"/>
              <a:t>각 아이콘</a:t>
            </a:r>
            <a:r>
              <a:rPr lang="en-US" altLang="ko-KR"/>
              <a:t>+</a:t>
            </a:r>
            <a:r>
              <a:rPr lang="ko-KR" altLang="en-US"/>
              <a:t>수치</a:t>
            </a:r>
            <a:r>
              <a:rPr lang="en-US" altLang="ko-KR"/>
              <a:t>)</a:t>
            </a:r>
            <a:endParaRPr lang="en-US" altLang="ko-KR"/>
          </a:p>
        </p:txBody>
      </p:sp>
      <p:cxnSp>
        <p:nvCxnSpPr>
          <p:cNvPr id="196" name="화살표 195"/>
          <p:cNvCxnSpPr>
            <a:stCxn id="197" idx="1"/>
          </p:cNvCxnSpPr>
          <p:nvPr/>
        </p:nvCxnSpPr>
        <p:spPr>
          <a:xfrm rot="10800000" flipV="1">
            <a:off x="9455660" y="2700201"/>
            <a:ext cx="569660" cy="4266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가로 글상자 196"/>
          <p:cNvSpPr txBox="1"/>
          <p:nvPr/>
        </p:nvSpPr>
        <p:spPr>
          <a:xfrm>
            <a:off x="10025320" y="2382882"/>
            <a:ext cx="2107774" cy="63463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터치 시 하단 패널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변경</a:t>
            </a:r>
            <a:endParaRPr lang="ko-KR" altLang="en-US"/>
          </a:p>
        </p:txBody>
      </p:sp>
      <p:cxnSp>
        <p:nvCxnSpPr>
          <p:cNvPr id="198" name="화살표 197"/>
          <p:cNvCxnSpPr>
            <a:stCxn id="197" idx="1"/>
          </p:cNvCxnSpPr>
          <p:nvPr/>
        </p:nvCxnSpPr>
        <p:spPr>
          <a:xfrm rot="10800000" flipV="1">
            <a:off x="7627044" y="2700201"/>
            <a:ext cx="2398278" cy="3314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화살표 198"/>
          <p:cNvCxnSpPr/>
          <p:nvPr/>
        </p:nvCxnSpPr>
        <p:spPr>
          <a:xfrm rot="10800000">
            <a:off x="9315950" y="4755173"/>
            <a:ext cx="681336" cy="430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가로 글상자 199"/>
          <p:cNvSpPr txBox="1"/>
          <p:nvPr/>
        </p:nvSpPr>
        <p:spPr>
          <a:xfrm>
            <a:off x="9969254" y="4835798"/>
            <a:ext cx="2107774" cy="90587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기본 공격</a:t>
            </a:r>
            <a:r>
              <a:rPr lang="en-US" altLang="ko-KR"/>
              <a:t>,</a:t>
            </a:r>
            <a:r>
              <a:rPr lang="ko-KR" altLang="en-US"/>
              <a:t> 액티브</a:t>
            </a:r>
            <a:r>
              <a:rPr lang="en-US" altLang="ko-KR"/>
              <a:t>,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패시브 설명 기입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(1</a:t>
            </a:r>
            <a:r>
              <a:rPr lang="ko-KR" altLang="en-US"/>
              <a:t>문장으로</a:t>
            </a:r>
            <a:r>
              <a:rPr lang="en-US" altLang="ko-KR"/>
              <a:t>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5271882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23466" y="1901639"/>
            <a:ext cx="7526130" cy="422908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19" name="직사각형 118"/>
          <p:cNvSpPr/>
          <p:nvPr/>
        </p:nvSpPr>
        <p:spPr>
          <a:xfrm>
            <a:off x="2223466" y="2318758"/>
            <a:ext cx="7526130" cy="381196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5986531" y="3285488"/>
            <a:ext cx="3580348" cy="2788567"/>
          </a:xfrm>
          <a:prstGeom prst="rect">
            <a:avLst/>
          </a:prstGeom>
          <a:solidFill>
            <a:srgbClr val="ebdef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6096000" y="4073329"/>
            <a:ext cx="3419394" cy="194912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2223466" y="2250676"/>
            <a:ext cx="3634322" cy="38954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병력 일러스트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82" name="오각형 81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병력 </a:t>
            </a:r>
            <a:r>
              <a:rPr lang="en-US" altLang="ko-KR">
                <a:solidFill>
                  <a:schemeClr val="tx1"/>
                </a:solidFill>
                <a:effectLst/>
              </a:rPr>
              <a:t>-</a:t>
            </a:r>
            <a:r>
              <a:rPr lang="ko-KR" altLang="en-US">
                <a:solidFill>
                  <a:schemeClr val="tx1"/>
                </a:solidFill>
                <a:effectLst/>
              </a:rPr>
              <a:t> 개별 정보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 algn="ctr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(</a:t>
            </a:r>
            <a:r>
              <a:rPr lang="ko-KR" altLang="en-US">
                <a:solidFill>
                  <a:schemeClr val="tx1"/>
                </a:solidFill>
                <a:effectLst/>
              </a:rPr>
              <a:t>팝업</a:t>
            </a:r>
            <a:r>
              <a:rPr lang="en-US" altLang="ko-KR">
                <a:solidFill>
                  <a:schemeClr val="tx1"/>
                </a:solidFill>
                <a:effectLst/>
              </a:rPr>
              <a:t>)</a:t>
            </a:r>
            <a:endParaRPr lang="en-US" altLang="ko-KR">
              <a:solidFill>
                <a:schemeClr val="tx1"/>
              </a:solidFill>
              <a:effectLst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340282" y="2368193"/>
            <a:ext cx="712220" cy="663411"/>
          </a:xfrm>
          <a:prstGeom prst="rect">
            <a:avLst/>
          </a:prstGeom>
          <a:solidFill>
            <a:srgbClr val="a6a7d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ko-KR" altLang="en-US" sz="900"/>
              <a:t>소속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협력국 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아이콘</a:t>
            </a:r>
            <a:endParaRPr lang="ko-KR" altLang="en-US" sz="900"/>
          </a:p>
        </p:txBody>
      </p:sp>
      <p:sp>
        <p:nvSpPr>
          <p:cNvPr id="100" name="직사각형 99"/>
          <p:cNvSpPr/>
          <p:nvPr/>
        </p:nvSpPr>
        <p:spPr>
          <a:xfrm>
            <a:off x="3108286" y="2368193"/>
            <a:ext cx="1394440" cy="33170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/>
              <a:t>병력 이름</a:t>
            </a:r>
            <a:endParaRPr lang="en-US" altLang="ko-KR" sz="1100"/>
          </a:p>
        </p:txBody>
      </p:sp>
      <p:sp>
        <p:nvSpPr>
          <p:cNvPr id="103" name="직사각형 102"/>
          <p:cNvSpPr/>
          <p:nvPr/>
        </p:nvSpPr>
        <p:spPr>
          <a:xfrm>
            <a:off x="5986531" y="2946888"/>
            <a:ext cx="1762282" cy="3278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능력치 </a:t>
            </a:r>
            <a:r>
              <a:rPr lang="en-US" altLang="ko-KR" sz="1500">
                <a:solidFill>
                  <a:schemeClr val="dk1"/>
                </a:solidFill>
              </a:rPr>
              <a:t>&amp; </a:t>
            </a:r>
            <a:r>
              <a:rPr lang="ko-KR" altLang="en-US" sz="1500">
                <a:solidFill>
                  <a:schemeClr val="dk1"/>
                </a:solidFill>
              </a:rPr>
              <a:t>기술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104" name="직사각형 103">
            <a:hlinkClick r:id="" action="ppaction://noaction"/>
          </p:cNvPr>
          <p:cNvSpPr/>
          <p:nvPr/>
        </p:nvSpPr>
        <p:spPr>
          <a:xfrm>
            <a:off x="7804597" y="2946888"/>
            <a:ext cx="1762282" cy="3278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강화 </a:t>
            </a:r>
            <a:r>
              <a:rPr lang="en-US" altLang="ko-KR" sz="1500">
                <a:solidFill>
                  <a:schemeClr val="dk1"/>
                </a:solidFill>
              </a:rPr>
              <a:t>&amp; </a:t>
            </a:r>
            <a:r>
              <a:rPr lang="ko-KR" altLang="en-US" sz="1500">
                <a:solidFill>
                  <a:schemeClr val="dk1"/>
                </a:solidFill>
              </a:rPr>
              <a:t>연구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108286" y="2760358"/>
            <a:ext cx="799288" cy="2712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bg1"/>
                </a:solidFill>
              </a:rPr>
              <a:t>분류 아이콘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949752" y="2760358"/>
            <a:ext cx="552975" cy="2712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r">
              <a:defRPr/>
            </a:pPr>
            <a:r>
              <a:rPr lang="ko-KR" altLang="en-US" sz="900">
                <a:solidFill>
                  <a:schemeClr val="dk1"/>
                </a:solidFill>
              </a:rPr>
              <a:t>식량 </a:t>
            </a:r>
            <a:endParaRPr lang="ko-KR" altLang="en-US" sz="900">
              <a:solidFill>
                <a:schemeClr val="dk1"/>
              </a:solidFill>
            </a:endParaRPr>
          </a:p>
          <a:p>
            <a:pPr lvl="0" algn="r">
              <a:defRPr/>
            </a:pPr>
            <a:r>
              <a:rPr lang="ko-KR" altLang="en-US" sz="900">
                <a:solidFill>
                  <a:schemeClr val="dk1"/>
                </a:solidFill>
              </a:rPr>
              <a:t>사용량</a:t>
            </a: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9172575" y="2451730"/>
            <a:ext cx="342820" cy="29873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rgbClr val="000000"/>
                </a:solidFill>
              </a:rPr>
              <a:t>X</a:t>
            </a: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140" name="그림 13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63357" y="2793573"/>
            <a:ext cx="195312" cy="182575"/>
          </a:xfrm>
          <a:prstGeom prst="rect">
            <a:avLst/>
          </a:prstGeom>
        </p:spPr>
      </p:pic>
      <p:sp>
        <p:nvSpPr>
          <p:cNvPr id="141" name="직사각형 140"/>
          <p:cNvSpPr/>
          <p:nvPr/>
        </p:nvSpPr>
        <p:spPr>
          <a:xfrm>
            <a:off x="6164134" y="3348632"/>
            <a:ext cx="688473" cy="6446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공격력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공통 연구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아이콘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6682455" y="3843336"/>
            <a:ext cx="170152" cy="1409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en-US" altLang="ko-KR" sz="1000">
                <a:solidFill>
                  <a:schemeClr val="dk1"/>
                </a:solidFill>
              </a:rPr>
              <a:t>N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7013227" y="3348632"/>
            <a:ext cx="688473" cy="6446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방어력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공통 연구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아이콘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7536308" y="3844858"/>
            <a:ext cx="165389" cy="1426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en-US" altLang="ko-KR" sz="1000">
                <a:solidFill>
                  <a:schemeClr val="dk1"/>
                </a:solidFill>
              </a:rPr>
              <a:t>N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7862319" y="3348632"/>
            <a:ext cx="688473" cy="644615"/>
          </a:xfrm>
          <a:prstGeom prst="rect">
            <a:avLst/>
          </a:prstGeom>
          <a:solidFill>
            <a:srgbClr val="a6a6a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체력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공통 연구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아이콘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8385398" y="3843336"/>
            <a:ext cx="160627" cy="140941"/>
          </a:xfrm>
          <a:prstGeom prst="rect">
            <a:avLst/>
          </a:prstGeom>
          <a:solidFill>
            <a:srgbClr val="a6a6a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en-US" altLang="ko-KR" sz="1000">
                <a:solidFill>
                  <a:schemeClr val="dk1"/>
                </a:solidFill>
              </a:rPr>
              <a:t>0</a:t>
            </a:r>
            <a:endParaRPr lang="en-US" altLang="ko-KR" sz="1000">
              <a:solidFill>
                <a:schemeClr val="dk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8711414" y="3349891"/>
            <a:ext cx="688473" cy="6446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이동속도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공통 연구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아이콘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229726" y="3844595"/>
            <a:ext cx="160627" cy="1441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en-US" altLang="ko-KR" sz="1000">
                <a:solidFill>
                  <a:schemeClr val="dk1"/>
                </a:solidFill>
              </a:rPr>
              <a:t>N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6164134" y="4126789"/>
            <a:ext cx="3235752" cy="39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chemeClr val="dk1"/>
                </a:solidFill>
              </a:rPr>
              <a:t>유닛에게 적용되는 협력국 연구</a:t>
            </a:r>
            <a:endParaRPr lang="ko-KR" altLang="en-US" sz="1400">
              <a:solidFill>
                <a:schemeClr val="dk1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6164135" y="4603040"/>
            <a:ext cx="3235752" cy="39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chemeClr val="dk1"/>
                </a:solidFill>
              </a:rPr>
              <a:t>유닛에게 적용되는 협력국 연구</a:t>
            </a:r>
            <a:endParaRPr lang="ko-KR" altLang="en-US" sz="1400">
              <a:solidFill>
                <a:schemeClr val="dk1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6164133" y="5079290"/>
            <a:ext cx="3235752" cy="395389"/>
          </a:xfrm>
          <a:prstGeom prst="rect">
            <a:avLst/>
          </a:prstGeom>
          <a:solidFill>
            <a:srgbClr val="a6a6a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rgbClr val="000000"/>
                </a:solidFill>
              </a:rPr>
              <a:t>유닛에게 적용되는 협력국 연구</a:t>
            </a:r>
            <a:endParaRPr lang="ko-KR" altLang="en-US" sz="1400">
              <a:solidFill>
                <a:srgbClr val="000000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6164133" y="5555540"/>
            <a:ext cx="3235752" cy="395389"/>
          </a:xfrm>
          <a:prstGeom prst="rect">
            <a:avLst/>
          </a:prstGeom>
          <a:solidFill>
            <a:srgbClr val="a6a6a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rgbClr val="000000"/>
                </a:solidFill>
              </a:rPr>
              <a:t>유닛에게 적용되는 협력국 연구</a:t>
            </a:r>
            <a:endParaRPr lang="ko-KR" altLang="en-US" sz="1400">
              <a:solidFill>
                <a:srgbClr val="000000"/>
              </a:solidFill>
            </a:endParaRPr>
          </a:p>
        </p:txBody>
      </p:sp>
      <p:sp>
        <p:nvSpPr>
          <p:cNvPr id="166" name="순서도: 수행의 시작/종료 165"/>
          <p:cNvSpPr/>
          <p:nvPr/>
        </p:nvSpPr>
        <p:spPr>
          <a:xfrm>
            <a:off x="9446280" y="4073329"/>
            <a:ext cx="69115" cy="797073"/>
          </a:xfrm>
          <a:prstGeom prst="flowChartTerminator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167" name="화살표 166"/>
          <p:cNvCxnSpPr/>
          <p:nvPr/>
        </p:nvCxnSpPr>
        <p:spPr>
          <a:xfrm rot="10800000">
            <a:off x="9315950" y="4755173"/>
            <a:ext cx="681336" cy="430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가로 글상자 167"/>
          <p:cNvSpPr txBox="1"/>
          <p:nvPr/>
        </p:nvSpPr>
        <p:spPr>
          <a:xfrm>
            <a:off x="9969254" y="4835798"/>
            <a:ext cx="2107774" cy="90587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협력국 연구 표기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공간</a:t>
            </a:r>
            <a:r>
              <a:rPr lang="en-US" altLang="ko-KR"/>
              <a:t>,</a:t>
            </a:r>
            <a:r>
              <a:rPr lang="ko-KR" altLang="en-US"/>
              <a:t> 비활성화 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회색으로 배색</a:t>
            </a:r>
            <a:endParaRPr lang="ko-KR" altLang="en-US"/>
          </a:p>
        </p:txBody>
      </p:sp>
      <p:cxnSp>
        <p:nvCxnSpPr>
          <p:cNvPr id="169" name="화살표 168"/>
          <p:cNvCxnSpPr/>
          <p:nvPr/>
        </p:nvCxnSpPr>
        <p:spPr>
          <a:xfrm rot="10800000" flipV="1">
            <a:off x="9370692" y="3670940"/>
            <a:ext cx="516991" cy="2782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가로 글상자 169"/>
          <p:cNvSpPr txBox="1"/>
          <p:nvPr/>
        </p:nvSpPr>
        <p:spPr>
          <a:xfrm>
            <a:off x="9887684" y="3218004"/>
            <a:ext cx="2107774" cy="90441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병력 능력치 연구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레벨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0</a:t>
            </a:r>
            <a:r>
              <a:rPr lang="ko-KR" altLang="en-US"/>
              <a:t>일 경우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회색으로 배색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87045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638</ep:Words>
  <ep:PresentationFormat>화면 슬라이드 쇼(4:3)</ep:PresentationFormat>
  <ep:Paragraphs>609</ep:Paragraphs>
  <ep:Slides>9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2025-08-15T11:35:11.833</dcterms:created>
  <dc:creator>hs087</dc:creator>
  <cp:lastModifiedBy>hs087</cp:lastModifiedBy>
  <dcterms:modified xsi:type="dcterms:W3CDTF">2025-08-22T12:20:54.670</dcterms:modified>
  <cp:revision>191</cp:revision>
  <cp:version>13.0.0.2151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