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81716" autoAdjust="0"/>
  </p:normalViewPr>
  <p:slideViewPr>
    <p:cSldViewPr snapToGrid="0">
      <p:cViewPr varScale="1">
        <p:scale>
          <a:sx n="74" d="100"/>
          <a:sy n="74" d="100"/>
        </p:scale>
        <p:origin x="91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5F24E-56D2-4D29-B77B-AF00CB31A0D8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C8F8-4AAB-401B-978B-A4994E27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 [State in a form of a question?  </a:t>
            </a:r>
            <a:r>
              <a:rPr lang="en-AU" sz="1200" b="1" i="0" dirty="0"/>
              <a:t>How? What?</a:t>
            </a:r>
            <a:r>
              <a:rPr lang="en-AU" sz="1200" b="0" i="0" dirty="0"/>
              <a:t>]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3705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4A81-7097-932A-E2BC-CA43B886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AAB3-94F9-1F63-DD6B-F3F95988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60A0-95A3-8DCC-80A9-A9380E3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C8CE-D418-6DB8-8BCC-163971B9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5C9E-A8FA-AB0B-4D49-1F4CEAE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660-7D6A-7700-83E9-D8D864C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9251-67F1-6514-FDDB-1896E1A8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B3DB-8504-A0B8-AFD1-B5E02A0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C9CC-C8EA-1ACF-2113-FFE778DD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9516-345F-5543-D86D-E51C51F8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AA0B6-E964-F47D-2637-A9C50E8B0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55BA1-1883-A142-B6EE-F2E61D96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B811-4DDF-FADF-1F3B-FB84B22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C3B3-B9FE-B192-8487-CAED911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CBC8-0EAC-FA66-14C9-DE9CA8CB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0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0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7C09-A091-9E1A-D5A2-8E5629DA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3998-E556-415F-4C27-68DE7CF4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0A58-7AC9-5FE7-0217-48C15E4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E27A-45AA-DC27-9B2E-F0112B7C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1AD8-89DB-6E9C-9544-4228C120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214-95A1-91B3-E684-4602468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B45F-0214-0EAA-3219-229416CB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CD6C-01C0-1A2F-AFB8-0F978B26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B414-D694-2A7C-1291-72DF84F8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FA25-485E-3026-40FB-799B7991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84E3-6DAC-22C6-3DD9-BFA96E0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4ADD-A477-E7CD-F818-4D468F55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D490-F120-35CC-5FA2-E658BE75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E3E3-0FC5-8A92-F077-EBCEC42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6B62-B262-88D2-DFFE-B0ABE43C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34DE-EBD6-2A11-80FF-04F9BEB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36C0-08EF-9C31-7CBB-A5085C5A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E3E0-41A3-005E-F9F1-D8A71CC4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32E61-93A3-7F19-9CBD-9172121C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CEF3-BEE3-5105-C1BC-9FB4C451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581C8-E39F-6D54-77D6-4033B160F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5E3F-D48A-4A84-EE1D-5D4E0CB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1EEE8-A74A-820F-F460-C9E9EB2B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D4DB-69F5-4573-7F95-306F8CA2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8DFF-EEE1-B021-924F-5D1EA7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F8CA8-502B-C404-4F02-8E565D25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51A91-2232-B75A-337A-58EA1F77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D882-8569-0A4D-2866-FEAE1A2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673A3-AD11-40E9-4B00-8994230F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D095D-86B1-5655-10F4-C32FD671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5C48-443E-AA84-7F52-B010CED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F783-F739-20C9-2CDC-EFD2091B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D03-EEDD-7859-346C-A5775603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AA68-D407-367A-E826-E7F2D7BD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ECFB-5650-704E-73B7-F3E2A2E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7B447-5BA0-1E39-D148-9152F235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9AF8-6F61-6C00-71FB-7B3DBEA5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16D9-41C2-3AD1-4893-B81D486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FDF4-4FEC-5B0C-4D91-9ABF58CD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9AC8B-2047-1C8F-AD9C-00A2D10E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112D-291A-0D29-9076-5900685C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E7C-9391-DDE4-D402-7D9FBE8F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43E5-09A8-2AA5-D855-80FDE691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FD090-DF7A-012F-406C-8E1E6FC2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20A1-D8AD-88EF-5DC2-3B5C4A67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D4FA-BA5F-3CFD-7226-40ED812D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69C9-B02C-41AF-872C-2CF04514619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464E-0A77-9250-D4C7-E0DF1A55F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DC12-6B1A-8E36-D332-36EF75E5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B167-AFF4-48A9-8BD2-661E482F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E88A012-21CA-4D96-9AAB-CA3E1786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3C3E-3770-8E79-665C-5DEC3868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2788919"/>
          </a:xfrm>
          <a:noFill/>
        </p:spPr>
        <p:txBody>
          <a:bodyPr>
            <a:normAutofit/>
          </a:bodyPr>
          <a:lstStyle/>
          <a:p>
            <a:r>
              <a:rPr lang="en-US" sz="5400" dirty="0"/>
              <a:t>Capstone Project</a:t>
            </a:r>
            <a:br>
              <a:rPr lang="en-US" sz="5400" dirty="0"/>
            </a:br>
            <a:r>
              <a:rPr lang="en-US" sz="5400" dirty="0"/>
              <a:t>Vehicle Insurance Claim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A599-AC84-CE7B-BC5F-6D2CA70A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5504242"/>
            <a:ext cx="5138809" cy="944183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2000" dirty="0"/>
              <a:t>Christine Hagan</a:t>
            </a:r>
          </a:p>
          <a:p>
            <a:pPr algn="r"/>
            <a:r>
              <a:rPr lang="en-US" sz="2000" dirty="0"/>
              <a:t>7/24/2023</a:t>
            </a:r>
          </a:p>
        </p:txBody>
      </p:sp>
      <p:pic>
        <p:nvPicPr>
          <p:cNvPr id="6" name="Picture 5" descr="A close-up of a car insurance claim form&#10;&#10;Description automatically generated">
            <a:extLst>
              <a:ext uri="{FF2B5EF4-FFF2-40B4-BE49-F238E27FC236}">
                <a16:creationId xmlns:a16="http://schemas.microsoft.com/office/drawing/2014/main" id="{E2FDC203-A369-3C06-0CC8-63BD577B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r="7711"/>
          <a:stretch/>
        </p:blipFill>
        <p:spPr>
          <a:xfrm>
            <a:off x="-1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C517CEA-34BF-3D01-8BD7-96DCB3925C5D}"/>
              </a:ext>
            </a:extLst>
          </p:cNvPr>
          <p:cNvSpPr txBox="1">
            <a:spLocks/>
          </p:cNvSpPr>
          <p:nvPr/>
        </p:nvSpPr>
        <p:spPr>
          <a:xfrm>
            <a:off x="6555985" y="3827145"/>
            <a:ext cx="5138809" cy="6877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53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672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2937" y="33153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3474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74634" y="329931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2937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67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Vehicle Insurance Claim Fraud cost the industry $</a:t>
            </a:r>
            <a:r>
              <a:rPr lang="en-AU" sz="107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9.23M</a:t>
            </a:r>
            <a:r>
              <a:rPr lang="en-AU" sz="107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annually. We have tasked to find specific combinations of features that are more likely to be a fraudulent claim than the average 6% at be assigned agents for investigation.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67108" y="3647163"/>
            <a:ext cx="4324418" cy="111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into process a procedure that identifies high probability of  fraudulent claims and reduces the overall fraud payout by 1.5% to at most 4.5%.</a:t>
            </a:r>
            <a:endParaRPr sz="1071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10842" y="5184804"/>
            <a:ext cx="4324418" cy="9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This is for Vehicle Insurance Claims Fraud only and the region where the data was attained.</a:t>
            </a:r>
          </a:p>
          <a:p>
            <a:r>
              <a:rPr lang="en-AU" sz="1050" b="1" dirty="0"/>
              <a:t>The method for determining the most important categories remains the same but as how people commit fraud evolves every other year it should be reapplied every few years.   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6392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have 3 years of historical data to formulate rules, therefore, will need to continue to verify that rules are affective. </a:t>
            </a:r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140543" y="514703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dataset can be found on 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[Vehicle Insurance Claim Fraud Detection]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www.kaggle.com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/datasets/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shivamb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/vehicle-claim-fraud-detection/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code?select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7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fraud_oracle.csv</a:t>
            </a:r>
            <a:r>
              <a:rPr lang="en-US" sz="107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"Fraud detection use-case for vehicle insurance industry")</a:t>
            </a:r>
          </a:p>
          <a:p>
            <a:endParaRPr sz="107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645750" y="116632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Manager of fraud department.</a:t>
            </a:r>
          </a:p>
          <a:p>
            <a:r>
              <a:rPr lang="en-US" dirty="0"/>
              <a:t>Manger of Claim processors.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708140" y="472473"/>
            <a:ext cx="7700228" cy="70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Vehicle Insurance company reduce payment on fraudulent claims from the population mean (6%) to (4.5%) by defining rules to flag a claim for audit with a False Positive Rate (&lt; 5).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3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58F2-7C22-B68A-1485-1B906186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Tree: Is the ‘Rules table’ in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90FC1-A8BC-0515-26E3-FA7BD1A1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21" y="1571240"/>
            <a:ext cx="5552878" cy="52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20858</TotalTime>
  <Words>603</Words>
  <Application>Microsoft Office PowerPoint</Application>
  <PresentationFormat>Widescreen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Capstone Project Vehicle Insurance Claim Fraud</vt:lpstr>
      <vt:lpstr>Problem Statement Worksheet (Hypothesis Formation)</vt:lpstr>
      <vt:lpstr>Issue Tree: Is the ‘Rules table’ in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Vehicle Insurance Claim Fraud</dc:title>
  <dc:creator>Christine Hagan</dc:creator>
  <cp:lastModifiedBy>Christine Hagan</cp:lastModifiedBy>
  <cp:revision>23</cp:revision>
  <dcterms:created xsi:type="dcterms:W3CDTF">2023-07-15T02:59:23Z</dcterms:created>
  <dcterms:modified xsi:type="dcterms:W3CDTF">2023-08-03T11:35:27Z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2023-07-15T03:41:23Z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4184d1bb-4d08-4687-add4-91f9b119f9a2</vt:lpwstr>
  </property>
  <property fmtid="{D5CDD505-2E9C-101B-9397-08002B2CF9AE}" pid="7" name="MSIP_Label_defa4170-0d19-0005-0004-bc88714345d2_ActionId">
    <vt:lpwstr>7d65ba9c-42cb-4e5b-a4c4-30e461705928</vt:lpwstr>
  </property>
  <property fmtid="{D5CDD505-2E9C-101B-9397-08002B2CF9AE}" pid="8" name="MSIP_Label_defa4170-0d19-0005-0004-bc88714345d2_ContentBits">
    <vt:lpwstr>0</vt:lpwstr>
  </property>
</Properties>
</file>