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"/>
  </p:notesMasterIdLst>
  <p:sldIdLst>
    <p:sldId id="393" r:id="rId2"/>
  </p:sldIdLst>
  <p:sldSz cx="8961438" cy="67214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6B8"/>
    <a:srgbClr val="2FB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05" autoAdjust="0"/>
    <p:restoredTop sz="85788" autoAdjust="0"/>
  </p:normalViewPr>
  <p:slideViewPr>
    <p:cSldViewPr snapToGrid="0">
      <p:cViewPr varScale="1">
        <p:scale>
          <a:sx n="96" d="100"/>
          <a:sy n="96" d="100"/>
        </p:scale>
        <p:origin x="8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C4C2-2D36-4DCE-92DC-7F8FD612207D}" type="datetimeFigureOut">
              <a:rPr lang="en-AU" smtClean="0"/>
              <a:t>25/02/2023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352E8-A3D8-466D-9C64-BEFAB9E6B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56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790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19640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ltGray">
          <a:xfrm>
            <a:off x="4030876" y="132157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ltGray">
          <a:xfrm>
            <a:off x="4030876" y="436846"/>
            <a:ext cx="218970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Printed 2/27/2017 7:03 AM India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ltGray">
          <a:xfrm>
            <a:off x="4030876" y="277771"/>
            <a:ext cx="292227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Last Modified 10/03/2017 4:54 PM W. Australia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ltGray">
          <a:xfrm>
            <a:off x="4030876" y="5305595"/>
            <a:ext cx="47697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sp>
        <p:nvSpPr>
          <p:cNvPr id="19" name="doc id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ltGray">
          <a:xfrm>
            <a:off x="4030876" y="650494"/>
            <a:ext cx="4769711" cy="9848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200" b="0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4030876" y="1887470"/>
            <a:ext cx="4769712" cy="215444"/>
          </a:xfrm>
        </p:spPr>
        <p:txBody>
          <a:bodyPr wrap="square">
            <a:spAutoFit/>
          </a:bodyPr>
          <a:lstStyle>
            <a:lvl1pPr>
              <a:defRPr sz="140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0" name="Rectangle 19"/>
          <p:cNvSpPr/>
          <p:nvPr userDrawn="1"/>
        </p:nvSpPr>
        <p:spPr bwMode="ltGray">
          <a:xfrm>
            <a:off x="3175" y="6233824"/>
            <a:ext cx="8958263" cy="4876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0" y="6187568"/>
            <a:ext cx="8961438" cy="4571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3" Type="http://schemas.openxmlformats.org/officeDocument/2006/relationships/theme" Target="../theme/theme1.xml"/><Relationship Id="rId21" Type="http://schemas.openxmlformats.org/officeDocument/2006/relationships/tags" Target="../tags/tag18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24" Type="http://schemas.openxmlformats.org/officeDocument/2006/relationships/image" Target="../media/image1.emf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oleObject" Target="../embeddings/oleObject1.bin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4" Type="http://schemas.openxmlformats.org/officeDocument/2006/relationships/tags" Target="../tags/tag1.x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tags" Target="../tags/tag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1323714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99945" y="1940591"/>
            <a:ext cx="218329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10/03/2017 4:54 PM W. Australia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74057" y="4114417"/>
            <a:ext cx="163506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2/27/2017 7:03 AM India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9657" y="231777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71451" y="185145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71450" y="35048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71450" y="519908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29657" y="1747865"/>
            <a:ext cx="43021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8" name="LegendBoxes" hidden="1"/>
          <p:cNvGrpSpPr>
            <a:grpSpLocks/>
          </p:cNvGrpSpPr>
          <p:nvPr/>
        </p:nvGrpSpPr>
        <p:grpSpPr bwMode="auto">
          <a:xfrm>
            <a:off x="8026400" y="237755"/>
            <a:ext cx="763588" cy="996951"/>
            <a:chOff x="4936" y="176"/>
            <a:chExt cx="481" cy="628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</p:grpSp>
      <p:grpSp>
        <p:nvGrpSpPr>
          <p:cNvPr id="28" name="LegendLines" hidden="1"/>
          <p:cNvGrpSpPr>
            <a:grpSpLocks/>
          </p:cNvGrpSpPr>
          <p:nvPr/>
        </p:nvGrpSpPr>
        <p:grpSpPr bwMode="auto">
          <a:xfrm>
            <a:off x="7718425" y="237755"/>
            <a:ext cx="1071563" cy="730251"/>
            <a:chOff x="4750" y="176"/>
            <a:chExt cx="675" cy="460"/>
          </a:xfrm>
        </p:grpSpPr>
        <p:sp>
          <p:nvSpPr>
            <p:cNvPr id="2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35" name="McK Sticker" hidden="1"/>
          <p:cNvGrpSpPr/>
          <p:nvPr/>
        </p:nvGrpSpPr>
        <p:grpSpPr bwMode="auto">
          <a:xfrm>
            <a:off x="8064982" y="237755"/>
            <a:ext cx="725006" cy="150811"/>
            <a:chOff x="8015769" y="285750"/>
            <a:chExt cx="725006" cy="150811"/>
          </a:xfrm>
        </p:grpSpPr>
        <p:sp>
          <p:nvSpPr>
            <p:cNvPr id="36" name="StickerRectangle"/>
            <p:cNvSpPr>
              <a:spLocks noChangeArrowheads="1"/>
            </p:cNvSpPr>
            <p:nvPr/>
          </p:nvSpPr>
          <p:spPr bwMode="auto">
            <a:xfrm>
              <a:off x="8015769" y="285750"/>
              <a:ext cx="72500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8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37" name="AutoShape 31"/>
            <p:cNvCxnSpPr>
              <a:cxnSpLocks noChangeShapeType="1"/>
              <a:stCxn id="36" idx="2"/>
              <a:endCxn id="36" idx="4"/>
            </p:cNvCxnSpPr>
            <p:nvPr/>
          </p:nvCxnSpPr>
          <p:spPr bwMode="auto">
            <a:xfrm>
              <a:off x="801576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6" idx="4"/>
              <a:endCxn id="36" idx="6"/>
            </p:cNvCxnSpPr>
            <p:nvPr/>
          </p:nvCxnSpPr>
          <p:spPr bwMode="auto">
            <a:xfrm>
              <a:off x="8015769" y="436561"/>
              <a:ext cx="72500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Slide Number"/>
          <p:cNvSpPr txBox="1">
            <a:spLocks/>
          </p:cNvSpPr>
          <p:nvPr/>
        </p:nvSpPr>
        <p:spPr bwMode="auto">
          <a:xfrm>
            <a:off x="8664954" y="646255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>
                <a:solidFill>
                  <a:schemeClr val="tx1"/>
                </a:solidFill>
              </a:rPr>
              <a:pPr lvl="0"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Moon" hidden="1"/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auto">
          <a:xfrm>
            <a:off x="7170608" y="764013"/>
            <a:ext cx="254000" cy="254000"/>
            <a:chOff x="1600" y="1600"/>
            <a:chExt cx="160" cy="160"/>
          </a:xfrm>
        </p:grpSpPr>
        <p:sp>
          <p:nvSpPr>
            <p:cNvPr id="65" name="Oval 90"/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rc 91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LegendMoons" hidden="1"/>
          <p:cNvGrpSpPr/>
          <p:nvPr/>
        </p:nvGrpSpPr>
        <p:grpSpPr bwMode="auto">
          <a:xfrm>
            <a:off x="7959558" y="237755"/>
            <a:ext cx="830430" cy="1306516"/>
            <a:chOff x="5428012" y="273840"/>
            <a:chExt cx="830430" cy="1306516"/>
          </a:xfrm>
        </p:grpSpPr>
        <p:sp>
          <p:nvSpPr>
            <p:cNvPr id="68" name="Legend1"/>
            <p:cNvSpPr>
              <a:spLocks noChangeArrowheads="1"/>
            </p:cNvSpPr>
            <p:nvPr/>
          </p:nvSpPr>
          <p:spPr bwMode="auto">
            <a:xfrm>
              <a:off x="5748687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auto">
            <a:xfrm>
              <a:off x="5748687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auto">
            <a:xfrm>
              <a:off x="5748687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auto">
            <a:xfrm>
              <a:off x="5748687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2" name="Legend5"/>
            <p:cNvSpPr>
              <a:spLocks noChangeArrowheads="1"/>
            </p:cNvSpPr>
            <p:nvPr/>
          </p:nvSpPr>
          <p:spPr bwMode="auto">
            <a:xfrm>
              <a:off x="5748687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73" name="MoonLegend1"/>
            <p:cNvGrpSpPr>
              <a:grpSpLocks noChangeAspect="1"/>
            </p:cNvGrpSpPr>
            <p:nvPr userDrawn="1">
              <p:custDataLst>
                <p:tags r:id="rId6"/>
              </p:custDataLst>
            </p:nvPr>
          </p:nvGrpSpPr>
          <p:grpSpPr bwMode="auto">
            <a:xfrm>
              <a:off x="5428012" y="273840"/>
              <a:ext cx="209550" cy="209551"/>
              <a:chOff x="1694" y="2044"/>
              <a:chExt cx="160" cy="160"/>
            </a:xfrm>
          </p:grpSpPr>
          <p:sp>
            <p:nvSpPr>
              <p:cNvPr id="8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4" name="MoonLegend2"/>
            <p:cNvGrpSpPr>
              <a:grpSpLocks noChangeAspect="1"/>
            </p:cNvGrpSpPr>
            <p:nvPr userDrawn="1">
              <p:custDataLst>
                <p:tags r:id="rId7"/>
              </p:custDataLst>
            </p:nvPr>
          </p:nvGrpSpPr>
          <p:grpSpPr bwMode="auto">
            <a:xfrm>
              <a:off x="5428012" y="548081"/>
              <a:ext cx="209550" cy="209551"/>
              <a:chOff x="1694" y="2044"/>
              <a:chExt cx="160" cy="160"/>
            </a:xfrm>
          </p:grpSpPr>
          <p:sp>
            <p:nvSpPr>
              <p:cNvPr id="84" name="Oval 4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5" name="Arc 42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5" name="MoonLegend3"/>
            <p:cNvGrpSpPr>
              <a:grpSpLocks noChangeAspect="1"/>
            </p:cNvGrpSpPr>
            <p:nvPr userDrawn="1">
              <p:custDataLst>
                <p:tags r:id="rId8"/>
              </p:custDataLst>
            </p:nvPr>
          </p:nvGrpSpPr>
          <p:grpSpPr bwMode="auto">
            <a:xfrm>
              <a:off x="5428012" y="822322"/>
              <a:ext cx="209550" cy="209551"/>
              <a:chOff x="1694" y="2044"/>
              <a:chExt cx="160" cy="160"/>
            </a:xfrm>
          </p:grpSpPr>
          <p:sp>
            <p:nvSpPr>
              <p:cNvPr id="82" name="Oval 4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3" name="Arc 42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6" name="MoonLegend4"/>
            <p:cNvGrpSpPr>
              <a:grpSpLocks noChangeAspect="1"/>
            </p:cNvGrpSpPr>
            <p:nvPr userDrawn="1">
              <p:custDataLst>
                <p:tags r:id="rId9"/>
              </p:custDataLst>
            </p:nvPr>
          </p:nvGrpSpPr>
          <p:grpSpPr bwMode="auto">
            <a:xfrm>
              <a:off x="5428012" y="1096563"/>
              <a:ext cx="209550" cy="209551"/>
              <a:chOff x="1694" y="2044"/>
              <a:chExt cx="160" cy="160"/>
            </a:xfrm>
          </p:grpSpPr>
          <p:sp>
            <p:nvSpPr>
              <p:cNvPr id="80" name="Oval 41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1" name="Arc 42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7" name="MoonLegend5"/>
            <p:cNvGrpSpPr>
              <a:grpSpLocks noChangeAspect="1"/>
            </p:cNvGrpSpPr>
            <p:nvPr userDrawn="1">
              <p:custDataLst>
                <p:tags r:id="rId10"/>
              </p:custDataLst>
            </p:nvPr>
          </p:nvGrpSpPr>
          <p:grpSpPr bwMode="auto">
            <a:xfrm>
              <a:off x="5428012" y="1370805"/>
              <a:ext cx="209550" cy="209551"/>
              <a:chOff x="1694" y="2044"/>
              <a:chExt cx="160" cy="160"/>
            </a:xfrm>
          </p:grpSpPr>
          <p:sp>
            <p:nvSpPr>
              <p:cNvPr id="78" name="Oval 41"/>
              <p:cNvSpPr>
                <a:spLocks noChangeAspect="1"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79" name="Arc 42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</p:grpSp>
      <p:grpSp>
        <p:nvGrpSpPr>
          <p:cNvPr id="3" name="Slide Elements" hidden="1"/>
          <p:cNvGrpSpPr/>
          <p:nvPr/>
        </p:nvGrpSpPr>
        <p:grpSpPr bwMode="auto">
          <a:xfrm>
            <a:off x="171450" y="6276179"/>
            <a:ext cx="7277099" cy="309484"/>
            <a:chOff x="171451" y="6321899"/>
            <a:chExt cx="7200000" cy="309484"/>
          </a:xfrm>
        </p:grpSpPr>
        <p:sp>
          <p:nvSpPr>
            <p:cNvPr id="89" name="4. Footnote"/>
            <p:cNvSpPr txBox="1">
              <a:spLocks noChangeArrowheads="1"/>
            </p:cNvSpPr>
            <p:nvPr/>
          </p:nvSpPr>
          <p:spPr bwMode="auto">
            <a:xfrm>
              <a:off x="171451" y="6321899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 lang="x-none"/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90" name="5. Source"/>
            <p:cNvSpPr>
              <a:spLocks noChangeArrowheads="1"/>
            </p:cNvSpPr>
            <p:nvPr/>
          </p:nvSpPr>
          <p:spPr bwMode="auto">
            <a:xfrm>
              <a:off x="171451" y="6508272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409575" indent="-409575" defTabSz="895350">
                <a:tabLst>
                  <a:tab pos="409575" algn="l"/>
                </a:tabLst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Source : Source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0" y="6674787"/>
            <a:ext cx="8961438" cy="45719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0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accent3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215444"/>
          </a:xfrm>
        </p:spPr>
        <p:txBody>
          <a:bodyPr/>
          <a:lstStyle/>
          <a:p>
            <a:r>
              <a:rPr lang="en-GB" sz="1400" b="1" dirty="0"/>
              <a:t>Expenses Value Driver Tree</a:t>
            </a:r>
            <a:endParaRPr lang="en-AU" sz="1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CC8F6F-F722-4F6F-8BAB-BAAF3438C6A2}"/>
              </a:ext>
            </a:extLst>
          </p:cNvPr>
          <p:cNvSpPr/>
          <p:nvPr/>
        </p:nvSpPr>
        <p:spPr>
          <a:xfrm>
            <a:off x="330200" y="3005137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Operational Expenses</a:t>
            </a:r>
            <a:endParaRPr lang="en-AU" sz="1050" b="1" dirty="0" err="1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6D86FE-D8F1-40C0-8751-D4F20FB58738}"/>
              </a:ext>
            </a:extLst>
          </p:cNvPr>
          <p:cNvSpPr/>
          <p:nvPr/>
        </p:nvSpPr>
        <p:spPr>
          <a:xfrm>
            <a:off x="2597150" y="1239116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Chemical Costs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2C49D4-82EC-4578-A00C-A6CC31BD214D}"/>
              </a:ext>
            </a:extLst>
          </p:cNvPr>
          <p:cNvSpPr/>
          <p:nvPr/>
        </p:nvSpPr>
        <p:spPr>
          <a:xfrm>
            <a:off x="2606675" y="5775455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>
                <a:solidFill>
                  <a:schemeClr val="bg1"/>
                </a:solidFill>
              </a:rPr>
              <a:t>Labour Costs</a:t>
            </a:r>
            <a:endParaRPr lang="en-AU" sz="1050" b="1" dirty="0">
              <a:solidFill>
                <a:schemeClr val="bg1"/>
              </a:solidFill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AB0563B-8DE3-4C6D-A2EB-E25B76303051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1847850" y="1594716"/>
            <a:ext cx="749300" cy="1766021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8D9E771-BBE9-4B75-98EC-7C6E822CB83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847850" y="3360737"/>
            <a:ext cx="758825" cy="2770318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5129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7987464-1BC8-47B3-8E49-660CBBA650B6}"/>
              </a:ext>
            </a:extLst>
          </p:cNvPr>
          <p:cNvSpPr/>
          <p:nvPr/>
        </p:nvSpPr>
        <p:spPr>
          <a:xfrm>
            <a:off x="2606675" y="2287419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Facility Costs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4E9F8B-31BA-4E4E-84E7-360424AB2B99}"/>
              </a:ext>
            </a:extLst>
          </p:cNvPr>
          <p:cNvSpPr/>
          <p:nvPr/>
        </p:nvSpPr>
        <p:spPr>
          <a:xfrm>
            <a:off x="4978400" y="1468273"/>
            <a:ext cx="2292349" cy="24311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Chem-Exp (001)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E7F1FB9-82A8-41B5-A6B4-107B1DC816C8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 flipV="1">
            <a:off x="4124325" y="2411755"/>
            <a:ext cx="854073" cy="231264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1D55F3-BDB0-435E-802F-ACA65656CE4C}"/>
              </a:ext>
            </a:extLst>
          </p:cNvPr>
          <p:cNvCxnSpPr>
            <a:cxnSpLocks/>
            <a:stCxn id="24" idx="3"/>
            <a:endCxn id="34" idx="1"/>
          </p:cNvCxnSpPr>
          <p:nvPr/>
        </p:nvCxnSpPr>
        <p:spPr>
          <a:xfrm>
            <a:off x="4124325" y="2643019"/>
            <a:ext cx="854073" cy="362118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5B8C019-47BE-4B43-B41C-4FCEAA2CC419}"/>
              </a:ext>
            </a:extLst>
          </p:cNvPr>
          <p:cNvSpPr txBox="1"/>
          <p:nvPr/>
        </p:nvSpPr>
        <p:spPr>
          <a:xfrm>
            <a:off x="2825750" y="495791"/>
            <a:ext cx="179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/>
              <a:t>Cost Centre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7C6221-E9EB-41A4-9AA7-0C7502ADEDE6}"/>
              </a:ext>
            </a:extLst>
          </p:cNvPr>
          <p:cNvSpPr txBox="1"/>
          <p:nvPr/>
        </p:nvSpPr>
        <p:spPr>
          <a:xfrm>
            <a:off x="4921250" y="470944"/>
            <a:ext cx="2000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/>
              <a:t>Cost Centre Elements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5EBDE0-AA51-4865-9FF5-44A227DF97C9}"/>
              </a:ext>
            </a:extLst>
          </p:cNvPr>
          <p:cNvSpPr/>
          <p:nvPr/>
        </p:nvSpPr>
        <p:spPr>
          <a:xfrm>
            <a:off x="2606675" y="4073735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Operational Maintenance Costs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7E6D25-4BC9-4986-84B0-B6D42CE8AF60}"/>
              </a:ext>
            </a:extLst>
          </p:cNvPr>
          <p:cNvCxnSpPr>
            <a:stCxn id="5" idx="3"/>
            <a:endCxn id="25" idx="1"/>
          </p:cNvCxnSpPr>
          <p:nvPr/>
        </p:nvCxnSpPr>
        <p:spPr>
          <a:xfrm flipV="1">
            <a:off x="4114800" y="1589829"/>
            <a:ext cx="863600" cy="488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57A1530-DC83-408B-8648-E120B58931BA}"/>
              </a:ext>
            </a:extLst>
          </p:cNvPr>
          <p:cNvSpPr/>
          <p:nvPr/>
        </p:nvSpPr>
        <p:spPr>
          <a:xfrm>
            <a:off x="4978398" y="2290199"/>
            <a:ext cx="2292349" cy="24311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Utility-Exp (002) - Heating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41AA68-E318-484B-B29B-91FD0369EB84}"/>
              </a:ext>
            </a:extLst>
          </p:cNvPr>
          <p:cNvSpPr/>
          <p:nvPr/>
        </p:nvSpPr>
        <p:spPr>
          <a:xfrm>
            <a:off x="4978398" y="2883581"/>
            <a:ext cx="2292349" cy="24311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Utility-Exp (002) - Electricity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130DA0-F302-4CF0-8361-CB3677DBB715}"/>
              </a:ext>
            </a:extLst>
          </p:cNvPr>
          <p:cNvSpPr/>
          <p:nvPr/>
        </p:nvSpPr>
        <p:spPr>
          <a:xfrm>
            <a:off x="4978398" y="3605974"/>
            <a:ext cx="2292349" cy="24311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>
                <a:solidFill>
                  <a:schemeClr val="bg1"/>
                </a:solidFill>
              </a:rPr>
              <a:t>Plant Maintenance (001)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C4D64FD-5C62-45E9-858E-546F1AECB6C5}"/>
              </a:ext>
            </a:extLst>
          </p:cNvPr>
          <p:cNvSpPr/>
          <p:nvPr/>
        </p:nvSpPr>
        <p:spPr>
          <a:xfrm>
            <a:off x="4978397" y="4039232"/>
            <a:ext cx="2292349" cy="24311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>
                <a:solidFill>
                  <a:schemeClr val="bg1"/>
                </a:solidFill>
              </a:rPr>
              <a:t>Plant Outages (002)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CC00AA-7819-4FD2-BA28-F71657D39EA4}"/>
              </a:ext>
            </a:extLst>
          </p:cNvPr>
          <p:cNvSpPr/>
          <p:nvPr/>
        </p:nvSpPr>
        <p:spPr>
          <a:xfrm>
            <a:off x="4978397" y="4463121"/>
            <a:ext cx="2292349" cy="24311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>
                <a:solidFill>
                  <a:schemeClr val="bg1"/>
                </a:solidFill>
              </a:rPr>
              <a:t>Plant Op. Costs (003)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9A608E-B44E-4CD9-B18B-EF3483009025}"/>
              </a:ext>
            </a:extLst>
          </p:cNvPr>
          <p:cNvSpPr/>
          <p:nvPr/>
        </p:nvSpPr>
        <p:spPr>
          <a:xfrm>
            <a:off x="4978396" y="4868091"/>
            <a:ext cx="2292349" cy="24311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>
                <a:solidFill>
                  <a:schemeClr val="bg1"/>
                </a:solidFill>
              </a:rPr>
              <a:t>Plant Admin Costs (004)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D5D580-4FC2-465A-8090-AC4306ACAF07}"/>
              </a:ext>
            </a:extLst>
          </p:cNvPr>
          <p:cNvSpPr/>
          <p:nvPr/>
        </p:nvSpPr>
        <p:spPr>
          <a:xfrm>
            <a:off x="4978396" y="6006730"/>
            <a:ext cx="2292349" cy="24311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Labour-Costs (001)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CF5882-3E68-499F-AA7A-3A03FA5F5149}"/>
              </a:ext>
            </a:extLst>
          </p:cNvPr>
          <p:cNvCxnSpPr>
            <a:stCxn id="6" idx="3"/>
            <a:endCxn id="48" idx="1"/>
          </p:cNvCxnSpPr>
          <p:nvPr/>
        </p:nvCxnSpPr>
        <p:spPr>
          <a:xfrm flipV="1">
            <a:off x="4124325" y="6128286"/>
            <a:ext cx="854071" cy="276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C1DE5A2-609D-43DC-BE36-0EDE071B9D74}"/>
              </a:ext>
            </a:extLst>
          </p:cNvPr>
          <p:cNvCxnSpPr>
            <a:stCxn id="32" idx="3"/>
            <a:endCxn id="36" idx="1"/>
          </p:cNvCxnSpPr>
          <p:nvPr/>
        </p:nvCxnSpPr>
        <p:spPr>
          <a:xfrm flipV="1">
            <a:off x="4124325" y="3727530"/>
            <a:ext cx="854073" cy="701805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E0BF173-2702-45ED-8BF0-1FC64987B142}"/>
              </a:ext>
            </a:extLst>
          </p:cNvPr>
          <p:cNvCxnSpPr>
            <a:stCxn id="32" idx="3"/>
            <a:endCxn id="46" idx="1"/>
          </p:cNvCxnSpPr>
          <p:nvPr/>
        </p:nvCxnSpPr>
        <p:spPr>
          <a:xfrm>
            <a:off x="4124325" y="4429335"/>
            <a:ext cx="854071" cy="560312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7D8877A8-B79B-451E-9282-EF06063653D9}"/>
              </a:ext>
            </a:extLst>
          </p:cNvPr>
          <p:cNvSpPr/>
          <p:nvPr/>
        </p:nvSpPr>
        <p:spPr>
          <a:xfrm>
            <a:off x="2063469" y="3204446"/>
            <a:ext cx="275129" cy="274994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F4F94F5-9AB0-4A03-B1F0-397C721C8473}"/>
              </a:ext>
            </a:extLst>
          </p:cNvPr>
          <p:cNvSpPr/>
          <p:nvPr/>
        </p:nvSpPr>
        <p:spPr>
          <a:xfrm>
            <a:off x="4440259" y="2489581"/>
            <a:ext cx="275129" cy="274994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A9AFC25-7290-4912-A14D-4439454A9CA0}"/>
              </a:ext>
            </a:extLst>
          </p:cNvPr>
          <p:cNvSpPr/>
          <p:nvPr/>
        </p:nvSpPr>
        <p:spPr>
          <a:xfrm>
            <a:off x="4440023" y="4261897"/>
            <a:ext cx="275129" cy="274994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8250415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heme/theme1.xml><?xml version="1.0" encoding="utf-8"?>
<a:theme xmlns:a="http://schemas.openxmlformats.org/drawingml/2006/main" name="1_Synergy_CF_YNR013">
  <a:themeElements>
    <a:clrScheme name="Current">
      <a:dk1>
        <a:srgbClr val="000000"/>
      </a:dk1>
      <a:lt1>
        <a:srgbClr val="FFFFFF"/>
      </a:lt1>
      <a:dk2>
        <a:srgbClr val="FBC14E"/>
      </a:dk2>
      <a:lt2>
        <a:srgbClr val="FFFFFF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BC14E"/>
        </a:dk2>
        <a:lt2>
          <a:srgbClr val="FFFFFF"/>
        </a:lt2>
        <a:accent1>
          <a:srgbClr val="99AABE"/>
        </a:accent1>
        <a:accent2>
          <a:srgbClr val="406085"/>
        </a:accent2>
        <a:accent3>
          <a:srgbClr val="002C46"/>
        </a:accent3>
        <a:accent4>
          <a:srgbClr val="FBC14E"/>
        </a:accent4>
        <a:accent5>
          <a:srgbClr val="379BBD"/>
        </a:accent5>
        <a:accent6>
          <a:srgbClr val="808080"/>
        </a:accent6>
        <a:hlink>
          <a:srgbClr val="002C46"/>
        </a:hlink>
        <a:folHlink>
          <a:srgbClr val="FBC1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ynergy_CF_YNR013.potx" id="{5B0B8770-4875-4F3D-A851-ED2332DB7D84}" vid="{3E5BE603-DDA9-4662-BF9D-F22E86449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15008</TotalTime>
  <Words>67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1_Synergy_CF_YNR013</vt:lpstr>
      <vt:lpstr>think-cell Slide</vt:lpstr>
      <vt:lpstr>Expenses Value Driver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Through focusing our efforts on the units with the majority of questions; we can be confident that we are improving the overall User Experience etc.</dc:title>
  <dc:creator>Christopher H</dc:creator>
  <cp:lastModifiedBy>Christine Hagan</cp:lastModifiedBy>
  <cp:revision>35</cp:revision>
  <dcterms:created xsi:type="dcterms:W3CDTF">2020-04-12T13:23:13Z</dcterms:created>
  <dcterms:modified xsi:type="dcterms:W3CDTF">2023-02-25T17:46:50Z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2023-02-25T17:46:30Z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4184d1bb-4d08-4687-add4-91f9b119f9a2</vt:lpwstr>
  </property>
  <property fmtid="{D5CDD505-2E9C-101B-9397-08002B2CF9AE}" pid="7" name="MSIP_Label_defa4170-0d19-0005-0004-bc88714345d2_ActionId">
    <vt:lpwstr>a1e467d6-1126-4466-9ea7-dc709ce121bb</vt:lpwstr>
  </property>
  <property fmtid="{D5CDD505-2E9C-101B-9397-08002B2CF9AE}" pid="8" name="MSIP_Label_defa4170-0d19-0005-0004-bc88714345d2_ContentBits">
    <vt:lpwstr>0</vt:lpwstr>
  </property>
</Properties>
</file>