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2.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notesSlides/notesSlide3.xml" ContentType="application/vnd.openxmlformats-officedocument.presentationml.notesSlid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notesSlides/notesSlide5.xml" ContentType="application/vnd.openxmlformats-officedocument.presentationml.notesSlide+xml"/>
  <Override PartName="/ppt/charts/chart11.xml" ContentType="application/vnd.openxmlformats-officedocument.drawingml.chart+xml"/>
  <Override PartName="/ppt/charts/style6.xml" ContentType="application/vnd.ms-office.chartstyle+xml"/>
  <Override PartName="/ppt/charts/colors6.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notesSlides/notesSlide6.xml" ContentType="application/vnd.openxmlformats-officedocument.presentationml.notesSlide+xml"/>
  <Override PartName="/ppt/charts/chart14.xml" ContentType="application/vnd.openxmlformats-officedocument.drawingml.chart+xml"/>
  <Override PartName="/ppt/charts/style7.xml" ContentType="application/vnd.ms-office.chartstyle+xml"/>
  <Override PartName="/ppt/charts/colors7.xml" ContentType="application/vnd.ms-office.chartcolorstyle+xml"/>
  <Override PartName="/ppt/charts/chart15.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sldIdLst>
    <p:sldId id="397" r:id="rId2"/>
    <p:sldId id="399" r:id="rId3"/>
    <p:sldId id="392" r:id="rId4"/>
    <p:sldId id="395" r:id="rId5"/>
    <p:sldId id="396" r:id="rId6"/>
    <p:sldId id="391" r:id="rId7"/>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7A10A-8ED8-75E3-2CEC-D0405E465818}" v="1" dt="2023-03-27T09:45:05.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105" d="100"/>
          <a:sy n="105" d="100"/>
        </p:scale>
        <p:origin x="1020" y="96"/>
      </p:cViewPr>
      <p:guideLst/>
    </p:cSldViewPr>
  </p:slideViewPr>
  <p:notesTextViewPr>
    <p:cViewPr>
      <p:scale>
        <a:sx n="1" d="1"/>
        <a:sy n="1" d="1"/>
      </p:scale>
      <p:origin x="0" y="-67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Hagan" userId="95c9dbf3-10b8-4662-ba53-fb4500c4c1a8" providerId="ADAL" clId="{57A9E976-7B00-4456-93D8-9DDAEFF1D9DF}"/>
    <pc:docChg chg="undo custSel modSld">
      <pc:chgData name="Christine Hagan" userId="95c9dbf3-10b8-4662-ba53-fb4500c4c1a8" providerId="ADAL" clId="{57A9E976-7B00-4456-93D8-9DDAEFF1D9DF}" dt="2023-02-28T00:45:50.888" v="252" actId="1035"/>
      <pc:docMkLst>
        <pc:docMk/>
      </pc:docMkLst>
      <pc:sldChg chg="addSp delSp modSp mod modNotesTx">
        <pc:chgData name="Christine Hagan" userId="95c9dbf3-10b8-4662-ba53-fb4500c4c1a8" providerId="ADAL" clId="{57A9E976-7B00-4456-93D8-9DDAEFF1D9DF}" dt="2023-02-27T23:44:56.587" v="217" actId="14100"/>
        <pc:sldMkLst>
          <pc:docMk/>
          <pc:sldMk cId="44480560" sldId="391"/>
        </pc:sldMkLst>
        <pc:spChg chg="mod">
          <ac:chgData name="Christine Hagan" userId="95c9dbf3-10b8-4662-ba53-fb4500c4c1a8" providerId="ADAL" clId="{57A9E976-7B00-4456-93D8-9DDAEFF1D9DF}" dt="2023-02-27T23:16:52.294" v="184" actId="20577"/>
          <ac:spMkLst>
            <pc:docMk/>
            <pc:sldMk cId="44480560" sldId="391"/>
            <ac:spMk id="2" creationId="{F0E37C96-13BD-4F0C-B379-77591A183D9B}"/>
          </ac:spMkLst>
        </pc:spChg>
        <pc:spChg chg="del mod">
          <ac:chgData name="Christine Hagan" userId="95c9dbf3-10b8-4662-ba53-fb4500c4c1a8" providerId="ADAL" clId="{57A9E976-7B00-4456-93D8-9DDAEFF1D9DF}" dt="2023-02-27T23:43:33.771" v="190"/>
          <ac:spMkLst>
            <pc:docMk/>
            <pc:sldMk cId="44480560" sldId="391"/>
            <ac:spMk id="31" creationId="{F3D0ED9C-5523-4B1C-A07E-11C1F219EC79}"/>
          </ac:spMkLst>
        </pc:spChg>
        <pc:graphicFrameChg chg="add mod">
          <ac:chgData name="Christine Hagan" userId="95c9dbf3-10b8-4662-ba53-fb4500c4c1a8" providerId="ADAL" clId="{57A9E976-7B00-4456-93D8-9DDAEFF1D9DF}" dt="2023-02-27T23:44:56.587" v="217" actId="14100"/>
          <ac:graphicFrameMkLst>
            <pc:docMk/>
            <pc:sldMk cId="44480560" sldId="391"/>
            <ac:graphicFrameMk id="3" creationId="{F85CBF58-0712-8AED-29CB-85C901DACD69}"/>
          </ac:graphicFrameMkLst>
        </pc:graphicFrameChg>
        <pc:graphicFrameChg chg="add mod">
          <ac:chgData name="Christine Hagan" userId="95c9dbf3-10b8-4662-ba53-fb4500c4c1a8" providerId="ADAL" clId="{57A9E976-7B00-4456-93D8-9DDAEFF1D9DF}" dt="2023-02-27T23:44:45.493" v="215" actId="1076"/>
          <ac:graphicFrameMkLst>
            <pc:docMk/>
            <pc:sldMk cId="44480560" sldId="391"/>
            <ac:graphicFrameMk id="4" creationId="{C34CBC39-DD8C-7B2A-6DC1-D05934E4E08D}"/>
          </ac:graphicFrameMkLst>
        </pc:graphicFrameChg>
      </pc:sldChg>
      <pc:sldChg chg="addSp delSp modSp mod modNotesTx">
        <pc:chgData name="Christine Hagan" userId="95c9dbf3-10b8-4662-ba53-fb4500c4c1a8" providerId="ADAL" clId="{57A9E976-7B00-4456-93D8-9DDAEFF1D9DF}" dt="2023-02-27T13:04:32.730" v="58"/>
        <pc:sldMkLst>
          <pc:docMk/>
          <pc:sldMk cId="2844286603" sldId="392"/>
        </pc:sldMkLst>
        <pc:spChg chg="del mod">
          <ac:chgData name="Christine Hagan" userId="95c9dbf3-10b8-4662-ba53-fb4500c4c1a8" providerId="ADAL" clId="{57A9E976-7B00-4456-93D8-9DDAEFF1D9DF}" dt="2023-02-27T12:46:18.060" v="38"/>
          <ac:spMkLst>
            <pc:docMk/>
            <pc:sldMk cId="2844286603" sldId="392"/>
            <ac:spMk id="26" creationId="{C113BB59-C26A-4B5B-AAC6-AC1F1CBB1AF0}"/>
          </ac:spMkLst>
        </pc:spChg>
        <pc:graphicFrameChg chg="add mod">
          <ac:chgData name="Christine Hagan" userId="95c9dbf3-10b8-4662-ba53-fb4500c4c1a8" providerId="ADAL" clId="{57A9E976-7B00-4456-93D8-9DDAEFF1D9DF}" dt="2023-02-27T13:04:32.730" v="58"/>
          <ac:graphicFrameMkLst>
            <pc:docMk/>
            <pc:sldMk cId="2844286603" sldId="392"/>
            <ac:graphicFrameMk id="3" creationId="{0857B2DF-1427-4506-02F1-8072896741F9}"/>
          </ac:graphicFrameMkLst>
        </pc:graphicFrameChg>
        <pc:graphicFrameChg chg="add del mod">
          <ac:chgData name="Christine Hagan" userId="95c9dbf3-10b8-4662-ba53-fb4500c4c1a8" providerId="ADAL" clId="{57A9E976-7B00-4456-93D8-9DDAEFF1D9DF}" dt="2023-02-27T13:01:19.563" v="47" actId="478"/>
          <ac:graphicFrameMkLst>
            <pc:docMk/>
            <pc:sldMk cId="2844286603" sldId="392"/>
            <ac:graphicFrameMk id="4" creationId="{0D4EF0CB-8BD4-B92B-0C35-C6172F5D536F}"/>
          </ac:graphicFrameMkLst>
        </pc:graphicFrameChg>
        <pc:graphicFrameChg chg="add del mod">
          <ac:chgData name="Christine Hagan" userId="95c9dbf3-10b8-4662-ba53-fb4500c4c1a8" providerId="ADAL" clId="{57A9E976-7B00-4456-93D8-9DDAEFF1D9DF}" dt="2023-02-27T13:03:08.648" v="50" actId="478"/>
          <ac:graphicFrameMkLst>
            <pc:docMk/>
            <pc:sldMk cId="2844286603" sldId="392"/>
            <ac:graphicFrameMk id="5" creationId="{0D4EF0CB-8BD4-B92B-0C35-C6172F5D536F}"/>
          </ac:graphicFrameMkLst>
        </pc:graphicFrameChg>
        <pc:graphicFrameChg chg="add mod">
          <ac:chgData name="Christine Hagan" userId="95c9dbf3-10b8-4662-ba53-fb4500c4c1a8" providerId="ADAL" clId="{57A9E976-7B00-4456-93D8-9DDAEFF1D9DF}" dt="2023-02-27T13:03:58.358" v="54" actId="14100"/>
          <ac:graphicFrameMkLst>
            <pc:docMk/>
            <pc:sldMk cId="2844286603" sldId="392"/>
            <ac:graphicFrameMk id="6" creationId="{0D4EF0CB-8BD4-B92B-0C35-C6172F5D536F}"/>
          </ac:graphicFrameMkLst>
        </pc:graphicFrameChg>
        <pc:picChg chg="del">
          <ac:chgData name="Christine Hagan" userId="95c9dbf3-10b8-4662-ba53-fb4500c4c1a8" providerId="ADAL" clId="{57A9E976-7B00-4456-93D8-9DDAEFF1D9DF}" dt="2023-02-27T12:46:18.056" v="36" actId="478"/>
          <ac:picMkLst>
            <pc:docMk/>
            <pc:sldMk cId="2844286603" sldId="392"/>
            <ac:picMk id="5124" creationId="{A4EBC64A-79A4-EFD1-A2C9-F015008EFDF2}"/>
          </ac:picMkLst>
        </pc:picChg>
        <pc:picChg chg="del mod">
          <ac:chgData name="Christine Hagan" userId="95c9dbf3-10b8-4662-ba53-fb4500c4c1a8" providerId="ADAL" clId="{57A9E976-7B00-4456-93D8-9DDAEFF1D9DF}" dt="2023-02-27T12:46:18.869" v="40" actId="478"/>
          <ac:picMkLst>
            <pc:docMk/>
            <pc:sldMk cId="2844286603" sldId="392"/>
            <ac:picMk id="5125" creationId="{2225CD8C-9277-C9E1-21E5-2CE8EB8AF61A}"/>
          </ac:picMkLst>
        </pc:picChg>
      </pc:sldChg>
      <pc:sldChg chg="addSp delSp modSp mod">
        <pc:chgData name="Christine Hagan" userId="95c9dbf3-10b8-4662-ba53-fb4500c4c1a8" providerId="ADAL" clId="{57A9E976-7B00-4456-93D8-9DDAEFF1D9DF}" dt="2023-02-28T00:45:50.888" v="252" actId="1035"/>
        <pc:sldMkLst>
          <pc:docMk/>
          <pc:sldMk cId="911419877" sldId="395"/>
        </pc:sldMkLst>
        <pc:graphicFrameChg chg="add mod">
          <ac:chgData name="Christine Hagan" userId="95c9dbf3-10b8-4662-ba53-fb4500c4c1a8" providerId="ADAL" clId="{57A9E976-7B00-4456-93D8-9DDAEFF1D9DF}" dt="2023-02-27T13:27:32.703" v="109" actId="113"/>
          <ac:graphicFrameMkLst>
            <pc:docMk/>
            <pc:sldMk cId="911419877" sldId="395"/>
            <ac:graphicFrameMk id="3" creationId="{4CD8B200-FDE3-5581-7F25-692D839C39A4}"/>
          </ac:graphicFrameMkLst>
        </pc:graphicFrameChg>
        <pc:graphicFrameChg chg="add mod">
          <ac:chgData name="Christine Hagan" userId="95c9dbf3-10b8-4662-ba53-fb4500c4c1a8" providerId="ADAL" clId="{57A9E976-7B00-4456-93D8-9DDAEFF1D9DF}" dt="2023-02-28T00:45:50.888" v="252" actId="1035"/>
          <ac:graphicFrameMkLst>
            <pc:docMk/>
            <pc:sldMk cId="911419877" sldId="395"/>
            <ac:graphicFrameMk id="4" creationId="{D9298A9E-7C37-C790-9D3F-7195BCA99DA1}"/>
          </ac:graphicFrameMkLst>
        </pc:graphicFrameChg>
        <pc:graphicFrameChg chg="add mod">
          <ac:chgData name="Christine Hagan" userId="95c9dbf3-10b8-4662-ba53-fb4500c4c1a8" providerId="ADAL" clId="{57A9E976-7B00-4456-93D8-9DDAEFF1D9DF}" dt="2023-02-28T00:45:34.673" v="246" actId="1036"/>
          <ac:graphicFrameMkLst>
            <pc:docMk/>
            <pc:sldMk cId="911419877" sldId="395"/>
            <ac:graphicFrameMk id="5" creationId="{3BBA0B7B-A5CD-2F0F-8A8B-C18A90785D80}"/>
          </ac:graphicFrameMkLst>
        </pc:graphicFrameChg>
        <pc:graphicFrameChg chg="del">
          <ac:chgData name="Christine Hagan" userId="95c9dbf3-10b8-4662-ba53-fb4500c4c1a8" providerId="ADAL" clId="{57A9E976-7B00-4456-93D8-9DDAEFF1D9DF}" dt="2023-02-27T13:16:55.566" v="59" actId="478"/>
          <ac:graphicFrameMkLst>
            <pc:docMk/>
            <pc:sldMk cId="911419877" sldId="395"/>
            <ac:graphicFrameMk id="8" creationId="{84435EA6-5B8E-4730-B223-FE290A38DAEC}"/>
          </ac:graphicFrameMkLst>
        </pc:graphicFrameChg>
        <pc:graphicFrameChg chg="del">
          <ac:chgData name="Christine Hagan" userId="95c9dbf3-10b8-4662-ba53-fb4500c4c1a8" providerId="ADAL" clId="{57A9E976-7B00-4456-93D8-9DDAEFF1D9DF}" dt="2023-02-27T13:27:55.939" v="117" actId="478"/>
          <ac:graphicFrameMkLst>
            <pc:docMk/>
            <pc:sldMk cId="911419877" sldId="395"/>
            <ac:graphicFrameMk id="9" creationId="{2CB0F527-0915-47BD-9B04-DA784977ADEC}"/>
          </ac:graphicFrameMkLst>
        </pc:graphicFrameChg>
        <pc:picChg chg="del mod">
          <ac:chgData name="Christine Hagan" userId="95c9dbf3-10b8-4662-ba53-fb4500c4c1a8" providerId="ADAL" clId="{57A9E976-7B00-4456-93D8-9DDAEFF1D9DF}" dt="2023-02-27T13:22:45.368" v="79" actId="478"/>
          <ac:picMkLst>
            <pc:docMk/>
            <pc:sldMk cId="911419877" sldId="395"/>
            <ac:picMk id="6145" creationId="{535C42B5-8F8B-B049-FBAB-4C5667C8B2A4}"/>
          </ac:picMkLst>
        </pc:picChg>
      </pc:sldChg>
      <pc:sldChg chg="addSp delSp modSp mod">
        <pc:chgData name="Christine Hagan" userId="95c9dbf3-10b8-4662-ba53-fb4500c4c1a8" providerId="ADAL" clId="{57A9E976-7B00-4456-93D8-9DDAEFF1D9DF}" dt="2023-02-27T23:50:08.208" v="228" actId="14100"/>
        <pc:sldMkLst>
          <pc:docMk/>
          <pc:sldMk cId="2776998344" sldId="396"/>
        </pc:sldMkLst>
        <pc:spChg chg="del">
          <ac:chgData name="Christine Hagan" userId="95c9dbf3-10b8-4662-ba53-fb4500c4c1a8" providerId="ADAL" clId="{57A9E976-7B00-4456-93D8-9DDAEFF1D9DF}" dt="2023-02-27T14:17:18.290" v="118" actId="478"/>
          <ac:spMkLst>
            <pc:docMk/>
            <pc:sldMk cId="2776998344" sldId="396"/>
            <ac:spMk id="18" creationId="{A523E659-7992-4D86-97D9-71CDE4327174}"/>
          </ac:spMkLst>
        </pc:spChg>
        <pc:graphicFrameChg chg="del">
          <ac:chgData name="Christine Hagan" userId="95c9dbf3-10b8-4662-ba53-fb4500c4c1a8" providerId="ADAL" clId="{57A9E976-7B00-4456-93D8-9DDAEFF1D9DF}" dt="2023-02-27T14:31:14.758" v="122" actId="478"/>
          <ac:graphicFrameMkLst>
            <pc:docMk/>
            <pc:sldMk cId="2776998344" sldId="396"/>
            <ac:graphicFrameMk id="3" creationId="{674E36DD-7FE1-4EE3-8EA6-261291BB4189}"/>
          </ac:graphicFrameMkLst>
        </pc:graphicFrameChg>
        <pc:graphicFrameChg chg="add mod">
          <ac:chgData name="Christine Hagan" userId="95c9dbf3-10b8-4662-ba53-fb4500c4c1a8" providerId="ADAL" clId="{57A9E976-7B00-4456-93D8-9DDAEFF1D9DF}" dt="2023-02-27T14:32:12.325" v="130" actId="113"/>
          <ac:graphicFrameMkLst>
            <pc:docMk/>
            <pc:sldMk cId="2776998344" sldId="396"/>
            <ac:graphicFrameMk id="4" creationId="{5A70E869-0EFC-DE2D-6DDA-3115E77432EF}"/>
          </ac:graphicFrameMkLst>
        </pc:graphicFrameChg>
        <pc:graphicFrameChg chg="add mod">
          <ac:chgData name="Christine Hagan" userId="95c9dbf3-10b8-4662-ba53-fb4500c4c1a8" providerId="ADAL" clId="{57A9E976-7B00-4456-93D8-9DDAEFF1D9DF}" dt="2023-02-27T23:50:08.208" v="228" actId="14100"/>
          <ac:graphicFrameMkLst>
            <pc:docMk/>
            <pc:sldMk cId="2776998344" sldId="396"/>
            <ac:graphicFrameMk id="5" creationId="{4AFA71CE-74E3-4B7F-B204-7E90D6C2A3AD}"/>
          </ac:graphicFrameMkLst>
        </pc:graphicFrameChg>
        <pc:graphicFrameChg chg="add del mod">
          <ac:chgData name="Christine Hagan" userId="95c9dbf3-10b8-4662-ba53-fb4500c4c1a8" providerId="ADAL" clId="{57A9E976-7B00-4456-93D8-9DDAEFF1D9DF}" dt="2023-02-27T14:32:58.929" v="134" actId="478"/>
          <ac:graphicFrameMkLst>
            <pc:docMk/>
            <pc:sldMk cId="2776998344" sldId="396"/>
            <ac:graphicFrameMk id="6" creationId="{4AFA71CE-74E3-4B7F-B204-7E90D6C2A3AD}"/>
          </ac:graphicFrameMkLst>
        </pc:graphicFrameChg>
        <pc:graphicFrameChg chg="add del mod">
          <ac:chgData name="Christine Hagan" userId="95c9dbf3-10b8-4662-ba53-fb4500c4c1a8" providerId="ADAL" clId="{57A9E976-7B00-4456-93D8-9DDAEFF1D9DF}" dt="2023-02-27T14:34:42.506" v="140" actId="478"/>
          <ac:graphicFrameMkLst>
            <pc:docMk/>
            <pc:sldMk cId="2776998344" sldId="396"/>
            <ac:graphicFrameMk id="7" creationId="{B4FEEE01-2938-98B0-9C70-1EAAD8FA2B62}"/>
          </ac:graphicFrameMkLst>
        </pc:graphicFrameChg>
        <pc:graphicFrameChg chg="add mod">
          <ac:chgData name="Christine Hagan" userId="95c9dbf3-10b8-4662-ba53-fb4500c4c1a8" providerId="ADAL" clId="{57A9E976-7B00-4456-93D8-9DDAEFF1D9DF}" dt="2023-02-27T23:49:12.016" v="224" actId="14100"/>
          <ac:graphicFrameMkLst>
            <pc:docMk/>
            <pc:sldMk cId="2776998344" sldId="396"/>
            <ac:graphicFrameMk id="8" creationId="{B4FEEE01-2938-98B0-9C70-1EAAD8FA2B62}"/>
          </ac:graphicFrameMkLst>
        </pc:graphicFrameChg>
        <pc:graphicFrameChg chg="del">
          <ac:chgData name="Christine Hagan" userId="95c9dbf3-10b8-4662-ba53-fb4500c4c1a8" providerId="ADAL" clId="{57A9E976-7B00-4456-93D8-9DDAEFF1D9DF}" dt="2023-02-27T14:32:34.054" v="131" actId="478"/>
          <ac:graphicFrameMkLst>
            <pc:docMk/>
            <pc:sldMk cId="2776998344" sldId="396"/>
            <ac:graphicFrameMk id="14" creationId="{9980217C-1C2B-4572-811D-156100B49D26}"/>
          </ac:graphicFrameMkLst>
        </pc:graphicFrameChg>
      </pc:sldChg>
      <pc:sldChg chg="addSp delSp modSp mod modNotesTx">
        <pc:chgData name="Christine Hagan" userId="95c9dbf3-10b8-4662-ba53-fb4500c4c1a8" providerId="ADAL" clId="{57A9E976-7B00-4456-93D8-9DDAEFF1D9DF}" dt="2023-02-27T12:39:47.709" v="33" actId="14100"/>
        <pc:sldMkLst>
          <pc:docMk/>
          <pc:sldMk cId="2748477053" sldId="397"/>
        </pc:sldMkLst>
        <pc:spChg chg="del mod">
          <ac:chgData name="Christine Hagan" userId="95c9dbf3-10b8-4662-ba53-fb4500c4c1a8" providerId="ADAL" clId="{57A9E976-7B00-4456-93D8-9DDAEFF1D9DF}" dt="2023-02-27T12:15:42.044" v="4" actId="478"/>
          <ac:spMkLst>
            <pc:docMk/>
            <pc:sldMk cId="2748477053" sldId="397"/>
            <ac:spMk id="8" creationId="{F6805C81-7BF1-484D-8586-0AB9B293FF59}"/>
          </ac:spMkLst>
        </pc:spChg>
        <pc:graphicFrameChg chg="add del mod">
          <ac:chgData name="Christine Hagan" userId="95c9dbf3-10b8-4662-ba53-fb4500c4c1a8" providerId="ADAL" clId="{57A9E976-7B00-4456-93D8-9DDAEFF1D9DF}" dt="2023-02-27T12:38:53.155" v="24" actId="478"/>
          <ac:graphicFrameMkLst>
            <pc:docMk/>
            <pc:sldMk cId="2748477053" sldId="397"/>
            <ac:graphicFrameMk id="3" creationId="{2193BD1E-5E12-7E95-808A-2782F908F338}"/>
          </ac:graphicFrameMkLst>
        </pc:graphicFrameChg>
        <pc:graphicFrameChg chg="add del mod">
          <ac:chgData name="Christine Hagan" userId="95c9dbf3-10b8-4662-ba53-fb4500c4c1a8" providerId="ADAL" clId="{57A9E976-7B00-4456-93D8-9DDAEFF1D9DF}" dt="2023-02-27T12:25:43.257" v="13" actId="478"/>
          <ac:graphicFrameMkLst>
            <pc:docMk/>
            <pc:sldMk cId="2748477053" sldId="397"/>
            <ac:graphicFrameMk id="4" creationId="{9276ADD9-6228-A5AC-7B3E-FD93D9104410}"/>
          </ac:graphicFrameMkLst>
        </pc:graphicFrameChg>
        <pc:graphicFrameChg chg="add del mod">
          <ac:chgData name="Christine Hagan" userId="95c9dbf3-10b8-4662-ba53-fb4500c4c1a8" providerId="ADAL" clId="{57A9E976-7B00-4456-93D8-9DDAEFF1D9DF}" dt="2023-02-27T12:38:56.356" v="25" actId="478"/>
          <ac:graphicFrameMkLst>
            <pc:docMk/>
            <pc:sldMk cId="2748477053" sldId="397"/>
            <ac:graphicFrameMk id="5" creationId="{9276ADD9-6228-A5AC-7B3E-FD93D9104410}"/>
          </ac:graphicFrameMkLst>
        </pc:graphicFrameChg>
        <pc:graphicFrameChg chg="add mod">
          <ac:chgData name="Christine Hagan" userId="95c9dbf3-10b8-4662-ba53-fb4500c4c1a8" providerId="ADAL" clId="{57A9E976-7B00-4456-93D8-9DDAEFF1D9DF}" dt="2023-02-27T12:39:33.325" v="31" actId="14100"/>
          <ac:graphicFrameMkLst>
            <pc:docMk/>
            <pc:sldMk cId="2748477053" sldId="397"/>
            <ac:graphicFrameMk id="6" creationId="{2193BD1E-5E12-7E95-808A-2782F908F338}"/>
          </ac:graphicFrameMkLst>
        </pc:graphicFrameChg>
        <pc:graphicFrameChg chg="add mod">
          <ac:chgData name="Christine Hagan" userId="95c9dbf3-10b8-4662-ba53-fb4500c4c1a8" providerId="ADAL" clId="{57A9E976-7B00-4456-93D8-9DDAEFF1D9DF}" dt="2023-02-27T12:39:47.709" v="33" actId="14100"/>
          <ac:graphicFrameMkLst>
            <pc:docMk/>
            <pc:sldMk cId="2748477053" sldId="397"/>
            <ac:graphicFrameMk id="7" creationId="{9276ADD9-6228-A5AC-7B3E-FD93D9104410}"/>
          </ac:graphicFrameMkLst>
        </pc:graphicFrameChg>
        <pc:picChg chg="del">
          <ac:chgData name="Christine Hagan" userId="95c9dbf3-10b8-4662-ba53-fb4500c4c1a8" providerId="ADAL" clId="{57A9E976-7B00-4456-93D8-9DDAEFF1D9DF}" dt="2023-02-27T12:15:42.709" v="5" actId="478"/>
          <ac:picMkLst>
            <pc:docMk/>
            <pc:sldMk cId="2748477053" sldId="397"/>
            <ac:picMk id="3073" creationId="{973E0387-3C4C-9250-80E4-0C90DA50C935}"/>
          </ac:picMkLst>
        </pc:picChg>
        <pc:picChg chg="del">
          <ac:chgData name="Christine Hagan" userId="95c9dbf3-10b8-4662-ba53-fb4500c4c1a8" providerId="ADAL" clId="{57A9E976-7B00-4456-93D8-9DDAEFF1D9DF}" dt="2023-02-27T12:15:43.463" v="6" actId="478"/>
          <ac:picMkLst>
            <pc:docMk/>
            <pc:sldMk cId="2748477053" sldId="397"/>
            <ac:picMk id="3074" creationId="{F4B14EB7-A4CB-44C7-6968-1E8CC005323B}"/>
          </ac:picMkLst>
        </pc:picChg>
      </pc:sldChg>
      <pc:sldChg chg="addSp delSp modSp mod">
        <pc:chgData name="Christine Hagan" userId="95c9dbf3-10b8-4662-ba53-fb4500c4c1a8" providerId="ADAL" clId="{57A9E976-7B00-4456-93D8-9DDAEFF1D9DF}" dt="2023-02-27T12:36:45.098" v="23" actId="1076"/>
        <pc:sldMkLst>
          <pc:docMk/>
          <pc:sldMk cId="667657664" sldId="399"/>
        </pc:sldMkLst>
        <pc:graphicFrameChg chg="add mod">
          <ac:chgData name="Christine Hagan" userId="95c9dbf3-10b8-4662-ba53-fb4500c4c1a8" providerId="ADAL" clId="{57A9E976-7B00-4456-93D8-9DDAEFF1D9DF}" dt="2023-02-27T12:36:09.182" v="20" actId="1076"/>
          <ac:graphicFrameMkLst>
            <pc:docMk/>
            <pc:sldMk cId="667657664" sldId="399"/>
            <ac:graphicFrameMk id="3" creationId="{1DB77018-8A28-C447-50F5-60B0C627612A}"/>
          </ac:graphicFrameMkLst>
        </pc:graphicFrameChg>
        <pc:graphicFrameChg chg="add mod">
          <ac:chgData name="Christine Hagan" userId="95c9dbf3-10b8-4662-ba53-fb4500c4c1a8" providerId="ADAL" clId="{57A9E976-7B00-4456-93D8-9DDAEFF1D9DF}" dt="2023-02-27T12:36:30.600" v="21"/>
          <ac:graphicFrameMkLst>
            <pc:docMk/>
            <pc:sldMk cId="667657664" sldId="399"/>
            <ac:graphicFrameMk id="4" creationId="{6446C075-B583-7A84-B371-C82CEF22C0C4}"/>
          </ac:graphicFrameMkLst>
        </pc:graphicFrameChg>
        <pc:graphicFrameChg chg="add mod">
          <ac:chgData name="Christine Hagan" userId="95c9dbf3-10b8-4662-ba53-fb4500c4c1a8" providerId="ADAL" clId="{57A9E976-7B00-4456-93D8-9DDAEFF1D9DF}" dt="2023-02-27T12:36:45.098" v="23" actId="1076"/>
          <ac:graphicFrameMkLst>
            <pc:docMk/>
            <pc:sldMk cId="667657664" sldId="399"/>
            <ac:graphicFrameMk id="5" creationId="{775569E0-4012-E8B4-BA25-1BE4B55390F6}"/>
          </ac:graphicFrameMkLst>
        </pc:graphicFrameChg>
        <pc:picChg chg="del">
          <ac:chgData name="Christine Hagan" userId="95c9dbf3-10b8-4662-ba53-fb4500c4c1a8" providerId="ADAL" clId="{57A9E976-7B00-4456-93D8-9DDAEFF1D9DF}" dt="2023-02-27T12:35:57.919" v="16" actId="478"/>
          <ac:picMkLst>
            <pc:docMk/>
            <pc:sldMk cId="667657664" sldId="399"/>
            <ac:picMk id="4097" creationId="{B01CD87E-2C2B-B7B9-AA69-26FD18D28F9F}"/>
          </ac:picMkLst>
        </pc:picChg>
        <pc:picChg chg="del">
          <ac:chgData name="Christine Hagan" userId="95c9dbf3-10b8-4662-ba53-fb4500c4c1a8" providerId="ADAL" clId="{57A9E976-7B00-4456-93D8-9DDAEFF1D9DF}" dt="2023-02-27T12:35:58.714" v="17" actId="478"/>
          <ac:picMkLst>
            <pc:docMk/>
            <pc:sldMk cId="667657664" sldId="399"/>
            <ac:picMk id="4098" creationId="{ECE22A39-5DDC-FF5A-F66A-F2DC1B85BEBA}"/>
          </ac:picMkLst>
        </pc:picChg>
        <pc:picChg chg="del">
          <ac:chgData name="Christine Hagan" userId="95c9dbf3-10b8-4662-ba53-fb4500c4c1a8" providerId="ADAL" clId="{57A9E976-7B00-4456-93D8-9DDAEFF1D9DF}" dt="2023-02-27T12:35:59.575" v="18" actId="478"/>
          <ac:picMkLst>
            <pc:docMk/>
            <pc:sldMk cId="667657664" sldId="399"/>
            <ac:picMk id="4099" creationId="{3C4597BA-C2DC-67F1-CC76-F9731A85DFBC}"/>
          </ac:picMkLst>
        </pc:picChg>
      </pc:sldChg>
    </pc:docChg>
  </pc:docChgLst>
  <pc:docChgLst>
    <pc:chgData name="Christine Hagan" userId="S::christinehagan@datahagan.onmicrosoft.com::95c9dbf3-10b8-4662-ba53-fb4500c4c1a8" providerId="AD" clId="Web-{56C7A10A-8ED8-75E3-2CEC-D0405E465818}"/>
    <pc:docChg chg="modSld">
      <pc:chgData name="Christine Hagan" userId="S::christinehagan@datahagan.onmicrosoft.com::95c9dbf3-10b8-4662-ba53-fb4500c4c1a8" providerId="AD" clId="Web-{56C7A10A-8ED8-75E3-2CEC-D0405E465818}" dt="2023-03-27T09:45:05.058" v="0" actId="1076"/>
      <pc:docMkLst>
        <pc:docMk/>
      </pc:docMkLst>
      <pc:sldChg chg="modSp">
        <pc:chgData name="Christine Hagan" userId="S::christinehagan@datahagan.onmicrosoft.com::95c9dbf3-10b8-4662-ba53-fb4500c4c1a8" providerId="AD" clId="Web-{56C7A10A-8ED8-75E3-2CEC-D0405E465818}" dt="2023-03-27T09:45:05.058" v="0" actId="1076"/>
        <pc:sldMkLst>
          <pc:docMk/>
          <pc:sldMk cId="667657664" sldId="399"/>
        </pc:sldMkLst>
        <pc:cxnChg chg="mod">
          <ac:chgData name="Christine Hagan" userId="S::christinehagan@datahagan.onmicrosoft.com::95c9dbf3-10b8-4662-ba53-fb4500c4c1a8" providerId="AD" clId="Web-{56C7A10A-8ED8-75E3-2CEC-D0405E465818}" dt="2023-03-27T09:45:05.058" v="0" actId="1076"/>
          <ac:cxnSpMkLst>
            <pc:docMk/>
            <pc:sldMk cId="667657664" sldId="399"/>
            <ac:cxnSpMk id="16" creationId="{B5D26C0C-ABE4-436D-9169-215E6A514CFF}"/>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embeddings/oleObject10.bin"/></Relationships>
</file>

<file path=ppt/charts/_rels/chart11.xml.rels><?xml version="1.0" encoding="UTF-8" standalone="yes"?>
<Relationships xmlns="http://schemas.openxmlformats.org/package/2006/relationships"><Relationship Id="rId3" Type="http://schemas.openxmlformats.org/officeDocument/2006/relationships/oleObject" Target="https://datahagan-my.sharepoint.com/personal/christinehagan_datahagan_onmicrosoft_com/Documents/5%20Financial%20Analysis/5.4%205.6%205.8%20Southern%20Water%20Corp%20Financial%20Case%20Study%20MCU%20Student%20Facing%20Christine%20Hagan%20-%20AcctType.xlsx" TargetMode="External"/><Relationship Id="rId2" Type="http://schemas.microsoft.com/office/2011/relationships/chartColorStyle" Target="colors6.xml"/><Relationship Id="rId1" Type="http://schemas.microsoft.com/office/2011/relationships/chartStyle" Target="style6.xml"/></Relationships>
</file>

<file path=ppt/charts/_rels/chart12.xml.rels><?xml version="1.0" encoding="UTF-8" standalone="yes"?>
<Relationships xmlns="http://schemas.openxmlformats.org/package/2006/relationships"><Relationship Id="rId1" Type="http://schemas.openxmlformats.org/officeDocument/2006/relationships/oleObject" Target="../embeddings/oleObject11.bin"/></Relationships>
</file>

<file path=ppt/charts/_rels/chart13.xml.rels><?xml version="1.0" encoding="UTF-8" standalone="yes"?>
<Relationships xmlns="http://schemas.openxmlformats.org/package/2006/relationships"><Relationship Id="rId1" Type="http://schemas.openxmlformats.org/officeDocument/2006/relationships/oleObject" Target="../embeddings/oleObject12.bin"/></Relationships>
</file>

<file path=ppt/charts/_rels/chart14.xml.rels><?xml version="1.0" encoding="UTF-8" standalone="yes"?>
<Relationships xmlns="http://schemas.openxmlformats.org/package/2006/relationships"><Relationship Id="rId3" Type="http://schemas.openxmlformats.org/officeDocument/2006/relationships/oleObject" Target="../embeddings/oleObject13.bin"/><Relationship Id="rId2" Type="http://schemas.microsoft.com/office/2011/relationships/chartColorStyle" Target="colors7.xml"/><Relationship Id="rId1" Type="http://schemas.microsoft.com/office/2011/relationships/chartStyle" Target="style7.xml"/></Relationships>
</file>

<file path=ppt/charts/_rels/chart15.xml.rels><?xml version="1.0" encoding="UTF-8" standalone="yes"?>
<Relationships xmlns="http://schemas.openxmlformats.org/package/2006/relationships"><Relationship Id="rId3" Type="http://schemas.openxmlformats.org/officeDocument/2006/relationships/oleObject" Target="../embeddings/oleObject14.bin"/><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oleObject" Target="https://datahagan-my.sharepoint.com/personal/christinehagan_datahagan_onmicrosoft_com/Documents/5%20Financial%20Analysis/5.4%205.6%205.8%20Southern%20Water%20Corp%20Financial%20Case%20Study%20MCU%20Student%20Facing%20Christine%20Hagan%20-%20AcctType.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atahagan-my.sharepoint.com/personal/christinehagan_datahagan_onmicrosoft_com/Documents/5%20Financial%20Analysis/5.4%205.6%205.8%20Southern%20Water%20Corp%20Financial%20Case%20Study%20MCU%20Student%20Facing%20Christine%20Hagan%20-%20AcctType.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5.bin"/></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1" Type="http://schemas.openxmlformats.org/officeDocument/2006/relationships/oleObject" Target="../embeddings/oleObject9.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[5.4 5.6 5.8 Southern Water Corp Financial Case Study MCU Student Facing Christine Hagan - AcctType.xlsx]Pptx Slide 1!PivotTable1</c:name>
    <c:fmtId val="-1"/>
  </c:pivotSource>
  <c:chart>
    <c:title>
      <c:tx>
        <c:rich>
          <a:bodyPr rot="0" spcFirstLastPara="1" vertOverflow="ellipsis" vert="horz" wrap="square" anchor="ctr" anchorCtr="1"/>
          <a:lstStyle/>
          <a:p>
            <a:pPr>
              <a:defRPr sz="1800" b="1" i="0" u="none" strike="noStrike" kern="1200" cap="none" spc="50" baseline="0">
                <a:noFill/>
                <a:latin typeface="+mn-lt"/>
                <a:ea typeface="+mn-ea"/>
                <a:cs typeface="+mn-cs"/>
              </a:defRPr>
            </a:pPr>
            <a:r>
              <a:rPr lang="en-US" cap="none" baseline="0" dirty="0">
                <a:solidFill>
                  <a:schemeClr val="bg1">
                    <a:lumMod val="50000"/>
                  </a:schemeClr>
                </a:solidFill>
              </a:rPr>
              <a:t>Revenue (%) Contribution Customer Segment</a:t>
            </a:r>
          </a:p>
        </c:rich>
      </c:tx>
      <c:overlay val="0"/>
      <c:spPr>
        <a:noFill/>
        <a:ln>
          <a:noFill/>
        </a:ln>
        <a:effectLst/>
      </c:spPr>
      <c:txPr>
        <a:bodyPr rot="0" spcFirstLastPara="1" vertOverflow="ellipsis" vert="horz" wrap="square" anchor="ctr" anchorCtr="1"/>
        <a:lstStyle/>
        <a:p>
          <a:pPr>
            <a:defRPr sz="1800" b="1" i="0" u="none" strike="noStrike" kern="1200" cap="none" spc="50" baseline="0">
              <a:noFill/>
              <a:latin typeface="+mn-lt"/>
              <a:ea typeface="+mn-ea"/>
              <a:cs typeface="+mn-cs"/>
            </a:defRPr>
          </a:pPr>
          <a:endParaRPr lang="en-US"/>
        </a:p>
      </c:txPr>
    </c:title>
    <c:autoTitleDeleted val="0"/>
    <c:pivotFmts>
      <c:pivotFmt>
        <c:idx val="0"/>
        <c:spPr>
          <a:solidFill>
            <a:schemeClr val="accent5">
              <a:alpha val="70000"/>
            </a:schemeClr>
          </a:solidFill>
          <a:ln>
            <a:noFill/>
          </a:ln>
          <a:effectLst/>
        </c:spPr>
        <c:marker>
          <c:spPr>
            <a:gradFill>
              <a:gsLst>
                <a:gs pos="0">
                  <a:schemeClr val="accent5"/>
                </a:gs>
                <a:gs pos="46000">
                  <a:schemeClr val="accent5"/>
                </a:gs>
                <a:gs pos="100000">
                  <a:schemeClr val="accent5">
                    <a:lumMod val="20000"/>
                    <a:lumOff val="80000"/>
                    <a:alpha val="0"/>
                  </a:schemeClr>
                </a:gs>
              </a:gsLst>
              <a:path path="circle">
                <a:fillToRect l="50000" t="-80000" r="50000" b="180000"/>
              </a:path>
            </a:gradFill>
            <a:ln w="9525" cap="flat" cmpd="sng" algn="ctr">
              <a:solidFill>
                <a:schemeClr val="accent5">
                  <a:shade val="95000"/>
                </a:schemeClr>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alpha val="70000"/>
            </a:schemeClr>
          </a:solidFill>
          <a:ln>
            <a:noFill/>
          </a:ln>
          <a:effectLst/>
        </c:spPr>
        <c:marker>
          <c:spPr>
            <a:gradFill>
              <a:gsLst>
                <a:gs pos="0">
                  <a:schemeClr val="accent5"/>
                </a:gs>
                <a:gs pos="46000">
                  <a:schemeClr val="accent5"/>
                </a:gs>
                <a:gs pos="100000">
                  <a:schemeClr val="accent5">
                    <a:lumMod val="20000"/>
                    <a:lumOff val="80000"/>
                    <a:alpha val="0"/>
                  </a:schemeClr>
                </a:gs>
              </a:gsLst>
              <a:path path="circle">
                <a:fillToRect l="50000" t="-80000" r="50000" b="180000"/>
              </a:path>
            </a:gradFill>
            <a:ln w="9525" cap="flat" cmpd="sng" algn="ctr">
              <a:solidFill>
                <a:schemeClr val="accent5">
                  <a:shade val="95000"/>
                </a:schemeClr>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alpha val="70000"/>
            </a:schemeClr>
          </a:solidFill>
          <a:ln>
            <a:noFill/>
          </a:ln>
          <a:effectLst/>
        </c:spPr>
        <c:marker>
          <c:spPr>
            <a:gradFill>
              <a:gsLst>
                <a:gs pos="0">
                  <a:schemeClr val="accent5"/>
                </a:gs>
                <a:gs pos="46000">
                  <a:schemeClr val="accent5"/>
                </a:gs>
                <a:gs pos="100000">
                  <a:schemeClr val="accent5">
                    <a:lumMod val="20000"/>
                    <a:lumOff val="80000"/>
                    <a:alpha val="0"/>
                  </a:schemeClr>
                </a:gs>
              </a:gsLst>
              <a:path path="circle">
                <a:fillToRect l="50000" t="-80000" r="50000" b="180000"/>
              </a:path>
            </a:gradFill>
            <a:ln w="9525" cap="flat" cmpd="sng" algn="ctr">
              <a:solidFill>
                <a:schemeClr val="accent5">
                  <a:shade val="95000"/>
                </a:schemeClr>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'Pptx Slide 1'!$B$4:$B$5</c:f>
              <c:strCache>
                <c:ptCount val="1"/>
                <c:pt idx="0">
                  <c:v>001 Private Water Hedge Sales</c:v>
                </c:pt>
              </c:strCache>
            </c:strRef>
          </c:tx>
          <c:spPr>
            <a:solidFill>
              <a:schemeClr val="accent5">
                <a:shade val="65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'Pptx Slide 1'!$A$6:$A$9</c:f>
              <c:strCache>
                <c:ptCount val="3"/>
                <c:pt idx="0">
                  <c:v>Kootha</c:v>
                </c:pt>
                <c:pt idx="1">
                  <c:v>Surjek</c:v>
                </c:pt>
                <c:pt idx="2">
                  <c:v>Jutik</c:v>
                </c:pt>
              </c:strCache>
            </c:strRef>
          </c:cat>
          <c:val>
            <c:numRef>
              <c:f>'Pptx Slide 1'!$B$6:$B$9</c:f>
              <c:numCache>
                <c:formatCode>0.00%</c:formatCode>
                <c:ptCount val="3"/>
                <c:pt idx="0">
                  <c:v>0.52320475368890496</c:v>
                </c:pt>
                <c:pt idx="1">
                  <c:v>0.40764341953130867</c:v>
                </c:pt>
                <c:pt idx="2">
                  <c:v>0.41462998885337127</c:v>
                </c:pt>
              </c:numCache>
            </c:numRef>
          </c:val>
          <c:extLst>
            <c:ext xmlns:c16="http://schemas.microsoft.com/office/drawing/2014/chart" uri="{C3380CC4-5D6E-409C-BE32-E72D297353CC}">
              <c16:uniqueId val="{00000000-D8C0-4196-9328-2AC5F7E68A91}"/>
            </c:ext>
          </c:extLst>
        </c:ser>
        <c:ser>
          <c:idx val="1"/>
          <c:order val="1"/>
          <c:tx>
            <c:strRef>
              <c:f>'Pptx Slide 1'!$C$4:$C$5</c:f>
              <c:strCache>
                <c:ptCount val="1"/>
                <c:pt idx="0">
                  <c:v>002 Public Sales</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'Pptx Slide 1'!$A$6:$A$9</c:f>
              <c:strCache>
                <c:ptCount val="3"/>
                <c:pt idx="0">
                  <c:v>Kootha</c:v>
                </c:pt>
                <c:pt idx="1">
                  <c:v>Surjek</c:v>
                </c:pt>
                <c:pt idx="2">
                  <c:v>Jutik</c:v>
                </c:pt>
              </c:strCache>
            </c:strRef>
          </c:cat>
          <c:val>
            <c:numRef>
              <c:f>'Pptx Slide 1'!$C$6:$C$9</c:f>
              <c:numCache>
                <c:formatCode>0.00%</c:formatCode>
                <c:ptCount val="3"/>
                <c:pt idx="0">
                  <c:v>0.25754754000336344</c:v>
                </c:pt>
                <c:pt idx="1">
                  <c:v>0.34887778413286691</c:v>
                </c:pt>
                <c:pt idx="2">
                  <c:v>0.35498085766522613</c:v>
                </c:pt>
              </c:numCache>
            </c:numRef>
          </c:val>
          <c:extLst>
            <c:ext xmlns:c16="http://schemas.microsoft.com/office/drawing/2014/chart" uri="{C3380CC4-5D6E-409C-BE32-E72D297353CC}">
              <c16:uniqueId val="{00000001-D8C0-4196-9328-2AC5F7E68A91}"/>
            </c:ext>
          </c:extLst>
        </c:ser>
        <c:ser>
          <c:idx val="2"/>
          <c:order val="2"/>
          <c:tx>
            <c:strRef>
              <c:f>'Pptx Slide 1'!$D$4:$D$5</c:f>
              <c:strCache>
                <c:ptCount val="1"/>
                <c:pt idx="0">
                  <c:v>003 Residential Sales</c:v>
                </c:pt>
              </c:strCache>
            </c:strRef>
          </c:tx>
          <c:spPr>
            <a:solidFill>
              <a:schemeClr val="accent5">
                <a:tint val="65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'Pptx Slide 1'!$A$6:$A$9</c:f>
              <c:strCache>
                <c:ptCount val="3"/>
                <c:pt idx="0">
                  <c:v>Kootha</c:v>
                </c:pt>
                <c:pt idx="1">
                  <c:v>Surjek</c:v>
                </c:pt>
                <c:pt idx="2">
                  <c:v>Jutik</c:v>
                </c:pt>
              </c:strCache>
            </c:strRef>
          </c:cat>
          <c:val>
            <c:numRef>
              <c:f>'Pptx Slide 1'!$D$6:$D$9</c:f>
              <c:numCache>
                <c:formatCode>0.00%</c:formatCode>
                <c:ptCount val="3"/>
                <c:pt idx="0">
                  <c:v>0.2192477063077316</c:v>
                </c:pt>
                <c:pt idx="1">
                  <c:v>0.24347879633582434</c:v>
                </c:pt>
                <c:pt idx="2">
                  <c:v>0.23038915348140251</c:v>
                </c:pt>
              </c:numCache>
            </c:numRef>
          </c:val>
          <c:extLst>
            <c:ext xmlns:c16="http://schemas.microsoft.com/office/drawing/2014/chart" uri="{C3380CC4-5D6E-409C-BE32-E72D297353CC}">
              <c16:uniqueId val="{00000002-D8C0-4196-9328-2AC5F7E68A91}"/>
            </c:ext>
          </c:extLst>
        </c:ser>
        <c:dLbls>
          <c:dLblPos val="ctr"/>
          <c:showLegendKey val="0"/>
          <c:showVal val="1"/>
          <c:showCatName val="0"/>
          <c:showSerName val="0"/>
          <c:showPercent val="0"/>
          <c:showBubbleSize val="0"/>
        </c:dLbls>
        <c:gapWidth val="50"/>
        <c:overlap val="100"/>
        <c:axId val="235088128"/>
        <c:axId val="235092288"/>
      </c:barChart>
      <c:catAx>
        <c:axId val="23508812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2288"/>
        <c:crosses val="autoZero"/>
        <c:auto val="1"/>
        <c:lblAlgn val="ctr"/>
        <c:lblOffset val="100"/>
        <c:noMultiLvlLbl val="0"/>
      </c:catAx>
      <c:valAx>
        <c:axId val="235092288"/>
        <c:scaling>
          <c:orientation val="minMax"/>
          <c:max val="1"/>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88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[5.4 5.6 5.8 Southern Water Corp Financial Case Study MCU Student Facing Christine Hagan - AcctType.xlsx]Pptx Slide 4!PivotTable4</c:name>
    <c:fmtId val="-1"/>
  </c:pivotSource>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r>
              <a:rPr lang="en-US" sz="800" b="1" i="0" u="none" strike="noStrike" baseline="0" dirty="0">
                <a:effectLst/>
              </a:rPr>
              <a:t>Jutik Expenses (2013 July - 2014 June)</a:t>
            </a:r>
            <a:endParaRPr lang="en-US" sz="800" b="1" dirty="0"/>
          </a:p>
        </c:rich>
      </c:tx>
      <c:overlay val="0"/>
      <c:spPr>
        <a:noFill/>
        <a:ln>
          <a:noFill/>
        </a:ln>
        <a:effectLst/>
      </c:spPr>
    </c:title>
    <c:autoTitleDeleted val="0"/>
    <c:pivotFmts>
      <c:pivotFmt>
        <c:idx val="0"/>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pivotFmt>
      <c:pivotFmt>
        <c:idx val="2"/>
        <c:spPr>
          <a:solidFill>
            <a:schemeClr val="accent5">
              <a:lumMod val="75000"/>
            </a:schemeClr>
          </a:solidFill>
          <a:ln>
            <a:noFill/>
          </a:ln>
          <a:effectLst/>
        </c:spPr>
      </c:pivotFmt>
      <c:pivotFmt>
        <c:idx val="3"/>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75000"/>
            </a:schemeClr>
          </a:solidFill>
          <a:ln>
            <a:noFill/>
          </a:ln>
          <a:effectLst/>
        </c:spPr>
      </c:pivotFmt>
      <c:pivotFmt>
        <c:idx val="5"/>
        <c:spPr>
          <a:solidFill>
            <a:schemeClr val="accent5">
              <a:lumMod val="75000"/>
            </a:schemeClr>
          </a:solidFill>
          <a:ln>
            <a:noFill/>
          </a:ln>
          <a:effectLst/>
        </c:spPr>
      </c:pivotFmt>
      <c:pivotFmt>
        <c:idx val="6"/>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75000"/>
            </a:schemeClr>
          </a:solidFill>
          <a:ln>
            <a:noFill/>
          </a:ln>
          <a:effectLst/>
        </c:spPr>
      </c:pivotFmt>
      <c:pivotFmt>
        <c:idx val="8"/>
        <c:spPr>
          <a:solidFill>
            <a:schemeClr val="accent5">
              <a:lumMod val="75000"/>
            </a:schemeClr>
          </a:solidFill>
          <a:ln>
            <a:noFill/>
          </a:ln>
          <a:effectLst/>
        </c:spPr>
      </c:pivotFmt>
      <c:pivotFmt>
        <c:idx val="9"/>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lumMod val="75000"/>
            </a:schemeClr>
          </a:solidFill>
          <a:ln>
            <a:noFill/>
          </a:ln>
          <a:effectLst/>
        </c:spPr>
      </c:pivotFmt>
      <c:pivotFmt>
        <c:idx val="11"/>
        <c:spPr>
          <a:solidFill>
            <a:schemeClr val="accent5">
              <a:lumMod val="75000"/>
            </a:schemeClr>
          </a:solidFill>
          <a:ln>
            <a:noFill/>
          </a:ln>
          <a:effectLst/>
        </c:spPr>
      </c:pivotFmt>
      <c:pivotFmt>
        <c:idx val="12"/>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lumMod val="75000"/>
            </a:schemeClr>
          </a:solidFill>
          <a:ln>
            <a:noFill/>
          </a:ln>
          <a:effectLst/>
        </c:spPr>
      </c:pivotFmt>
      <c:pivotFmt>
        <c:idx val="14"/>
        <c:spPr>
          <a:solidFill>
            <a:schemeClr val="accent5">
              <a:lumMod val="75000"/>
            </a:schemeClr>
          </a:solidFill>
          <a:ln>
            <a:noFill/>
          </a:ln>
          <a:effectLst/>
        </c:spPr>
      </c:pivotFmt>
      <c:pivotFmt>
        <c:idx val="15"/>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lumMod val="75000"/>
            </a:schemeClr>
          </a:solidFill>
          <a:ln>
            <a:noFill/>
          </a:ln>
          <a:effectLst/>
        </c:spPr>
      </c:pivotFmt>
      <c:pivotFmt>
        <c:idx val="17"/>
        <c:spPr>
          <a:solidFill>
            <a:schemeClr val="accent5">
              <a:lumMod val="75000"/>
            </a:schemeClr>
          </a:solidFill>
          <a:ln>
            <a:noFill/>
          </a:ln>
          <a:effectLst/>
        </c:spPr>
      </c:pivotFmt>
      <c:pivotFmt>
        <c:idx val="18"/>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lumMod val="75000"/>
            </a:schemeClr>
          </a:solidFill>
          <a:ln>
            <a:noFill/>
          </a:ln>
          <a:effectLst/>
        </c:spPr>
      </c:pivotFmt>
      <c:pivotFmt>
        <c:idx val="20"/>
        <c:spPr>
          <a:solidFill>
            <a:schemeClr val="accent5">
              <a:lumMod val="75000"/>
            </a:schemeClr>
          </a:solidFill>
          <a:ln>
            <a:noFill/>
          </a:ln>
          <a:effectLst/>
        </c:spPr>
      </c:pivotFmt>
      <c:pivotFmt>
        <c:idx val="21"/>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5">
              <a:lumMod val="75000"/>
            </a:schemeClr>
          </a:solidFill>
          <a:ln>
            <a:noFill/>
          </a:ln>
          <a:effectLst/>
        </c:spPr>
      </c:pivotFmt>
      <c:pivotFmt>
        <c:idx val="23"/>
        <c:spPr>
          <a:solidFill>
            <a:schemeClr val="accent5">
              <a:lumMod val="75000"/>
            </a:schemeClr>
          </a:solidFill>
          <a:ln>
            <a:noFill/>
          </a:ln>
          <a:effectLst/>
        </c:spPr>
      </c:pivotFmt>
      <c:pivotFmt>
        <c:idx val="24"/>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5">
              <a:lumMod val="75000"/>
            </a:schemeClr>
          </a:solidFill>
          <a:ln>
            <a:noFill/>
          </a:ln>
          <a:effectLst/>
        </c:spPr>
      </c:pivotFmt>
      <c:pivotFmt>
        <c:idx val="26"/>
        <c:spPr>
          <a:solidFill>
            <a:schemeClr val="accent5">
              <a:lumMod val="75000"/>
            </a:schemeClr>
          </a:solidFill>
          <a:ln>
            <a:noFill/>
          </a:ln>
          <a:effectLst/>
        </c:spPr>
      </c:pivotFmt>
    </c:pivotFmts>
    <c:plotArea>
      <c:layout/>
      <c:barChart>
        <c:barDir val="col"/>
        <c:grouping val="clustered"/>
        <c:varyColors val="0"/>
        <c:ser>
          <c:idx val="0"/>
          <c:order val="0"/>
          <c:tx>
            <c:strRef>
              <c:f>'Pptx Slide 4'!$K$5</c:f>
              <c:strCache>
                <c:ptCount val="1"/>
                <c:pt idx="0">
                  <c:v>Total</c:v>
                </c:pt>
              </c:strCache>
            </c:strRef>
          </c:tx>
          <c:spPr>
            <a:solidFill>
              <a:schemeClr val="accent5">
                <a:lumMod val="60000"/>
                <a:lumOff val="40000"/>
              </a:schemeClr>
            </a:solidFill>
            <a:ln>
              <a:noFill/>
            </a:ln>
            <a:effectLst/>
          </c:spPr>
          <c:invertIfNegative val="0"/>
          <c:dPt>
            <c:idx val="0"/>
            <c:invertIfNegative val="0"/>
            <c:bubble3D val="0"/>
            <c:spPr>
              <a:solidFill>
                <a:schemeClr val="accent5">
                  <a:lumMod val="75000"/>
                </a:schemeClr>
              </a:solidFill>
              <a:ln>
                <a:noFill/>
              </a:ln>
              <a:effectLst/>
            </c:spPr>
            <c:extLst>
              <c:ext xmlns:c16="http://schemas.microsoft.com/office/drawing/2014/chart" uri="{C3380CC4-5D6E-409C-BE32-E72D297353CC}">
                <c16:uniqueId val="{00000001-72AA-4DB4-9147-D038143ADFAA}"/>
              </c:ext>
            </c:extLst>
          </c:dPt>
          <c:dPt>
            <c:idx val="7"/>
            <c:invertIfNegative val="0"/>
            <c:bubble3D val="0"/>
            <c:spPr>
              <a:solidFill>
                <a:schemeClr val="accent5">
                  <a:lumMod val="75000"/>
                </a:schemeClr>
              </a:solidFill>
              <a:ln>
                <a:noFill/>
              </a:ln>
              <a:effectLst/>
            </c:spPr>
            <c:extLst>
              <c:ext xmlns:c16="http://schemas.microsoft.com/office/drawing/2014/chart" uri="{C3380CC4-5D6E-409C-BE32-E72D297353CC}">
                <c16:uniqueId val="{00000003-72AA-4DB4-9147-D038143ADFAA}"/>
              </c:ext>
            </c:extLst>
          </c:dPt>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'Pptx Slide 4'!$J$6:$J$14</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'Pptx Slide 4'!$K$6:$K$14</c:f>
              <c:numCache>
                <c:formatCode>"$"#,##0</c:formatCode>
                <c:ptCount val="8"/>
                <c:pt idx="0">
                  <c:v>21961819.498855628</c:v>
                </c:pt>
                <c:pt idx="1">
                  <c:v>10834063.805491876</c:v>
                </c:pt>
                <c:pt idx="2">
                  <c:v>10031540.560640626</c:v>
                </c:pt>
                <c:pt idx="3">
                  <c:v>8667251.0443935003</c:v>
                </c:pt>
                <c:pt idx="4">
                  <c:v>2219902.8413249999</c:v>
                </c:pt>
                <c:pt idx="5">
                  <c:v>5505359.0464859996</c:v>
                </c:pt>
                <c:pt idx="6">
                  <c:v>1864718.386713</c:v>
                </c:pt>
                <c:pt idx="7">
                  <c:v>29638834.095899995</c:v>
                </c:pt>
              </c:numCache>
            </c:numRef>
          </c:val>
          <c:extLst>
            <c:ext xmlns:c16="http://schemas.microsoft.com/office/drawing/2014/chart" uri="{C3380CC4-5D6E-409C-BE32-E72D297353CC}">
              <c16:uniqueId val="{00000004-72AA-4DB4-9147-D038143ADFAA}"/>
            </c:ext>
          </c:extLst>
        </c:ser>
        <c:dLbls>
          <c:showLegendKey val="0"/>
          <c:showVal val="0"/>
          <c:showCatName val="0"/>
          <c:showSerName val="0"/>
          <c:showPercent val="0"/>
          <c:showBubbleSize val="0"/>
        </c:dLbls>
        <c:gapWidth val="88"/>
        <c:overlap val="-27"/>
        <c:axId val="98751816"/>
        <c:axId val="1024724183"/>
      </c:barChart>
      <c:catAx>
        <c:axId val="98751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1024724183"/>
        <c:crosses val="autoZero"/>
        <c:auto val="1"/>
        <c:lblAlgn val="ctr"/>
        <c:lblOffset val="100"/>
        <c:noMultiLvlLbl val="0"/>
      </c:catAx>
      <c:valAx>
        <c:axId val="1024724183"/>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98751816"/>
        <c:crosses val="autoZero"/>
        <c:crossBetween val="between"/>
      </c:valAx>
    </c:plotArea>
    <c:plotVisOnly val="1"/>
    <c:dispBlanksAs val="gap"/>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rPr>
              <a:t>Kootha Chemical Expenditure vs. Water Production Actuals</a:t>
            </a:r>
            <a:endParaRPr lang="en-US" sz="1100" b="1"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'[5.4 5.6 5.8 Southern Water Corp Financial Case Study MCU Student Facing Christine Hagan - AcctType.xlsx]Pptx Slide 5'!$C$50</c:f>
              <c:strCache>
                <c:ptCount val="1"/>
                <c:pt idx="0">
                  <c:v>Chem-Exp (001)</c:v>
                </c:pt>
              </c:strCache>
            </c:strRef>
          </c:tx>
          <c:spPr>
            <a:solidFill>
              <a:schemeClr val="accent1">
                <a:lumMod val="40000"/>
                <a:lumOff val="60000"/>
              </a:schemeClr>
            </a:solidFill>
            <a:ln>
              <a:noFill/>
            </a:ln>
            <a:effectLst/>
          </c:spPr>
          <c:invertIfNegative val="0"/>
          <c:cat>
            <c:numRef>
              <c:f>'[5.4 5.6 5.8 Southern Water Corp Financial Case Study MCU Student Facing Christine Hagan - AcctType.xlsx]Pptx Slide 5'!$B$51:$B$62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AcctType.xlsx]Pptx Slide 5'!$C$51:$C$62</c:f>
              <c:numCache>
                <c:formatCode>General</c:formatCode>
                <c:ptCount val="12"/>
                <c:pt idx="0">
                  <c:v>593751.84077137313</c:v>
                </c:pt>
                <c:pt idx="1">
                  <c:v>820393.03401412489</c:v>
                </c:pt>
                <c:pt idx="2">
                  <c:v>642291.58212862327</c:v>
                </c:pt>
                <c:pt idx="3">
                  <c:v>609639.97288837493</c:v>
                </c:pt>
                <c:pt idx="4">
                  <c:v>626073.16897124995</c:v>
                </c:pt>
                <c:pt idx="5">
                  <c:v>602153.37789750006</c:v>
                </c:pt>
                <c:pt idx="6">
                  <c:v>1146143.9846999997</c:v>
                </c:pt>
                <c:pt idx="7">
                  <c:v>964931.83751249989</c:v>
                </c:pt>
                <c:pt idx="8">
                  <c:v>962733.95790000004</c:v>
                </c:pt>
                <c:pt idx="9">
                  <c:v>964825.21760624985</c:v>
                </c:pt>
                <c:pt idx="10">
                  <c:v>1024534.78359375</c:v>
                </c:pt>
                <c:pt idx="11">
                  <c:v>1168045.22566875</c:v>
                </c:pt>
              </c:numCache>
            </c:numRef>
          </c:val>
          <c:extLst>
            <c:ext xmlns:c16="http://schemas.microsoft.com/office/drawing/2014/chart" uri="{C3380CC4-5D6E-409C-BE32-E72D297353CC}">
              <c16:uniqueId val="{00000000-0497-4782-A77B-9F3FF521BC55}"/>
            </c:ext>
          </c:extLst>
        </c:ser>
        <c:dLbls>
          <c:showLegendKey val="0"/>
          <c:showVal val="0"/>
          <c:showCatName val="0"/>
          <c:showSerName val="0"/>
          <c:showPercent val="0"/>
          <c:showBubbleSize val="0"/>
        </c:dLbls>
        <c:gapWidth val="100"/>
        <c:axId val="1534169216"/>
        <c:axId val="1534165472"/>
      </c:barChart>
      <c:lineChart>
        <c:grouping val="standard"/>
        <c:varyColors val="0"/>
        <c:ser>
          <c:idx val="1"/>
          <c:order val="1"/>
          <c:tx>
            <c:strRef>
              <c:f>'[5.4 5.6 5.8 Southern Water Corp Financial Case Study MCU Student Facing Christine Hagan - AcctType.xlsx]Pptx Slide 5'!$D$50</c:f>
              <c:strCache>
                <c:ptCount val="1"/>
                <c:pt idx="0">
                  <c:v>Water Production Actuals</c:v>
                </c:pt>
              </c:strCache>
            </c:strRef>
          </c:tx>
          <c:spPr>
            <a:ln w="28575" cap="rnd">
              <a:solidFill>
                <a:schemeClr val="accent1">
                  <a:lumMod val="75000"/>
                </a:schemeClr>
              </a:solidFill>
              <a:round/>
            </a:ln>
            <a:effectLst/>
          </c:spPr>
          <c:marker>
            <c:symbol val="none"/>
          </c:marker>
          <c:cat>
            <c:numRef>
              <c:f>'[5.4 5.6 5.8 Southern Water Corp Financial Case Study MCU Student Facing Christine Hagan - AcctType.xlsx]Pptx Slide 5'!$B$51:$B$62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AcctType.xlsx]Pptx Slide 5'!$D$51:$D$62</c:f>
              <c:numCache>
                <c:formatCode>General</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val>
          <c:smooth val="0"/>
          <c:extLst>
            <c:ext xmlns:c16="http://schemas.microsoft.com/office/drawing/2014/chart" uri="{C3380CC4-5D6E-409C-BE32-E72D297353CC}">
              <c16:uniqueId val="{00000001-0497-4782-A77B-9F3FF521BC55}"/>
            </c:ext>
          </c:extLst>
        </c:ser>
        <c:dLbls>
          <c:showLegendKey val="0"/>
          <c:showVal val="0"/>
          <c:showCatName val="0"/>
          <c:showSerName val="0"/>
          <c:showPercent val="0"/>
          <c:showBubbleSize val="0"/>
        </c:dLbls>
        <c:marker val="1"/>
        <c:smooth val="0"/>
        <c:axId val="1471512368"/>
        <c:axId val="1471511120"/>
      </c:lineChart>
      <c:dateAx>
        <c:axId val="153416921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4165472"/>
        <c:crosses val="autoZero"/>
        <c:auto val="1"/>
        <c:lblOffset val="100"/>
        <c:baseTimeUnit val="months"/>
      </c:dateAx>
      <c:valAx>
        <c:axId val="1534165472"/>
        <c:scaling>
          <c:orientation val="minMax"/>
        </c:scaling>
        <c:delete val="0"/>
        <c:axPos val="l"/>
        <c:majorGridlines>
          <c:spPr>
            <a:ln w="9525" cap="flat" cmpd="sng" algn="ctr">
              <a:no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4169216"/>
        <c:crosses val="autoZero"/>
        <c:crossBetween val="between"/>
      </c:valAx>
      <c:valAx>
        <c:axId val="147151112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512368"/>
        <c:crosses val="max"/>
        <c:crossBetween val="between"/>
      </c:valAx>
      <c:dateAx>
        <c:axId val="1471512368"/>
        <c:scaling>
          <c:orientation val="minMax"/>
        </c:scaling>
        <c:delete val="1"/>
        <c:axPos val="b"/>
        <c:numFmt formatCode="mmm\-yy" sourceLinked="1"/>
        <c:majorTickMark val="out"/>
        <c:minorTickMark val="none"/>
        <c:tickLblPos val="nextTo"/>
        <c:crossAx val="1471511120"/>
        <c:crosses val="autoZero"/>
        <c:auto val="1"/>
        <c:lblOffset val="100"/>
        <c:baseTimeUnit val="months"/>
      </c:date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rPr>
              <a:t>Surjek Chemical Expenditure vs. Water Production Actuals</a:t>
            </a:r>
            <a:endParaRPr lang="en-US" sz="1100" b="1" dirty="0">
              <a:effectLst/>
            </a:endParaRPr>
          </a:p>
        </c:rich>
      </c:tx>
      <c:overlay val="0"/>
      <c:spPr>
        <a:noFill/>
        <a:ln>
          <a:noFill/>
        </a:ln>
        <a:effectLst/>
      </c:spPr>
    </c:title>
    <c:autoTitleDeleted val="0"/>
    <c:plotArea>
      <c:layout/>
      <c:barChart>
        <c:barDir val="col"/>
        <c:grouping val="clustered"/>
        <c:varyColors val="0"/>
        <c:ser>
          <c:idx val="2"/>
          <c:order val="0"/>
          <c:tx>
            <c:strRef>
              <c:f>'[5.4 5.6 5.8 Southern Water Corp Financial Case Study MCU Student Facing Christine Hagan - AcctType.xlsx]Pptx Slide 5'!$I$50</c:f>
              <c:strCache>
                <c:ptCount val="1"/>
                <c:pt idx="0">
                  <c:v>Chem-Exp (001)</c:v>
                </c:pt>
              </c:strCache>
            </c:strRef>
          </c:tx>
          <c:spPr>
            <a:solidFill>
              <a:schemeClr val="accent1">
                <a:lumMod val="40000"/>
                <a:lumOff val="60000"/>
              </a:schemeClr>
            </a:solidFill>
          </c:spPr>
          <c:invertIfNegative val="0"/>
          <c:cat>
            <c:numRef>
              <c:f>'[5.4 5.6 5.8 Southern Water Corp Financial Case Study MCU Student Facing Christine Hagan - AcctType.xlsx]Pptx Slide 5'!$H$51:$H$62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AcctType.xlsx]Pptx Slide 5'!$I$51:$I$62</c:f>
              <c:numCache>
                <c:formatCode>0</c:formatCode>
                <c:ptCount val="12"/>
                <c:pt idx="0">
                  <c:v>2533034.5131168002</c:v>
                </c:pt>
                <c:pt idx="1">
                  <c:v>3051574.1625600001</c:v>
                </c:pt>
                <c:pt idx="2">
                  <c:v>3084202.7580672004</c:v>
                </c:pt>
                <c:pt idx="3">
                  <c:v>4135202.765971201</c:v>
                </c:pt>
                <c:pt idx="4">
                  <c:v>4473275.8948415993</c:v>
                </c:pt>
                <c:pt idx="5">
                  <c:v>3464957.9260800011</c:v>
                </c:pt>
                <c:pt idx="6">
                  <c:v>4049642.8266000003</c:v>
                </c:pt>
                <c:pt idx="7">
                  <c:v>4767948.2214000002</c:v>
                </c:pt>
                <c:pt idx="8">
                  <c:v>4346722.8083999995</c:v>
                </c:pt>
                <c:pt idx="9">
                  <c:v>4671541.1274000006</c:v>
                </c:pt>
                <c:pt idx="10">
                  <c:v>5478104.6040000012</c:v>
                </c:pt>
                <c:pt idx="11">
                  <c:v>2269805.1667200001</c:v>
                </c:pt>
              </c:numCache>
            </c:numRef>
          </c:val>
          <c:extLst>
            <c:ext xmlns:c16="http://schemas.microsoft.com/office/drawing/2014/chart" uri="{C3380CC4-5D6E-409C-BE32-E72D297353CC}">
              <c16:uniqueId val="{00000000-7D9E-47FA-892B-0FFE7BEBF2EE}"/>
            </c:ext>
          </c:extLst>
        </c:ser>
        <c:dLbls>
          <c:showLegendKey val="0"/>
          <c:showVal val="0"/>
          <c:showCatName val="0"/>
          <c:showSerName val="0"/>
          <c:showPercent val="0"/>
          <c:showBubbleSize val="0"/>
        </c:dLbls>
        <c:gapWidth val="100"/>
        <c:axId val="1534169216"/>
        <c:axId val="1534165472"/>
      </c:barChart>
      <c:lineChart>
        <c:grouping val="standard"/>
        <c:varyColors val="0"/>
        <c:ser>
          <c:idx val="3"/>
          <c:order val="1"/>
          <c:tx>
            <c:strRef>
              <c:f>'[5.4 5.6 5.8 Southern Water Corp Financial Case Study MCU Student Facing Christine Hagan - AcctType.xlsx]Pptx Slide 5'!$J$50</c:f>
              <c:strCache>
                <c:ptCount val="1"/>
                <c:pt idx="0">
                  <c:v>Water Production Actuals</c:v>
                </c:pt>
              </c:strCache>
            </c:strRef>
          </c:tx>
          <c:spPr>
            <a:ln>
              <a:solidFill>
                <a:schemeClr val="accent1">
                  <a:lumMod val="75000"/>
                </a:schemeClr>
              </a:solidFill>
            </a:ln>
          </c:spPr>
          <c:marker>
            <c:symbol val="none"/>
          </c:marker>
          <c:cat>
            <c:numRef>
              <c:f>'[5.4 5.6 5.8 Southern Water Corp Financial Case Study MCU Student Facing Christine Hagan - AcctType.xlsx]Pptx Slide 5'!$H$51:$H$62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AcctType.xlsx]Pptx Slide 5'!$J$51:$J$62</c:f>
              <c:numCache>
                <c:formatCode>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val>
          <c:smooth val="0"/>
          <c:extLst>
            <c:ext xmlns:c16="http://schemas.microsoft.com/office/drawing/2014/chart" uri="{C3380CC4-5D6E-409C-BE32-E72D297353CC}">
              <c16:uniqueId val="{00000001-7D9E-47FA-892B-0FFE7BEBF2EE}"/>
            </c:ext>
          </c:extLst>
        </c:ser>
        <c:dLbls>
          <c:showLegendKey val="0"/>
          <c:showVal val="0"/>
          <c:showCatName val="0"/>
          <c:showSerName val="0"/>
          <c:showPercent val="0"/>
          <c:showBubbleSize val="0"/>
        </c:dLbls>
        <c:marker val="1"/>
        <c:smooth val="0"/>
        <c:axId val="391313776"/>
        <c:axId val="391301712"/>
      </c:lineChart>
      <c:dateAx>
        <c:axId val="153416921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4165472"/>
        <c:crosses val="autoZero"/>
        <c:auto val="1"/>
        <c:lblOffset val="100"/>
        <c:baseTimeUnit val="months"/>
      </c:dateAx>
      <c:valAx>
        <c:axId val="1534165472"/>
        <c:scaling>
          <c:orientation val="minMax"/>
        </c:scaling>
        <c:delete val="0"/>
        <c:axPos val="l"/>
        <c:majorGridlines>
          <c:spPr>
            <a:ln w="9525" cap="flat" cmpd="sng" algn="ctr">
              <a:no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4169216"/>
        <c:crosses val="autoZero"/>
        <c:crossBetween val="between"/>
      </c:valAx>
      <c:valAx>
        <c:axId val="391301712"/>
        <c:scaling>
          <c:orientation val="minMax"/>
        </c:scaling>
        <c:delete val="0"/>
        <c:axPos val="r"/>
        <c:numFmt formatCode="0" sourceLinked="1"/>
        <c:majorTickMark val="none"/>
        <c:minorTickMark val="none"/>
        <c:tickLblPos val="nextTo"/>
        <c:spPr>
          <a:ln>
            <a:noFill/>
          </a:ln>
        </c:spPr>
        <c:txPr>
          <a:bodyPr/>
          <a:lstStyle/>
          <a:p>
            <a:pPr>
              <a:defRPr sz="900" b="0"/>
            </a:pPr>
            <a:endParaRPr lang="en-US"/>
          </a:p>
        </c:txPr>
        <c:crossAx val="391313776"/>
        <c:crosses val="max"/>
        <c:crossBetween val="between"/>
      </c:valAx>
      <c:dateAx>
        <c:axId val="391313776"/>
        <c:scaling>
          <c:orientation val="minMax"/>
        </c:scaling>
        <c:delete val="1"/>
        <c:axPos val="b"/>
        <c:numFmt formatCode="mmm\-yy" sourceLinked="1"/>
        <c:majorTickMark val="out"/>
        <c:minorTickMark val="none"/>
        <c:tickLblPos val="nextTo"/>
        <c:crossAx val="391301712"/>
        <c:crosses val="autoZero"/>
        <c:auto val="1"/>
        <c:lblOffset val="100"/>
        <c:baseTimeUnit val="months"/>
        <c:majorUnit val="1"/>
        <c:minorUnit val="1"/>
      </c:dateAx>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rPr>
              <a:t>Jutik Chemical Expenditure vs. Water Production Actuals</a:t>
            </a:r>
            <a:endParaRPr lang="en-US" sz="1100" b="1" dirty="0">
              <a:effectLst/>
            </a:endParaRPr>
          </a:p>
        </c:rich>
      </c:tx>
      <c:overlay val="0"/>
      <c:spPr>
        <a:noFill/>
        <a:ln>
          <a:noFill/>
        </a:ln>
        <a:effectLst/>
      </c:spPr>
    </c:title>
    <c:autoTitleDeleted val="0"/>
    <c:plotArea>
      <c:layout/>
      <c:barChart>
        <c:barDir val="col"/>
        <c:grouping val="clustered"/>
        <c:varyColors val="0"/>
        <c:ser>
          <c:idx val="0"/>
          <c:order val="0"/>
          <c:tx>
            <c:strRef>
              <c:f>'[5.4 5.6 5.8 Southern Water Corp Financial Case Study MCU Student Facing Christine Hagan - AcctType.xlsx]Pptx Slide 5'!$O$50</c:f>
              <c:strCache>
                <c:ptCount val="1"/>
                <c:pt idx="0">
                  <c:v>Chem-Exp (001)</c:v>
                </c:pt>
              </c:strCache>
            </c:strRef>
          </c:tx>
          <c:spPr>
            <a:solidFill>
              <a:schemeClr val="accent1">
                <a:lumMod val="40000"/>
                <a:lumOff val="60000"/>
              </a:schemeClr>
            </a:solidFill>
            <a:ln>
              <a:noFill/>
            </a:ln>
          </c:spPr>
          <c:invertIfNegative val="0"/>
          <c:cat>
            <c:numRef>
              <c:f>'[5.4 5.6 5.8 Southern Water Corp Financial Case Study MCU Student Facing Christine Hagan - AcctType.xlsx]Pptx Slide 5'!$N$51:$N$62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AcctType.xlsx]Pptx Slide 5'!$O$51:$O$62</c:f>
              <c:numCache>
                <c:formatCode>0</c:formatCode>
                <c:ptCount val="12"/>
                <c:pt idx="0">
                  <c:v>1625596.3356633</c:v>
                </c:pt>
                <c:pt idx="1">
                  <c:v>1295067.8472731998</c:v>
                </c:pt>
                <c:pt idx="2">
                  <c:v>1750624.8818057997</c:v>
                </c:pt>
                <c:pt idx="3">
                  <c:v>1472529.3869285996</c:v>
                </c:pt>
                <c:pt idx="4">
                  <c:v>1252200.4923928501</c:v>
                </c:pt>
                <c:pt idx="5">
                  <c:v>1406782.6738875001</c:v>
                </c:pt>
                <c:pt idx="6">
                  <c:v>1877449.5046125001</c:v>
                </c:pt>
                <c:pt idx="7">
                  <c:v>1912219.1750437501</c:v>
                </c:pt>
                <c:pt idx="8">
                  <c:v>2266625.1980531253</c:v>
                </c:pt>
                <c:pt idx="9">
                  <c:v>2234200.5744250002</c:v>
                </c:pt>
                <c:pt idx="10">
                  <c:v>2593715.6428375002</c:v>
                </c:pt>
                <c:pt idx="11">
                  <c:v>2274807.7859325004</c:v>
                </c:pt>
              </c:numCache>
            </c:numRef>
          </c:val>
          <c:extLst>
            <c:ext xmlns:c16="http://schemas.microsoft.com/office/drawing/2014/chart" uri="{C3380CC4-5D6E-409C-BE32-E72D297353CC}">
              <c16:uniqueId val="{00000000-EE5E-4B41-B218-CA722551F65D}"/>
            </c:ext>
          </c:extLst>
        </c:ser>
        <c:dLbls>
          <c:showLegendKey val="0"/>
          <c:showVal val="0"/>
          <c:showCatName val="0"/>
          <c:showSerName val="0"/>
          <c:showPercent val="0"/>
          <c:showBubbleSize val="0"/>
        </c:dLbls>
        <c:gapWidth val="100"/>
        <c:axId val="1534169216"/>
        <c:axId val="1534165472"/>
      </c:barChart>
      <c:lineChart>
        <c:grouping val="standard"/>
        <c:varyColors val="0"/>
        <c:ser>
          <c:idx val="1"/>
          <c:order val="1"/>
          <c:tx>
            <c:strRef>
              <c:f>'[5.4 5.6 5.8 Southern Water Corp Financial Case Study MCU Student Facing Christine Hagan - AcctType.xlsx]Pptx Slide 5'!$P$50</c:f>
              <c:strCache>
                <c:ptCount val="1"/>
                <c:pt idx="0">
                  <c:v>Water Production Actuals</c:v>
                </c:pt>
              </c:strCache>
            </c:strRef>
          </c:tx>
          <c:spPr>
            <a:ln>
              <a:solidFill>
                <a:schemeClr val="accent1">
                  <a:lumMod val="75000"/>
                </a:schemeClr>
              </a:solidFill>
            </a:ln>
          </c:spPr>
          <c:marker>
            <c:symbol val="none"/>
          </c:marker>
          <c:cat>
            <c:numRef>
              <c:f>'[5.4 5.6 5.8 Southern Water Corp Financial Case Study MCU Student Facing Christine Hagan - AcctType.xlsx]Pptx Slide 5'!$N$51:$N$62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AcctType.xlsx]Pptx Slide 5'!$P$51:$P$62</c:f>
              <c:numCache>
                <c:formatCode>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val>
          <c:smooth val="0"/>
          <c:extLst>
            <c:ext xmlns:c16="http://schemas.microsoft.com/office/drawing/2014/chart" uri="{C3380CC4-5D6E-409C-BE32-E72D297353CC}">
              <c16:uniqueId val="{00000001-EE5E-4B41-B218-CA722551F65D}"/>
            </c:ext>
          </c:extLst>
        </c:ser>
        <c:dLbls>
          <c:showLegendKey val="0"/>
          <c:showVal val="0"/>
          <c:showCatName val="0"/>
          <c:showSerName val="0"/>
          <c:showPercent val="0"/>
          <c:showBubbleSize val="0"/>
        </c:dLbls>
        <c:marker val="1"/>
        <c:smooth val="0"/>
        <c:axId val="38459376"/>
        <c:axId val="38456048"/>
      </c:lineChart>
      <c:dateAx>
        <c:axId val="153416921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4165472"/>
        <c:crosses val="autoZero"/>
        <c:auto val="1"/>
        <c:lblOffset val="100"/>
        <c:baseTimeUnit val="months"/>
      </c:dateAx>
      <c:valAx>
        <c:axId val="1534165472"/>
        <c:scaling>
          <c:orientation val="minMax"/>
        </c:scaling>
        <c:delete val="0"/>
        <c:axPos val="l"/>
        <c:majorGridlines>
          <c:spPr>
            <a:ln w="9525" cap="flat" cmpd="sng" algn="ctr">
              <a:no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4169216"/>
        <c:crosses val="autoZero"/>
        <c:crossBetween val="between"/>
      </c:valAx>
      <c:valAx>
        <c:axId val="38456048"/>
        <c:scaling>
          <c:orientation val="minMax"/>
        </c:scaling>
        <c:delete val="0"/>
        <c:axPos val="r"/>
        <c:numFmt formatCode="0" sourceLinked="1"/>
        <c:majorTickMark val="out"/>
        <c:minorTickMark val="none"/>
        <c:tickLblPos val="nextTo"/>
        <c:spPr>
          <a:ln>
            <a:noFill/>
          </a:ln>
        </c:spPr>
        <c:txPr>
          <a:bodyPr/>
          <a:lstStyle/>
          <a:p>
            <a:pPr>
              <a:defRPr sz="900"/>
            </a:pPr>
            <a:endParaRPr lang="en-US"/>
          </a:p>
        </c:txPr>
        <c:crossAx val="38459376"/>
        <c:crosses val="max"/>
        <c:crossBetween val="between"/>
      </c:valAx>
      <c:dateAx>
        <c:axId val="38459376"/>
        <c:scaling>
          <c:orientation val="minMax"/>
        </c:scaling>
        <c:delete val="1"/>
        <c:axPos val="b"/>
        <c:numFmt formatCode="mmm\-yy" sourceLinked="1"/>
        <c:majorTickMark val="out"/>
        <c:minorTickMark val="none"/>
        <c:tickLblPos val="nextTo"/>
        <c:crossAx val="38456048"/>
        <c:crosses val="autoZero"/>
        <c:auto val="1"/>
        <c:lblOffset val="100"/>
        <c:baseTimeUnit val="months"/>
        <c:majorUnit val="1"/>
        <c:minorUnit val="1"/>
      </c:dateAx>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EBIT</a:t>
            </a:r>
            <a:r>
              <a:rPr lang="en-US" b="1" baseline="0" dirty="0"/>
              <a:t> by Plant (July 2013 to June 2014)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'[5.4 5.6 5.8 Southern Water Corp Financial Case Study MCU Student Facing Christine Hagan - AcctType.xlsx]EBIT Analysis'!$Q$13</c:f>
              <c:strCache>
                <c:ptCount val="1"/>
                <c:pt idx="0">
                  <c:v>Total</c:v>
                </c:pt>
              </c:strCache>
            </c:strRef>
          </c:tx>
          <c:spPr>
            <a:solidFill>
              <a:schemeClr val="accent5"/>
            </a:solidFill>
            <a:ln>
              <a:noFill/>
            </a:ln>
            <a:effectLst/>
          </c:spPr>
          <c:invertIfNegative val="0"/>
          <c:dLbls>
            <c:numFmt formatCode="&quot;$&quot;#,##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'[5.4 5.6 5.8 Southern Water Corp Financial Case Study MCU Student Facing Christine Hagan - AcctType.xlsx]EBIT Analysis'!$A$23:$A$25</c:f>
              <c:strCache>
                <c:ptCount val="3"/>
                <c:pt idx="0">
                  <c:v>Kootha</c:v>
                </c:pt>
                <c:pt idx="1">
                  <c:v>Surjek</c:v>
                </c:pt>
                <c:pt idx="2">
                  <c:v>Jutik</c:v>
                </c:pt>
              </c:strCache>
            </c:strRef>
          </c:cat>
          <c:val>
            <c:numRef>
              <c:f>'[5.4 5.6 5.8 Southern Water Corp Financial Case Study MCU Student Facing Christine Hagan - AcctType.xlsx]EBIT Analysis'!$Q$23:$Q$25</c:f>
              <c:numCache>
                <c:formatCode>"$"#,##0.00;[Red]\-"$"#,##0.00</c:formatCode>
                <c:ptCount val="3"/>
                <c:pt idx="0">
                  <c:v>19721133.205825478</c:v>
                </c:pt>
                <c:pt idx="1">
                  <c:v>22936250.129034162</c:v>
                </c:pt>
                <c:pt idx="2">
                  <c:v>72941736.097194389</c:v>
                </c:pt>
              </c:numCache>
            </c:numRef>
          </c:val>
          <c:extLst>
            <c:ext xmlns:c16="http://schemas.microsoft.com/office/drawing/2014/chart" uri="{C3380CC4-5D6E-409C-BE32-E72D297353CC}">
              <c16:uniqueId val="{00000000-2123-407F-B3A2-15B0F9BC6519}"/>
            </c:ext>
          </c:extLst>
        </c:ser>
        <c:dLbls>
          <c:showLegendKey val="0"/>
          <c:showVal val="0"/>
          <c:showCatName val="0"/>
          <c:showSerName val="0"/>
          <c:showPercent val="0"/>
          <c:showBubbleSize val="0"/>
        </c:dLbls>
        <c:gapWidth val="85"/>
        <c:axId val="1037377071"/>
        <c:axId val="1037371663"/>
      </c:barChart>
      <c:catAx>
        <c:axId val="1037377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371663"/>
        <c:crosses val="autoZero"/>
        <c:auto val="1"/>
        <c:lblAlgn val="ctr"/>
        <c:lblOffset val="100"/>
        <c:noMultiLvlLbl val="0"/>
      </c:catAx>
      <c:valAx>
        <c:axId val="1037371663"/>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377071"/>
        <c:crosses val="autoZero"/>
        <c:crossBetween val="between"/>
        <c:minorUnit val="4000000"/>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EBIT by Plant (July</a:t>
            </a:r>
            <a:r>
              <a:rPr lang="en-US" b="1" baseline="0" dirty="0"/>
              <a:t> 2013 to June 2014)</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'[5.4 5.6 5.8 Southern Water Corp Financial Case Study MCU Student Facing Christine Hagan - AcctType.xlsx]EBIT Analysis'!$A$56</c:f>
              <c:strCache>
                <c:ptCount val="1"/>
                <c:pt idx="0">
                  <c:v>Kootha</c:v>
                </c:pt>
              </c:strCache>
            </c:strRef>
          </c:tx>
          <c:spPr>
            <a:ln w="28575" cap="rnd">
              <a:solidFill>
                <a:schemeClr val="tx2">
                  <a:lumMod val="60000"/>
                  <a:lumOff val="40000"/>
                </a:schemeClr>
              </a:solidFill>
              <a:round/>
            </a:ln>
            <a:effectLst/>
          </c:spPr>
          <c:marker>
            <c:symbol val="circle"/>
            <c:size val="5"/>
            <c:spPr>
              <a:solidFill>
                <a:schemeClr val="tx2">
                  <a:lumMod val="50000"/>
                </a:schemeClr>
              </a:solidFill>
              <a:ln w="9525">
                <a:solidFill>
                  <a:schemeClr val="accent5">
                    <a:shade val="86000"/>
                  </a:schemeClr>
                </a:solidFill>
              </a:ln>
              <a:effectLst/>
            </c:spPr>
          </c:marker>
          <c:cat>
            <c:numRef>
              <c:f>'[5.4 5.6 5.8 Southern Water Corp Financial Case Study MCU Student Facing Christine Hagan - AcctType.xlsx]EBIT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AcctType.xlsx]EBIT Analysis'!$E$56:$P$56</c:f>
              <c:numCache>
                <c:formatCode>0.00%</c:formatCode>
                <c:ptCount val="12"/>
                <c:pt idx="0">
                  <c:v>0.41529437933894875</c:v>
                </c:pt>
                <c:pt idx="1">
                  <c:v>0.16120151183040166</c:v>
                </c:pt>
                <c:pt idx="2">
                  <c:v>0.28887410723655493</c:v>
                </c:pt>
                <c:pt idx="3">
                  <c:v>0.32001932998338012</c:v>
                </c:pt>
                <c:pt idx="4">
                  <c:v>0.33869312626258291</c:v>
                </c:pt>
                <c:pt idx="5">
                  <c:v>0.34820783846476255</c:v>
                </c:pt>
                <c:pt idx="6">
                  <c:v>0.32889058147025918</c:v>
                </c:pt>
                <c:pt idx="7">
                  <c:v>0.36170053874987812</c:v>
                </c:pt>
                <c:pt idx="8">
                  <c:v>0.3957450352355435</c:v>
                </c:pt>
                <c:pt idx="9">
                  <c:v>0.17121060352256295</c:v>
                </c:pt>
                <c:pt idx="10">
                  <c:v>0.13014434409940612</c:v>
                </c:pt>
                <c:pt idx="11">
                  <c:v>-3.2015452692863752E-2</c:v>
                </c:pt>
              </c:numCache>
            </c:numRef>
          </c:val>
          <c:smooth val="0"/>
          <c:extLst>
            <c:ext xmlns:c16="http://schemas.microsoft.com/office/drawing/2014/chart" uri="{C3380CC4-5D6E-409C-BE32-E72D297353CC}">
              <c16:uniqueId val="{00000000-99E2-4C99-953F-43BA4D19FE61}"/>
            </c:ext>
          </c:extLst>
        </c:ser>
        <c:ser>
          <c:idx val="2"/>
          <c:order val="2"/>
          <c:tx>
            <c:strRef>
              <c:f>'[5.4 5.6 5.8 Southern Water Corp Financial Case Study MCU Student Facing Christine Hagan - AcctType.xlsx]EBIT Analysis'!$A$57</c:f>
              <c:strCache>
                <c:ptCount val="1"/>
                <c:pt idx="0">
                  <c:v>Surjek</c:v>
                </c:pt>
              </c:strCache>
            </c:strRef>
          </c:tx>
          <c:spPr>
            <a:ln w="28575" cap="rnd">
              <a:solidFill>
                <a:schemeClr val="tx2">
                  <a:lumMod val="20000"/>
                  <a:lumOff val="80000"/>
                </a:schemeClr>
              </a:solidFill>
              <a:round/>
            </a:ln>
            <a:effectLst/>
          </c:spPr>
          <c:marker>
            <c:symbol val="circle"/>
            <c:size val="5"/>
            <c:spPr>
              <a:solidFill>
                <a:schemeClr val="tx2">
                  <a:lumMod val="50000"/>
                </a:schemeClr>
              </a:solidFill>
              <a:ln w="9525">
                <a:solidFill>
                  <a:schemeClr val="accent5">
                    <a:tint val="86000"/>
                  </a:schemeClr>
                </a:solidFill>
              </a:ln>
              <a:effectLst/>
            </c:spPr>
          </c:marker>
          <c:cat>
            <c:numRef>
              <c:f>'[5.4 5.6 5.8 Southern Water Corp Financial Case Study MCU Student Facing Christine Hagan - AcctType.xlsx]EBIT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AcctType.xlsx]EBIT Analysis'!$E$57:$P$57</c:f>
              <c:numCache>
                <c:formatCode>0.00%</c:formatCode>
                <c:ptCount val="12"/>
                <c:pt idx="0">
                  <c:v>0.34559569405381318</c:v>
                </c:pt>
                <c:pt idx="1">
                  <c:v>6.4599684274176311E-2</c:v>
                </c:pt>
                <c:pt idx="2">
                  <c:v>0.14433359289184161</c:v>
                </c:pt>
                <c:pt idx="3">
                  <c:v>-0.22177748431522884</c:v>
                </c:pt>
                <c:pt idx="4">
                  <c:v>-0.44766201795834271</c:v>
                </c:pt>
                <c:pt idx="5">
                  <c:v>0.16732145063494736</c:v>
                </c:pt>
                <c:pt idx="6">
                  <c:v>0.37427618015254988</c:v>
                </c:pt>
                <c:pt idx="7">
                  <c:v>0.11368942332287189</c:v>
                </c:pt>
                <c:pt idx="8">
                  <c:v>0.23574321478746163</c:v>
                </c:pt>
                <c:pt idx="9">
                  <c:v>0.11675504697527</c:v>
                </c:pt>
                <c:pt idx="10">
                  <c:v>-0.29356581548975247</c:v>
                </c:pt>
                <c:pt idx="11">
                  <c:v>0.47482161130642098</c:v>
                </c:pt>
              </c:numCache>
            </c:numRef>
          </c:val>
          <c:smooth val="0"/>
          <c:extLst>
            <c:ext xmlns:c16="http://schemas.microsoft.com/office/drawing/2014/chart" uri="{C3380CC4-5D6E-409C-BE32-E72D297353CC}">
              <c16:uniqueId val="{00000001-99E2-4C99-953F-43BA4D19FE61}"/>
            </c:ext>
          </c:extLst>
        </c:ser>
        <c:ser>
          <c:idx val="3"/>
          <c:order val="3"/>
          <c:tx>
            <c:strRef>
              <c:f>'[5.4 5.6 5.8 Southern Water Corp Financial Case Study MCU Student Facing Christine Hagan - AcctType.xlsx]EBIT Analysis'!$A$58</c:f>
              <c:strCache>
                <c:ptCount val="1"/>
                <c:pt idx="0">
                  <c:v>Jutik</c:v>
                </c:pt>
              </c:strCache>
            </c:strRef>
          </c:tx>
          <c:spPr>
            <a:ln w="28575" cap="rnd">
              <a:solidFill>
                <a:schemeClr val="tx2">
                  <a:lumMod val="75000"/>
                </a:schemeClr>
              </a:solidFill>
              <a:round/>
            </a:ln>
            <a:effectLst/>
          </c:spPr>
          <c:marker>
            <c:symbol val="circle"/>
            <c:size val="5"/>
            <c:spPr>
              <a:solidFill>
                <a:schemeClr val="tx2">
                  <a:lumMod val="50000"/>
                </a:schemeClr>
              </a:solidFill>
              <a:ln w="9525">
                <a:solidFill>
                  <a:schemeClr val="accent5">
                    <a:tint val="58000"/>
                  </a:schemeClr>
                </a:solidFill>
              </a:ln>
              <a:effectLst/>
            </c:spPr>
          </c:marker>
          <c:cat>
            <c:numRef>
              <c:f>'[5.4 5.6 5.8 Southern Water Corp Financial Case Study MCU Student Facing Christine Hagan - AcctType.xlsx]EBIT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'[5.4 5.6 5.8 Southern Water Corp Financial Case Study MCU Student Facing Christine Hagan - AcctType.xlsx]EBIT Analysis'!$E$58:$P$58</c:f>
              <c:numCache>
                <c:formatCode>0.00%</c:formatCode>
                <c:ptCount val="12"/>
                <c:pt idx="0">
                  <c:v>0.35762388953297347</c:v>
                </c:pt>
                <c:pt idx="1">
                  <c:v>0.5013107546263732</c:v>
                </c:pt>
                <c:pt idx="2">
                  <c:v>0.335324391203424</c:v>
                </c:pt>
                <c:pt idx="3">
                  <c:v>0.37373471996246982</c:v>
                </c:pt>
                <c:pt idx="4">
                  <c:v>0.47039691903281716</c:v>
                </c:pt>
                <c:pt idx="5">
                  <c:v>0.47313004208100962</c:v>
                </c:pt>
                <c:pt idx="6">
                  <c:v>0.53530202898643731</c:v>
                </c:pt>
                <c:pt idx="7">
                  <c:v>0.52577909011510338</c:v>
                </c:pt>
                <c:pt idx="8">
                  <c:v>0.38588068285200638</c:v>
                </c:pt>
                <c:pt idx="9">
                  <c:v>0.55152119278952894</c:v>
                </c:pt>
                <c:pt idx="10">
                  <c:v>0.43228332459198315</c:v>
                </c:pt>
                <c:pt idx="11">
                  <c:v>0.37303495544431575</c:v>
                </c:pt>
              </c:numCache>
            </c:numRef>
          </c:val>
          <c:smooth val="0"/>
          <c:extLst>
            <c:ext xmlns:c16="http://schemas.microsoft.com/office/drawing/2014/chart" uri="{C3380CC4-5D6E-409C-BE32-E72D297353CC}">
              <c16:uniqueId val="{00000002-99E2-4C99-953F-43BA4D19FE61}"/>
            </c:ext>
          </c:extLst>
        </c:ser>
        <c:dLbls>
          <c:showLegendKey val="0"/>
          <c:showVal val="0"/>
          <c:showCatName val="0"/>
          <c:showSerName val="0"/>
          <c:showPercent val="0"/>
          <c:showBubbleSize val="0"/>
        </c:dLbls>
        <c:marker val="1"/>
        <c:smooth val="0"/>
        <c:axId val="1511844016"/>
        <c:axId val="1511842352"/>
        <c:extLst>
          <c:ext xmlns:c15="http://schemas.microsoft.com/office/drawing/2012/chart" uri="{02D57815-91ED-43cb-92C2-25804820EDAC}">
            <c15:filteredLineSeries>
              <c15:ser>
                <c:idx val="0"/>
                <c:order val="0"/>
                <c:tx>
                  <c:strRef>
                    <c:extLst>
                      <c:ext uri="{02D57815-91ED-43cb-92C2-25804820EDAC}">
                        <c15:formulaRef>
                          <c15:sqref>'[5.4 5.6 5.8 Southern Water Corp Financial Case Study MCU Student Facing Christine Hagan - AcctType.xlsx]EBIT Analysis'!$A$55</c15:sqref>
                        </c15:formulaRef>
                      </c:ext>
                    </c:extLst>
                    <c:strCache>
                      <c:ptCount val="1"/>
                    </c:strCache>
                  </c:strRef>
                </c:tx>
                <c:spPr>
                  <a:ln w="28575" cap="rnd">
                    <a:solidFill>
                      <a:schemeClr val="accent5">
                        <a:shade val="58000"/>
                      </a:schemeClr>
                    </a:solidFill>
                    <a:round/>
                  </a:ln>
                  <a:effectLst/>
                </c:spPr>
                <c:marker>
                  <c:symbol val="none"/>
                </c:marker>
                <c:cat>
                  <c:numRef>
                    <c:extLst>
                      <c:ext uri="{02D57815-91ED-43cb-92C2-25804820EDAC}">
                        <c15:formulaRef>
                          <c15:sqref>'[5.4 5.6 5.8 Southern Water Corp Financial Case Study MCU Student Facing Christine Hagan - AcctType.xlsx]EBIT Analysis'!$E$54:$P$54</c15:sqref>
                        </c15:formulaRef>
                      </c:ext>
                    </c:extLst>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extLst>
                      <c:ext uri="{02D57815-91ED-43cb-92C2-25804820EDAC}">
                        <c15:formulaRef>
                          <c15:sqref>'[5.4 5.6 5.8 Southern Water Corp Financial Case Study MCU Student Facing Christine Hagan - AcctType.xlsx]EBIT Analysis'!$E$55:$P$55</c15:sqref>
                        </c15:formulaRef>
                      </c:ext>
                    </c:extLst>
                    <c:numCache>
                      <c:formatCode>General</c:formatCode>
                      <c:ptCount val="12"/>
                    </c:numCache>
                  </c:numRef>
                </c:val>
                <c:smooth val="0"/>
                <c:extLst>
                  <c:ext xmlns:c16="http://schemas.microsoft.com/office/drawing/2014/chart" uri="{C3380CC4-5D6E-409C-BE32-E72D297353CC}">
                    <c16:uniqueId val="{00000003-99E2-4C99-953F-43BA4D19FE61}"/>
                  </c:ext>
                </c:extLst>
              </c15:ser>
            </c15:filteredLineSeries>
          </c:ext>
        </c:extLst>
      </c:lineChart>
      <c:dateAx>
        <c:axId val="1511844016"/>
        <c:scaling>
          <c:orientation val="minMax"/>
        </c:scaling>
        <c:delete val="0"/>
        <c:axPos val="b"/>
        <c:numFmt formatCode="mmm\-yy" sourceLinked="1"/>
        <c:majorTickMark val="out"/>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42352"/>
        <c:crosses val="autoZero"/>
        <c:auto val="1"/>
        <c:lblOffset val="100"/>
        <c:baseTimeUnit val="months"/>
      </c:dateAx>
      <c:valAx>
        <c:axId val="1511842352"/>
        <c:scaling>
          <c:orientation val="minMax"/>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440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[5.4 5.6 5.8 Southern Water Corp Financial Case Study MCU Student Facing Christine Hagan - AcctType.xlsx]Pptx Slide 1!PivotTable2</c:name>
    <c:fmtId val="-1"/>
  </c:pivotSource>
  <c:chart>
    <c:title>
      <c:tx>
        <c:rich>
          <a:bodyPr rot="0" spcFirstLastPara="1" vertOverflow="ellipsis" vert="horz" wrap="square" anchor="ctr" anchorCtr="1"/>
          <a:lstStyle/>
          <a:p>
            <a:pPr>
              <a:defRPr sz="1800" b="1" i="0" u="none" strike="noStrike" kern="1200" cap="none" spc="50" baseline="0">
                <a:noFill/>
                <a:latin typeface="+mn-lt"/>
                <a:ea typeface="+mn-ea"/>
                <a:cs typeface="+mn-cs"/>
              </a:defRPr>
            </a:pPr>
            <a:r>
              <a:rPr lang="en-US" cap="none" baseline="0" dirty="0">
                <a:solidFill>
                  <a:schemeClr val="bg1">
                    <a:lumMod val="50000"/>
                  </a:schemeClr>
                </a:solidFill>
              </a:rPr>
              <a:t>Total Revenue (%) Contribution Customer Segment </a:t>
            </a:r>
          </a:p>
        </c:rich>
      </c:tx>
      <c:overlay val="0"/>
      <c:spPr>
        <a:noFill/>
        <a:ln>
          <a:noFill/>
        </a:ln>
        <a:effectLst/>
      </c:spPr>
    </c:title>
    <c:autoTitleDeleted val="0"/>
    <c:pivotFmts>
      <c:pivotFmt>
        <c:idx val="0"/>
        <c:spPr>
          <a:solidFill>
            <a:schemeClr val="accent5">
              <a:alpha val="70000"/>
            </a:schemeClr>
          </a:solidFill>
          <a:ln>
            <a:noFill/>
          </a:ln>
          <a:effectLst/>
        </c:spPr>
        <c:marker>
          <c:spPr>
            <a:gradFill>
              <a:gsLst>
                <a:gs pos="0">
                  <a:schemeClr val="accent5"/>
                </a:gs>
                <a:gs pos="46000">
                  <a:schemeClr val="accent5"/>
                </a:gs>
                <a:gs pos="100000">
                  <a:schemeClr val="accent5">
                    <a:lumMod val="20000"/>
                    <a:lumOff val="80000"/>
                    <a:alpha val="0"/>
                  </a:schemeClr>
                </a:gs>
              </a:gsLst>
              <a:path path="circle">
                <a:fillToRect l="50000" t="-80000" r="50000" b="180000"/>
              </a:path>
            </a:gradFill>
            <a:ln w="9525" cap="flat" cmpd="sng" algn="ctr">
              <a:solidFill>
                <a:schemeClr val="accent5">
                  <a:shade val="95000"/>
                </a:schemeClr>
              </a:solidFill>
              <a:round/>
            </a:ln>
            <a:effectLst/>
          </c:spPr>
        </c:marker>
        <c:dLbl>
          <c:idx val="0"/>
          <c:delete val="1"/>
          <c:extLst>
            <c:ext xmlns:c15="http://schemas.microsoft.com/office/drawing/2012/chart" uri="{CE6537A1-D6FC-4f65-9D91-7224C49458BB}"/>
          </c:extLst>
        </c:dLbl>
      </c:pivotFmt>
      <c:pivotFmt>
        <c:idx val="1"/>
        <c:spPr>
          <a:solidFill>
            <a:schemeClr val="accent5">
              <a:alpha val="70000"/>
            </a:schemeClr>
          </a:solidFill>
          <a:ln>
            <a:noFill/>
          </a:ln>
          <a:effectLst/>
        </c:spPr>
        <c:marker>
          <c:spPr>
            <a:gradFill>
              <a:gsLst>
                <a:gs pos="0">
                  <a:schemeClr val="accent5"/>
                </a:gs>
                <a:gs pos="46000">
                  <a:schemeClr val="accent5"/>
                </a:gs>
                <a:gs pos="100000">
                  <a:schemeClr val="accent5">
                    <a:lumMod val="20000"/>
                    <a:lumOff val="80000"/>
                    <a:alpha val="0"/>
                  </a:schemeClr>
                </a:gs>
              </a:gsLst>
              <a:path path="circle">
                <a:fillToRect l="50000" t="-80000" r="50000" b="180000"/>
              </a:path>
            </a:gradFill>
            <a:ln w="9525" cap="flat" cmpd="sng" algn="ctr">
              <a:solidFill>
                <a:schemeClr val="accent5">
                  <a:shade val="95000"/>
                </a:schemeClr>
              </a:solidFill>
              <a:round/>
            </a:ln>
            <a:effectLst/>
          </c:spPr>
        </c:marker>
        <c:dLbl>
          <c:idx val="0"/>
          <c:delete val="1"/>
          <c:extLst>
            <c:ext xmlns:c15="http://schemas.microsoft.com/office/drawing/2012/chart" uri="{CE6537A1-D6FC-4f65-9D91-7224C49458BB}"/>
          </c:extLst>
        </c:dLbl>
      </c:pivotFmt>
      <c:pivotFmt>
        <c:idx val="2"/>
        <c:spPr>
          <a:solidFill>
            <a:schemeClr val="accent5">
              <a:alpha val="70000"/>
            </a:schemeClr>
          </a:solidFill>
          <a:ln>
            <a:noFill/>
          </a:ln>
          <a:effectLst/>
        </c:spPr>
        <c:marker>
          <c:spPr>
            <a:gradFill>
              <a:gsLst>
                <a:gs pos="0">
                  <a:schemeClr val="accent5"/>
                </a:gs>
                <a:gs pos="46000">
                  <a:schemeClr val="accent5"/>
                </a:gs>
                <a:gs pos="100000">
                  <a:schemeClr val="accent5">
                    <a:lumMod val="20000"/>
                    <a:lumOff val="80000"/>
                    <a:alpha val="0"/>
                  </a:schemeClr>
                </a:gs>
              </a:gsLst>
              <a:path path="circle">
                <a:fillToRect l="50000" t="-80000" r="50000" b="180000"/>
              </a:path>
            </a:gradFill>
            <a:ln w="9525" cap="flat" cmpd="sng" algn="ctr">
              <a:solidFill>
                <a:schemeClr val="accent5">
                  <a:shade val="95000"/>
                </a:schemeClr>
              </a:solidFill>
              <a:round/>
            </a:ln>
            <a:effectLst/>
          </c:spPr>
        </c:marker>
        <c:dLbl>
          <c:idx val="0"/>
          <c:delete val="1"/>
          <c:extLst>
            <c:ext xmlns:c15="http://schemas.microsoft.com/office/drawing/2012/chart" uri="{CE6537A1-D6FC-4f65-9D91-7224C49458BB}"/>
          </c:extLst>
        </c:dLbl>
      </c:pivotFmt>
      <c:pivotFmt>
        <c:idx val="3"/>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shade val="65000"/>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tint val="65000"/>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hade val="65000"/>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tint val="65000"/>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hade val="65000"/>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5">
              <a:tint val="65000"/>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'Pptx Slide 1'!$I$4:$I$5</c:f>
              <c:strCache>
                <c:ptCount val="1"/>
                <c:pt idx="0">
                  <c:v>001 Private Water Hedge Sales</c:v>
                </c:pt>
              </c:strCache>
            </c:strRef>
          </c:tx>
          <c:spPr>
            <a:solidFill>
              <a:schemeClr val="accent5">
                <a:shade val="65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'Pptx Slide 1'!$H$6:$H$9</c:f>
              <c:strCache>
                <c:ptCount val="3"/>
                <c:pt idx="0">
                  <c:v>Kootha</c:v>
                </c:pt>
                <c:pt idx="1">
                  <c:v>Surjek</c:v>
                </c:pt>
                <c:pt idx="2">
                  <c:v>Jutik</c:v>
                </c:pt>
              </c:strCache>
            </c:strRef>
          </c:cat>
          <c:val>
            <c:numRef>
              <c:f>'Pptx Slide 1'!$I$6:$I$9</c:f>
              <c:numCache>
                <c:formatCode>0.00%</c:formatCode>
                <c:ptCount val="3"/>
                <c:pt idx="0">
                  <c:v>8.496605065627312E-2</c:v>
                </c:pt>
                <c:pt idx="1">
                  <c:v>0.1887264069694618</c:v>
                </c:pt>
                <c:pt idx="2">
                  <c:v>0.15533500728997435</c:v>
                </c:pt>
              </c:numCache>
            </c:numRef>
          </c:val>
          <c:extLst>
            <c:ext xmlns:c16="http://schemas.microsoft.com/office/drawing/2014/chart" uri="{C3380CC4-5D6E-409C-BE32-E72D297353CC}">
              <c16:uniqueId val="{00000000-5EEB-4107-BBFB-63587FBE7939}"/>
            </c:ext>
          </c:extLst>
        </c:ser>
        <c:ser>
          <c:idx val="1"/>
          <c:order val="1"/>
          <c:tx>
            <c:strRef>
              <c:f>'Pptx Slide 1'!$J$4:$J$5</c:f>
              <c:strCache>
                <c:ptCount val="1"/>
                <c:pt idx="0">
                  <c:v>002 Public Sales</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'Pptx Slide 1'!$H$6:$H$9</c:f>
              <c:strCache>
                <c:ptCount val="3"/>
                <c:pt idx="0">
                  <c:v>Kootha</c:v>
                </c:pt>
                <c:pt idx="1">
                  <c:v>Surjek</c:v>
                </c:pt>
                <c:pt idx="2">
                  <c:v>Jutik</c:v>
                </c:pt>
              </c:strCache>
            </c:strRef>
          </c:cat>
          <c:val>
            <c:numRef>
              <c:f>'Pptx Slide 1'!$J$6:$J$9</c:f>
              <c:numCache>
                <c:formatCode>0.00%</c:formatCode>
                <c:ptCount val="3"/>
                <c:pt idx="0">
                  <c:v>4.1824538435550437E-2</c:v>
                </c:pt>
                <c:pt idx="1">
                  <c:v>0.16151971923541997</c:v>
                </c:pt>
                <c:pt idx="2">
                  <c:v>0.13298834043750066</c:v>
                </c:pt>
              </c:numCache>
            </c:numRef>
          </c:val>
          <c:extLst>
            <c:ext xmlns:c16="http://schemas.microsoft.com/office/drawing/2014/chart" uri="{C3380CC4-5D6E-409C-BE32-E72D297353CC}">
              <c16:uniqueId val="{00000001-5EEB-4107-BBFB-63587FBE7939}"/>
            </c:ext>
          </c:extLst>
        </c:ser>
        <c:ser>
          <c:idx val="2"/>
          <c:order val="2"/>
          <c:tx>
            <c:strRef>
              <c:f>'Pptx Slide 1'!$K$4:$K$5</c:f>
              <c:strCache>
                <c:ptCount val="1"/>
                <c:pt idx="0">
                  <c:v>003 Residential Sales</c:v>
                </c:pt>
              </c:strCache>
            </c:strRef>
          </c:tx>
          <c:spPr>
            <a:solidFill>
              <a:schemeClr val="accent5">
                <a:tint val="65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'Pptx Slide 1'!$H$6:$H$9</c:f>
              <c:strCache>
                <c:ptCount val="3"/>
                <c:pt idx="0">
                  <c:v>Kootha</c:v>
                </c:pt>
                <c:pt idx="1">
                  <c:v>Surjek</c:v>
                </c:pt>
                <c:pt idx="2">
                  <c:v>Jutik</c:v>
                </c:pt>
              </c:strCache>
            </c:strRef>
          </c:cat>
          <c:val>
            <c:numRef>
              <c:f>'Pptx Slide 1'!$K$6:$K$9</c:f>
              <c:numCache>
                <c:formatCode>0.00%</c:formatCode>
                <c:ptCount val="3"/>
                <c:pt idx="0">
                  <c:v>3.5604821227390643E-2</c:v>
                </c:pt>
                <c:pt idx="1">
                  <c:v>0.11272321888218356</c:v>
                </c:pt>
                <c:pt idx="2">
                  <c:v>8.6311896866245436E-2</c:v>
                </c:pt>
              </c:numCache>
            </c:numRef>
          </c:val>
          <c:extLst>
            <c:ext xmlns:c16="http://schemas.microsoft.com/office/drawing/2014/chart" uri="{C3380CC4-5D6E-409C-BE32-E72D297353CC}">
              <c16:uniqueId val="{00000002-5EEB-4107-BBFB-63587FBE7939}"/>
            </c:ext>
          </c:extLst>
        </c:ser>
        <c:dLbls>
          <c:dLblPos val="ctr"/>
          <c:showLegendKey val="0"/>
          <c:showVal val="1"/>
          <c:showCatName val="0"/>
          <c:showSerName val="0"/>
          <c:showPercent val="0"/>
          <c:showBubbleSize val="0"/>
        </c:dLbls>
        <c:gapWidth val="50"/>
        <c:overlap val="100"/>
        <c:axId val="235088128"/>
        <c:axId val="235092288"/>
      </c:barChart>
      <c:catAx>
        <c:axId val="23508812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2288"/>
        <c:crosses val="autoZero"/>
        <c:auto val="1"/>
        <c:lblAlgn val="ctr"/>
        <c:lblOffset val="100"/>
        <c:noMultiLvlLbl val="0"/>
      </c:catAx>
      <c:valAx>
        <c:axId val="235092288"/>
        <c:scaling>
          <c:orientation val="minMax"/>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88128"/>
        <c:crosses val="autoZero"/>
        <c:crossBetween val="between"/>
      </c:valAx>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[5.4 5.6 5.8 Southern Water Corp Financial Case Study MCU Student Facing Christine Hagan - AcctType.xlsx]Pptx Slide 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Kootha Revenues (Jul-13 to June-14)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'Pptx Slide 2'!$B$5:$B$6</c:f>
              <c:strCache>
                <c:ptCount val="1"/>
                <c:pt idx="0">
                  <c:v>001 Private Water Hedge Sales</c:v>
                </c:pt>
              </c:strCache>
            </c:strRef>
          </c:tx>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cat>
            <c:strRef>
              <c:f>'Pptx Slide 2'!$A$7:$A$19</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'Pptx Slide 2'!$B$7:$B$19</c:f>
              <c:numCache>
                <c:formatCode>"$"#,##0</c:formatCode>
                <c:ptCount val="12"/>
                <c:pt idx="0">
                  <c:v>2712379.18035</c:v>
                </c:pt>
                <c:pt idx="1">
                  <c:v>3094536.9986999994</c:v>
                </c:pt>
                <c:pt idx="2">
                  <c:v>2980521.8105250001</c:v>
                </c:pt>
                <c:pt idx="3">
                  <c:v>2752413.7409999999</c:v>
                </c:pt>
                <c:pt idx="4">
                  <c:v>2732151.9371999996</c:v>
                </c:pt>
                <c:pt idx="5">
                  <c:v>2885028.0122999996</c:v>
                </c:pt>
                <c:pt idx="6">
                  <c:v>2815308.3782250006</c:v>
                </c:pt>
                <c:pt idx="7">
                  <c:v>4092821.3597249994</c:v>
                </c:pt>
                <c:pt idx="8">
                  <c:v>3622839.5636999998</c:v>
                </c:pt>
                <c:pt idx="9">
                  <c:v>3818238.1009499999</c:v>
                </c:pt>
                <c:pt idx="10">
                  <c:v>2789853.534825</c:v>
                </c:pt>
                <c:pt idx="11">
                  <c:v>2822646.2911499999</c:v>
                </c:pt>
              </c:numCache>
            </c:numRef>
          </c:val>
          <c:smooth val="0"/>
          <c:extLst>
            <c:ext xmlns:c16="http://schemas.microsoft.com/office/drawing/2014/chart" uri="{C3380CC4-5D6E-409C-BE32-E72D297353CC}">
              <c16:uniqueId val="{00000000-E850-4F68-A0AB-96B77F3DF0D7}"/>
            </c:ext>
          </c:extLst>
        </c:ser>
        <c:ser>
          <c:idx val="1"/>
          <c:order val="1"/>
          <c:tx>
            <c:strRef>
              <c:f>'Pptx Slide 2'!$C$5:$C$6</c:f>
              <c:strCache>
                <c:ptCount val="1"/>
                <c:pt idx="0">
                  <c:v>002 Public Sales</c:v>
                </c:pt>
              </c:strCache>
            </c:strRef>
          </c:tx>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cat>
            <c:strRef>
              <c:f>'Pptx Slide 2'!$A$7:$A$19</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'Pptx Slide 2'!$C$7:$C$19</c:f>
              <c:numCache>
                <c:formatCode>"$"#,##0</c:formatCode>
                <c:ptCount val="12"/>
                <c:pt idx="0">
                  <c:v>1335168.6515272874</c:v>
                </c:pt>
                <c:pt idx="1">
                  <c:v>1523285.8376100748</c:v>
                </c:pt>
                <c:pt idx="2">
                  <c:v>1467161.8612309312</c:v>
                </c:pt>
                <c:pt idx="3">
                  <c:v>1354875.66400725</c:v>
                </c:pt>
                <c:pt idx="4">
                  <c:v>1344901.7910867</c:v>
                </c:pt>
                <c:pt idx="5">
                  <c:v>1420155.039054675</c:v>
                </c:pt>
                <c:pt idx="6">
                  <c:v>1385835.5491812564</c:v>
                </c:pt>
                <c:pt idx="7">
                  <c:v>2014691.3143246307</c:v>
                </c:pt>
                <c:pt idx="8">
                  <c:v>1783342.7752313251</c:v>
                </c:pt>
                <c:pt idx="9">
                  <c:v>1879527.7051926372</c:v>
                </c:pt>
                <c:pt idx="10">
                  <c:v>1373305.4025176065</c:v>
                </c:pt>
                <c:pt idx="11">
                  <c:v>1389447.6368185873</c:v>
                </c:pt>
              </c:numCache>
            </c:numRef>
          </c:val>
          <c:smooth val="0"/>
          <c:extLst>
            <c:ext xmlns:c16="http://schemas.microsoft.com/office/drawing/2014/chart" uri="{C3380CC4-5D6E-409C-BE32-E72D297353CC}">
              <c16:uniqueId val="{00000001-E850-4F68-A0AB-96B77F3DF0D7}"/>
            </c:ext>
          </c:extLst>
        </c:ser>
        <c:ser>
          <c:idx val="2"/>
          <c:order val="2"/>
          <c:tx>
            <c:strRef>
              <c:f>'Pptx Slide 2'!$D$5:$D$6</c:f>
              <c:strCache>
                <c:ptCount val="1"/>
                <c:pt idx="0">
                  <c:v>003 Residential Sales</c:v>
                </c:pt>
              </c:strCache>
            </c:strRef>
          </c:tx>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cat>
            <c:strRef>
              <c:f>'Pptx Slide 2'!$A$7:$A$19</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'Pptx Slide 2'!$D$7:$D$19</c:f>
              <c:numCache>
                <c:formatCode>"$"#,##0</c:formatCode>
                <c:ptCount val="12"/>
                <c:pt idx="0">
                  <c:v>1136616.0374800002</c:v>
                </c:pt>
                <c:pt idx="1">
                  <c:v>1296758.36136</c:v>
                </c:pt>
                <c:pt idx="2">
                  <c:v>1248980.56822</c:v>
                </c:pt>
                <c:pt idx="3">
                  <c:v>1153392.4247999999</c:v>
                </c:pt>
                <c:pt idx="4">
                  <c:v>1144901.76416</c:v>
                </c:pt>
                <c:pt idx="5">
                  <c:v>1208964.11944</c:v>
                </c:pt>
                <c:pt idx="6">
                  <c:v>1179748.2727800002</c:v>
                </c:pt>
                <c:pt idx="7">
                  <c:v>1715087.0459799999</c:v>
                </c:pt>
                <c:pt idx="8">
                  <c:v>1518142.2933600002</c:v>
                </c:pt>
                <c:pt idx="9">
                  <c:v>1600023.58516</c:v>
                </c:pt>
                <c:pt idx="10">
                  <c:v>1169081.4812600003</c:v>
                </c:pt>
                <c:pt idx="11">
                  <c:v>1182823.2077200001</c:v>
                </c:pt>
              </c:numCache>
            </c:numRef>
          </c:val>
          <c:smooth val="0"/>
          <c:extLst>
            <c:ext xmlns:c16="http://schemas.microsoft.com/office/drawing/2014/chart" uri="{C3380CC4-5D6E-409C-BE32-E72D297353CC}">
              <c16:uniqueId val="{00000002-E850-4F68-A0AB-96B77F3DF0D7}"/>
            </c:ext>
          </c:extLst>
        </c:ser>
        <c:dLbls>
          <c:showLegendKey val="0"/>
          <c:showVal val="0"/>
          <c:showCatName val="0"/>
          <c:showSerName val="0"/>
          <c:showPercent val="0"/>
          <c:showBubbleSize val="0"/>
        </c:dLbls>
        <c:marker val="1"/>
        <c:smooth val="0"/>
        <c:axId val="509097239"/>
        <c:axId val="1917312279"/>
      </c:lineChart>
      <c:catAx>
        <c:axId val="509097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312279"/>
        <c:crosses val="autoZero"/>
        <c:auto val="1"/>
        <c:lblAlgn val="ctr"/>
        <c:lblOffset val="100"/>
        <c:noMultiLvlLbl val="0"/>
      </c:catAx>
      <c:valAx>
        <c:axId val="1917312279"/>
        <c:scaling>
          <c:orientation val="minMax"/>
          <c:max val="10000000"/>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0972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[5.4 5.6 5.8 Southern Water Corp Financial Case Study MCU Student Facing Christine Hagan - AcctType.xlsx]Pptx Slide 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Surjek Revenues (Jul-13 to June-14)</a:t>
            </a:r>
          </a:p>
        </c:rich>
      </c:tx>
      <c:overlay val="0"/>
      <c:spPr>
        <a:noFill/>
        <a:ln>
          <a:noFill/>
        </a:ln>
        <a:effectLst/>
      </c:spPr>
    </c:title>
    <c:autoTitleDeleted val="0"/>
    <c:pivotFmts>
      <c:pivotFmt>
        <c:idx val="0"/>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1"/>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2"/>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3"/>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4"/>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5"/>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6"/>
        <c:spPr>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7"/>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8"/>
        <c:spPr>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9"/>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10"/>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11"/>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12"/>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13"/>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14"/>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15"/>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16"/>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17"/>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'Pptx Slide 2'!$H$5:$H$6</c:f>
              <c:strCache>
                <c:ptCount val="1"/>
                <c:pt idx="0">
                  <c:v>001 Private Water Hedge Sales</c:v>
                </c:pt>
              </c:strCache>
            </c:strRef>
          </c:tx>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cat>
            <c:strRef>
              <c:f>'Pptx Slide 2'!$G$7:$G$18</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'Pptx Slide 2'!$H$7:$H$18</c:f>
              <c:numCache>
                <c:formatCode>"$"#,##0</c:formatCode>
                <c:ptCount val="12"/>
                <c:pt idx="0">
                  <c:v>7220021.2387499996</c:v>
                </c:pt>
                <c:pt idx="1">
                  <c:v>6085131.0149999997</c:v>
                </c:pt>
                <c:pt idx="2">
                  <c:v>6723291.7162500005</c:v>
                </c:pt>
                <c:pt idx="3">
                  <c:v>6313180.5299999993</c:v>
                </c:pt>
                <c:pt idx="4">
                  <c:v>5763708.6674999995</c:v>
                </c:pt>
                <c:pt idx="5">
                  <c:v>6484566.5099999998</c:v>
                </c:pt>
                <c:pt idx="6">
                  <c:v>9314190.6750000007</c:v>
                </c:pt>
                <c:pt idx="7">
                  <c:v>6750396.1374999993</c:v>
                </c:pt>
                <c:pt idx="8">
                  <c:v>8185283.6587499995</c:v>
                </c:pt>
                <c:pt idx="9">
                  <c:v>6778514.602500001</c:v>
                </c:pt>
                <c:pt idx="10">
                  <c:v>6094707.7050000001</c:v>
                </c:pt>
                <c:pt idx="11">
                  <c:v>6735069.6974999998</c:v>
                </c:pt>
              </c:numCache>
            </c:numRef>
          </c:val>
          <c:smooth val="0"/>
          <c:extLst>
            <c:ext xmlns:c16="http://schemas.microsoft.com/office/drawing/2014/chart" uri="{C3380CC4-5D6E-409C-BE32-E72D297353CC}">
              <c16:uniqueId val="{00000000-5A09-469E-922D-85AEADE3E75E}"/>
            </c:ext>
          </c:extLst>
        </c:ser>
        <c:ser>
          <c:idx val="1"/>
          <c:order val="1"/>
          <c:tx>
            <c:strRef>
              <c:f>'Pptx Slide 2'!$I$5:$I$6</c:f>
              <c:strCache>
                <c:ptCount val="1"/>
                <c:pt idx="0">
                  <c:v>002 Public Sales</c:v>
                </c:pt>
              </c:strCache>
            </c:strRef>
          </c:tx>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cat>
            <c:strRef>
              <c:f>'Pptx Slide 2'!$G$7:$G$18</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'Pptx Slide 2'!$I$7:$I$18</c:f>
              <c:numCache>
                <c:formatCode>"$"#,##0</c:formatCode>
                <c:ptCount val="12"/>
                <c:pt idx="0">
                  <c:v>5968550.8906999994</c:v>
                </c:pt>
                <c:pt idx="1">
                  <c:v>5030374.9724000003</c:v>
                </c:pt>
                <c:pt idx="2">
                  <c:v>5557921.1521000005</c:v>
                </c:pt>
                <c:pt idx="3">
                  <c:v>5218895.9047999997</c:v>
                </c:pt>
                <c:pt idx="4">
                  <c:v>4764665.8318000007</c:v>
                </c:pt>
                <c:pt idx="5">
                  <c:v>5360574.9815999996</c:v>
                </c:pt>
                <c:pt idx="6">
                  <c:v>7699730.9580000006</c:v>
                </c:pt>
                <c:pt idx="7">
                  <c:v>6985660.807</c:v>
                </c:pt>
                <c:pt idx="8">
                  <c:v>6766501.1579</c:v>
                </c:pt>
                <c:pt idx="9">
                  <c:v>6603572.0713999998</c:v>
                </c:pt>
                <c:pt idx="10">
                  <c:v>5038291.7028000001</c:v>
                </c:pt>
                <c:pt idx="11">
                  <c:v>5567657.6166000003</c:v>
                </c:pt>
              </c:numCache>
            </c:numRef>
          </c:val>
          <c:smooth val="0"/>
          <c:extLst>
            <c:ext xmlns:c16="http://schemas.microsoft.com/office/drawing/2014/chart" uri="{C3380CC4-5D6E-409C-BE32-E72D297353CC}">
              <c16:uniqueId val="{00000001-5A09-469E-922D-85AEADE3E75E}"/>
            </c:ext>
          </c:extLst>
        </c:ser>
        <c:ser>
          <c:idx val="2"/>
          <c:order val="2"/>
          <c:tx>
            <c:strRef>
              <c:f>'Pptx Slide 2'!$J$5:$J$6</c:f>
              <c:strCache>
                <c:ptCount val="1"/>
                <c:pt idx="0">
                  <c:v>003 Residential Sales</c:v>
                </c:pt>
              </c:strCache>
            </c:strRef>
          </c:tx>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cat>
            <c:strRef>
              <c:f>'Pptx Slide 2'!$G$7:$G$18</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'Pptx Slide 2'!$J$7:$J$18</c:f>
              <c:numCache>
                <c:formatCode>"$"#,##0</c:formatCode>
                <c:ptCount val="12"/>
                <c:pt idx="0">
                  <c:v>4139478.8435499985</c:v>
                </c:pt>
                <c:pt idx="1">
                  <c:v>3488808.4485999988</c:v>
                </c:pt>
                <c:pt idx="2">
                  <c:v>3854687.2506499989</c:v>
                </c:pt>
                <c:pt idx="3">
                  <c:v>3619556.8371999986</c:v>
                </c:pt>
                <c:pt idx="4">
                  <c:v>3304526.302699999</c:v>
                </c:pt>
                <c:pt idx="5">
                  <c:v>3717818.1323999991</c:v>
                </c:pt>
                <c:pt idx="6">
                  <c:v>5340135.9869999988</c:v>
                </c:pt>
                <c:pt idx="7">
                  <c:v>4844893.7854999984</c:v>
                </c:pt>
                <c:pt idx="8">
                  <c:v>4692895.9643499991</c:v>
                </c:pt>
                <c:pt idx="9">
                  <c:v>4886348.3721000003</c:v>
                </c:pt>
                <c:pt idx="10">
                  <c:v>3494299.084199999</c:v>
                </c:pt>
                <c:pt idx="11">
                  <c:v>3861439.9598999987</c:v>
                </c:pt>
              </c:numCache>
            </c:numRef>
          </c:val>
          <c:smooth val="0"/>
          <c:extLst>
            <c:ext xmlns:c16="http://schemas.microsoft.com/office/drawing/2014/chart" uri="{C3380CC4-5D6E-409C-BE32-E72D297353CC}">
              <c16:uniqueId val="{00000002-5A09-469E-922D-85AEADE3E75E}"/>
            </c:ext>
          </c:extLst>
        </c:ser>
        <c:dLbls>
          <c:showLegendKey val="0"/>
          <c:showVal val="0"/>
          <c:showCatName val="0"/>
          <c:showSerName val="0"/>
          <c:showPercent val="0"/>
          <c:showBubbleSize val="0"/>
        </c:dLbls>
        <c:marker val="1"/>
        <c:smooth val="0"/>
        <c:axId val="509097239"/>
        <c:axId val="1917312279"/>
      </c:lineChart>
      <c:catAx>
        <c:axId val="509097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312279"/>
        <c:crosses val="autoZero"/>
        <c:auto val="1"/>
        <c:lblAlgn val="ctr"/>
        <c:lblOffset val="100"/>
        <c:noMultiLvlLbl val="0"/>
      </c:catAx>
      <c:valAx>
        <c:axId val="1917312279"/>
        <c:scaling>
          <c:orientation val="minMax"/>
          <c:max val="10000000"/>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097239"/>
        <c:crosses val="autoZero"/>
        <c:crossBetween val="between"/>
      </c:valAx>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[5.4 5.6 5.8 Southern Water Corp Financial Case Study MCU Student Facing Christine Hagan - AcctType.xlsx]Pptx Slide 2!PivotTable3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Jutik Revenues (Jul-13 to June-14)</a:t>
            </a:r>
          </a:p>
        </c:rich>
      </c:tx>
      <c:overlay val="0"/>
      <c:spPr>
        <a:noFill/>
        <a:ln>
          <a:noFill/>
        </a:ln>
        <a:effectLst/>
      </c:spPr>
    </c:title>
    <c:autoTitleDeleted val="0"/>
    <c:pivotFmts>
      <c:pivotFmt>
        <c:idx val="0"/>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1"/>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2"/>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3"/>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4"/>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5"/>
        <c:spPr>
          <a:solidFill>
            <a:schemeClr val="accent4"/>
          </a:solidFill>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6"/>
        <c:spPr>
          <a:ln w="28575" cap="rnd">
            <a:solidFill>
              <a:schemeClr val="accent4"/>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7"/>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8"/>
        <c:spPr>
          <a:ln w="28575" cap="rnd">
            <a:solidFill>
              <a:schemeClr val="accent4"/>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9"/>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10"/>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11"/>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12"/>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13"/>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14"/>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
        <c:idx val="15"/>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dLbl>
          <c:idx val="0"/>
          <c:delete val="1"/>
          <c:extLst>
            <c:ext xmlns:c15="http://schemas.microsoft.com/office/drawing/2012/chart" uri="{CE6537A1-D6FC-4f65-9D91-7224C49458BB}"/>
          </c:extLst>
        </c:dLbl>
      </c:pivotFmt>
      <c:pivotFmt>
        <c:idx val="16"/>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dLbl>
          <c:idx val="0"/>
          <c:delete val="1"/>
          <c:extLst>
            <c:ext xmlns:c15="http://schemas.microsoft.com/office/drawing/2012/chart" uri="{CE6537A1-D6FC-4f65-9D91-7224C49458BB}"/>
          </c:extLst>
        </c:dLbl>
      </c:pivotFmt>
      <c:pivotFmt>
        <c:idx val="17"/>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'Pptx Slide 2'!$N$5:$N$6</c:f>
              <c:strCache>
                <c:ptCount val="1"/>
                <c:pt idx="0">
                  <c:v>001 Private Water Hedge Sales</c:v>
                </c:pt>
              </c:strCache>
            </c:strRef>
          </c:tx>
          <c:spPr>
            <a:ln w="28575" cap="rnd">
              <a:solidFill>
                <a:schemeClr val="accent4">
                  <a:shade val="65000"/>
                </a:schemeClr>
              </a:solidFill>
              <a:round/>
            </a:ln>
            <a:effectLst/>
          </c:spPr>
          <c:marker>
            <c:symbol val="circle"/>
            <c:size val="5"/>
            <c:spPr>
              <a:solidFill>
                <a:schemeClr val="tx1">
                  <a:lumMod val="50000"/>
                  <a:lumOff val="50000"/>
                </a:schemeClr>
              </a:solidFill>
              <a:ln w="9525">
                <a:solidFill>
                  <a:schemeClr val="accent4">
                    <a:shade val="65000"/>
                  </a:schemeClr>
                </a:solidFill>
              </a:ln>
              <a:effectLst/>
            </c:spPr>
          </c:marker>
          <c:cat>
            <c:strRef>
              <c:f>'Pptx Slide 2'!$M$7:$M$18</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'Pptx Slide 2'!$N$7:$N$18</c:f>
              <c:numCache>
                <c:formatCode>"$"#,##0</c:formatCode>
                <c:ptCount val="12"/>
                <c:pt idx="0">
                  <c:v>5298686.1637500003</c:v>
                </c:pt>
                <c:pt idx="1">
                  <c:v>5854268.2837499995</c:v>
                </c:pt>
                <c:pt idx="2">
                  <c:v>5098113.7162500005</c:v>
                </c:pt>
                <c:pt idx="3">
                  <c:v>4506567.6112500001</c:v>
                </c:pt>
                <c:pt idx="4">
                  <c:v>4950718.5187500007</c:v>
                </c:pt>
                <c:pt idx="5">
                  <c:v>4219638.2549999999</c:v>
                </c:pt>
                <c:pt idx="6">
                  <c:v>6454620.584999999</c:v>
                </c:pt>
                <c:pt idx="7">
                  <c:v>6573684.678749999</c:v>
                </c:pt>
                <c:pt idx="8">
                  <c:v>5896579.8487499999</c:v>
                </c:pt>
                <c:pt idx="9">
                  <c:v>6254734.0800000001</c:v>
                </c:pt>
                <c:pt idx="10">
                  <c:v>6161098.0612500003</c:v>
                </c:pt>
                <c:pt idx="11">
                  <c:v>6591800.7712500002</c:v>
                </c:pt>
              </c:numCache>
            </c:numRef>
          </c:val>
          <c:smooth val="0"/>
          <c:extLst>
            <c:ext xmlns:c16="http://schemas.microsoft.com/office/drawing/2014/chart" uri="{C3380CC4-5D6E-409C-BE32-E72D297353CC}">
              <c16:uniqueId val="{00000000-F677-4B61-B311-1458862A692B}"/>
            </c:ext>
          </c:extLst>
        </c:ser>
        <c:ser>
          <c:idx val="1"/>
          <c:order val="1"/>
          <c:tx>
            <c:strRef>
              <c:f>'Pptx Slide 2'!$O$5:$O$6</c:f>
              <c:strCache>
                <c:ptCount val="1"/>
                <c:pt idx="0">
                  <c:v>002 Public Sales</c:v>
                </c:pt>
              </c:strCache>
            </c:strRef>
          </c:tx>
          <c:spPr>
            <a:ln w="28575" cap="rnd">
              <a:solidFill>
                <a:schemeClr val="accent4"/>
              </a:solidFill>
              <a:round/>
            </a:ln>
            <a:effectLst/>
          </c:spPr>
          <c:marker>
            <c:symbol val="circle"/>
            <c:size val="5"/>
            <c:spPr>
              <a:solidFill>
                <a:schemeClr val="tx1">
                  <a:lumMod val="50000"/>
                  <a:lumOff val="50000"/>
                </a:schemeClr>
              </a:solidFill>
              <a:ln w="9525">
                <a:solidFill>
                  <a:schemeClr val="accent4"/>
                </a:solidFill>
              </a:ln>
              <a:effectLst/>
            </c:spPr>
          </c:marker>
          <c:cat>
            <c:strRef>
              <c:f>'Pptx Slide 2'!$M$7:$M$18</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'Pptx Slide 2'!$O$7:$O$18</c:f>
              <c:numCache>
                <c:formatCode>"$"#,##0</c:formatCode>
                <c:ptCount val="12"/>
                <c:pt idx="0">
                  <c:v>4380247.2286999999</c:v>
                </c:pt>
                <c:pt idx="1">
                  <c:v>3839528.4479</c:v>
                </c:pt>
                <c:pt idx="2">
                  <c:v>5214440.6721000001</c:v>
                </c:pt>
                <c:pt idx="3">
                  <c:v>4725429.2253</c:v>
                </c:pt>
                <c:pt idx="4">
                  <c:v>4092593.9755000006</c:v>
                </c:pt>
                <c:pt idx="5">
                  <c:v>4488234.2907999996</c:v>
                </c:pt>
                <c:pt idx="6">
                  <c:v>5335819.6836000001</c:v>
                </c:pt>
                <c:pt idx="7">
                  <c:v>5434246.0011</c:v>
                </c:pt>
                <c:pt idx="8">
                  <c:v>4874506.0082999999</c:v>
                </c:pt>
                <c:pt idx="9">
                  <c:v>5170580.1728000008</c:v>
                </c:pt>
                <c:pt idx="10">
                  <c:v>5093174.3973000003</c:v>
                </c:pt>
                <c:pt idx="11">
                  <c:v>5449221.9709000001</c:v>
                </c:pt>
              </c:numCache>
            </c:numRef>
          </c:val>
          <c:smooth val="0"/>
          <c:extLst>
            <c:ext xmlns:c16="http://schemas.microsoft.com/office/drawing/2014/chart" uri="{C3380CC4-5D6E-409C-BE32-E72D297353CC}">
              <c16:uniqueId val="{00000001-F677-4B61-B311-1458862A692B}"/>
            </c:ext>
          </c:extLst>
        </c:ser>
        <c:ser>
          <c:idx val="2"/>
          <c:order val="2"/>
          <c:tx>
            <c:strRef>
              <c:f>'Pptx Slide 2'!$P$5:$P$6</c:f>
              <c:strCache>
                <c:ptCount val="1"/>
                <c:pt idx="0">
                  <c:v>003 Residential Sales</c:v>
                </c:pt>
              </c:strCache>
            </c:strRef>
          </c:tx>
          <c:spPr>
            <a:ln w="28575" cap="rnd">
              <a:solidFill>
                <a:schemeClr val="accent4">
                  <a:tint val="65000"/>
                </a:schemeClr>
              </a:solidFill>
              <a:round/>
            </a:ln>
            <a:effectLst/>
          </c:spPr>
          <c:marker>
            <c:symbol val="circle"/>
            <c:size val="5"/>
            <c:spPr>
              <a:solidFill>
                <a:schemeClr val="tx1">
                  <a:lumMod val="50000"/>
                  <a:lumOff val="50000"/>
                </a:schemeClr>
              </a:solidFill>
              <a:ln w="9525">
                <a:solidFill>
                  <a:schemeClr val="accent4">
                    <a:tint val="65000"/>
                  </a:schemeClr>
                </a:solidFill>
              </a:ln>
              <a:effectLst/>
            </c:spPr>
          </c:marker>
          <c:cat>
            <c:strRef>
              <c:f>'Pptx Slide 2'!$M$7:$M$18</c:f>
              <c:strCache>
                <c:ptCount val="12"/>
                <c:pt idx="0">
                  <c:v>Jul</c:v>
                </c:pt>
                <c:pt idx="1">
                  <c:v>Aug</c:v>
                </c:pt>
                <c:pt idx="2">
                  <c:v>Sep</c:v>
                </c:pt>
                <c:pt idx="3">
                  <c:v>Oct</c:v>
                </c:pt>
                <c:pt idx="4">
                  <c:v>Nov</c:v>
                </c:pt>
                <c:pt idx="5">
                  <c:v>Dec</c:v>
                </c:pt>
                <c:pt idx="6">
                  <c:v>Jan</c:v>
                </c:pt>
                <c:pt idx="7">
                  <c:v>Feb</c:v>
                </c:pt>
                <c:pt idx="8">
                  <c:v>Mar</c:v>
                </c:pt>
                <c:pt idx="9">
                  <c:v>Apr</c:v>
                </c:pt>
                <c:pt idx="10">
                  <c:v>May</c:v>
                </c:pt>
                <c:pt idx="11">
                  <c:v>Jun</c:v>
                </c:pt>
              </c:strCache>
            </c:strRef>
          </c:cat>
          <c:val>
            <c:numRef>
              <c:f>'Pptx Slide 2'!$P$7:$P$18</c:f>
              <c:numCache>
                <c:formatCode>"$"#,##0</c:formatCode>
                <c:ptCount val="12"/>
                <c:pt idx="0">
                  <c:v>3037913.400549999</c:v>
                </c:pt>
                <c:pt idx="1">
                  <c:v>3356447.1493499991</c:v>
                </c:pt>
                <c:pt idx="2">
                  <c:v>2922918.5306499992</c:v>
                </c:pt>
                <c:pt idx="3">
                  <c:v>2583765.4304499994</c:v>
                </c:pt>
                <c:pt idx="4">
                  <c:v>2838411.9507499994</c:v>
                </c:pt>
                <c:pt idx="5">
                  <c:v>2419259.2661999995</c:v>
                </c:pt>
                <c:pt idx="6">
                  <c:v>3700649.1353999986</c:v>
                </c:pt>
                <c:pt idx="7">
                  <c:v>3768912.5491499985</c:v>
                </c:pt>
                <c:pt idx="8">
                  <c:v>3380705.7799499989</c:v>
                </c:pt>
                <c:pt idx="9">
                  <c:v>3586047.5391999991</c:v>
                </c:pt>
                <c:pt idx="10">
                  <c:v>3032362.88845</c:v>
                </c:pt>
                <c:pt idx="11">
                  <c:v>3079299.10885</c:v>
                </c:pt>
              </c:numCache>
            </c:numRef>
          </c:val>
          <c:smooth val="0"/>
          <c:extLst>
            <c:ext xmlns:c16="http://schemas.microsoft.com/office/drawing/2014/chart" uri="{C3380CC4-5D6E-409C-BE32-E72D297353CC}">
              <c16:uniqueId val="{00000002-F677-4B61-B311-1458862A692B}"/>
            </c:ext>
          </c:extLst>
        </c:ser>
        <c:dLbls>
          <c:showLegendKey val="0"/>
          <c:showVal val="0"/>
          <c:showCatName val="0"/>
          <c:showSerName val="0"/>
          <c:showPercent val="0"/>
          <c:showBubbleSize val="0"/>
        </c:dLbls>
        <c:marker val="1"/>
        <c:smooth val="0"/>
        <c:axId val="509097239"/>
        <c:axId val="1917312279"/>
      </c:lineChart>
      <c:catAx>
        <c:axId val="509097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312279"/>
        <c:crosses val="autoZero"/>
        <c:auto val="1"/>
        <c:lblAlgn val="ctr"/>
        <c:lblOffset val="100"/>
        <c:noMultiLvlLbl val="0"/>
      </c:catAx>
      <c:valAx>
        <c:axId val="1917312279"/>
        <c:scaling>
          <c:orientation val="minMax"/>
          <c:max val="10000000"/>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097239"/>
        <c:crosses val="autoZero"/>
        <c:crossBetween val="between"/>
      </c:valAx>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[5.4 5.6 5.8 Southern Water Corp Financial Case Study MCU Student Facing Christine Hagan - AcctType.xlsx]Pptx Slide 3!PivotTable4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Expenses</a:t>
            </a:r>
            <a:r>
              <a:rPr lang="en-US" baseline="0" dirty="0"/>
              <a:t> by </a:t>
            </a:r>
            <a:r>
              <a:rPr lang="en-US" dirty="0"/>
              <a:t>Plant (July 2013 to June 2014 )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dLbl>
          <c:idx val="0"/>
          <c:layout>
            <c:manualLayout>
              <c:x val="6.3163209466145705E-17"/>
              <c:y val="-0.324074074074074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dLbl>
          <c:idx val="0"/>
          <c:layout>
            <c:manualLayout>
              <c:x val="-3.1581604733072853E-17"/>
              <c:y val="-0.1249999999999999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dLbl>
          <c:idx val="0"/>
          <c:layout>
            <c:manualLayout>
              <c:x val="-1.2632641893229141E-16"/>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dLbl>
          <c:idx val="0"/>
          <c:layout>
            <c:manualLayout>
              <c:x val="-3.1581604733072853E-17"/>
              <c:y val="-0.1249999999999999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dLbl>
          <c:idx val="0"/>
          <c:layout>
            <c:manualLayout>
              <c:x val="6.3163209466145705E-17"/>
              <c:y val="-0.324074074074074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dLbl>
          <c:idx val="0"/>
          <c:layout>
            <c:manualLayout>
              <c:x val="-1.2632641893229141E-16"/>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c:spPr>
        <c:dLbl>
          <c:idx val="0"/>
          <c:layout>
            <c:manualLayout>
              <c:x val="-3.1581604733072853E-17"/>
              <c:y val="-0.1249999999999999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dLbl>
          <c:idx val="0"/>
          <c:layout>
            <c:manualLayout>
              <c:x val="6.3163209466145705E-17"/>
              <c:y val="-0.324074074074074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dLbl>
          <c:idx val="0"/>
          <c:layout>
            <c:manualLayout>
              <c:x val="-1.2632641893229141E-16"/>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'Pptx Slide 3'!$B$4</c:f>
              <c:strCache>
                <c:ptCount val="1"/>
                <c:pt idx="0">
                  <c:v>Total</c:v>
                </c:pt>
              </c:strCache>
            </c:strRef>
          </c:tx>
          <c:spPr>
            <a:solidFill>
              <a:schemeClr val="accent5"/>
            </a:solidFill>
            <a:ln>
              <a:noFill/>
            </a:ln>
            <a:effectLst/>
          </c:spPr>
          <c:invertIfNegative val="0"/>
          <c:dLbls>
            <c:dLbl>
              <c:idx val="0"/>
              <c:layout>
                <c:manualLayout>
                  <c:x val="-3.1581604733072853E-17"/>
                  <c:y val="-0.1249999999999999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710-4D53-9B9E-CC7174DB0CF5}"/>
                </c:ext>
              </c:extLst>
            </c:dLbl>
            <c:dLbl>
              <c:idx val="1"/>
              <c:layout>
                <c:manualLayout>
                  <c:x val="-6.5292977316724787E-17"/>
                  <c:y val="-0.3695693500176249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10-4D53-9B9E-CC7174DB0CF5}"/>
                </c:ext>
              </c:extLst>
            </c:dLbl>
            <c:dLbl>
              <c:idx val="2"/>
              <c:layout>
                <c:manualLayout>
                  <c:x val="-1.2632641893229141E-16"/>
                  <c:y val="-0.1990740740740740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710-4D53-9B9E-CC7174DB0C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'Pptx Slide 3'!$A$5:$A$8</c:f>
              <c:strCache>
                <c:ptCount val="3"/>
                <c:pt idx="0">
                  <c:v>Kootha</c:v>
                </c:pt>
                <c:pt idx="1">
                  <c:v>Surjek</c:v>
                </c:pt>
                <c:pt idx="2">
                  <c:v>Jutik</c:v>
                </c:pt>
              </c:strCache>
            </c:strRef>
          </c:cat>
          <c:val>
            <c:numRef>
              <c:f>'Pptx Slide 3'!$B$5:$B$8</c:f>
              <c:numCache>
                <c:formatCode>"$"#,," M"</c:formatCode>
                <c:ptCount val="3"/>
                <c:pt idx="0">
                  <c:v>51223824.092327468</c:v>
                </c:pt>
                <c:pt idx="1">
                  <c:v>179319099.03996584</c:v>
                </c:pt>
                <c:pt idx="2">
                  <c:v>90723489.279805601</c:v>
                </c:pt>
              </c:numCache>
            </c:numRef>
          </c:val>
          <c:extLst>
            <c:ext xmlns:c16="http://schemas.microsoft.com/office/drawing/2014/chart" uri="{C3380CC4-5D6E-409C-BE32-E72D297353CC}">
              <c16:uniqueId val="{00000003-8710-4D53-9B9E-CC7174DB0CF5}"/>
            </c:ext>
          </c:extLst>
        </c:ser>
        <c:dLbls>
          <c:showLegendKey val="0"/>
          <c:showVal val="0"/>
          <c:showCatName val="0"/>
          <c:showSerName val="0"/>
          <c:showPercent val="0"/>
          <c:showBubbleSize val="0"/>
        </c:dLbls>
        <c:gapWidth val="101"/>
        <c:overlap val="100"/>
        <c:axId val="504670311"/>
        <c:axId val="1024727159"/>
      </c:barChart>
      <c:catAx>
        <c:axId val="504670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727159"/>
        <c:crosses val="autoZero"/>
        <c:auto val="1"/>
        <c:lblAlgn val="ctr"/>
        <c:lblOffset val="100"/>
        <c:noMultiLvlLbl val="0"/>
      </c:catAx>
      <c:valAx>
        <c:axId val="1024727159"/>
        <c:scaling>
          <c:orientation val="minMax"/>
        </c:scaling>
        <c:delete val="0"/>
        <c:axPos val="l"/>
        <c:numFmt formatCode="&quot;$&quot;#,,&quot; 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6703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[5.4 5.6 5.8 Southern Water Corp Financial Case Study MCU Student Facing Christine Hagan - AcctType.xlsx]Pptx Slide 3!PivotTable5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Plant Expenses by Cost Centers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pivotFmt>
      <c:pivotFmt>
        <c:idx val="4"/>
        <c:spPr>
          <a:solidFill>
            <a:schemeClr val="accent5"/>
          </a:solidFill>
          <a:ln>
            <a:noFill/>
          </a:ln>
          <a:effectLst/>
        </c:spPr>
        <c:marker>
          <c:symbol val="none"/>
        </c:marker>
      </c:pivotFmt>
      <c:pivotFmt>
        <c:idx val="5"/>
        <c:spPr>
          <a:solidFill>
            <a:schemeClr val="accent5"/>
          </a:solidFill>
          <a:ln>
            <a:noFill/>
          </a:ln>
          <a:effectLst/>
        </c:spPr>
        <c:marker>
          <c:symbol val="none"/>
        </c:marker>
      </c:pivotFmt>
      <c:pivotFmt>
        <c:idx val="6"/>
        <c:spPr>
          <a:solidFill>
            <a:schemeClr val="accent5"/>
          </a:solidFill>
          <a:ln>
            <a:noFill/>
          </a:ln>
          <a:effectLst/>
        </c:spPr>
        <c:marker>
          <c:symbol val="none"/>
        </c:marker>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'Pptx Slide 3'!$J$4:$J$5</c:f>
              <c:strCache>
                <c:ptCount val="1"/>
                <c:pt idx="0">
                  <c:v>Chemical Costs</c:v>
                </c:pt>
              </c:strCache>
            </c:strRef>
          </c:tx>
          <c:spPr>
            <a:solidFill>
              <a:schemeClr val="accent5">
                <a:shade val="58000"/>
              </a:schemeClr>
            </a:solidFill>
            <a:ln>
              <a:noFill/>
            </a:ln>
            <a:effectLst/>
          </c:spPr>
          <c:invertIfNegative val="0"/>
          <c:cat>
            <c:strRef>
              <c:f>'Pptx Slide 3'!$I$6:$I$9</c:f>
              <c:strCache>
                <c:ptCount val="3"/>
                <c:pt idx="0">
                  <c:v>Kootha</c:v>
                </c:pt>
                <c:pt idx="1">
                  <c:v>Surjek</c:v>
                </c:pt>
                <c:pt idx="2">
                  <c:v>Jutik</c:v>
                </c:pt>
              </c:strCache>
            </c:strRef>
          </c:cat>
          <c:val>
            <c:numRef>
              <c:f>'Pptx Slide 3'!$J$6:$J$9</c:f>
              <c:numCache>
                <c:formatCode>"$"#,," M"</c:formatCode>
                <c:ptCount val="3"/>
                <c:pt idx="0">
                  <c:v>10125517.983652497</c:v>
                </c:pt>
                <c:pt idx="1">
                  <c:v>46326012.775156811</c:v>
                </c:pt>
                <c:pt idx="2">
                  <c:v>21961819.498855628</c:v>
                </c:pt>
              </c:numCache>
            </c:numRef>
          </c:val>
          <c:extLst>
            <c:ext xmlns:c16="http://schemas.microsoft.com/office/drawing/2014/chart" uri="{C3380CC4-5D6E-409C-BE32-E72D297353CC}">
              <c16:uniqueId val="{00000000-3105-47B4-B769-8977C6B025D7}"/>
            </c:ext>
          </c:extLst>
        </c:ser>
        <c:ser>
          <c:idx val="1"/>
          <c:order val="1"/>
          <c:tx>
            <c:strRef>
              <c:f>'Pptx Slide 3'!$K$4:$K$5</c:f>
              <c:strCache>
                <c:ptCount val="1"/>
                <c:pt idx="0">
                  <c:v>Facility Costs</c:v>
                </c:pt>
              </c:strCache>
            </c:strRef>
          </c:tx>
          <c:spPr>
            <a:solidFill>
              <a:schemeClr val="accent5">
                <a:shade val="86000"/>
              </a:schemeClr>
            </a:solidFill>
            <a:ln>
              <a:noFill/>
            </a:ln>
            <a:effectLst/>
          </c:spPr>
          <c:invertIfNegative val="0"/>
          <c:cat>
            <c:strRef>
              <c:f>'Pptx Slide 3'!$I$6:$I$9</c:f>
              <c:strCache>
                <c:ptCount val="3"/>
                <c:pt idx="0">
                  <c:v>Kootha</c:v>
                </c:pt>
                <c:pt idx="1">
                  <c:v>Surjek</c:v>
                </c:pt>
                <c:pt idx="2">
                  <c:v>Jutik</c:v>
                </c:pt>
              </c:strCache>
            </c:strRef>
          </c:cat>
          <c:val>
            <c:numRef>
              <c:f>'Pptx Slide 3'!$K$6:$K$9</c:f>
              <c:numCache>
                <c:formatCode>"$"#,," M"</c:formatCode>
                <c:ptCount val="3"/>
                <c:pt idx="0">
                  <c:v>11801303.011249995</c:v>
                </c:pt>
                <c:pt idx="1">
                  <c:v>42465511.710560411</c:v>
                </c:pt>
                <c:pt idx="2">
                  <c:v>20865604.366132494</c:v>
                </c:pt>
              </c:numCache>
            </c:numRef>
          </c:val>
          <c:extLst>
            <c:ext xmlns:c16="http://schemas.microsoft.com/office/drawing/2014/chart" uri="{C3380CC4-5D6E-409C-BE32-E72D297353CC}">
              <c16:uniqueId val="{00000001-3105-47B4-B769-8977C6B025D7}"/>
            </c:ext>
          </c:extLst>
        </c:ser>
        <c:ser>
          <c:idx val="2"/>
          <c:order val="2"/>
          <c:tx>
            <c:strRef>
              <c:f>'Pptx Slide 3'!$L$4:$L$5</c:f>
              <c:strCache>
                <c:ptCount val="1"/>
                <c:pt idx="0">
                  <c:v>Labour Costs</c:v>
                </c:pt>
              </c:strCache>
            </c:strRef>
          </c:tx>
          <c:spPr>
            <a:solidFill>
              <a:schemeClr val="accent5">
                <a:tint val="86000"/>
              </a:schemeClr>
            </a:solidFill>
            <a:ln>
              <a:noFill/>
            </a:ln>
            <a:effectLst/>
          </c:spPr>
          <c:invertIfNegative val="0"/>
          <c:cat>
            <c:strRef>
              <c:f>'Pptx Slide 3'!$I$6:$I$9</c:f>
              <c:strCache>
                <c:ptCount val="3"/>
                <c:pt idx="0">
                  <c:v>Kootha</c:v>
                </c:pt>
                <c:pt idx="1">
                  <c:v>Surjek</c:v>
                </c:pt>
                <c:pt idx="2">
                  <c:v>Jutik</c:v>
                </c:pt>
              </c:strCache>
            </c:strRef>
          </c:cat>
          <c:val>
            <c:numRef>
              <c:f>'Pptx Slide 3'!$L$6:$L$9</c:f>
              <c:numCache>
                <c:formatCode>"$"#,," M"</c:formatCode>
                <c:ptCount val="3"/>
                <c:pt idx="0">
                  <c:v>15553428.285312492</c:v>
                </c:pt>
                <c:pt idx="1">
                  <c:v>42136369.189600006</c:v>
                </c:pt>
                <c:pt idx="2">
                  <c:v>29638834.095899995</c:v>
                </c:pt>
              </c:numCache>
            </c:numRef>
          </c:val>
          <c:extLst>
            <c:ext xmlns:c16="http://schemas.microsoft.com/office/drawing/2014/chart" uri="{C3380CC4-5D6E-409C-BE32-E72D297353CC}">
              <c16:uniqueId val="{00000002-3105-47B4-B769-8977C6B025D7}"/>
            </c:ext>
          </c:extLst>
        </c:ser>
        <c:ser>
          <c:idx val="3"/>
          <c:order val="3"/>
          <c:tx>
            <c:strRef>
              <c:f>'Pptx Slide 3'!$M$4:$M$5</c:f>
              <c:strCache>
                <c:ptCount val="1"/>
                <c:pt idx="0">
                  <c:v>Operational Maintenance Costs</c:v>
                </c:pt>
              </c:strCache>
            </c:strRef>
          </c:tx>
          <c:spPr>
            <a:solidFill>
              <a:schemeClr val="accent5">
                <a:tint val="58000"/>
              </a:schemeClr>
            </a:solidFill>
            <a:ln>
              <a:noFill/>
            </a:ln>
            <a:effectLst/>
          </c:spPr>
          <c:invertIfNegative val="0"/>
          <c:cat>
            <c:strRef>
              <c:f>'Pptx Slide 3'!$I$6:$I$9</c:f>
              <c:strCache>
                <c:ptCount val="3"/>
                <c:pt idx="0">
                  <c:v>Kootha</c:v>
                </c:pt>
                <c:pt idx="1">
                  <c:v>Surjek</c:v>
                </c:pt>
                <c:pt idx="2">
                  <c:v>Jutik</c:v>
                </c:pt>
              </c:strCache>
            </c:strRef>
          </c:cat>
          <c:val>
            <c:numRef>
              <c:f>'Pptx Slide 3'!$M$6:$M$9</c:f>
              <c:numCache>
                <c:formatCode>"$"#,," M"</c:formatCode>
                <c:ptCount val="3"/>
                <c:pt idx="0">
                  <c:v>13743574.812112497</c:v>
                </c:pt>
                <c:pt idx="1">
                  <c:v>48391205.364648603</c:v>
                </c:pt>
                <c:pt idx="2">
                  <c:v>18257231.318917505</c:v>
                </c:pt>
              </c:numCache>
            </c:numRef>
          </c:val>
          <c:extLst>
            <c:ext xmlns:c16="http://schemas.microsoft.com/office/drawing/2014/chart" uri="{C3380CC4-5D6E-409C-BE32-E72D297353CC}">
              <c16:uniqueId val="{00000003-3105-47B4-B769-8977C6B025D7}"/>
            </c:ext>
          </c:extLst>
        </c:ser>
        <c:dLbls>
          <c:showLegendKey val="0"/>
          <c:showVal val="0"/>
          <c:showCatName val="0"/>
          <c:showSerName val="0"/>
          <c:showPercent val="0"/>
          <c:showBubbleSize val="0"/>
        </c:dLbls>
        <c:gapWidth val="91"/>
        <c:overlap val="100"/>
        <c:axId val="1999786023"/>
        <c:axId val="1024694423"/>
      </c:barChart>
      <c:catAx>
        <c:axId val="1999786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694423"/>
        <c:crosses val="autoZero"/>
        <c:auto val="1"/>
        <c:lblAlgn val="ctr"/>
        <c:lblOffset val="100"/>
        <c:noMultiLvlLbl val="0"/>
      </c:catAx>
      <c:valAx>
        <c:axId val="1024694423"/>
        <c:scaling>
          <c:orientation val="minMax"/>
        </c:scaling>
        <c:delete val="0"/>
        <c:axPos val="l"/>
        <c:numFmt formatCode="&quot;$&quot;#,,&quot; 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978602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[5.4 5.6 5.8 Southern Water Corp Financial Case Study MCU Student Facing Christine Hagan - AcctType.xlsx]Pptx Slide 4!PivotTable1</c:name>
    <c:fmtId val="-1"/>
  </c:pivotSource>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r>
              <a:rPr lang="en-US" sz="800" b="1" dirty="0"/>
              <a:t>Kootha Expenses (2013 July - 2014 June)</a:t>
            </a:r>
          </a:p>
        </c:rich>
      </c:tx>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pivotFmt>
      <c:pivotFmt>
        <c:idx val="2"/>
        <c:spPr>
          <a:solidFill>
            <a:schemeClr val="accent5">
              <a:lumMod val="75000"/>
            </a:schemeClr>
          </a:solidFill>
          <a:ln>
            <a:noFill/>
          </a:ln>
          <a:effectLst/>
        </c:spPr>
      </c:pivotFmt>
      <c:pivotFmt>
        <c:idx val="3"/>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75000"/>
            </a:schemeClr>
          </a:solidFill>
          <a:ln>
            <a:noFill/>
          </a:ln>
          <a:effectLst/>
        </c:spPr>
      </c:pivotFmt>
      <c:pivotFmt>
        <c:idx val="5"/>
        <c:spPr>
          <a:solidFill>
            <a:schemeClr val="accent5">
              <a:lumMod val="75000"/>
            </a:schemeClr>
          </a:solidFill>
          <a:ln>
            <a:noFill/>
          </a:ln>
          <a:effectLst/>
        </c:spPr>
      </c:pivotFmt>
      <c:pivotFmt>
        <c:idx val="6"/>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75000"/>
            </a:schemeClr>
          </a:solidFill>
          <a:ln>
            <a:noFill/>
          </a:ln>
          <a:effectLst/>
        </c:spPr>
      </c:pivotFmt>
      <c:pivotFmt>
        <c:idx val="8"/>
        <c:spPr>
          <a:solidFill>
            <a:schemeClr val="accent5">
              <a:lumMod val="75000"/>
            </a:schemeClr>
          </a:solidFill>
          <a:ln>
            <a:noFill/>
          </a:ln>
          <a:effectLst/>
        </c:spPr>
      </c:pivotFmt>
    </c:pivotFmts>
    <c:plotArea>
      <c:layout/>
      <c:barChart>
        <c:barDir val="col"/>
        <c:grouping val="clustered"/>
        <c:varyColors val="0"/>
        <c:ser>
          <c:idx val="0"/>
          <c:order val="0"/>
          <c:tx>
            <c:strRef>
              <c:f>'Pptx Slide 4'!$B$5</c:f>
              <c:strCache>
                <c:ptCount val="1"/>
                <c:pt idx="0">
                  <c:v>Total</c:v>
                </c:pt>
              </c:strCache>
            </c:strRef>
          </c:tx>
          <c:spPr>
            <a:solidFill>
              <a:schemeClr val="accent5">
                <a:lumMod val="60000"/>
                <a:lumOff val="40000"/>
              </a:schemeClr>
            </a:solidFill>
            <a:ln>
              <a:noFill/>
            </a:ln>
            <a:effectLst/>
          </c:spPr>
          <c:invertIfNegative val="0"/>
          <c:dPt>
            <c:idx val="0"/>
            <c:invertIfNegative val="0"/>
            <c:bubble3D val="0"/>
            <c:spPr>
              <a:solidFill>
                <a:schemeClr val="accent5">
                  <a:lumMod val="75000"/>
                </a:schemeClr>
              </a:solidFill>
              <a:ln>
                <a:noFill/>
              </a:ln>
              <a:effectLst/>
            </c:spPr>
            <c:extLst>
              <c:ext xmlns:c16="http://schemas.microsoft.com/office/drawing/2014/chart" uri="{C3380CC4-5D6E-409C-BE32-E72D297353CC}">
                <c16:uniqueId val="{00000001-3E56-4BC4-A4EB-90FE231732D4}"/>
              </c:ext>
            </c:extLst>
          </c:dPt>
          <c:dPt>
            <c:idx val="7"/>
            <c:invertIfNegative val="0"/>
            <c:bubble3D val="0"/>
            <c:spPr>
              <a:solidFill>
                <a:schemeClr val="accent5">
                  <a:lumMod val="75000"/>
                </a:schemeClr>
              </a:solidFill>
              <a:ln>
                <a:noFill/>
              </a:ln>
              <a:effectLst/>
            </c:spPr>
            <c:extLst>
              <c:ext xmlns:c16="http://schemas.microsoft.com/office/drawing/2014/chart" uri="{C3380CC4-5D6E-409C-BE32-E72D297353CC}">
                <c16:uniqueId val="{00000003-3E56-4BC4-A4EB-90FE231732D4}"/>
              </c:ext>
            </c:extLst>
          </c:dPt>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'Pptx Slide 4'!$A$6:$A$14</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'Pptx Slide 4'!$B$6:$B$14</c:f>
              <c:numCache>
                <c:formatCode>"$"#,##0</c:formatCode>
                <c:ptCount val="8"/>
                <c:pt idx="0">
                  <c:v>10125517.983652495</c:v>
                </c:pt>
                <c:pt idx="1">
                  <c:v>4720521.2044999991</c:v>
                </c:pt>
                <c:pt idx="2">
                  <c:v>7080781.8067499967</c:v>
                </c:pt>
                <c:pt idx="3">
                  <c:v>4863981.2092249971</c:v>
                </c:pt>
                <c:pt idx="4">
                  <c:v>3054127.7360249991</c:v>
                </c:pt>
                <c:pt idx="5">
                  <c:v>3450033.1832874985</c:v>
                </c:pt>
                <c:pt idx="6">
                  <c:v>2375432.6835749992</c:v>
                </c:pt>
                <c:pt idx="7">
                  <c:v>15553428.285312496</c:v>
                </c:pt>
              </c:numCache>
            </c:numRef>
          </c:val>
          <c:extLst>
            <c:ext xmlns:c16="http://schemas.microsoft.com/office/drawing/2014/chart" uri="{C3380CC4-5D6E-409C-BE32-E72D297353CC}">
              <c16:uniqueId val="{00000004-3E56-4BC4-A4EB-90FE231732D4}"/>
            </c:ext>
          </c:extLst>
        </c:ser>
        <c:dLbls>
          <c:showLegendKey val="0"/>
          <c:showVal val="0"/>
          <c:showCatName val="0"/>
          <c:showSerName val="0"/>
          <c:showPercent val="0"/>
          <c:showBubbleSize val="0"/>
        </c:dLbls>
        <c:gapWidth val="88"/>
        <c:overlap val="-27"/>
        <c:axId val="98751816"/>
        <c:axId val="1024724183"/>
      </c:barChart>
      <c:catAx>
        <c:axId val="98751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024724183"/>
        <c:crosses val="autoZero"/>
        <c:auto val="1"/>
        <c:lblAlgn val="ctr"/>
        <c:lblOffset val="100"/>
        <c:noMultiLvlLbl val="0"/>
      </c:catAx>
      <c:valAx>
        <c:axId val="1024724183"/>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98751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[5.4 5.6 5.8 Southern Water Corp Financial Case Study MCU Student Facing Christine Hagan - AcctType.xlsx]Pptx Slide 4!PivotTable3</c:name>
    <c:fmtId val="-1"/>
  </c:pivotSource>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mn-lt"/>
                <a:ea typeface="+mn-ea"/>
                <a:cs typeface="+mn-cs"/>
              </a:defRPr>
            </a:pPr>
            <a:r>
              <a:rPr lang="en-US" sz="800" b="1" dirty="0"/>
              <a:t>Surjek Expenses (2013 July - 2014 June)</a:t>
            </a:r>
          </a:p>
        </c:rich>
      </c:tx>
      <c:overlay val="0"/>
      <c:spPr>
        <a:noFill/>
        <a:ln>
          <a:noFill/>
        </a:ln>
        <a:effectLst/>
      </c:spPr>
    </c:title>
    <c:autoTitleDeleted val="0"/>
    <c:pivotFmts>
      <c:pivotFmt>
        <c:idx val="0"/>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pivotFmt>
      <c:pivotFmt>
        <c:idx val="2"/>
        <c:spPr>
          <a:solidFill>
            <a:schemeClr val="accent5">
              <a:lumMod val="75000"/>
            </a:schemeClr>
          </a:solidFill>
          <a:ln>
            <a:noFill/>
          </a:ln>
          <a:effectLst/>
        </c:spPr>
      </c:pivotFmt>
      <c:pivotFmt>
        <c:idx val="3"/>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75000"/>
            </a:schemeClr>
          </a:solidFill>
          <a:ln>
            <a:noFill/>
          </a:ln>
          <a:effectLst/>
        </c:spPr>
      </c:pivotFmt>
      <c:pivotFmt>
        <c:idx val="5"/>
        <c:spPr>
          <a:solidFill>
            <a:schemeClr val="accent5">
              <a:lumMod val="75000"/>
            </a:schemeClr>
          </a:solidFill>
          <a:ln>
            <a:noFill/>
          </a:ln>
          <a:effectLst/>
        </c:spPr>
      </c:pivotFmt>
      <c:pivotFmt>
        <c:idx val="6"/>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75000"/>
            </a:schemeClr>
          </a:solidFill>
          <a:ln>
            <a:noFill/>
          </a:ln>
          <a:effectLst/>
        </c:spPr>
      </c:pivotFmt>
      <c:pivotFmt>
        <c:idx val="8"/>
        <c:spPr>
          <a:solidFill>
            <a:schemeClr val="accent5">
              <a:lumMod val="75000"/>
            </a:schemeClr>
          </a:solidFill>
          <a:ln>
            <a:noFill/>
          </a:ln>
          <a:effectLst/>
        </c:spPr>
      </c:pivotFmt>
      <c:pivotFmt>
        <c:idx val="9"/>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lumMod val="75000"/>
            </a:schemeClr>
          </a:solidFill>
          <a:ln>
            <a:noFill/>
          </a:ln>
          <a:effectLst/>
        </c:spPr>
      </c:pivotFmt>
      <c:pivotFmt>
        <c:idx val="11"/>
        <c:spPr>
          <a:solidFill>
            <a:schemeClr val="accent5">
              <a:lumMod val="75000"/>
            </a:schemeClr>
          </a:solidFill>
          <a:ln>
            <a:noFill/>
          </a:ln>
          <a:effectLst/>
        </c:spPr>
      </c:pivotFmt>
      <c:pivotFmt>
        <c:idx val="12"/>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lumMod val="75000"/>
            </a:schemeClr>
          </a:solidFill>
          <a:ln>
            <a:noFill/>
          </a:ln>
          <a:effectLst/>
        </c:spPr>
      </c:pivotFmt>
      <c:pivotFmt>
        <c:idx val="14"/>
        <c:spPr>
          <a:solidFill>
            <a:schemeClr val="accent5">
              <a:lumMod val="75000"/>
            </a:schemeClr>
          </a:solidFill>
          <a:ln>
            <a:noFill/>
          </a:ln>
          <a:effectLst/>
        </c:spPr>
      </c:pivotFmt>
      <c:pivotFmt>
        <c:idx val="15"/>
        <c:spPr>
          <a:solidFill>
            <a:schemeClr val="accent5">
              <a:lumMod val="60000"/>
              <a:lumOff val="40000"/>
            </a:schemeClr>
          </a:solidFill>
          <a:ln>
            <a:noFill/>
          </a:ln>
          <a:effectLst/>
        </c:spPr>
        <c:marker>
          <c:symbol val="none"/>
        </c:marker>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lumMod val="75000"/>
            </a:schemeClr>
          </a:solidFill>
          <a:ln>
            <a:noFill/>
          </a:ln>
          <a:effectLst/>
        </c:spPr>
      </c:pivotFmt>
      <c:pivotFmt>
        <c:idx val="17"/>
        <c:spPr>
          <a:solidFill>
            <a:schemeClr val="accent5">
              <a:lumMod val="75000"/>
            </a:schemeClr>
          </a:solidFill>
          <a:ln>
            <a:noFill/>
          </a:ln>
          <a:effectLst/>
        </c:spPr>
      </c:pivotFmt>
    </c:pivotFmts>
    <c:plotArea>
      <c:layout/>
      <c:barChart>
        <c:barDir val="col"/>
        <c:grouping val="clustered"/>
        <c:varyColors val="0"/>
        <c:ser>
          <c:idx val="0"/>
          <c:order val="0"/>
          <c:tx>
            <c:strRef>
              <c:f>'Pptx Slide 4'!$G$5</c:f>
              <c:strCache>
                <c:ptCount val="1"/>
                <c:pt idx="0">
                  <c:v>Total</c:v>
                </c:pt>
              </c:strCache>
            </c:strRef>
          </c:tx>
          <c:spPr>
            <a:solidFill>
              <a:schemeClr val="accent5">
                <a:lumMod val="60000"/>
                <a:lumOff val="40000"/>
              </a:schemeClr>
            </a:solidFill>
            <a:ln>
              <a:noFill/>
            </a:ln>
            <a:effectLst/>
          </c:spPr>
          <c:invertIfNegative val="0"/>
          <c:dPt>
            <c:idx val="0"/>
            <c:invertIfNegative val="0"/>
            <c:bubble3D val="0"/>
            <c:spPr>
              <a:solidFill>
                <a:schemeClr val="accent5">
                  <a:lumMod val="75000"/>
                </a:schemeClr>
              </a:solidFill>
              <a:ln>
                <a:noFill/>
              </a:ln>
              <a:effectLst/>
            </c:spPr>
            <c:extLst>
              <c:ext xmlns:c16="http://schemas.microsoft.com/office/drawing/2014/chart" uri="{C3380CC4-5D6E-409C-BE32-E72D297353CC}">
                <c16:uniqueId val="{00000001-6642-4639-AC06-AD55715D9472}"/>
              </c:ext>
            </c:extLst>
          </c:dPt>
          <c:dPt>
            <c:idx val="7"/>
            <c:invertIfNegative val="0"/>
            <c:bubble3D val="0"/>
            <c:spPr>
              <a:solidFill>
                <a:schemeClr val="accent5">
                  <a:lumMod val="75000"/>
                </a:schemeClr>
              </a:solidFill>
              <a:ln>
                <a:noFill/>
              </a:ln>
              <a:effectLst/>
            </c:spPr>
            <c:extLst>
              <c:ext xmlns:c16="http://schemas.microsoft.com/office/drawing/2014/chart" uri="{C3380CC4-5D6E-409C-BE32-E72D297353CC}">
                <c16:uniqueId val="{00000003-6642-4639-AC06-AD55715D9472}"/>
              </c:ext>
            </c:extLst>
          </c:dPt>
          <c:dLbls>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'Pptx Slide 4'!$F$6:$F$14</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'Pptx Slide 4'!$G$6:$G$14</c:f>
              <c:numCache>
                <c:formatCode>"$"#,##0</c:formatCode>
                <c:ptCount val="8"/>
                <c:pt idx="0">
                  <c:v>46326012.775156796</c:v>
                </c:pt>
                <c:pt idx="1">
                  <c:v>23163006.387578398</c:v>
                </c:pt>
                <c:pt idx="2">
                  <c:v>19302505.322982002</c:v>
                </c:pt>
                <c:pt idx="3">
                  <c:v>18221565.024895012</c:v>
                </c:pt>
                <c:pt idx="4">
                  <c:v>11461092.419571202</c:v>
                </c:pt>
                <c:pt idx="5">
                  <c:v>12135274.326604798</c:v>
                </c:pt>
                <c:pt idx="6">
                  <c:v>6573273.5935775992</c:v>
                </c:pt>
                <c:pt idx="7">
                  <c:v>42136369.189600006</c:v>
                </c:pt>
              </c:numCache>
            </c:numRef>
          </c:val>
          <c:extLst>
            <c:ext xmlns:c16="http://schemas.microsoft.com/office/drawing/2014/chart" uri="{C3380CC4-5D6E-409C-BE32-E72D297353CC}">
              <c16:uniqueId val="{00000004-6642-4639-AC06-AD55715D9472}"/>
            </c:ext>
          </c:extLst>
        </c:ser>
        <c:dLbls>
          <c:showLegendKey val="0"/>
          <c:showVal val="0"/>
          <c:showCatName val="0"/>
          <c:showSerName val="0"/>
          <c:showPercent val="0"/>
          <c:showBubbleSize val="0"/>
        </c:dLbls>
        <c:gapWidth val="88"/>
        <c:overlap val="-27"/>
        <c:axId val="98751816"/>
        <c:axId val="1024724183"/>
      </c:barChart>
      <c:catAx>
        <c:axId val="98751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1024724183"/>
        <c:crosses val="autoZero"/>
        <c:auto val="1"/>
        <c:lblAlgn val="ctr"/>
        <c:lblOffset val="100"/>
        <c:noMultiLvlLbl val="0"/>
      </c:catAx>
      <c:valAx>
        <c:axId val="1024724183"/>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98751816"/>
        <c:crosses val="autoZero"/>
        <c:crossBetween val="between"/>
      </c:valAx>
    </c:plotArea>
    <c:plotVisOnly val="1"/>
    <c:dispBlanksAs val="gap"/>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27/03/2023</a:t>
            </a:fld>
            <a:endParaRPr lang="en-AU" dirty="0"/>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dirty="0"/>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first slide we want to show is our segmented analysis of the revenues for each </a:t>
            </a:r>
            <a:r>
              <a:rPr lang="en-AU" sz="1200" b="1" dirty="0">
                <a:highlight>
                  <a:srgbClr val="FFFF00"/>
                </a:highlight>
              </a:rPr>
              <a:t>customer group</a:t>
            </a:r>
            <a:r>
              <a:rPr lang="en-AU" sz="1200" b="1" dirty="0"/>
              <a:t>.</a:t>
            </a:r>
          </a:p>
          <a:p>
            <a:pPr lvl="0">
              <a:defRPr/>
            </a:pPr>
            <a:endParaRPr lang="en-AU" sz="1200" b="1" dirty="0"/>
          </a:p>
          <a:p>
            <a:pPr lvl="0">
              <a:defRPr/>
            </a:pPr>
            <a:r>
              <a:rPr lang="en-AU" sz="1200" b="1" dirty="0"/>
              <a:t>On this slide, we would like you to show the following:</a:t>
            </a:r>
            <a:br>
              <a:rPr lang="en-AU" sz="1200" b="1" dirty="0"/>
            </a:br>
            <a:r>
              <a:rPr lang="en-AU" sz="1200" b="1" dirty="0"/>
              <a:t>A) In a Stacked Column Chart, please include a chart which shows the % that is contributed by each </a:t>
            </a:r>
            <a:r>
              <a:rPr lang="en-AU" sz="1200" b="1" dirty="0">
                <a:highlight>
                  <a:srgbClr val="FFFF00"/>
                </a:highlight>
              </a:rPr>
              <a:t>Sales Segment</a:t>
            </a:r>
            <a:r>
              <a:rPr lang="en-AU" sz="1200" b="1" dirty="0"/>
              <a:t> per Unit (Kootha, Surjek and Jutik) </a:t>
            </a:r>
          </a:p>
          <a:p>
            <a:endParaRPr lang="en-AU" sz="1200" b="1" dirty="0"/>
          </a:p>
          <a:p>
            <a:r>
              <a:rPr lang="en-AU" sz="1200" b="1" dirty="0"/>
              <a:t>Remember, when you show these charts, it should clearly show which segments generate the </a:t>
            </a:r>
            <a:r>
              <a:rPr lang="en-AU" sz="1200" b="1" u="sng" dirty="0"/>
              <a:t>most</a:t>
            </a:r>
            <a:r>
              <a:rPr lang="en-AU" sz="1200" b="1" dirty="0"/>
              <a:t> revenues</a:t>
            </a:r>
          </a:p>
          <a:p>
            <a:endParaRPr lang="en-AU" sz="1200" b="1" dirty="0"/>
          </a:p>
          <a:p>
            <a:r>
              <a:rPr lang="en-AU" sz="1200" b="1" dirty="0"/>
              <a:t>Hint: The Chart you’ve created for the Revenues Tab, Q3, may be helpful.</a:t>
            </a:r>
          </a:p>
          <a:p>
            <a:endParaRPr lang="en-AU"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dirty="0"/>
          </a:p>
        </p:txBody>
      </p:sp>
    </p:spTree>
    <p:extLst>
      <p:ext uri="{BB962C8B-B14F-4D97-AF65-F5344CB8AC3E}">
        <p14:creationId xmlns:p14="http://schemas.microsoft.com/office/powerpoint/2010/main" val="235191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In the previous slide we’ve provided a ‘macro’ view. We now want to compliment this with a ‘micro view’ of the revenues analysis.</a:t>
            </a:r>
            <a:br>
              <a:rPr lang="en-AU" sz="1200" b="1" dirty="0"/>
            </a:br>
            <a:br>
              <a:rPr lang="en-AU" sz="1200" b="1" dirty="0"/>
            </a:br>
            <a:r>
              <a:rPr lang="en-AU" sz="1200" b="1" dirty="0"/>
              <a:t>A micro view by default means we want to show the Units which went into the macro calculation; in this case, it would be the individual revenue trends for Kootha, Surjek and Jutik.</a:t>
            </a:r>
          </a:p>
          <a:p>
            <a:pPr lvl="0">
              <a:defRPr/>
            </a:pPr>
            <a:endParaRPr lang="en-AU" sz="1200" b="1" dirty="0"/>
          </a:p>
          <a:p>
            <a:pPr lvl="0">
              <a:defRPr/>
            </a:pPr>
            <a:r>
              <a:rPr lang="en-AU" sz="1200" b="1" dirty="0"/>
              <a:t>On this slide, we would like you to show the following:</a:t>
            </a:r>
            <a:br>
              <a:rPr lang="en-AU" sz="1200" b="1" dirty="0"/>
            </a:br>
            <a:r>
              <a:rPr lang="en-AU" sz="1200" b="1" dirty="0"/>
              <a:t>A) Create three chart(s), which show the Sales Revenues for each of the three customer segments for Kootha, Surjek and Jutik over the June-2013 to July-2014 Period.</a:t>
            </a:r>
            <a:br>
              <a:rPr lang="en-AU" sz="1200" b="1" dirty="0"/>
            </a:br>
            <a:endParaRPr lang="en-AU" sz="1200" b="1" dirty="0"/>
          </a:p>
          <a:p>
            <a:r>
              <a:rPr lang="en-AU" sz="1200" b="1" dirty="0"/>
              <a:t>Hint: The Chart you’ve created for the Revenues Tab, Q2, may be helpful.</a:t>
            </a:r>
            <a:br>
              <a:rPr lang="en-AU" sz="1200" b="1" dirty="0"/>
            </a:br>
            <a:br>
              <a:rPr lang="en-AU" sz="1200" b="1" dirty="0"/>
            </a:br>
            <a:r>
              <a:rPr lang="en-AU" sz="1200" b="1" dirty="0"/>
              <a:t>We’ve included an example chart on the right!</a:t>
            </a:r>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2</a:t>
            </a:fld>
            <a:endParaRPr lang="en-AU" dirty="0"/>
          </a:p>
        </p:txBody>
      </p:sp>
    </p:spTree>
    <p:extLst>
      <p:ext uri="{BB962C8B-B14F-4D97-AF65-F5344CB8AC3E}">
        <p14:creationId xmlns:p14="http://schemas.microsoft.com/office/powerpoint/2010/main" val="126446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We are now going to move to the expenses side of the story. </a:t>
            </a:r>
            <a:br>
              <a:rPr lang="en-AU" sz="1200" b="1" dirty="0"/>
            </a:br>
            <a:br>
              <a:rPr lang="en-AU" sz="1200" b="1" dirty="0"/>
            </a:br>
            <a:r>
              <a:rPr lang="en-AU" sz="1200" b="1" dirty="0"/>
              <a:t>Similar to before, we start with a macro-view of the expenses; </a:t>
            </a:r>
          </a:p>
          <a:p>
            <a:pPr lvl="0">
              <a:defRPr/>
            </a:pPr>
            <a:br>
              <a:rPr lang="en-AU" sz="1200" b="1" dirty="0"/>
            </a:br>
            <a:r>
              <a:rPr lang="en-AU" sz="1200" b="1" dirty="0"/>
              <a:t>Of the three units – which of these have clearly contributed the most to costs? Secondly, what does the aggregate costs look like when grouped by cost centre?</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a chart which shows the Aggregate Costs on an individual-unit basis (i.e. Kootha, Surjek and Jutik should all be on the same chart)</a:t>
            </a:r>
          </a:p>
          <a:p>
            <a:pPr lvl="0">
              <a:defRPr/>
            </a:pPr>
            <a:endParaRPr lang="en-AU" sz="1200" b="1" dirty="0"/>
          </a:p>
          <a:p>
            <a:pPr lvl="0">
              <a:defRPr/>
            </a:pPr>
            <a:r>
              <a:rPr lang="en-AU" sz="1200" b="1" dirty="0"/>
              <a:t>B) Create a secondary chart which shows the aggregate costs for </a:t>
            </a:r>
            <a:r>
              <a:rPr lang="en-AU" sz="1200" b="1" u="sng" dirty="0"/>
              <a:t>all units</a:t>
            </a:r>
            <a:r>
              <a:rPr lang="en-AU" sz="1200" u="sng" dirty="0"/>
              <a:t> </a:t>
            </a:r>
            <a:r>
              <a:rPr lang="en-AU" sz="1200" b="1" u="sng" dirty="0"/>
              <a:t>shown by cost centre </a:t>
            </a:r>
          </a:p>
          <a:p>
            <a:pPr lvl="0">
              <a:defRPr/>
            </a:pPr>
            <a:r>
              <a:rPr lang="en-AU" sz="1200" b="1" dirty="0"/>
              <a:t> </a:t>
            </a:r>
          </a:p>
          <a:p>
            <a:r>
              <a:rPr lang="en-AU" sz="1200" b="1" dirty="0"/>
              <a:t>Hint: The Chart you’ve created for the Expenses  Tab, Q5, may be helpful.</a:t>
            </a:r>
            <a:br>
              <a:rPr lang="en-AU" sz="1200" b="1" dirty="0"/>
            </a:br>
            <a:endParaRPr lang="en-AU" sz="1200" b="1" dirty="0"/>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3</a:t>
            </a:fld>
            <a:endParaRPr lang="en-AU" dirty="0"/>
          </a:p>
        </p:txBody>
      </p:sp>
    </p:spTree>
    <p:extLst>
      <p:ext uri="{BB962C8B-B14F-4D97-AF65-F5344CB8AC3E}">
        <p14:creationId xmlns:p14="http://schemas.microsoft.com/office/powerpoint/2010/main" val="353411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We’ve now told the expenses story from a macro view, it’s time we focus on the story now from a micro view. </a:t>
            </a:r>
            <a:br>
              <a:rPr lang="en-AU" sz="1200" b="1" dirty="0"/>
            </a:br>
            <a:endParaRPr lang="en-AU" sz="1200" b="1" dirty="0"/>
          </a:p>
          <a:p>
            <a:pPr lvl="0">
              <a:defRPr/>
            </a:pPr>
            <a:r>
              <a:rPr lang="en-AU" sz="1200" b="1" dirty="0"/>
              <a:t>This means creating three charts (one for each unit) which showcases the aggregate costs per cost centre group.</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which shows the Aggregate Costs on an individual-unit basis with expenses grouped by </a:t>
            </a:r>
            <a:r>
              <a:rPr lang="en-AU" sz="1600" b="1" u="sng" dirty="0"/>
              <a:t>cost centre </a:t>
            </a:r>
            <a:r>
              <a:rPr lang="en-AU" sz="1200" b="1" dirty="0"/>
              <a:t>(i.e. Kootha, Surjek and Jutik should all be on separate charts) </a:t>
            </a:r>
          </a:p>
          <a:p>
            <a:pPr lvl="0">
              <a:defRPr/>
            </a:pPr>
            <a:r>
              <a:rPr lang="en-AU" sz="1200" b="1" dirty="0"/>
              <a:t> </a:t>
            </a:r>
          </a:p>
          <a:p>
            <a:r>
              <a:rPr lang="en-AU" sz="1200" b="1" dirty="0"/>
              <a:t>Hint: The Chart you’ve created for the Expenses  Tab, Q6, may be helpful.</a:t>
            </a:r>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dirty="0"/>
          </a:p>
        </p:txBody>
      </p:sp>
    </p:spTree>
    <p:extLst>
      <p:ext uri="{BB962C8B-B14F-4D97-AF65-F5344CB8AC3E}">
        <p14:creationId xmlns:p14="http://schemas.microsoft.com/office/powerpoint/2010/main" val="16523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We’ve now identified that a particular cost group (chemicals) is responsible for a significant portion of the costs. </a:t>
            </a:r>
            <a:br>
              <a:rPr lang="en-AU" sz="1200" b="1" dirty="0"/>
            </a:br>
            <a:br>
              <a:rPr lang="en-AU" sz="1200" b="1" dirty="0"/>
            </a:br>
            <a:r>
              <a:rPr lang="en-AU" sz="1200" b="1" dirty="0"/>
              <a:t>It’s time for us to drill-down a bit further and illustrate this story with a graphic.</a:t>
            </a:r>
            <a:br>
              <a:rPr lang="en-AU" sz="1200" b="1" dirty="0"/>
            </a:br>
            <a:br>
              <a:rPr lang="en-AU" sz="1200" b="1" dirty="0"/>
            </a:br>
            <a:r>
              <a:rPr lang="en-AU" sz="1200" b="1" dirty="0"/>
              <a:t>We want to show-case the Chemical Expenditure for each month, trended against the Water Production.</a:t>
            </a:r>
          </a:p>
          <a:p>
            <a:pPr lvl="0">
              <a:defRPr/>
            </a:pPr>
            <a:endParaRPr lang="en-AU" sz="1200" b="1" dirty="0"/>
          </a:p>
          <a:p>
            <a:pPr lvl="0">
              <a:defRPr/>
            </a:pPr>
            <a:r>
              <a:rPr lang="en-AU" sz="1200" b="1" dirty="0"/>
              <a:t>This will let us know whether or not there is a relationship between Chemical Expenditure and Water Production Volumes. </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(similar to the example shown on the right) which shows the Monthly Chemical Expenditure Per Month, versus Monthly Water Production for each of the three Units (Kootha, Surjek and Jutik). </a:t>
            </a:r>
          </a:p>
          <a:p>
            <a:pPr lvl="0">
              <a:defRPr/>
            </a:pPr>
            <a:r>
              <a:rPr lang="en-AU" sz="1200" b="1" dirty="0"/>
              <a:t> </a:t>
            </a:r>
          </a:p>
          <a:p>
            <a:r>
              <a:rPr lang="en-AU" sz="1200" b="1" dirty="0"/>
              <a:t>Hint: The Chart you’ve created for the Expenses  Tab, Q7, may be helpful.</a:t>
            </a:r>
            <a:br>
              <a:rPr lang="en-AU" sz="1200" b="1" dirty="0"/>
            </a:br>
            <a:endParaRPr lang="en-AU" sz="1200" b="1" dirty="0"/>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5</a:t>
            </a:fld>
            <a:endParaRPr lang="en-AU" dirty="0"/>
          </a:p>
        </p:txBody>
      </p:sp>
    </p:spTree>
    <p:extLst>
      <p:ext uri="{BB962C8B-B14F-4D97-AF65-F5344CB8AC3E}">
        <p14:creationId xmlns:p14="http://schemas.microsoft.com/office/powerpoint/2010/main" val="181213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We’re now at the final slide for our story.</a:t>
            </a:r>
            <a:br>
              <a:rPr lang="en-AU" sz="1200" b="1" dirty="0"/>
            </a:br>
            <a:r>
              <a:rPr lang="en-AU" sz="1200" b="1" dirty="0"/>
              <a:t>We’ve shown the revenues, we’ve unpacked the expenditures and now, finally, we’re going to close out the analysis by showing the overall EBIT for each unit.</a:t>
            </a:r>
            <a:br>
              <a:rPr lang="en-AU" sz="1200" b="1" dirty="0"/>
            </a:br>
            <a:br>
              <a:rPr lang="en-AU" sz="1200" b="1" dirty="0"/>
            </a:br>
            <a:r>
              <a:rPr lang="en-AU" sz="1200" b="1" dirty="0"/>
              <a:t>In this Slide, we want to convey to the audience which Unit(s) bring in the most EBIT from both a EBIT ($) perspective as well as highlighting the EBIT Margin – Do any units have lower revenues than another unit, but higher EBIT Margins, indicating they are most cost effective? </a:t>
            </a:r>
          </a:p>
          <a:p>
            <a:pPr lvl="0">
              <a:defRPr/>
            </a:pPr>
            <a:br>
              <a:rPr lang="en-AU" sz="1200" b="1" dirty="0"/>
            </a:br>
            <a:r>
              <a:rPr lang="en-AU" sz="1200" b="1" dirty="0"/>
              <a:t>It’s time for us to close out this story below: </a:t>
            </a:r>
            <a:br>
              <a:rPr lang="en-AU" sz="1200" b="1" dirty="0"/>
            </a:br>
            <a:br>
              <a:rPr lang="en-AU" sz="1200" b="1" dirty="0"/>
            </a:br>
            <a:r>
              <a:rPr lang="en-AU" sz="1200" b="1" dirty="0"/>
              <a:t>A) Create two charts which highlight the overall EBIT per Unit (i.e. Kootha, Surjek and Jutik), as well as a second chart which shows the EBIT Trends for each Unit on a monthly basis (June-13 to June-14). </a:t>
            </a:r>
          </a:p>
          <a:p>
            <a:pPr lvl="0">
              <a:defRPr/>
            </a:pPr>
            <a:r>
              <a:rPr lang="en-AU" sz="1200" b="1" dirty="0"/>
              <a:t> </a:t>
            </a:r>
          </a:p>
          <a:p>
            <a:r>
              <a:rPr lang="en-AU" sz="1200" b="1" dirty="0"/>
              <a:t>Hint: The Chart you’ve created for the Expenses  Tab, Q9, may be helpful.</a:t>
            </a:r>
            <a:br>
              <a:rPr lang="en-AU" sz="1200" b="1" dirty="0"/>
            </a:br>
            <a:endParaRPr lang="en-AU" sz="1200" b="1" dirty="0"/>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6</a:t>
            </a:fld>
            <a:endParaRPr lang="en-AU" dirty="0"/>
          </a:p>
        </p:txBody>
      </p:sp>
    </p:spTree>
    <p:extLst>
      <p:ext uri="{BB962C8B-B14F-4D97-AF65-F5344CB8AC3E}">
        <p14:creationId xmlns:p14="http://schemas.microsoft.com/office/powerpoint/2010/main" val="1512016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dirty="0">
                <a:solidFill>
                  <a:schemeClr val="tx1"/>
                </a:solidFill>
                <a:latin typeface="+mn-lt"/>
                <a:ea typeface="Arial Unicode MS" pitchFamily="34" charset="-128"/>
                <a:cs typeface="Arial Unicode MS" pitchFamily="34" charset="-128"/>
              </a:rPr>
              <a:t>Printed 2/27/2017 7:03 AM India Standard Time</a:t>
            </a: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dirty="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dirty="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dirty="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Segmentation of the revenues by unit, reveals that of the three (3) customer segments, </a:t>
            </a:r>
            <a:r>
              <a:rPr lang="en-US" sz="1200" b="0" i="0" dirty="0">
                <a:solidFill>
                  <a:srgbClr val="444444"/>
                </a:solidFill>
                <a:effectLst/>
                <a:latin typeface="Calibri" panose="020F0502020204030204" pitchFamily="34" charset="0"/>
              </a:rPr>
              <a:t>001 Private Water Hedge Sales</a:t>
            </a:r>
            <a:r>
              <a:rPr lang="en-GB" sz="1400" b="1" dirty="0"/>
              <a:t> ($187M) are the most popular, followed by </a:t>
            </a:r>
            <a:r>
              <a:rPr lang="en-US" sz="1200" b="0" i="0" dirty="0">
                <a:solidFill>
                  <a:srgbClr val="444444"/>
                </a:solidFill>
                <a:effectLst/>
                <a:latin typeface="Calibri" panose="020F0502020204030204" pitchFamily="34" charset="0"/>
              </a:rPr>
              <a:t>002 Public Sales</a:t>
            </a:r>
            <a:r>
              <a:rPr lang="en-GB" sz="1400" b="1" dirty="0"/>
              <a:t> ($147M) and lastly </a:t>
            </a:r>
            <a:r>
              <a:rPr lang="en-US" sz="1200" b="0" i="0" dirty="0">
                <a:solidFill>
                  <a:srgbClr val="444444"/>
                </a:solidFill>
                <a:effectLst/>
                <a:latin typeface="Calibri" panose="020F0502020204030204" pitchFamily="34" charset="0"/>
              </a:rPr>
              <a:t>003 Residential Sales</a:t>
            </a:r>
            <a:r>
              <a:rPr lang="en-GB" sz="1400" b="1" dirty="0"/>
              <a:t> Sales ($120M).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99696" y="93726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2193BD1E-5E12-7E95-808A-2782F908F338}"/>
              </a:ext>
            </a:extLst>
          </p:cNvPr>
          <p:cNvGraphicFramePr>
            <a:graphicFrameLocks/>
          </p:cNvGraphicFramePr>
          <p:nvPr>
            <p:extLst>
              <p:ext uri="{D42A27DB-BD31-4B8C-83A1-F6EECF244321}">
                <p14:modId xmlns:p14="http://schemas.microsoft.com/office/powerpoint/2010/main" val="1700640640"/>
              </p:ext>
            </p:extLst>
          </p:nvPr>
        </p:nvGraphicFramePr>
        <p:xfrm>
          <a:off x="582041" y="1537652"/>
          <a:ext cx="3481387" cy="47076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9276ADD9-6228-A5AC-7B3E-FD93D9104410}"/>
              </a:ext>
            </a:extLst>
          </p:cNvPr>
          <p:cNvGraphicFramePr>
            <a:graphicFrameLocks/>
          </p:cNvGraphicFramePr>
          <p:nvPr>
            <p:extLst>
              <p:ext uri="{D42A27DB-BD31-4B8C-83A1-F6EECF244321}">
                <p14:modId xmlns:p14="http://schemas.microsoft.com/office/powerpoint/2010/main" val="2260057192"/>
              </p:ext>
            </p:extLst>
          </p:nvPr>
        </p:nvGraphicFramePr>
        <p:xfrm>
          <a:off x="4610068" y="1475739"/>
          <a:ext cx="3362325" cy="47696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Of the ($436,865,532)¹ in Revenue Sales over the July-2013 to June-2014 Period, Surjek_ provides close to 50% of Sales Volumes ($202,255,349), with Jutik ($ 163.6 M) and Kootha ($70.9 M) providing the remaining.</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33643" y="940622"/>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D18292-FE24-4CB2-87CD-299583278E20}"/>
              </a:ext>
            </a:extLst>
          </p:cNvPr>
          <p:cNvSpPr txBox="1"/>
          <p:nvPr/>
        </p:nvSpPr>
        <p:spPr>
          <a:xfrm>
            <a:off x="171451" y="6440271"/>
            <a:ext cx="8512060" cy="246221"/>
          </a:xfrm>
          <a:prstGeom prst="rect">
            <a:avLst/>
          </a:prstGeom>
          <a:noFill/>
        </p:spPr>
        <p:txBody>
          <a:bodyPr wrap="square" rtlCol="0">
            <a:spAutoFit/>
          </a:bodyPr>
          <a:lstStyle/>
          <a:p>
            <a:r>
              <a:rPr lang="en-AU" sz="1000" b="1" dirty="0"/>
              <a:t>Note: This refers to the Total Sales for all 3 Units (Kootha, Surjek and Jutik)</a:t>
            </a:r>
          </a:p>
        </p:txBody>
      </p:sp>
      <p:graphicFrame>
        <p:nvGraphicFramePr>
          <p:cNvPr id="3" name="Chart 2">
            <a:extLst>
              <a:ext uri="{FF2B5EF4-FFF2-40B4-BE49-F238E27FC236}">
                <a16:creationId xmlns:a16="http://schemas.microsoft.com/office/drawing/2014/main" id="{1DB77018-8A28-C447-50F5-60B0C627612A}"/>
              </a:ext>
              <a:ext uri="{147F2762-F138-4A5C-976F-8EAC2B608ADB}">
                <a16:predDERef xmlns:a16="http://schemas.microsoft.com/office/drawing/2014/main" pred="{775569E0-4012-E8B4-BA25-1BE4B55390F6}"/>
              </a:ext>
            </a:extLst>
          </p:cNvPr>
          <p:cNvGraphicFramePr>
            <a:graphicFrameLocks/>
          </p:cNvGraphicFramePr>
          <p:nvPr>
            <p:extLst>
              <p:ext uri="{D42A27DB-BD31-4B8C-83A1-F6EECF244321}">
                <p14:modId xmlns:p14="http://schemas.microsoft.com/office/powerpoint/2010/main" val="3418891814"/>
              </p:ext>
            </p:extLst>
          </p:nvPr>
        </p:nvGraphicFramePr>
        <p:xfrm>
          <a:off x="391391" y="1272624"/>
          <a:ext cx="2710543" cy="4191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6446C075-B583-7A84-B371-C82CEF22C0C4}"/>
              </a:ext>
              <a:ext uri="{147F2762-F138-4A5C-976F-8EAC2B608ADB}">
                <a16:predDERef xmlns:a16="http://schemas.microsoft.com/office/drawing/2014/main" pred="{2343E21F-3EA4-4141-967D-ABEB5C18C1CF}"/>
              </a:ext>
            </a:extLst>
          </p:cNvPr>
          <p:cNvGraphicFramePr>
            <a:graphicFrameLocks/>
          </p:cNvGraphicFramePr>
          <p:nvPr/>
        </p:nvGraphicFramePr>
        <p:xfrm>
          <a:off x="3124767" y="1265237"/>
          <a:ext cx="2711904" cy="419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775569E0-4012-E8B4-BA25-1BE4B55390F6}"/>
              </a:ext>
              <a:ext uri="{147F2762-F138-4A5C-976F-8EAC2B608ADB}">
                <a16:predDERef xmlns:a16="http://schemas.microsoft.com/office/drawing/2014/main" pred="{6446C075-B583-7A84-B371-C82CEF22C0C4}"/>
              </a:ext>
            </a:extLst>
          </p:cNvPr>
          <p:cNvGraphicFramePr>
            <a:graphicFrameLocks/>
          </p:cNvGraphicFramePr>
          <p:nvPr>
            <p:extLst>
              <p:ext uri="{D42A27DB-BD31-4B8C-83A1-F6EECF244321}">
                <p14:modId xmlns:p14="http://schemas.microsoft.com/office/powerpoint/2010/main" val="2099465553"/>
              </p:ext>
            </p:extLst>
          </p:nvPr>
        </p:nvGraphicFramePr>
        <p:xfrm>
          <a:off x="5765043" y="1265237"/>
          <a:ext cx="2698296" cy="4191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Targeted Expense Analysis reveals an interesting trend; Overall Costs sharply increase from December, with Surjek, contributing $179M (55.8%) towards the overall cost-base.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0857B2DF-1427-4506-02F1-8072896741F9}"/>
              </a:ext>
            </a:extLst>
          </p:cNvPr>
          <p:cNvGraphicFramePr>
            <a:graphicFrameLocks/>
          </p:cNvGraphicFramePr>
          <p:nvPr>
            <p:extLst>
              <p:ext uri="{D42A27DB-BD31-4B8C-83A1-F6EECF244321}">
                <p14:modId xmlns:p14="http://schemas.microsoft.com/office/powerpoint/2010/main" val="3605888816"/>
              </p:ext>
            </p:extLst>
          </p:nvPr>
        </p:nvGraphicFramePr>
        <p:xfrm>
          <a:off x="409195" y="1472882"/>
          <a:ext cx="3565937" cy="41872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D4EF0CB-8BD4-B92B-0C35-C6172F5D536F}"/>
              </a:ext>
              <a:ext uri="{147F2762-F138-4A5C-976F-8EAC2B608ADB}">
                <a16:predDERef xmlns:a16="http://schemas.microsoft.com/office/drawing/2014/main" pred="{0857B2DF-1427-4506-02F1-8072896741F9}"/>
              </a:ext>
            </a:extLst>
          </p:cNvPr>
          <p:cNvGraphicFramePr>
            <a:graphicFrameLocks/>
          </p:cNvGraphicFramePr>
          <p:nvPr>
            <p:extLst>
              <p:ext uri="{D42A27DB-BD31-4B8C-83A1-F6EECF244321}">
                <p14:modId xmlns:p14="http://schemas.microsoft.com/office/powerpoint/2010/main" val="2692079412"/>
              </p:ext>
            </p:extLst>
          </p:nvPr>
        </p:nvGraphicFramePr>
        <p:xfrm>
          <a:off x="4480719" y="1347343"/>
          <a:ext cx="3667125" cy="431279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Further analysis singles-out Surjek with $179M (55.8%) worth of expenses, contrasted to a much lower spend from Kootha ($51M) and Jutik   ($91M), largely due to lower Chemical and Labour Expenditure.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D1DDCDC-3E10-4265-8E28-C256F42C790A}"/>
              </a:ext>
            </a:extLst>
          </p:cNvPr>
          <p:cNvSpPr/>
          <p:nvPr/>
        </p:nvSpPr>
        <p:spPr>
          <a:xfrm>
            <a:off x="303213" y="1238975"/>
            <a:ext cx="3665537" cy="461665"/>
          </a:xfrm>
          <a:prstGeom prst="rect">
            <a:avLst/>
          </a:prstGeom>
        </p:spPr>
        <p:txBody>
          <a:bodyPr wrap="square">
            <a:spAutoFit/>
          </a:bodyPr>
          <a:lstStyle/>
          <a:p>
            <a:pPr lvl="0">
              <a:defRPr/>
            </a:pPr>
            <a:br>
              <a:rPr lang="en-AU" sz="1200" b="1" dirty="0"/>
            </a:br>
            <a:endParaRPr lang="en-AU" sz="1200" b="1" dirty="0"/>
          </a:p>
        </p:txBody>
      </p:sp>
      <p:graphicFrame>
        <p:nvGraphicFramePr>
          <p:cNvPr id="3" name="Chart 2">
            <a:extLst>
              <a:ext uri="{FF2B5EF4-FFF2-40B4-BE49-F238E27FC236}">
                <a16:creationId xmlns:a16="http://schemas.microsoft.com/office/drawing/2014/main" id="{4CD8B200-FDE3-5581-7F25-692D839C39A4}"/>
              </a:ext>
            </a:extLst>
          </p:cNvPr>
          <p:cNvGraphicFramePr>
            <a:graphicFrameLocks/>
          </p:cNvGraphicFramePr>
          <p:nvPr>
            <p:extLst>
              <p:ext uri="{D42A27DB-BD31-4B8C-83A1-F6EECF244321}">
                <p14:modId xmlns:p14="http://schemas.microsoft.com/office/powerpoint/2010/main" val="3074876070"/>
              </p:ext>
            </p:extLst>
          </p:nvPr>
        </p:nvGraphicFramePr>
        <p:xfrm>
          <a:off x="4480719" y="728885"/>
          <a:ext cx="4480718" cy="30274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D9298A9E-7C37-C790-9D3F-7195BCA99DA1}"/>
              </a:ext>
            </a:extLst>
          </p:cNvPr>
          <p:cNvGraphicFramePr>
            <a:graphicFrameLocks/>
          </p:cNvGraphicFramePr>
          <p:nvPr>
            <p:extLst>
              <p:ext uri="{D42A27DB-BD31-4B8C-83A1-F6EECF244321}">
                <p14:modId xmlns:p14="http://schemas.microsoft.com/office/powerpoint/2010/main" val="877784128"/>
              </p:ext>
            </p:extLst>
          </p:nvPr>
        </p:nvGraphicFramePr>
        <p:xfrm>
          <a:off x="52387" y="735110"/>
          <a:ext cx="4165652" cy="29316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3BBA0B7B-A5CD-2F0F-8A8B-C18A90785D80}"/>
              </a:ext>
            </a:extLst>
          </p:cNvPr>
          <p:cNvGraphicFramePr>
            <a:graphicFrameLocks/>
          </p:cNvGraphicFramePr>
          <p:nvPr>
            <p:extLst>
              <p:ext uri="{D42A27DB-BD31-4B8C-83A1-F6EECF244321}">
                <p14:modId xmlns:p14="http://schemas.microsoft.com/office/powerpoint/2010/main" val="965754481"/>
              </p:ext>
            </p:extLst>
          </p:nvPr>
        </p:nvGraphicFramePr>
        <p:xfrm>
          <a:off x="171451" y="3683262"/>
          <a:ext cx="4211410" cy="296984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1141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Drilling-down to the cost-element level, reveals an indicative relationship between water production and chemical expenditure with this being particularly pronounced for the _____ Unit which coincidentally has the highest rate of water production.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5A70E869-0EFC-DE2D-6DDA-3115E77432EF}"/>
              </a:ext>
            </a:extLst>
          </p:cNvPr>
          <p:cNvGraphicFramePr>
            <a:graphicFrameLocks/>
          </p:cNvGraphicFramePr>
          <p:nvPr>
            <p:extLst>
              <p:ext uri="{D42A27DB-BD31-4B8C-83A1-F6EECF244321}">
                <p14:modId xmlns:p14="http://schemas.microsoft.com/office/powerpoint/2010/main" val="1041200982"/>
              </p:ext>
            </p:extLst>
          </p:nvPr>
        </p:nvGraphicFramePr>
        <p:xfrm>
          <a:off x="350838" y="1166952"/>
          <a:ext cx="2286000" cy="49540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4AFA71CE-74E3-4B7F-B204-7E90D6C2A3AD}"/>
              </a:ext>
            </a:extLst>
          </p:cNvPr>
          <p:cNvGraphicFramePr>
            <a:graphicFrameLocks/>
          </p:cNvGraphicFramePr>
          <p:nvPr>
            <p:extLst>
              <p:ext uri="{D42A27DB-BD31-4B8C-83A1-F6EECF244321}">
                <p14:modId xmlns:p14="http://schemas.microsoft.com/office/powerpoint/2010/main" val="2196898318"/>
              </p:ext>
            </p:extLst>
          </p:nvPr>
        </p:nvGraphicFramePr>
        <p:xfrm>
          <a:off x="3175473" y="1166951"/>
          <a:ext cx="2286000" cy="49540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B4FEEE01-2938-98B0-9C70-1EAAD8FA2B62}"/>
              </a:ext>
            </a:extLst>
          </p:cNvPr>
          <p:cNvGraphicFramePr>
            <a:graphicFrameLocks/>
          </p:cNvGraphicFramePr>
          <p:nvPr>
            <p:extLst>
              <p:ext uri="{D42A27DB-BD31-4B8C-83A1-F6EECF244321}">
                <p14:modId xmlns:p14="http://schemas.microsoft.com/office/powerpoint/2010/main" val="1108624737"/>
              </p:ext>
            </p:extLst>
          </p:nvPr>
        </p:nvGraphicFramePr>
        <p:xfrm>
          <a:off x="6000109" y="1166951"/>
          <a:ext cx="2286000" cy="49540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7699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r>
              <a:rPr lang="en-AU" sz="1350" b="1" dirty="0"/>
              <a:t>Concluding our analysis, Jutik has the highest overall EBIT contributions ($72.94 M), followed by  Surjek ($22.94 M) , and lastly Kootha ($19.72 M). However, from an EBIT  Margin (%) perspective, Kootha has a higher margin than that of Jutik, indicative of a lower revenue-to-expense ratio.¹ </a:t>
            </a:r>
          </a:p>
        </p:txBody>
      </p:sp>
      <p:sp>
        <p:nvSpPr>
          <p:cNvPr id="30" name="TextBox 29">
            <a:extLst>
              <a:ext uri="{FF2B5EF4-FFF2-40B4-BE49-F238E27FC236}">
                <a16:creationId xmlns:a16="http://schemas.microsoft.com/office/drawing/2014/main" id="{A9EFAD5F-5947-4F50-9D03-73E482BF7380}"/>
              </a:ext>
            </a:extLst>
          </p:cNvPr>
          <p:cNvSpPr txBox="1"/>
          <p:nvPr/>
        </p:nvSpPr>
        <p:spPr>
          <a:xfrm>
            <a:off x="134995" y="6351664"/>
            <a:ext cx="8512060" cy="369332"/>
          </a:xfrm>
          <a:prstGeom prst="rect">
            <a:avLst/>
          </a:prstGeom>
          <a:noFill/>
        </p:spPr>
        <p:txBody>
          <a:bodyPr wrap="square" rtlCol="0">
            <a:spAutoFit/>
          </a:bodyPr>
          <a:lstStyle/>
          <a:p>
            <a:r>
              <a:rPr lang="en-AU" sz="900" b="1" dirty="0"/>
              <a:t>Note:¹ We can clearly see for Surjek over the October, November and May Periods – expenses were far higher than revenues which contributed to this lower revenue-to-expense ratio. </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F85CBF58-0712-8AED-29CB-85C901DACD69}"/>
              </a:ext>
            </a:extLst>
          </p:cNvPr>
          <p:cNvGraphicFramePr>
            <a:graphicFrameLocks/>
          </p:cNvGraphicFramePr>
          <p:nvPr>
            <p:extLst>
              <p:ext uri="{D42A27DB-BD31-4B8C-83A1-F6EECF244321}">
                <p14:modId xmlns:p14="http://schemas.microsoft.com/office/powerpoint/2010/main" val="3582825093"/>
              </p:ext>
            </p:extLst>
          </p:nvPr>
        </p:nvGraphicFramePr>
        <p:xfrm>
          <a:off x="5010913" y="1264339"/>
          <a:ext cx="3599688" cy="43957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C34CBC39-DD8C-7B2A-6DC1-D05934E4E08D}"/>
              </a:ext>
            </a:extLst>
          </p:cNvPr>
          <p:cNvGraphicFramePr>
            <a:graphicFrameLocks/>
          </p:cNvGraphicFramePr>
          <p:nvPr>
            <p:extLst>
              <p:ext uri="{D42A27DB-BD31-4B8C-83A1-F6EECF244321}">
                <p14:modId xmlns:p14="http://schemas.microsoft.com/office/powerpoint/2010/main" val="1592613381"/>
              </p:ext>
            </p:extLst>
          </p:nvPr>
        </p:nvGraphicFramePr>
        <p:xfrm>
          <a:off x="350838" y="1329790"/>
          <a:ext cx="4572000" cy="43957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4480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15337</TotalTime>
  <Words>1265</Words>
  <Application>Microsoft Office PowerPoint</Application>
  <PresentationFormat>Custom</PresentationFormat>
  <Paragraphs>67</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1_Synergy_CF_YNR013</vt:lpstr>
      <vt:lpstr>Segmentation of the revenues by unit, reveals that of the three (3) customer segments, 001 Private Water Hedge Sales ($187M) are the most popular, followed by 002 Public Sales ($147M) and lastly 003 Residential Sales Sales ($120M). </vt:lpstr>
      <vt:lpstr>Of the ($436,865,532)¹ in Revenue Sales over the July-2013 to June-2014 Period, Surjek_ provides close to 50% of Sales Volumes ($202,255,349), with Jutik ($ 163.6 M) and Kootha ($70.9 M) providing the remaining.</vt:lpstr>
      <vt:lpstr>Targeted Expense Analysis reveals an interesting trend; Overall Costs sharply increase from December, with Surjek, contributing $179M (55.8%) towards the overall cost-base. </vt:lpstr>
      <vt:lpstr>Further analysis singles-out Surjek with $179M (55.8%) worth of expenses, contrasted to a much lower spend from Kootha ($51M) and Jutik   ($91M), largely due to lower Chemical and Labour Expenditure. </vt:lpstr>
      <vt:lpstr>Drilling-down to the cost-element level, reveals an indicative relationship between water production and chemical expenditure with this being particularly pronounced for the _____ Unit which coincidentally has the highest rate of water production. </vt:lpstr>
      <vt:lpstr>Concluding our analysis, Jutik has the highest overall EBIT contributions ($72.94 M), followed by  Surjek ($22.94 M) , and lastly Kootha ($19.72 M). However, from an EBIT  Margin (%) perspective, Kootha has a higher margin than that of Jutik, indicative of a lower revenue-to-expense ratio.¹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Christine Hagan</cp:lastModifiedBy>
  <cp:revision>72</cp:revision>
  <dcterms:created xsi:type="dcterms:W3CDTF">2020-04-12T13:23:13Z</dcterms:created>
  <dcterms:modified xsi:type="dcterms:W3CDTF">2023-03-27T09:45:05Z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2023-02-26T19:55:58Z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4184d1bb-4d08-4687-add4-91f9b119f9a2</vt:lpwstr>
  </property>
  <property fmtid="{D5CDD505-2E9C-101B-9397-08002B2CF9AE}" pid="7" name="MSIP_Label_defa4170-0d19-0005-0004-bc88714345d2_ActionId">
    <vt:lpwstr>fc8c6ee4-1a0b-4355-908c-fc858f3546a1</vt:lpwstr>
  </property>
  <property fmtid="{D5CDD505-2E9C-101B-9397-08002B2CF9AE}" pid="8" name="MSIP_Label_defa4170-0d19-0005-0004-bc88714345d2_ContentBits">
    <vt:lpwstr>0</vt:lpwstr>
  </property>
</Properties>
</file>