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4.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6"/>
  </p:notesMasterIdLst>
  <p:sldIdLst>
    <p:sldId id="397" r:id="rId2"/>
    <p:sldId id="399" r:id="rId3"/>
    <p:sldId id="392" r:id="rId4"/>
    <p:sldId id="400" r:id="rId5"/>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B9CF"/>
    <a:srgbClr val="FDE6B8"/>
    <a:srgbClr val="002C46"/>
    <a:srgbClr val="FDDA95"/>
    <a:srgbClr val="FFFFFF"/>
    <a:srgbClr val="FBC14E"/>
    <a:srgbClr val="EBEEF2"/>
    <a:srgbClr val="AABFD6"/>
    <a:srgbClr val="8497B0"/>
    <a:srgbClr val="657E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39C9B3-5163-2C6F-8F99-11BAD8844AC9}" v="4" dt="2023-05-06T14:01:57.7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92808" autoAdjust="0"/>
  </p:normalViewPr>
  <p:slideViewPr>
    <p:cSldViewPr snapToGrid="0">
      <p:cViewPr varScale="1">
        <p:scale>
          <a:sx n="120" d="100"/>
          <a:sy n="120" d="100"/>
        </p:scale>
        <p:origin x="5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ne Hagan" userId="S::christinehagan@datahagan.onmicrosoft.com::95c9dbf3-10b8-4662-ba53-fb4500c4c1a8" providerId="AD" clId="Web-{2539C9B3-5163-2C6F-8F99-11BAD8844AC9}"/>
    <pc:docChg chg="modSld">
      <pc:chgData name="Christine Hagan" userId="S::christinehagan@datahagan.onmicrosoft.com::95c9dbf3-10b8-4662-ba53-fb4500c4c1a8" providerId="AD" clId="Web-{2539C9B3-5163-2C6F-8F99-11BAD8844AC9}" dt="2023-05-06T14:01:56.056" v="0" actId="20577"/>
      <pc:docMkLst>
        <pc:docMk/>
      </pc:docMkLst>
      <pc:sldChg chg="modSp">
        <pc:chgData name="Christine Hagan" userId="S::christinehagan@datahagan.onmicrosoft.com::95c9dbf3-10b8-4662-ba53-fb4500c4c1a8" providerId="AD" clId="Web-{2539C9B3-5163-2C6F-8F99-11BAD8844AC9}" dt="2023-05-06T14:01:56.056" v="0" actId="20577"/>
        <pc:sldMkLst>
          <pc:docMk/>
          <pc:sldMk cId="2748477053" sldId="397"/>
        </pc:sldMkLst>
        <pc:spChg chg="mod">
          <ac:chgData name="Christine Hagan" userId="S::christinehagan@datahagan.onmicrosoft.com::95c9dbf3-10b8-4662-ba53-fb4500c4c1a8" providerId="AD" clId="Web-{2539C9B3-5163-2C6F-8F99-11BAD8844AC9}" dt="2023-05-06T14:01:56.056" v="0" actId="20577"/>
          <ac:spMkLst>
            <pc:docMk/>
            <pc:sldMk cId="2748477053" sldId="397"/>
            <ac:spMk id="2" creationId="{F0E37C96-13BD-4F0C-B379-77591A183D9B}"/>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embeddings/oleObject3.bin"/><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embeddings/oleObject12.bin"/><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4.bin"/><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embeddings/oleObject5.bin"/><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embeddings/oleObject6.bin"/><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embeddings/oleObject7.bin"/><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embeddings/oleObject8.bin"/><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embeddings/oleObject9.bin"/><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embeddings/oleObject10.bin"/><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embeddings/oleObject11.bin"/><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0" dirty="0"/>
              <a:t>Revenue Opportunity if</a:t>
            </a:r>
            <a:r>
              <a:rPr lang="en-US" b="0" baseline="0" dirty="0"/>
              <a:t> Maintenance perform during the Quarter</a:t>
            </a:r>
            <a:r>
              <a:rPr lang="en-US" b="0" dirty="0"/>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'[7.6 Southern Water Corp Economics Case Study MCU Student Facing 220822 Christine Hagan.xlsx]What-If Analysis'!$Q$61</c:f>
              <c:strCache>
                <c:ptCount val="1"/>
                <c:pt idx="0">
                  <c:v>Total</c:v>
                </c:pt>
              </c:strCache>
            </c:strRef>
          </c:tx>
          <c:spPr>
            <a:solidFill>
              <a:srgbClr val="8BB9CF"/>
            </a:solidFill>
            <a:ln>
              <a:noFill/>
            </a:ln>
            <a:effectLst/>
          </c:spPr>
          <c:invertIfNegative val="0"/>
          <c:dPt>
            <c:idx val="3"/>
            <c:invertIfNegative val="0"/>
            <c:bubble3D val="0"/>
            <c:spPr>
              <a:solidFill>
                <a:schemeClr val="accent5">
                  <a:lumMod val="75000"/>
                </a:schemeClr>
              </a:solidFill>
              <a:ln>
                <a:noFill/>
              </a:ln>
              <a:effectLst/>
            </c:spPr>
            <c:extLst>
              <c:ext xmlns:c16="http://schemas.microsoft.com/office/drawing/2014/chart" uri="{C3380CC4-5D6E-409C-BE32-E72D297353CC}">
                <c16:uniqueId val="{00000001-7A1A-4BFE-BE9E-991D579C8389}"/>
              </c:ext>
            </c:extLst>
          </c:dPt>
          <c:cat>
            <c:strRef>
              <c:f>'[7.6 Southern Water Corp Economics Case Study MCU Student Facing 220822 Christine Hagan.xlsx]What-If Analysis'!$D$62:$D$65</c:f>
              <c:strCache>
                <c:ptCount val="4"/>
                <c:pt idx="0">
                  <c:v>Q1</c:v>
                </c:pt>
                <c:pt idx="1">
                  <c:v>Q2</c:v>
                </c:pt>
                <c:pt idx="2">
                  <c:v>Q3</c:v>
                </c:pt>
                <c:pt idx="3">
                  <c:v>Q4</c:v>
                </c:pt>
              </c:strCache>
            </c:strRef>
          </c:cat>
          <c:val>
            <c:numRef>
              <c:f>'[7.6 Southern Water Corp Economics Case Study MCU Student Facing 220822 Christine Hagan.xlsx]What-If Analysis'!$Q$62:$Q$65</c:f>
              <c:numCache>
                <c:formatCode>"$"#,##0.00;[Red]\-"$"#,##0.00</c:formatCode>
                <c:ptCount val="4"/>
                <c:pt idx="0">
                  <c:v>141675660.03799999</c:v>
                </c:pt>
                <c:pt idx="1">
                  <c:v>153195448.35699999</c:v>
                </c:pt>
                <c:pt idx="2">
                  <c:v>154187083.64099997</c:v>
                </c:pt>
                <c:pt idx="3">
                  <c:v>157707855.47099999</c:v>
                </c:pt>
              </c:numCache>
            </c:numRef>
          </c:val>
          <c:extLst>
            <c:ext xmlns:c16="http://schemas.microsoft.com/office/drawing/2014/chart" uri="{C3380CC4-5D6E-409C-BE32-E72D297353CC}">
              <c16:uniqueId val="{00000000-7A1A-4BFE-BE9E-991D579C8389}"/>
            </c:ext>
          </c:extLst>
        </c:ser>
        <c:dLbls>
          <c:showLegendKey val="0"/>
          <c:showVal val="0"/>
          <c:showCatName val="0"/>
          <c:showSerName val="0"/>
          <c:showPercent val="0"/>
          <c:showBubbleSize val="0"/>
        </c:dLbls>
        <c:gapWidth val="77"/>
        <c:overlap val="-27"/>
        <c:axId val="1069991664"/>
        <c:axId val="1660427408"/>
      </c:barChart>
      <c:catAx>
        <c:axId val="1069991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660427408"/>
        <c:crosses val="autoZero"/>
        <c:auto val="1"/>
        <c:lblAlgn val="ctr"/>
        <c:lblOffset val="100"/>
        <c:noMultiLvlLbl val="0"/>
      </c:catAx>
      <c:valAx>
        <c:axId val="1660427408"/>
        <c:scaling>
          <c:orientation val="minMax"/>
        </c:scaling>
        <c:delete val="0"/>
        <c:axPos val="l"/>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0699916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Soft Water (Macro)</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linear"/>
            <c:dispRSqr val="0"/>
            <c:dispEq val="0"/>
          </c:trendline>
          <c:xVal>
            <c:numRef>
              <c:f>'[7.6 Southern Water Corp Economics Case Study MCU Student Facing 220822 Christine Hagan.xlsx]Economic Market Analysis'!$C$21:$N$21</c:f>
              <c:numCache>
                <c:formatCode>"$"#,##0.00</c:formatCode>
                <c:ptCount val="12"/>
                <c:pt idx="0">
                  <c:v>62.299699046920772</c:v>
                </c:pt>
                <c:pt idx="1">
                  <c:v>63.031776721938691</c:v>
                </c:pt>
                <c:pt idx="2">
                  <c:v>52.441594389168138</c:v>
                </c:pt>
                <c:pt idx="3">
                  <c:v>51.963278490860944</c:v>
                </c:pt>
                <c:pt idx="4">
                  <c:v>49.10979825327</c:v>
                </c:pt>
                <c:pt idx="5">
                  <c:v>51.461810151515095</c:v>
                </c:pt>
                <c:pt idx="6">
                  <c:v>60.395873207885266</c:v>
                </c:pt>
                <c:pt idx="7">
                  <c:v>56.719599991853968</c:v>
                </c:pt>
                <c:pt idx="8">
                  <c:v>55.143418813131255</c:v>
                </c:pt>
                <c:pt idx="9">
                  <c:v>57.362720698924704</c:v>
                </c:pt>
                <c:pt idx="10">
                  <c:v>54.372058161976852</c:v>
                </c:pt>
                <c:pt idx="11">
                  <c:v>55.520378176930556</c:v>
                </c:pt>
              </c:numCache>
            </c:numRef>
          </c:xVal>
          <c:yVal>
            <c:numRef>
              <c:f>'[7.6 Southern Water Corp Economics Case Study MCU Student Facing 220822 Christine Hagan.xlsx]Economic Market Analysis'!$C$22:$N$22</c:f>
              <c:numCache>
                <c:formatCode>_(* #,##0.00_);_(* \(#,##0.00\);_(* "-"??_);_(@_)</c:formatCode>
                <c:ptCount val="12"/>
                <c:pt idx="0">
                  <c:v>2205.0044354480824</c:v>
                </c:pt>
                <c:pt idx="1">
                  <c:v>2278.9148920918328</c:v>
                </c:pt>
                <c:pt idx="2">
                  <c:v>2051.8848246648477</c:v>
                </c:pt>
                <c:pt idx="3">
                  <c:v>2022.0853898845555</c:v>
                </c:pt>
                <c:pt idx="4">
                  <c:v>2047.9829256126895</c:v>
                </c:pt>
                <c:pt idx="5">
                  <c:v>2100.1843645292161</c:v>
                </c:pt>
                <c:pt idx="6">
                  <c:v>2122.8352936827923</c:v>
                </c:pt>
                <c:pt idx="7">
                  <c:v>2101.2698990655363</c:v>
                </c:pt>
                <c:pt idx="8">
                  <c:v>2045.3439327209553</c:v>
                </c:pt>
                <c:pt idx="9">
                  <c:v>2009.1871525537595</c:v>
                </c:pt>
                <c:pt idx="10">
                  <c:v>2098.4211861697281</c:v>
                </c:pt>
                <c:pt idx="11">
                  <c:v>2180.7985733748733</c:v>
                </c:pt>
              </c:numCache>
            </c:numRef>
          </c:yVal>
          <c:smooth val="0"/>
          <c:extLst>
            <c:ext xmlns:c16="http://schemas.microsoft.com/office/drawing/2014/chart" uri="{C3380CC4-5D6E-409C-BE32-E72D297353CC}">
              <c16:uniqueId val="{00000001-7CD4-4CF1-A61A-74B947342BC7}"/>
            </c:ext>
          </c:extLst>
        </c:ser>
        <c:dLbls>
          <c:showLegendKey val="0"/>
          <c:showVal val="0"/>
          <c:showCatName val="0"/>
          <c:showSerName val="0"/>
          <c:showPercent val="0"/>
          <c:showBubbleSize val="0"/>
        </c:dLbls>
        <c:axId val="374871839"/>
        <c:axId val="374870175"/>
      </c:scatterChart>
      <c:valAx>
        <c:axId val="374871839"/>
        <c:scaling>
          <c:orientation val="minMax"/>
          <c:max val="120"/>
          <c:min val="0"/>
        </c:scaling>
        <c:delete val="0"/>
        <c:axPos val="b"/>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4870175"/>
        <c:crosses val="autoZero"/>
        <c:crossBetween val="midCat"/>
        <c:majorUnit val="20"/>
      </c:valAx>
      <c:valAx>
        <c:axId val="374870175"/>
        <c:scaling>
          <c:orientation val="minMax"/>
          <c:min val="195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487183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Average Water Balancing Market Price vs. Market</a:t>
            </a:r>
            <a:r>
              <a:rPr lang="en-US" baseline="0" dirty="0"/>
              <a:t> Demand</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1"/>
          <c:tx>
            <c:strRef>
              <c:f>'[7.6 Southern Water Corp Economics Case Study MCU Student Facing 220822 Christine Hagan.xlsx]What-If Analysis'!$B$16</c:f>
              <c:strCache>
                <c:ptCount val="1"/>
                <c:pt idx="0">
                  <c:v>Market Water Demand (Mega-Litres)</c:v>
                </c:pt>
              </c:strCache>
            </c:strRef>
          </c:tx>
          <c:spPr>
            <a:solidFill>
              <a:schemeClr val="accent5">
                <a:tint val="77000"/>
              </a:schemeClr>
            </a:solidFill>
            <a:ln>
              <a:noFill/>
            </a:ln>
            <a:effectLst/>
          </c:spPr>
          <c:invertIfNegative val="0"/>
          <c:cat>
            <c:numRef>
              <c:f>'[7.6 Southern Water Corp Economics Case Study MCU Student Facing 220822 Christine Hagan.xlsx]What-If Analysis'!$E$13:$P$13</c:f>
              <c:numCache>
                <c:formatCode>mmm\-yy</c:formatCode>
                <c:ptCount val="12"/>
                <c:pt idx="0">
                  <c:v>41821</c:v>
                </c:pt>
                <c:pt idx="1">
                  <c:v>41852</c:v>
                </c:pt>
                <c:pt idx="2">
                  <c:v>41883</c:v>
                </c:pt>
                <c:pt idx="3">
                  <c:v>41913</c:v>
                </c:pt>
                <c:pt idx="4">
                  <c:v>41944</c:v>
                </c:pt>
                <c:pt idx="5">
                  <c:v>41974</c:v>
                </c:pt>
                <c:pt idx="6">
                  <c:v>42005</c:v>
                </c:pt>
                <c:pt idx="7">
                  <c:v>42036</c:v>
                </c:pt>
                <c:pt idx="8">
                  <c:v>42064</c:v>
                </c:pt>
                <c:pt idx="9">
                  <c:v>42095</c:v>
                </c:pt>
                <c:pt idx="10">
                  <c:v>42125</c:v>
                </c:pt>
                <c:pt idx="11">
                  <c:v>42156</c:v>
                </c:pt>
              </c:numCache>
            </c:numRef>
          </c:cat>
          <c:val>
            <c:numRef>
              <c:f>'[7.6 Southern Water Corp Economics Case Study MCU Student Facing 220822 Christine Hagan.xlsx]What-If Analysis'!$E$16:$P$16</c:f>
              <c:numCache>
                <c:formatCode>_(* #,##0.00_);_(* \(#,##0.00\);_(* "-"??_);_(@_)</c:formatCode>
                <c:ptCount val="12"/>
                <c:pt idx="0">
                  <c:v>2283.0502472527673</c:v>
                </c:pt>
                <c:pt idx="1">
                  <c:v>2201.0592458815067</c:v>
                </c:pt>
                <c:pt idx="2">
                  <c:v>2153.3431850899528</c:v>
                </c:pt>
                <c:pt idx="3">
                  <c:v>2098.9913812617792</c:v>
                </c:pt>
                <c:pt idx="4">
                  <c:v>2200.9293289926659</c:v>
                </c:pt>
                <c:pt idx="5">
                  <c:v>2312.1995397611418</c:v>
                </c:pt>
                <c:pt idx="6">
                  <c:v>2298.1901589653967</c:v>
                </c:pt>
                <c:pt idx="7">
                  <c:v>2406.0918962111036</c:v>
                </c:pt>
                <c:pt idx="8">
                  <c:v>2127.8145432709766</c:v>
                </c:pt>
                <c:pt idx="9">
                  <c:v>2185.7997542263706</c:v>
                </c:pt>
                <c:pt idx="10">
                  <c:v>2145.7837188661065</c:v>
                </c:pt>
                <c:pt idx="11">
                  <c:v>2229.7496611442612</c:v>
                </c:pt>
              </c:numCache>
            </c:numRef>
          </c:val>
          <c:extLst>
            <c:ext xmlns:c16="http://schemas.microsoft.com/office/drawing/2014/chart" uri="{C3380CC4-5D6E-409C-BE32-E72D297353CC}">
              <c16:uniqueId val="{00000000-90C5-415E-B71E-1EA73EDD35BB}"/>
            </c:ext>
          </c:extLst>
        </c:ser>
        <c:dLbls>
          <c:showLegendKey val="0"/>
          <c:showVal val="0"/>
          <c:showCatName val="0"/>
          <c:showSerName val="0"/>
          <c:showPercent val="0"/>
          <c:showBubbleSize val="0"/>
        </c:dLbls>
        <c:gapWidth val="80"/>
        <c:axId val="780200079"/>
        <c:axId val="354676319"/>
      </c:barChart>
      <c:lineChart>
        <c:grouping val="standard"/>
        <c:varyColors val="0"/>
        <c:ser>
          <c:idx val="0"/>
          <c:order val="0"/>
          <c:tx>
            <c:strRef>
              <c:f>'[7.6 Southern Water Corp Economics Case Study MCU Student Facing 220822 Christine Hagan.xlsx]What-If Analysis'!$B$15</c:f>
              <c:strCache>
                <c:ptCount val="1"/>
                <c:pt idx="0">
                  <c:v>Average Water Balancing Market Price</c:v>
                </c:pt>
              </c:strCache>
            </c:strRef>
          </c:tx>
          <c:spPr>
            <a:ln w="28575" cap="rnd">
              <a:solidFill>
                <a:schemeClr val="accent5">
                  <a:lumMod val="60000"/>
                  <a:lumOff val="40000"/>
                </a:schemeClr>
              </a:solidFill>
              <a:prstDash val="sysDash"/>
              <a:round/>
            </a:ln>
            <a:effectLst/>
          </c:spPr>
          <c:marker>
            <c:symbol val="circle"/>
            <c:size val="5"/>
            <c:spPr>
              <a:solidFill>
                <a:schemeClr val="accent5">
                  <a:lumMod val="75000"/>
                </a:schemeClr>
              </a:solidFill>
              <a:ln w="9525">
                <a:solidFill>
                  <a:schemeClr val="accent5">
                    <a:shade val="76000"/>
                  </a:schemeClr>
                </a:solidFill>
              </a:ln>
              <a:effectLst/>
            </c:spPr>
          </c:marker>
          <c:cat>
            <c:numRef>
              <c:f>'[7.6 Southern Water Corp Economics Case Study MCU Student Facing 220822 Christine Hagan.xlsx]What-If Analysis'!$E$13:$P$13</c:f>
              <c:numCache>
                <c:formatCode>mmm\-yy</c:formatCode>
                <c:ptCount val="12"/>
                <c:pt idx="0">
                  <c:v>41821</c:v>
                </c:pt>
                <c:pt idx="1">
                  <c:v>41852</c:v>
                </c:pt>
                <c:pt idx="2">
                  <c:v>41883</c:v>
                </c:pt>
                <c:pt idx="3">
                  <c:v>41913</c:v>
                </c:pt>
                <c:pt idx="4">
                  <c:v>41944</c:v>
                </c:pt>
                <c:pt idx="5">
                  <c:v>41974</c:v>
                </c:pt>
                <c:pt idx="6">
                  <c:v>42005</c:v>
                </c:pt>
                <c:pt idx="7">
                  <c:v>42036</c:v>
                </c:pt>
                <c:pt idx="8">
                  <c:v>42064</c:v>
                </c:pt>
                <c:pt idx="9">
                  <c:v>42095</c:v>
                </c:pt>
                <c:pt idx="10">
                  <c:v>42125</c:v>
                </c:pt>
                <c:pt idx="11">
                  <c:v>42156</c:v>
                </c:pt>
              </c:numCache>
            </c:numRef>
          </c:cat>
          <c:val>
            <c:numRef>
              <c:f>'[7.6 Southern Water Corp Economics Case Study MCU Student Facing 220822 Christine Hagan.xlsx]What-If Analysis'!$E$15:$P$15</c:f>
              <c:numCache>
                <c:formatCode>"$"#,##0.00</c:formatCode>
                <c:ptCount val="12"/>
                <c:pt idx="0">
                  <c:v>76.602720430107496</c:v>
                </c:pt>
                <c:pt idx="1">
                  <c:v>74.932540098566292</c:v>
                </c:pt>
                <c:pt idx="2">
                  <c:v>74.066319823232305</c:v>
                </c:pt>
                <c:pt idx="3">
                  <c:v>75.093148943932377</c:v>
                </c:pt>
                <c:pt idx="4">
                  <c:v>73.700956254509322</c:v>
                </c:pt>
                <c:pt idx="5">
                  <c:v>74.376656830400748</c:v>
                </c:pt>
                <c:pt idx="6">
                  <c:v>86.391757235371969</c:v>
                </c:pt>
                <c:pt idx="7">
                  <c:v>86.829490475868141</c:v>
                </c:pt>
                <c:pt idx="8">
                  <c:v>81.49989122823844</c:v>
                </c:pt>
                <c:pt idx="9">
                  <c:v>72.569232168710826</c:v>
                </c:pt>
                <c:pt idx="10">
                  <c:v>71.259354341223244</c:v>
                </c:pt>
                <c:pt idx="11">
                  <c:v>72.156510799663252</c:v>
                </c:pt>
              </c:numCache>
            </c:numRef>
          </c:val>
          <c:smooth val="0"/>
          <c:extLst>
            <c:ext xmlns:c16="http://schemas.microsoft.com/office/drawing/2014/chart" uri="{C3380CC4-5D6E-409C-BE32-E72D297353CC}">
              <c16:uniqueId val="{00000001-90C5-415E-B71E-1EA73EDD35BB}"/>
            </c:ext>
          </c:extLst>
        </c:ser>
        <c:dLbls>
          <c:showLegendKey val="0"/>
          <c:showVal val="0"/>
          <c:showCatName val="0"/>
          <c:showSerName val="0"/>
          <c:showPercent val="0"/>
          <c:showBubbleSize val="0"/>
        </c:dLbls>
        <c:marker val="1"/>
        <c:smooth val="0"/>
        <c:axId val="1723166336"/>
        <c:axId val="1290390528"/>
      </c:lineChart>
      <c:dateAx>
        <c:axId val="1723166336"/>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290390528"/>
        <c:crosses val="autoZero"/>
        <c:auto val="1"/>
        <c:lblOffset val="100"/>
        <c:baseTimeUnit val="months"/>
      </c:dateAx>
      <c:valAx>
        <c:axId val="1290390528"/>
        <c:scaling>
          <c:orientation val="minMax"/>
        </c:scaling>
        <c:delete val="0"/>
        <c:axPos val="l"/>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3166336"/>
        <c:crosses val="autoZero"/>
        <c:crossBetween val="between"/>
      </c:valAx>
      <c:valAx>
        <c:axId val="354676319"/>
        <c:scaling>
          <c:orientation val="minMax"/>
        </c:scaling>
        <c:delete val="0"/>
        <c:axPos val="r"/>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200079"/>
        <c:crosses val="max"/>
        <c:crossBetween val="between"/>
      </c:valAx>
      <c:dateAx>
        <c:axId val="780200079"/>
        <c:scaling>
          <c:orientation val="minMax"/>
        </c:scaling>
        <c:delete val="1"/>
        <c:axPos val="b"/>
        <c:numFmt formatCode="mmm\-yy" sourceLinked="1"/>
        <c:majorTickMark val="out"/>
        <c:minorTickMark val="none"/>
        <c:tickLblPos val="nextTo"/>
        <c:crossAx val="354676319"/>
        <c:crosses val="autoZero"/>
        <c:auto val="1"/>
        <c:lblOffset val="100"/>
        <c:baseTimeUnit val="months"/>
      </c:date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0"/>
              <a:t>Cost to Produce vs. WBMP Mark Price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'[7.6 Southern Water Corp Economics Case Study MCU Student Facing 220822 Christine Hagan.xlsx]Economic Cost Analysis'!$B$231</c:f>
              <c:strCache>
                <c:ptCount val="1"/>
                <c:pt idx="0">
                  <c:v>Overall Desalination Cost to Produce ($/ML)</c:v>
                </c:pt>
              </c:strCache>
            </c:strRef>
          </c:tx>
          <c:spPr>
            <a:solidFill>
              <a:schemeClr val="accent5">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'[7.6 Southern Water Corp Economics Case Study MCU Student Facing 220822 Christine Hagan.xlsx]Economic Cost Analysis'!$A$232:$A$234</c:f>
              <c:strCache>
                <c:ptCount val="3"/>
                <c:pt idx="0">
                  <c:v>Kootha</c:v>
                </c:pt>
                <c:pt idx="1">
                  <c:v>Surjek</c:v>
                </c:pt>
                <c:pt idx="2">
                  <c:v>Jutik</c:v>
                </c:pt>
              </c:strCache>
            </c:strRef>
          </c:cat>
          <c:val>
            <c:numRef>
              <c:f>'[7.6 Southern Water Corp Economics Case Study MCU Student Facing 220822 Christine Hagan.xlsx]Economic Cost Analysis'!$B$232:$B$234</c:f>
              <c:numCache>
                <c:formatCode>"$"#,##0.00;[Red]\-"$"#,##0.00</c:formatCode>
                <c:ptCount val="3"/>
                <c:pt idx="0" formatCode="&quot;$&quot;#,##0.00;[Red]\-&quot;$&quot;#,##0.00\ &quot;$/ML&quot;">
                  <c:v>25.00137400520989</c:v>
                </c:pt>
                <c:pt idx="1">
                  <c:v>54.231506516209798</c:v>
                </c:pt>
                <c:pt idx="2">
                  <c:v>35.804189198254953</c:v>
                </c:pt>
              </c:numCache>
            </c:numRef>
          </c:val>
          <c:extLst>
            <c:ext xmlns:c16="http://schemas.microsoft.com/office/drawing/2014/chart" uri="{C3380CC4-5D6E-409C-BE32-E72D297353CC}">
              <c16:uniqueId val="{00000000-ACBA-40B4-85BE-BEF06C00EEB2}"/>
            </c:ext>
          </c:extLst>
        </c:ser>
        <c:dLbls>
          <c:showLegendKey val="0"/>
          <c:showVal val="0"/>
          <c:showCatName val="0"/>
          <c:showSerName val="0"/>
          <c:showPercent val="0"/>
          <c:showBubbleSize val="0"/>
        </c:dLbls>
        <c:gapWidth val="100"/>
        <c:axId val="1515224719"/>
        <c:axId val="1146528959"/>
      </c:barChart>
      <c:lineChart>
        <c:grouping val="standard"/>
        <c:varyColors val="0"/>
        <c:ser>
          <c:idx val="1"/>
          <c:order val="1"/>
          <c:tx>
            <c:strRef>
              <c:f>'[7.6 Southern Water Corp Economics Case Study MCU Student Facing 220822 Christine Hagan.xlsx]Economic Cost Analysis'!$C$231</c:f>
              <c:strCache>
                <c:ptCount val="1"/>
                <c:pt idx="0">
                  <c:v>Overall Average WBMP Market Price</c:v>
                </c:pt>
              </c:strCache>
            </c:strRef>
          </c:tx>
          <c:spPr>
            <a:ln w="28575" cap="rnd">
              <a:solidFill>
                <a:schemeClr val="accent5">
                  <a:tint val="77000"/>
                </a:schemeClr>
              </a:solidFill>
              <a:prstDash val="sysDash"/>
              <a:round/>
            </a:ln>
            <a:effectLst/>
          </c:spPr>
          <c:marker>
            <c:symbol val="circle"/>
            <c:size val="5"/>
            <c:spPr>
              <a:solidFill>
                <a:schemeClr val="accent5">
                  <a:lumMod val="75000"/>
                </a:schemeClr>
              </a:solidFill>
              <a:ln w="9525">
                <a:solidFill>
                  <a:schemeClr val="accent5">
                    <a:lumMod val="75000"/>
                  </a:schemeClr>
                </a:solidFill>
              </a:ln>
              <a:effectLst/>
            </c:spPr>
          </c:marker>
          <c:cat>
            <c:strRef>
              <c:f>'[7.6 Southern Water Corp Economics Case Study MCU Student Facing 220822 Christine Hagan.xlsx]Economic Cost Analysis'!$A$232:$A$234</c:f>
              <c:strCache>
                <c:ptCount val="3"/>
                <c:pt idx="0">
                  <c:v>Kootha</c:v>
                </c:pt>
                <c:pt idx="1">
                  <c:v>Surjek</c:v>
                </c:pt>
                <c:pt idx="2">
                  <c:v>Jutik</c:v>
                </c:pt>
              </c:strCache>
            </c:strRef>
          </c:cat>
          <c:val>
            <c:numRef>
              <c:f>'[7.6 Southern Water Corp Economics Case Study MCU Student Facing 220822 Christine Hagan.xlsx]Economic Cost Analysis'!$C$232:$C$234</c:f>
              <c:numCache>
                <c:formatCode>"$"#,##0.00;[Red]\-"$"#,##0.00</c:formatCode>
                <c:ptCount val="3"/>
                <c:pt idx="0">
                  <c:v>76.623214885818712</c:v>
                </c:pt>
                <c:pt idx="1">
                  <c:v>76.623214885818712</c:v>
                </c:pt>
                <c:pt idx="2">
                  <c:v>76.623214885818712</c:v>
                </c:pt>
              </c:numCache>
            </c:numRef>
          </c:val>
          <c:smooth val="0"/>
          <c:extLst>
            <c:ext xmlns:c16="http://schemas.microsoft.com/office/drawing/2014/chart" uri="{C3380CC4-5D6E-409C-BE32-E72D297353CC}">
              <c16:uniqueId val="{00000001-ACBA-40B4-85BE-BEF06C00EEB2}"/>
            </c:ext>
          </c:extLst>
        </c:ser>
        <c:dLbls>
          <c:showLegendKey val="0"/>
          <c:showVal val="0"/>
          <c:showCatName val="0"/>
          <c:showSerName val="0"/>
          <c:showPercent val="0"/>
          <c:showBubbleSize val="0"/>
        </c:dLbls>
        <c:marker val="1"/>
        <c:smooth val="0"/>
        <c:axId val="1515224719"/>
        <c:axId val="1146528959"/>
      </c:lineChart>
      <c:catAx>
        <c:axId val="15152247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6528959"/>
        <c:crosses val="autoZero"/>
        <c:auto val="1"/>
        <c:lblAlgn val="ctr"/>
        <c:lblOffset val="100"/>
        <c:noMultiLvlLbl val="0"/>
      </c:catAx>
      <c:valAx>
        <c:axId val="1146528959"/>
        <c:scaling>
          <c:orientation val="minMax"/>
        </c:scaling>
        <c:delete val="0"/>
        <c:axPos val="l"/>
        <c:numFmt formatCode="&quot;$&quot;#,##0.00;[Red]\-&quot;$&quot;#,##0.00\ &quot;$/ML&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522471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Aggregate</a:t>
            </a:r>
            <a:r>
              <a:rPr lang="en-US" baseline="0"/>
              <a:t> Desalination Cost to Produce vs Individual Plants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'[7.6 Southern Water Corp Economics Case Study MCU Student Facing 220822 Christine Hagan.xlsx]Economic Cost Analysis'!$B$13</c:f>
              <c:strCache>
                <c:ptCount val="1"/>
                <c:pt idx="0">
                  <c:v>Kootha</c:v>
                </c:pt>
              </c:strCache>
            </c:strRef>
          </c:tx>
          <c:spPr>
            <a:ln w="28575" cap="rnd">
              <a:solidFill>
                <a:schemeClr val="accent1"/>
              </a:solidFill>
              <a:round/>
            </a:ln>
            <a:effectLst/>
          </c:spPr>
          <c:marker>
            <c:symbol val="circle"/>
            <c:size val="5"/>
            <c:spPr>
              <a:solidFill>
                <a:schemeClr val="accent6"/>
              </a:solidFill>
              <a:ln w="9525">
                <a:solidFill>
                  <a:schemeClr val="accent1"/>
                </a:solidFill>
              </a:ln>
              <a:effectLst/>
            </c:spPr>
          </c:marker>
          <c:cat>
            <c:numRef>
              <c:f>'[7.6 Southern Water Corp Economics Case Study MCU Student Facing 220822 Christine Hagan.xlsx]Economic Cost Analysis'!$G$10:$R$10</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'[7.6 Southern Water Corp Economics Case Study MCU Student Facing 220822 Christine Hagan.xlsx]Economic Cost Analysis'!$G$22:$R$22</c:f>
              <c:numCache>
                <c:formatCode>"$"#,##0.00;[Red]\-"$"#,##0.00\ "$/ML"</c:formatCode>
                <c:ptCount val="12"/>
                <c:pt idx="0">
                  <c:v>19.008554460403097</c:v>
                </c:pt>
                <c:pt idx="1">
                  <c:v>25.492172623052561</c:v>
                </c:pt>
                <c:pt idx="2">
                  <c:v>20.246430814356369</c:v>
                </c:pt>
                <c:pt idx="3">
                  <c:v>18.538208897820557</c:v>
                </c:pt>
                <c:pt idx="4">
                  <c:v>37.173188734592117</c:v>
                </c:pt>
                <c:pt idx="5">
                  <c:v>18.926571259334377</c:v>
                </c:pt>
                <c:pt idx="6">
                  <c:v>28.088710165040506</c:v>
                </c:pt>
                <c:pt idx="7">
                  <c:v>27.869870996564565</c:v>
                </c:pt>
                <c:pt idx="8">
                  <c:v>23.038875551690033</c:v>
                </c:pt>
                <c:pt idx="9">
                  <c:v>25.83514265328515</c:v>
                </c:pt>
                <c:pt idx="10">
                  <c:v>27.720966236714666</c:v>
                </c:pt>
                <c:pt idx="11">
                  <c:v>37.542526065045898</c:v>
                </c:pt>
              </c:numCache>
            </c:numRef>
          </c:val>
          <c:smooth val="0"/>
          <c:extLst>
            <c:ext xmlns:c16="http://schemas.microsoft.com/office/drawing/2014/chart" uri="{C3380CC4-5D6E-409C-BE32-E72D297353CC}">
              <c16:uniqueId val="{00000000-CC2F-408E-B11C-ECCF4BFFCD84}"/>
            </c:ext>
          </c:extLst>
        </c:ser>
        <c:ser>
          <c:idx val="1"/>
          <c:order val="1"/>
          <c:tx>
            <c:strRef>
              <c:f>'[7.6 Southern Water Corp Economics Case Study MCU Student Facing 220822 Christine Hagan.xlsx]Economic Cost Analysis'!$B$24</c:f>
              <c:strCache>
                <c:ptCount val="1"/>
                <c:pt idx="0">
                  <c:v>Surjek</c:v>
                </c:pt>
              </c:strCache>
            </c:strRef>
          </c:tx>
          <c:spPr>
            <a:ln w="28575" cap="rnd">
              <a:solidFill>
                <a:schemeClr val="accent3"/>
              </a:solidFill>
              <a:round/>
            </a:ln>
            <a:effectLst/>
          </c:spPr>
          <c:marker>
            <c:symbol val="circle"/>
            <c:size val="5"/>
            <c:spPr>
              <a:solidFill>
                <a:schemeClr val="accent2">
                  <a:lumMod val="60000"/>
                  <a:lumOff val="40000"/>
                </a:schemeClr>
              </a:solidFill>
              <a:ln w="9525">
                <a:solidFill>
                  <a:schemeClr val="accent3"/>
                </a:solidFill>
              </a:ln>
              <a:effectLst/>
            </c:spPr>
          </c:marker>
          <c:cat>
            <c:numRef>
              <c:f>'[7.6 Southern Water Corp Economics Case Study MCU Student Facing 220822 Christine Hagan.xlsx]Economic Cost Analysis'!$G$10:$R$10</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'[7.6 Southern Water Corp Economics Case Study MCU Student Facing 220822 Christine Hagan.xlsx]Economic Cost Analysis'!$G$33:$R$33</c:f>
              <c:numCache>
                <c:formatCode>"$"#,##0.00;[Red]\-"$"#,##0.00\ "$/ML"</c:formatCode>
                <c:ptCount val="12"/>
                <c:pt idx="0">
                  <c:v>52.749704483604205</c:v>
                </c:pt>
                <c:pt idx="1">
                  <c:v>59.863878813385597</c:v>
                </c:pt>
                <c:pt idx="2">
                  <c:v>63.762690282929732</c:v>
                </c:pt>
                <c:pt idx="3">
                  <c:v>78.188472724753353</c:v>
                </c:pt>
                <c:pt idx="4">
                  <c:v>86.296565119062237</c:v>
                </c:pt>
                <c:pt idx="5">
                  <c:v>53.948353573134469</c:v>
                </c:pt>
                <c:pt idx="6">
                  <c:v>48.540531907011328</c:v>
                </c:pt>
                <c:pt idx="7">
                  <c:v>53.6634853464152</c:v>
                </c:pt>
                <c:pt idx="8">
                  <c:v>40.836500744441324</c:v>
                </c:pt>
                <c:pt idx="9">
                  <c:v>45.840777989347593</c:v>
                </c:pt>
                <c:pt idx="10">
                  <c:v>52.15056777763202</c:v>
                </c:pt>
                <c:pt idx="11">
                  <c:v>32.611103369040954</c:v>
                </c:pt>
              </c:numCache>
            </c:numRef>
          </c:val>
          <c:smooth val="0"/>
          <c:extLst>
            <c:ext xmlns:c16="http://schemas.microsoft.com/office/drawing/2014/chart" uri="{C3380CC4-5D6E-409C-BE32-E72D297353CC}">
              <c16:uniqueId val="{00000001-CC2F-408E-B11C-ECCF4BFFCD84}"/>
            </c:ext>
          </c:extLst>
        </c:ser>
        <c:ser>
          <c:idx val="2"/>
          <c:order val="2"/>
          <c:tx>
            <c:strRef>
              <c:f>'[7.6 Southern Water Corp Economics Case Study MCU Student Facing 220822 Christine Hagan.xlsx]Economic Cost Analysis'!$B$36</c:f>
              <c:strCache>
                <c:ptCount val="1"/>
                <c:pt idx="0">
                  <c:v>Jutik</c:v>
                </c:pt>
              </c:strCache>
            </c:strRef>
          </c:tx>
          <c:spPr>
            <a:ln w="28575" cap="rnd">
              <a:solidFill>
                <a:schemeClr val="accent5"/>
              </a:solidFill>
              <a:round/>
            </a:ln>
            <a:effectLst/>
          </c:spPr>
          <c:marker>
            <c:symbol val="circle"/>
            <c:size val="5"/>
            <c:spPr>
              <a:solidFill>
                <a:schemeClr val="accent5">
                  <a:lumMod val="20000"/>
                  <a:lumOff val="80000"/>
                </a:schemeClr>
              </a:solidFill>
              <a:ln w="9525">
                <a:solidFill>
                  <a:schemeClr val="accent5"/>
                </a:solidFill>
              </a:ln>
              <a:effectLst/>
            </c:spPr>
          </c:marker>
          <c:cat>
            <c:numRef>
              <c:f>'[7.6 Southern Water Corp Economics Case Study MCU Student Facing 220822 Christine Hagan.xlsx]Economic Cost Analysis'!$G$10:$R$10</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'[7.6 Southern Water Corp Economics Case Study MCU Student Facing 220822 Christine Hagan.xlsx]Economic Cost Analysis'!$G$44:$R$44</c:f>
              <c:numCache>
                <c:formatCode>"$"#,##0.00;[Red]\-"$"#,##0.00\ "$/ML"</c:formatCode>
                <c:ptCount val="12"/>
                <c:pt idx="0">
                  <c:v>32.644395721309699</c:v>
                </c:pt>
                <c:pt idx="1">
                  <c:v>31.479124229144556</c:v>
                </c:pt>
                <c:pt idx="2">
                  <c:v>43.716430376785929</c:v>
                </c:pt>
                <c:pt idx="3">
                  <c:v>42.437461047529588</c:v>
                </c:pt>
                <c:pt idx="4">
                  <c:v>30.832306822249631</c:v>
                </c:pt>
                <c:pt idx="5">
                  <c:v>40.056607121314855</c:v>
                </c:pt>
                <c:pt idx="6">
                  <c:v>35.252643432800426</c:v>
                </c:pt>
                <c:pt idx="7">
                  <c:v>34.40970474928254</c:v>
                </c:pt>
                <c:pt idx="8">
                  <c:v>37.625793747462467</c:v>
                </c:pt>
                <c:pt idx="9">
                  <c:v>28.473377116074253</c:v>
                </c:pt>
                <c:pt idx="10">
                  <c:v>33.597819136852863</c:v>
                </c:pt>
                <c:pt idx="11">
                  <c:v>43.016148904686304</c:v>
                </c:pt>
              </c:numCache>
            </c:numRef>
          </c:val>
          <c:smooth val="0"/>
          <c:extLst>
            <c:ext xmlns:c16="http://schemas.microsoft.com/office/drawing/2014/chart" uri="{C3380CC4-5D6E-409C-BE32-E72D297353CC}">
              <c16:uniqueId val="{00000002-CC2F-408E-B11C-ECCF4BFFCD84}"/>
            </c:ext>
          </c:extLst>
        </c:ser>
        <c:ser>
          <c:idx val="3"/>
          <c:order val="3"/>
          <c:tx>
            <c:strRef>
              <c:f>'[7.6 Southern Water Corp Economics Case Study MCU Student Facing 220822 Christine Hagan.xlsx]Economic Cost Analysis'!$B$53</c:f>
              <c:strCache>
                <c:ptCount val="1"/>
                <c:pt idx="0">
                  <c:v>All</c:v>
                </c:pt>
              </c:strCache>
            </c:strRef>
          </c:tx>
          <c:spPr>
            <a:ln w="28575" cap="rnd">
              <a:solidFill>
                <a:schemeClr val="accent1">
                  <a:lumMod val="60000"/>
                </a:schemeClr>
              </a:solidFill>
              <a:round/>
            </a:ln>
            <a:effectLst/>
          </c:spPr>
          <c:marker>
            <c:symbol val="circle"/>
            <c:size val="4"/>
            <c:spPr>
              <a:solidFill>
                <a:schemeClr val="accent4">
                  <a:lumMod val="75000"/>
                </a:schemeClr>
              </a:solidFill>
              <a:ln w="9525">
                <a:noFill/>
              </a:ln>
              <a:effectLst/>
            </c:spPr>
          </c:marker>
          <c:cat>
            <c:numRef>
              <c:f>'[7.6 Southern Water Corp Economics Case Study MCU Student Facing 220822 Christine Hagan.xlsx]Economic Cost Analysis'!$G$10:$R$10</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'[7.6 Southern Water Corp Economics Case Study MCU Student Facing 220822 Christine Hagan.xlsx]Economic Cost Analysis'!$G$62:$R$62</c:f>
              <c:numCache>
                <c:formatCode>"$"#,##0.00;[Red]\-"$"#,##0.00\ "$/ML"</c:formatCode>
                <c:ptCount val="12"/>
                <c:pt idx="0">
                  <c:v>35.4895180180268</c:v>
                </c:pt>
                <c:pt idx="1">
                  <c:v>40.083392414844866</c:v>
                </c:pt>
                <c:pt idx="2">
                  <c:v>43.723249193160825</c:v>
                </c:pt>
                <c:pt idx="3">
                  <c:v>48.886636356341938</c:v>
                </c:pt>
                <c:pt idx="4">
                  <c:v>56.088102230227406</c:v>
                </c:pt>
                <c:pt idx="5">
                  <c:v>39.044842053719009</c:v>
                </c:pt>
                <c:pt idx="6">
                  <c:v>38.918514174055339</c:v>
                </c:pt>
                <c:pt idx="7">
                  <c:v>41.543319627670591</c:v>
                </c:pt>
                <c:pt idx="8">
                  <c:v>35.585926820374347</c:v>
                </c:pt>
                <c:pt idx="9">
                  <c:v>35.928208360416363</c:v>
                </c:pt>
                <c:pt idx="10">
                  <c:v>41.013913758286819</c:v>
                </c:pt>
                <c:pt idx="11">
                  <c:v>37.418278653587279</c:v>
                </c:pt>
              </c:numCache>
            </c:numRef>
          </c:val>
          <c:smooth val="0"/>
          <c:extLst>
            <c:ext xmlns:c16="http://schemas.microsoft.com/office/drawing/2014/chart" uri="{C3380CC4-5D6E-409C-BE32-E72D297353CC}">
              <c16:uniqueId val="{00000003-CC2F-408E-B11C-ECCF4BFFCD84}"/>
            </c:ext>
          </c:extLst>
        </c:ser>
        <c:dLbls>
          <c:showLegendKey val="0"/>
          <c:showVal val="0"/>
          <c:showCatName val="0"/>
          <c:showSerName val="0"/>
          <c:showPercent val="0"/>
          <c:showBubbleSize val="0"/>
        </c:dLbls>
        <c:marker val="1"/>
        <c:smooth val="0"/>
        <c:axId val="2098524543"/>
        <c:axId val="1612647359"/>
      </c:lineChart>
      <c:dateAx>
        <c:axId val="2098524543"/>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2647359"/>
        <c:crosses val="autoZero"/>
        <c:auto val="1"/>
        <c:lblOffset val="100"/>
        <c:baseTimeUnit val="months"/>
      </c:dateAx>
      <c:valAx>
        <c:axId val="1612647359"/>
        <c:scaling>
          <c:orientation val="minMax"/>
        </c:scaling>
        <c:delete val="0"/>
        <c:axPos val="l"/>
        <c:numFmt formatCode="&quot;$&quot;#,##0.00;[Red]\-&quot;$&quot;#,##0.00\ &quot;$/ML&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8524543"/>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Kootha - CtP/ML vs GL</a:t>
            </a:r>
            <a:r>
              <a:rPr lang="en-US" baseline="0"/>
              <a:t> Produced</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5"/>
              </a:solidFill>
              <a:ln w="9525">
                <a:solidFill>
                  <a:schemeClr val="accent5"/>
                </a:solidFill>
              </a:ln>
              <a:effectLst/>
            </c:spPr>
          </c:marker>
          <c:xVal>
            <c:numRef>
              <c:f>'[7.6 Southern Water Corp Economics Case Study MCU Student Facing 220822 Christine Hagan.xlsx]Economic Cost Analysis'!$G$21:$R$21</c:f>
              <c:numCache>
                <c:formatCode>0.00</c:formatCode>
                <c:ptCount val="12"/>
                <c:pt idx="0">
                  <c:v>181.933291</c:v>
                </c:pt>
                <c:pt idx="1">
                  <c:v>187.44394299999999</c:v>
                </c:pt>
                <c:pt idx="2">
                  <c:v>184.77365699999999</c:v>
                </c:pt>
                <c:pt idx="3">
                  <c:v>191.54109299999999</c:v>
                </c:pt>
                <c:pt idx="4">
                  <c:v>98.096062000000003</c:v>
                </c:pt>
                <c:pt idx="5">
                  <c:v>185.30685299999999</c:v>
                </c:pt>
                <c:pt idx="6">
                  <c:v>186.90143900000001</c:v>
                </c:pt>
                <c:pt idx="7">
                  <c:v>158.58676500000001</c:v>
                </c:pt>
                <c:pt idx="8">
                  <c:v>191.40367599999999</c:v>
                </c:pt>
                <c:pt idx="9">
                  <c:v>171.057864</c:v>
                </c:pt>
                <c:pt idx="10">
                  <c:v>169.28699900000001</c:v>
                </c:pt>
                <c:pt idx="11">
                  <c:v>142.50871699999999</c:v>
                </c:pt>
              </c:numCache>
            </c:numRef>
          </c:xVal>
          <c:yVal>
            <c:numRef>
              <c:f>'[7.6 Southern Water Corp Economics Case Study MCU Student Facing 220822 Christine Hagan.xlsx]Economic Cost Analysis'!$G$22:$R$22</c:f>
              <c:numCache>
                <c:formatCode>"$"#,##0.00;[Red]\-"$"#,##0.00\ "$/ML"</c:formatCode>
                <c:ptCount val="12"/>
                <c:pt idx="0">
                  <c:v>19.008554460403097</c:v>
                </c:pt>
                <c:pt idx="1">
                  <c:v>25.492172623052561</c:v>
                </c:pt>
                <c:pt idx="2">
                  <c:v>20.246430814356369</c:v>
                </c:pt>
                <c:pt idx="3">
                  <c:v>18.538208897820557</c:v>
                </c:pt>
                <c:pt idx="4">
                  <c:v>37.173188734592117</c:v>
                </c:pt>
                <c:pt idx="5">
                  <c:v>18.926571259334377</c:v>
                </c:pt>
                <c:pt idx="6">
                  <c:v>28.088710165040506</c:v>
                </c:pt>
                <c:pt idx="7">
                  <c:v>27.869870996564565</c:v>
                </c:pt>
                <c:pt idx="8">
                  <c:v>23.038875551690033</c:v>
                </c:pt>
                <c:pt idx="9">
                  <c:v>25.83514265328515</c:v>
                </c:pt>
                <c:pt idx="10">
                  <c:v>27.720966236714666</c:v>
                </c:pt>
                <c:pt idx="11">
                  <c:v>37.542526065045898</c:v>
                </c:pt>
              </c:numCache>
            </c:numRef>
          </c:yVal>
          <c:smooth val="0"/>
          <c:extLst>
            <c:ext xmlns:c16="http://schemas.microsoft.com/office/drawing/2014/chart" uri="{C3380CC4-5D6E-409C-BE32-E72D297353CC}">
              <c16:uniqueId val="{00000000-E09A-4375-AEB1-10757BD1B7EF}"/>
            </c:ext>
          </c:extLst>
        </c:ser>
        <c:dLbls>
          <c:showLegendKey val="0"/>
          <c:showVal val="0"/>
          <c:showCatName val="0"/>
          <c:showSerName val="0"/>
          <c:showPercent val="0"/>
          <c:showBubbleSize val="0"/>
        </c:dLbls>
        <c:axId val="2106769983"/>
        <c:axId val="1290092335"/>
      </c:scatterChart>
      <c:valAx>
        <c:axId val="2106769983"/>
        <c:scaling>
          <c:orientation val="minMax"/>
          <c:min val="0"/>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0092335"/>
        <c:crosses val="autoZero"/>
        <c:crossBetween val="midCat"/>
      </c:valAx>
      <c:valAx>
        <c:axId val="1290092335"/>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676998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Surjek - </a:t>
            </a:r>
            <a:r>
              <a:rPr lang="en-US" sz="1400" b="0" i="0" u="none" strike="noStrike" baseline="0">
                <a:effectLst/>
              </a:rPr>
              <a:t>CtP/ML vs GL Produced</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'[7.6 Southern Water Corp Economics Case Study MCU Student Facing 220822 Christine Hagan.xlsx]Economic Cost Analysis'!$B$30</c:f>
              <c:strCache>
                <c:ptCount val="1"/>
                <c:pt idx="0">
                  <c:v>Surjek</c:v>
                </c:pt>
              </c:strCache>
            </c:strRef>
          </c:tx>
          <c:spPr>
            <a:ln w="25400" cap="rnd">
              <a:noFill/>
              <a:round/>
            </a:ln>
            <a:effectLst/>
          </c:spPr>
          <c:marker>
            <c:symbol val="circle"/>
            <c:size val="5"/>
            <c:spPr>
              <a:solidFill>
                <a:schemeClr val="accent5"/>
              </a:solidFill>
              <a:ln w="9525">
                <a:solidFill>
                  <a:schemeClr val="accent5"/>
                </a:solidFill>
              </a:ln>
              <a:effectLst/>
            </c:spPr>
          </c:marker>
          <c:xVal>
            <c:numRef>
              <c:f>'[7.6 Southern Water Corp Economics Case Study MCU Student Facing 220822 Christine Hagan.xlsx]Economic Cost Analysis'!$G$32:$R$32</c:f>
              <c:numCache>
                <c:formatCode>0.00</c:formatCode>
                <c:ptCount val="12"/>
                <c:pt idx="0">
                  <c:v>214.968999</c:v>
                </c:pt>
                <c:pt idx="1">
                  <c:v>228.199051</c:v>
                </c:pt>
                <c:pt idx="2">
                  <c:v>216.53646700000002</c:v>
                </c:pt>
                <c:pt idx="3">
                  <c:v>236.760276</c:v>
                </c:pt>
                <c:pt idx="4">
                  <c:v>232.052864</c:v>
                </c:pt>
                <c:pt idx="5">
                  <c:v>240.21016</c:v>
                </c:pt>
                <c:pt idx="6">
                  <c:v>288.160549</c:v>
                </c:pt>
                <c:pt idx="7">
                  <c:v>306.884524</c:v>
                </c:pt>
                <c:pt idx="8">
                  <c:v>367.65100600000005</c:v>
                </c:pt>
                <c:pt idx="9">
                  <c:v>351.99016599999999</c:v>
                </c:pt>
                <c:pt idx="10">
                  <c:v>362.822</c:v>
                </c:pt>
                <c:pt idx="11">
                  <c:v>260.31229999999999</c:v>
                </c:pt>
              </c:numCache>
            </c:numRef>
          </c:xVal>
          <c:yVal>
            <c:numRef>
              <c:f>'[7.6 Southern Water Corp Economics Case Study MCU Student Facing 220822 Christine Hagan.xlsx]Economic Cost Analysis'!$G$33:$R$33</c:f>
              <c:numCache>
                <c:formatCode>"$"#,##0.00;[Red]\-"$"#,##0.00\ "$/ML"</c:formatCode>
                <c:ptCount val="12"/>
                <c:pt idx="0">
                  <c:v>52.749704483604205</c:v>
                </c:pt>
                <c:pt idx="1">
                  <c:v>59.863878813385597</c:v>
                </c:pt>
                <c:pt idx="2">
                  <c:v>63.762690282929732</c:v>
                </c:pt>
                <c:pt idx="3">
                  <c:v>78.188472724753353</c:v>
                </c:pt>
                <c:pt idx="4">
                  <c:v>86.296565119062237</c:v>
                </c:pt>
                <c:pt idx="5">
                  <c:v>53.948353573134469</c:v>
                </c:pt>
                <c:pt idx="6">
                  <c:v>48.540531907011328</c:v>
                </c:pt>
                <c:pt idx="7">
                  <c:v>53.6634853464152</c:v>
                </c:pt>
                <c:pt idx="8">
                  <c:v>40.836500744441324</c:v>
                </c:pt>
                <c:pt idx="9">
                  <c:v>45.840777989347593</c:v>
                </c:pt>
                <c:pt idx="10">
                  <c:v>52.15056777763202</c:v>
                </c:pt>
                <c:pt idx="11">
                  <c:v>32.611103369040954</c:v>
                </c:pt>
              </c:numCache>
            </c:numRef>
          </c:yVal>
          <c:smooth val="0"/>
          <c:extLst>
            <c:ext xmlns:c16="http://schemas.microsoft.com/office/drawing/2014/chart" uri="{C3380CC4-5D6E-409C-BE32-E72D297353CC}">
              <c16:uniqueId val="{00000000-01A1-403D-9CE0-F31966F1AE89}"/>
            </c:ext>
          </c:extLst>
        </c:ser>
        <c:dLbls>
          <c:showLegendKey val="0"/>
          <c:showVal val="0"/>
          <c:showCatName val="0"/>
          <c:showSerName val="0"/>
          <c:showPercent val="0"/>
          <c:showBubbleSize val="0"/>
        </c:dLbls>
        <c:axId val="41414863"/>
        <c:axId val="2005086351"/>
      </c:scatterChart>
      <c:valAx>
        <c:axId val="41414863"/>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5086351"/>
        <c:crosses val="autoZero"/>
        <c:crossBetween val="midCat"/>
      </c:valAx>
      <c:valAx>
        <c:axId val="2005086351"/>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41486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Jutik </a:t>
            </a:r>
            <a:r>
              <a:rPr lang="en-US" sz="1400" b="0" i="0" u="none" strike="noStrike" baseline="0">
                <a:effectLst/>
              </a:rPr>
              <a:t>- CtP/ML vs GL Produced</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'[7.6 Southern Water Corp Economics Case Study MCU Student Facing 220822 Christine Hagan.xlsx]Economic Cost Analysis'!$B$41</c:f>
              <c:strCache>
                <c:ptCount val="1"/>
                <c:pt idx="0">
                  <c:v>Jutik</c:v>
                </c:pt>
              </c:strCache>
            </c:strRef>
          </c:tx>
          <c:spPr>
            <a:ln w="19050" cap="rnd">
              <a:noFill/>
              <a:round/>
            </a:ln>
            <a:effectLst/>
          </c:spPr>
          <c:marker>
            <c:symbol val="circle"/>
            <c:size val="5"/>
            <c:spPr>
              <a:solidFill>
                <a:schemeClr val="accent5"/>
              </a:solidFill>
              <a:ln w="9525">
                <a:solidFill>
                  <a:schemeClr val="accent5"/>
                </a:solidFill>
              </a:ln>
              <a:effectLst/>
            </c:spPr>
          </c:marker>
          <c:xVal>
            <c:numRef>
              <c:f>'[7.6 Southern Water Corp Economics Case Study MCU Student Facing 220822 Christine Hagan.xlsx]Economic Cost Analysis'!$G$43:$R$43</c:f>
              <c:numCache>
                <c:formatCode>0.00</c:formatCode>
                <c:ptCount val="12"/>
                <c:pt idx="0">
                  <c:v>250.24199099999998</c:v>
                </c:pt>
                <c:pt idx="1">
                  <c:v>206.740703</c:v>
                </c:pt>
                <c:pt idx="2">
                  <c:v>201.23546099999996</c:v>
                </c:pt>
                <c:pt idx="3">
                  <c:v>174.36956599999999</c:v>
                </c:pt>
                <c:pt idx="4">
                  <c:v>204.09105</c:v>
                </c:pt>
                <c:pt idx="5">
                  <c:v>146.35666599999999</c:v>
                </c:pt>
                <c:pt idx="6">
                  <c:v>204.20249700000002</c:v>
                </c:pt>
                <c:pt idx="7">
                  <c:v>217.43019900000002</c:v>
                </c:pt>
                <c:pt idx="8">
                  <c:v>230.98220000000001</c:v>
                </c:pt>
                <c:pt idx="9">
                  <c:v>236.441136</c:v>
                </c:pt>
                <c:pt idx="10">
                  <c:v>241.40736899999999</c:v>
                </c:pt>
                <c:pt idx="11">
                  <c:v>220.380334</c:v>
                </c:pt>
              </c:numCache>
            </c:numRef>
          </c:xVal>
          <c:yVal>
            <c:numRef>
              <c:f>'[7.6 Southern Water Corp Economics Case Study MCU Student Facing 220822 Christine Hagan.xlsx]Economic Cost Analysis'!$G$44:$R$44</c:f>
              <c:numCache>
                <c:formatCode>"$"#,##0.00;[Red]\-"$"#,##0.00\ "$/ML"</c:formatCode>
                <c:ptCount val="12"/>
                <c:pt idx="0">
                  <c:v>32.644395721309699</c:v>
                </c:pt>
                <c:pt idx="1">
                  <c:v>31.479124229144556</c:v>
                </c:pt>
                <c:pt idx="2">
                  <c:v>43.716430376785929</c:v>
                </c:pt>
                <c:pt idx="3">
                  <c:v>42.437461047529588</c:v>
                </c:pt>
                <c:pt idx="4">
                  <c:v>30.832306822249631</c:v>
                </c:pt>
                <c:pt idx="5">
                  <c:v>40.056607121314855</c:v>
                </c:pt>
                <c:pt idx="6">
                  <c:v>35.252643432800426</c:v>
                </c:pt>
                <c:pt idx="7">
                  <c:v>34.40970474928254</c:v>
                </c:pt>
                <c:pt idx="8">
                  <c:v>37.625793747462467</c:v>
                </c:pt>
                <c:pt idx="9">
                  <c:v>28.473377116074253</c:v>
                </c:pt>
                <c:pt idx="10">
                  <c:v>33.597819136852863</c:v>
                </c:pt>
                <c:pt idx="11">
                  <c:v>43.016148904686304</c:v>
                </c:pt>
              </c:numCache>
            </c:numRef>
          </c:yVal>
          <c:smooth val="0"/>
          <c:extLst>
            <c:ext xmlns:c16="http://schemas.microsoft.com/office/drawing/2014/chart" uri="{C3380CC4-5D6E-409C-BE32-E72D297353CC}">
              <c16:uniqueId val="{00000000-0776-4BAA-B232-E299454C3C72}"/>
            </c:ext>
          </c:extLst>
        </c:ser>
        <c:dLbls>
          <c:showLegendKey val="0"/>
          <c:showVal val="0"/>
          <c:showCatName val="0"/>
          <c:showSerName val="0"/>
          <c:showPercent val="0"/>
          <c:showBubbleSize val="0"/>
        </c:dLbls>
        <c:axId val="2106675951"/>
        <c:axId val="2015575167"/>
      </c:scatterChart>
      <c:valAx>
        <c:axId val="2106675951"/>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5575167"/>
        <c:crosses val="autoZero"/>
        <c:crossBetween val="midCat"/>
      </c:valAx>
      <c:valAx>
        <c:axId val="2015575167"/>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667595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Soft + Hard Water (Macro)</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'[7.6 Southern Water Corp Economics Case Study MCU Student Facing 220822 Christine Hagan.xlsx]Economic Market Analysis'!$B$16</c:f>
              <c:strCache>
                <c:ptCount val="1"/>
                <c:pt idx="0">
                  <c:v>Avg. Quantity of Soft + Hard Water</c:v>
                </c:pt>
              </c:strCache>
            </c:strRef>
          </c:tx>
          <c:spPr>
            <a:ln w="1905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linear"/>
            <c:dispRSqr val="0"/>
            <c:dispEq val="0"/>
          </c:trendline>
          <c:xVal>
            <c:numRef>
              <c:f>'[7.6 Southern Water Corp Economics Case Study MCU Student Facing 220822 Christine Hagan.xlsx]Economic Market Analysis'!$C$15:$N$15</c:f>
              <c:numCache>
                <c:formatCode>"$"#,##0.00</c:formatCode>
                <c:ptCount val="12"/>
                <c:pt idx="0">
                  <c:v>86.391757235371969</c:v>
                </c:pt>
                <c:pt idx="1">
                  <c:v>86.829490475868141</c:v>
                </c:pt>
                <c:pt idx="2">
                  <c:v>81.49989122823844</c:v>
                </c:pt>
                <c:pt idx="3">
                  <c:v>72.569232168710826</c:v>
                </c:pt>
                <c:pt idx="4">
                  <c:v>71.259354341223244</c:v>
                </c:pt>
                <c:pt idx="5">
                  <c:v>72.156510799663252</c:v>
                </c:pt>
                <c:pt idx="6">
                  <c:v>76.602720430107496</c:v>
                </c:pt>
                <c:pt idx="7">
                  <c:v>74.932540098566292</c:v>
                </c:pt>
                <c:pt idx="8">
                  <c:v>74.066319823232305</c:v>
                </c:pt>
                <c:pt idx="9">
                  <c:v>75.093148943932377</c:v>
                </c:pt>
                <c:pt idx="10">
                  <c:v>73.700956254509322</c:v>
                </c:pt>
                <c:pt idx="11">
                  <c:v>74.376656830400748</c:v>
                </c:pt>
              </c:numCache>
            </c:numRef>
          </c:xVal>
          <c:yVal>
            <c:numRef>
              <c:f>'[7.6 Southern Water Corp Economics Case Study MCU Student Facing 220822 Christine Hagan.xlsx]Economic Market Analysis'!$C$16:$N$16</c:f>
              <c:numCache>
                <c:formatCode>_(* #,##0.00_);_(* \(#,##0.00\);_(* "-"??_);_(@_)</c:formatCode>
                <c:ptCount val="12"/>
                <c:pt idx="0">
                  <c:v>2298.1901589653967</c:v>
                </c:pt>
                <c:pt idx="1">
                  <c:v>2406.0918962111036</c:v>
                </c:pt>
                <c:pt idx="2">
                  <c:v>2127.8145432709766</c:v>
                </c:pt>
                <c:pt idx="3">
                  <c:v>2185.7997542263706</c:v>
                </c:pt>
                <c:pt idx="4">
                  <c:v>2145.7837188661065</c:v>
                </c:pt>
                <c:pt idx="5">
                  <c:v>2229.7496611442612</c:v>
                </c:pt>
                <c:pt idx="6">
                  <c:v>2283.0502472527673</c:v>
                </c:pt>
                <c:pt idx="7">
                  <c:v>2201.0592458815067</c:v>
                </c:pt>
                <c:pt idx="8">
                  <c:v>2153.3431850899528</c:v>
                </c:pt>
                <c:pt idx="9">
                  <c:v>2098.9913812617792</c:v>
                </c:pt>
                <c:pt idx="10">
                  <c:v>2200.9293289926659</c:v>
                </c:pt>
                <c:pt idx="11">
                  <c:v>2312.1995397611418</c:v>
                </c:pt>
              </c:numCache>
            </c:numRef>
          </c:yVal>
          <c:smooth val="0"/>
          <c:extLst>
            <c:ext xmlns:c16="http://schemas.microsoft.com/office/drawing/2014/chart" uri="{C3380CC4-5D6E-409C-BE32-E72D297353CC}">
              <c16:uniqueId val="{00000001-3F1F-46E3-BA30-6738E26923BF}"/>
            </c:ext>
          </c:extLst>
        </c:ser>
        <c:dLbls>
          <c:showLegendKey val="0"/>
          <c:showVal val="0"/>
          <c:showCatName val="0"/>
          <c:showSerName val="0"/>
          <c:showPercent val="0"/>
          <c:showBubbleSize val="0"/>
        </c:dLbls>
        <c:axId val="386912367"/>
        <c:axId val="386914863"/>
      </c:scatterChart>
      <c:valAx>
        <c:axId val="386912367"/>
        <c:scaling>
          <c:orientation val="minMax"/>
          <c:max val="120"/>
          <c:min val="0"/>
        </c:scaling>
        <c:delete val="0"/>
        <c:axPos val="b"/>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914863"/>
        <c:crosses val="autoZero"/>
        <c:crossBetween val="midCat"/>
      </c:valAx>
      <c:valAx>
        <c:axId val="386914863"/>
        <c:scaling>
          <c:orientation val="minMax"/>
          <c:min val="200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9123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b="0" i="0" baseline="0">
                <a:effectLst/>
              </a:rPr>
              <a:t>Hard Water (Macro)</a:t>
            </a:r>
            <a:endParaRPr lang="en-US" sz="1600">
              <a:effectLst/>
            </a:endParaRP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linear"/>
            <c:dispRSqr val="0"/>
            <c:dispEq val="0"/>
          </c:trendline>
          <c:xVal>
            <c:numRef>
              <c:f>'[7.6 Southern Water Corp Economics Case Study MCU Student Facing 220822 Christine Hagan.xlsx]Economic Market Analysis'!$C$18:$N$18</c:f>
              <c:numCache>
                <c:formatCode>"$"#,##0.00</c:formatCode>
                <c:ptCount val="12"/>
                <c:pt idx="0">
                  <c:v>110.48381542382312</c:v>
                </c:pt>
                <c:pt idx="1">
                  <c:v>110.62720422979751</c:v>
                </c:pt>
                <c:pt idx="2">
                  <c:v>110.55818806730868</c:v>
                </c:pt>
                <c:pt idx="3">
                  <c:v>93.175185846560822</c:v>
                </c:pt>
                <c:pt idx="4">
                  <c:v>93.40891042917653</c:v>
                </c:pt>
                <c:pt idx="5">
                  <c:v>92.851211447811451</c:v>
                </c:pt>
                <c:pt idx="6">
                  <c:v>92.809567652329704</c:v>
                </c:pt>
                <c:pt idx="7">
                  <c:v>93.145480205278531</c:v>
                </c:pt>
                <c:pt idx="8">
                  <c:v>92.989220833333277</c:v>
                </c:pt>
                <c:pt idx="9">
                  <c:v>92.823577188940064</c:v>
                </c:pt>
                <c:pt idx="10">
                  <c:v>93.029854347041791</c:v>
                </c:pt>
                <c:pt idx="11">
                  <c:v>93.232935483870918</c:v>
                </c:pt>
              </c:numCache>
            </c:numRef>
          </c:xVal>
          <c:yVal>
            <c:numRef>
              <c:f>'[7.6 Southern Water Corp Economics Case Study MCU Student Facing 220822 Christine Hagan.xlsx]Economic Market Analysis'!$C$19:$N$19</c:f>
              <c:numCache>
                <c:formatCode>_(* #,##0.00_);_(* \(#,##0.00\);_(* "-"??_);_(@_)</c:formatCode>
                <c:ptCount val="12"/>
                <c:pt idx="0">
                  <c:v>2391.3758824827114</c:v>
                </c:pt>
                <c:pt idx="1">
                  <c:v>2533.2689003303763</c:v>
                </c:pt>
                <c:pt idx="2">
                  <c:v>2203.7442618771051</c:v>
                </c:pt>
                <c:pt idx="3">
                  <c:v>2349.5141185681864</c:v>
                </c:pt>
                <c:pt idx="4">
                  <c:v>2243.5845121195243</c:v>
                </c:pt>
                <c:pt idx="5">
                  <c:v>2359.3149577593063</c:v>
                </c:pt>
                <c:pt idx="6">
                  <c:v>2443.2652008227424</c:v>
                </c:pt>
                <c:pt idx="7">
                  <c:v>2300.8485926974768</c:v>
                </c:pt>
                <c:pt idx="8">
                  <c:v>2261.3424374589522</c:v>
                </c:pt>
                <c:pt idx="9">
                  <c:v>2188.7956099698008</c:v>
                </c:pt>
                <c:pt idx="10">
                  <c:v>2303.4374718156046</c:v>
                </c:pt>
                <c:pt idx="11">
                  <c:v>2443.600506147412</c:v>
                </c:pt>
              </c:numCache>
            </c:numRef>
          </c:yVal>
          <c:smooth val="0"/>
          <c:extLst>
            <c:ext xmlns:c16="http://schemas.microsoft.com/office/drawing/2014/chart" uri="{C3380CC4-5D6E-409C-BE32-E72D297353CC}">
              <c16:uniqueId val="{00000001-EB63-4C88-9DFF-46B90CAEF7BD}"/>
            </c:ext>
          </c:extLst>
        </c:ser>
        <c:dLbls>
          <c:showLegendKey val="0"/>
          <c:showVal val="0"/>
          <c:showCatName val="0"/>
          <c:showSerName val="0"/>
          <c:showPercent val="0"/>
          <c:showBubbleSize val="0"/>
        </c:dLbls>
        <c:axId val="339110591"/>
        <c:axId val="339114335"/>
      </c:scatterChart>
      <c:valAx>
        <c:axId val="339110591"/>
        <c:scaling>
          <c:orientation val="minMax"/>
          <c:max val="120"/>
          <c:min val="0"/>
        </c:scaling>
        <c:delete val="0"/>
        <c:axPos val="b"/>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9114335"/>
        <c:crosses val="autoZero"/>
        <c:crossBetween val="midCat"/>
        <c:majorUnit val="20"/>
      </c:valAx>
      <c:valAx>
        <c:axId val="339114335"/>
        <c:scaling>
          <c:orientation val="minMax"/>
          <c:min val="210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911059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10.xml><?xml version="1.0" encoding="utf-8"?>
<cs:colorStyle xmlns:cs="http://schemas.microsoft.com/office/drawing/2012/chartStyle" xmlns:a="http://schemas.openxmlformats.org/drawingml/2006/main" meth="withinLinear" id="18">
  <a:schemeClr val="accent5"/>
</cs:colorStyle>
</file>

<file path=ppt/charts/colors2.xml><?xml version="1.0" encoding="utf-8"?>
<cs:colorStyle xmlns:cs="http://schemas.microsoft.com/office/drawing/2012/chartStyle" xmlns:a="http://schemas.openxmlformats.org/drawingml/2006/main" meth="withinLinear" id="18">
  <a:schemeClr val="accent5"/>
</cs:colorStyle>
</file>

<file path=ppt/charts/colors3.xml><?xml version="1.0" encoding="utf-8"?>
<cs:colorStyle xmlns:cs="http://schemas.microsoft.com/office/drawing/2012/chartStyle" xmlns:a="http://schemas.openxmlformats.org/drawingml/2006/main" meth="withinLinear" id="18">
  <a:schemeClr val="accent5"/>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8">
  <a:schemeClr val="accent5"/>
</cs:colorStyle>
</file>

<file path=ppt/charts/colors6.xml><?xml version="1.0" encoding="utf-8"?>
<cs:colorStyle xmlns:cs="http://schemas.microsoft.com/office/drawing/2012/chartStyle" xmlns:a="http://schemas.openxmlformats.org/drawingml/2006/main" meth="withinLinear" id="18">
  <a:schemeClr val="accent5"/>
</cs:colorStyle>
</file>

<file path=ppt/charts/colors7.xml><?xml version="1.0" encoding="utf-8"?>
<cs:colorStyle xmlns:cs="http://schemas.microsoft.com/office/drawing/2012/chartStyle" xmlns:a="http://schemas.openxmlformats.org/drawingml/2006/main" meth="withinLinear" id="18">
  <a:schemeClr val="accent5"/>
</cs:colorStyle>
</file>

<file path=ppt/charts/colors8.xml><?xml version="1.0" encoding="utf-8"?>
<cs:colorStyle xmlns:cs="http://schemas.microsoft.com/office/drawing/2012/chartStyle" xmlns:a="http://schemas.openxmlformats.org/drawingml/2006/main" meth="withinLinear" id="18">
  <a:schemeClr val="accent5"/>
</cs:colorStyle>
</file>

<file path=ppt/charts/colors9.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6/05/2023</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AU" sz="1200" b="1" dirty="0"/>
              <a:t>The first slide we want to show is our overall conclusion regarding which Quarter we should perform the Maintenance Outage in.</a:t>
            </a:r>
          </a:p>
          <a:p>
            <a:pPr lvl="0">
              <a:defRPr/>
            </a:pPr>
            <a:br>
              <a:rPr lang="en-AU" sz="1200" b="1" dirty="0"/>
            </a:br>
            <a:r>
              <a:rPr lang="en-AU" sz="1200" b="1" dirty="0"/>
              <a:t>On this slide, we would like you to show the following:</a:t>
            </a:r>
            <a:br>
              <a:rPr lang="en-AU" sz="1200" b="1" dirty="0"/>
            </a:br>
            <a:r>
              <a:rPr lang="en-AU" sz="1200" b="1" dirty="0"/>
              <a:t>A) Using a column-chart, please show the quarterly revenue (Q1,Q2,Q3,Q4). </a:t>
            </a:r>
          </a:p>
          <a:p>
            <a:pPr lvl="0">
              <a:defRPr/>
            </a:pPr>
            <a:endParaRPr lang="en-AU" sz="1200" b="1" dirty="0"/>
          </a:p>
          <a:p>
            <a:pPr lvl="0">
              <a:defRPr/>
            </a:pPr>
            <a:r>
              <a:rPr lang="en-AU" sz="1200" b="1" dirty="0"/>
              <a:t>B) Using a combo-chart, create a chart which shows the 12-Monthly Water Market Demand and Average Water Balancing Price(s) using the data from the Water Data Repository Table</a:t>
            </a:r>
          </a:p>
          <a:p>
            <a:pPr lvl="0">
              <a:defRPr/>
            </a:pPr>
            <a:endParaRPr lang="en-AU" sz="1200" b="1" dirty="0"/>
          </a:p>
          <a:p>
            <a:pPr lvl="0">
              <a:defRPr/>
            </a:pPr>
            <a:r>
              <a:rPr lang="en-AU" sz="1200" b="1" dirty="0"/>
              <a:t>Remember, your chart should clearly show-case which Quarter you are recommending for the maintenance outage. (Feel free to highlight the Column you want the reader to focus on) </a:t>
            </a:r>
          </a:p>
          <a:p>
            <a:endParaRPr lang="en-AU" sz="1200" b="1" dirty="0"/>
          </a:p>
          <a:p>
            <a:r>
              <a:rPr lang="en-AU" sz="1200" b="1" dirty="0"/>
              <a:t>Hint: The Charts you’ve created for the What-If Tab, Q10 and Q12 may be helpful. We’ve included an example on the right for the Combo-Chart and what it </a:t>
            </a:r>
            <a:r>
              <a:rPr lang="en-AU" sz="1200" b="1" i="1" dirty="0"/>
              <a:t>may</a:t>
            </a:r>
            <a:r>
              <a:rPr lang="en-AU" sz="1200" b="1" dirty="0"/>
              <a:t> look like.</a:t>
            </a:r>
          </a:p>
          <a:p>
            <a:endParaRPr lang="en-US" dirty="0"/>
          </a:p>
        </p:txBody>
      </p:sp>
      <p:sp>
        <p:nvSpPr>
          <p:cNvPr id="4" name="Slide Number Placeholder 3"/>
          <p:cNvSpPr>
            <a:spLocks noGrp="1"/>
          </p:cNvSpPr>
          <p:nvPr>
            <p:ph type="sldNum" sz="quarter" idx="5"/>
          </p:nvPr>
        </p:nvSpPr>
        <p:spPr/>
        <p:txBody>
          <a:bodyPr/>
          <a:lstStyle/>
          <a:p>
            <a:fld id="{F2A352E8-A3D8-466D-9C64-BEFAB9E6BDD7}" type="slidenum">
              <a:rPr lang="en-AU" smtClean="0"/>
              <a:t>1</a:t>
            </a:fld>
            <a:endParaRPr lang="en-AU"/>
          </a:p>
        </p:txBody>
      </p:sp>
    </p:spTree>
    <p:extLst>
      <p:ext uri="{BB962C8B-B14F-4D97-AF65-F5344CB8AC3E}">
        <p14:creationId xmlns:p14="http://schemas.microsoft.com/office/powerpoint/2010/main" val="1061488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AU" sz="1200" b="1" dirty="0"/>
              <a:t>The second slide we want to show is our overall conclusion regarding how cost-effective the Desalination Units are (i.e. Kootha, Surjek and Jutik) when compared to the Overall Water Market Balancing Price.</a:t>
            </a:r>
          </a:p>
          <a:p>
            <a:pPr lvl="0">
              <a:defRPr/>
            </a:pPr>
            <a:endParaRPr lang="en-AU" sz="1200" b="1" dirty="0"/>
          </a:p>
          <a:p>
            <a:pPr lvl="0">
              <a:defRPr/>
            </a:pPr>
            <a:r>
              <a:rPr lang="en-AU" sz="1200" b="1" dirty="0"/>
              <a:t>You may want to show a Macro View followed by a Micro View.</a:t>
            </a:r>
          </a:p>
          <a:p>
            <a:pPr lvl="0">
              <a:defRPr/>
            </a:pPr>
            <a:br>
              <a:rPr lang="en-AU" sz="1200" b="1" dirty="0"/>
            </a:br>
            <a:r>
              <a:rPr lang="en-AU" sz="1200" b="1" dirty="0"/>
              <a:t>On this slide, we would like you to show the following:</a:t>
            </a:r>
            <a:br>
              <a:rPr lang="en-AU" sz="1200" b="1" dirty="0"/>
            </a:br>
            <a:r>
              <a:rPr lang="en-AU" sz="1200" b="1" dirty="0"/>
              <a:t>A) Using a column-chart, please show the Overall Cost to Produce for Kootha, Surjek and Jutik compared against the Overall Desalination Cost to Produce ($/ML). This is the macro view.</a:t>
            </a:r>
          </a:p>
          <a:p>
            <a:pPr lvl="0">
              <a:defRPr/>
            </a:pPr>
            <a:endParaRPr lang="en-AU" sz="1200" b="1" dirty="0"/>
          </a:p>
          <a:p>
            <a:pPr lvl="0">
              <a:defRPr/>
            </a:pPr>
            <a:r>
              <a:rPr lang="en-AU" sz="1200" b="1" dirty="0"/>
              <a:t>B) Using a line-chart, trend the monthly Cost to Produce for:</a:t>
            </a:r>
          </a:p>
          <a:p>
            <a:pPr marL="628650" lvl="1" indent="-171450">
              <a:buFont typeface="Wingdings" panose="05000000000000000000" pitchFamily="2" charset="2"/>
              <a:buChar char="§"/>
              <a:defRPr/>
            </a:pPr>
            <a:r>
              <a:rPr lang="en-AU" sz="1200" b="1" dirty="0"/>
              <a:t>Kootha</a:t>
            </a:r>
          </a:p>
          <a:p>
            <a:pPr marL="628650" lvl="1" indent="-171450">
              <a:buFont typeface="Wingdings" panose="05000000000000000000" pitchFamily="2" charset="2"/>
              <a:buChar char="§"/>
              <a:defRPr/>
            </a:pPr>
            <a:r>
              <a:rPr lang="en-AU" sz="1200" b="1" dirty="0" err="1"/>
              <a:t>Sujrek</a:t>
            </a:r>
            <a:endParaRPr lang="en-AU" sz="1200" b="1" dirty="0"/>
          </a:p>
          <a:p>
            <a:pPr marL="628650" lvl="1" indent="-171450">
              <a:buFont typeface="Wingdings" panose="05000000000000000000" pitchFamily="2" charset="2"/>
              <a:buChar char="§"/>
              <a:defRPr/>
            </a:pPr>
            <a:r>
              <a:rPr lang="en-AU" sz="1200" b="1" dirty="0"/>
              <a:t>Jutik</a:t>
            </a:r>
          </a:p>
          <a:p>
            <a:pPr marL="628650" lvl="1" indent="-171450">
              <a:buFont typeface="Wingdings" panose="05000000000000000000" pitchFamily="2" charset="2"/>
              <a:buChar char="§"/>
              <a:defRPr/>
            </a:pPr>
            <a:r>
              <a:rPr lang="en-AU" sz="1200" b="1" dirty="0"/>
              <a:t>Kootha + Surjek + Jutik</a:t>
            </a:r>
          </a:p>
          <a:p>
            <a:pPr lvl="0">
              <a:defRPr/>
            </a:pPr>
            <a:endParaRPr lang="en-AU" sz="1200" b="1" dirty="0"/>
          </a:p>
          <a:p>
            <a:r>
              <a:rPr lang="en-AU" sz="1200" b="1" dirty="0"/>
              <a:t>Hint: The Charts you’ve created for the Economic Cost Analysis Tab, Q6 and Q9 may be helpful. We’ve included an example on the right for the Column Chart and what it </a:t>
            </a:r>
            <a:r>
              <a:rPr lang="en-AU" sz="1200" b="1" i="1" dirty="0"/>
              <a:t>may</a:t>
            </a:r>
            <a:r>
              <a:rPr lang="en-AU" sz="1200" b="1" dirty="0"/>
              <a:t> look like.</a:t>
            </a:r>
          </a:p>
          <a:p>
            <a:endParaRPr lang="en-AU" sz="1200" b="1" dirty="0"/>
          </a:p>
          <a:p>
            <a:endParaRPr lang="en-US" dirty="0"/>
          </a:p>
        </p:txBody>
      </p:sp>
      <p:sp>
        <p:nvSpPr>
          <p:cNvPr id="4" name="Slide Number Placeholder 3"/>
          <p:cNvSpPr>
            <a:spLocks noGrp="1"/>
          </p:cNvSpPr>
          <p:nvPr>
            <p:ph type="sldNum" sz="quarter" idx="5"/>
          </p:nvPr>
        </p:nvSpPr>
        <p:spPr/>
        <p:txBody>
          <a:bodyPr/>
          <a:lstStyle/>
          <a:p>
            <a:fld id="{F2A352E8-A3D8-466D-9C64-BEFAB9E6BDD7}" type="slidenum">
              <a:rPr lang="en-AU" smtClean="0"/>
              <a:t>2</a:t>
            </a:fld>
            <a:endParaRPr lang="en-AU"/>
          </a:p>
        </p:txBody>
      </p:sp>
    </p:spTree>
    <p:extLst>
      <p:ext uri="{BB962C8B-B14F-4D97-AF65-F5344CB8AC3E}">
        <p14:creationId xmlns:p14="http://schemas.microsoft.com/office/powerpoint/2010/main" val="3498523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AU" sz="1200" b="1" dirty="0"/>
              <a:t>The third slide we want to show is our overall conclusion regarding the economic relationship between price and quantities for each of the three plants. </a:t>
            </a:r>
          </a:p>
          <a:p>
            <a:pPr lvl="0">
              <a:defRPr/>
            </a:pPr>
            <a:endParaRPr lang="en-AU" sz="1200" b="1" dirty="0"/>
          </a:p>
          <a:p>
            <a:pPr lvl="0">
              <a:defRPr/>
            </a:pPr>
            <a:r>
              <a:rPr lang="en-AU" sz="1200" b="1" dirty="0"/>
              <a:t>On this slide, we would like you to show the following:</a:t>
            </a:r>
            <a:br>
              <a:rPr lang="en-AU" sz="1200" b="1" dirty="0"/>
            </a:br>
            <a:r>
              <a:rPr lang="en-AU" sz="1200" b="1" dirty="0"/>
              <a:t>A) Create three chart(s), which show the Cost to Produce vs. the Quantity of Water Produced for each Desalination Plant</a:t>
            </a:r>
          </a:p>
          <a:p>
            <a:pPr lvl="0">
              <a:defRPr/>
            </a:pPr>
            <a:endParaRPr lang="en-AU" sz="1200" b="1" dirty="0"/>
          </a:p>
          <a:p>
            <a:pPr lvl="0">
              <a:defRPr/>
            </a:pPr>
            <a:r>
              <a:rPr lang="en-AU" sz="1200" b="1" dirty="0"/>
              <a:t>Remember, we are </a:t>
            </a:r>
            <a:r>
              <a:rPr lang="en-AU" sz="1200" b="1" i="1" dirty="0"/>
              <a:t>comparing </a:t>
            </a:r>
            <a:r>
              <a:rPr lang="en-AU" sz="1200" b="1" dirty="0"/>
              <a:t>each point using a scatter-plot graphic.</a:t>
            </a:r>
          </a:p>
          <a:p>
            <a:pPr lvl="0">
              <a:defRPr/>
            </a:pPr>
            <a:endParaRPr lang="en-AU" sz="1200" b="1" dirty="0"/>
          </a:p>
          <a:p>
            <a:r>
              <a:rPr lang="en-AU" sz="1200" b="1" dirty="0"/>
              <a:t>Hint: The Chart you’ve created for the Economic Cost Analysis, Q7, may be helpful.</a:t>
            </a:r>
          </a:p>
          <a:p>
            <a:endParaRPr lang="en-US" dirty="0"/>
          </a:p>
        </p:txBody>
      </p:sp>
      <p:sp>
        <p:nvSpPr>
          <p:cNvPr id="4" name="Slide Number Placeholder 3"/>
          <p:cNvSpPr>
            <a:spLocks noGrp="1"/>
          </p:cNvSpPr>
          <p:nvPr>
            <p:ph type="sldNum" sz="quarter" idx="5"/>
          </p:nvPr>
        </p:nvSpPr>
        <p:spPr/>
        <p:txBody>
          <a:bodyPr/>
          <a:lstStyle/>
          <a:p>
            <a:fld id="{F2A352E8-A3D8-466D-9C64-BEFAB9E6BDD7}" type="slidenum">
              <a:rPr lang="en-AU" smtClean="0"/>
              <a:t>3</a:t>
            </a:fld>
            <a:endParaRPr lang="en-AU"/>
          </a:p>
        </p:txBody>
      </p:sp>
    </p:spTree>
    <p:extLst>
      <p:ext uri="{BB962C8B-B14F-4D97-AF65-F5344CB8AC3E}">
        <p14:creationId xmlns:p14="http://schemas.microsoft.com/office/powerpoint/2010/main" val="3344666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AU" sz="1200" b="1" dirty="0"/>
              <a:t>The fourth slide we want to show is our overall conclusion regarding the economic principles of elasticity for our individual water products at a macro-level.</a:t>
            </a:r>
          </a:p>
          <a:p>
            <a:pPr lvl="0">
              <a:defRPr/>
            </a:pPr>
            <a:endParaRPr lang="en-AU" sz="1200" b="1" dirty="0"/>
          </a:p>
          <a:p>
            <a:pPr lvl="0">
              <a:defRPr/>
            </a:pPr>
            <a:r>
              <a:rPr lang="en-AU" sz="1200" b="1" dirty="0"/>
              <a:t>On this slide, we would like you to show the following:</a:t>
            </a:r>
          </a:p>
          <a:p>
            <a:pPr lvl="0">
              <a:defRPr/>
            </a:pPr>
            <a:br>
              <a:rPr lang="en-AU" sz="1200" b="1" dirty="0"/>
            </a:br>
            <a:r>
              <a:rPr lang="en-AU" sz="1200" b="1" dirty="0"/>
              <a:t>A) Create three chart(s), which show the Weighted Balancing Market Price  vs. the Volume of Water Demanded (I.e. Soft Water, Hard Water, Soft + Hard Water)</a:t>
            </a:r>
          </a:p>
          <a:p>
            <a:pPr lvl="0">
              <a:defRPr/>
            </a:pPr>
            <a:endParaRPr lang="en-AU" sz="1200" b="1" dirty="0"/>
          </a:p>
          <a:p>
            <a:r>
              <a:rPr lang="en-AU" sz="1200" b="1" dirty="0"/>
              <a:t>Hint: The Chart you’ve created for the Economic Market Analysis, Q2, may be helpful.</a:t>
            </a:r>
          </a:p>
          <a:p>
            <a:endParaRPr lang="en-US" dirty="0"/>
          </a:p>
        </p:txBody>
      </p:sp>
      <p:sp>
        <p:nvSpPr>
          <p:cNvPr id="4" name="Slide Number Placeholder 3"/>
          <p:cNvSpPr>
            <a:spLocks noGrp="1"/>
          </p:cNvSpPr>
          <p:nvPr>
            <p:ph type="sldNum" sz="quarter" idx="5"/>
          </p:nvPr>
        </p:nvSpPr>
        <p:spPr/>
        <p:txBody>
          <a:bodyPr/>
          <a:lstStyle/>
          <a:p>
            <a:fld id="{F2A352E8-A3D8-466D-9C64-BEFAB9E6BDD7}" type="slidenum">
              <a:rPr lang="en-AU" smtClean="0"/>
              <a:t>4</a:t>
            </a:fld>
            <a:endParaRPr lang="en-AU"/>
          </a:p>
        </p:txBody>
      </p:sp>
    </p:spTree>
    <p:extLst>
      <p:ext uri="{BB962C8B-B14F-4D97-AF65-F5344CB8AC3E}">
        <p14:creationId xmlns:p14="http://schemas.microsoft.com/office/powerpoint/2010/main" val="34488283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2"/>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5.xml"/><Relationship Id="rId13" Type="http://schemas.openxmlformats.org/officeDocument/2006/relationships/tags" Target="../tags/tag10.xml"/><Relationship Id="rId18" Type="http://schemas.openxmlformats.org/officeDocument/2006/relationships/tags" Target="../tags/tag15.xml"/><Relationship Id="rId3" Type="http://schemas.openxmlformats.org/officeDocument/2006/relationships/theme" Target="../theme/theme1.xml"/><Relationship Id="rId21" Type="http://schemas.openxmlformats.org/officeDocument/2006/relationships/tags" Target="../tags/tag18.xml"/><Relationship Id="rId7" Type="http://schemas.openxmlformats.org/officeDocument/2006/relationships/tags" Target="../tags/tag4.xml"/><Relationship Id="rId12" Type="http://schemas.openxmlformats.org/officeDocument/2006/relationships/tags" Target="../tags/tag9.xml"/><Relationship Id="rId17" Type="http://schemas.openxmlformats.org/officeDocument/2006/relationships/tags" Target="../tags/tag14.xml"/><Relationship Id="rId2" Type="http://schemas.openxmlformats.org/officeDocument/2006/relationships/slideLayout" Target="../slideLayouts/slideLayout2.xml"/><Relationship Id="rId16" Type="http://schemas.openxmlformats.org/officeDocument/2006/relationships/tags" Target="../tags/tag13.xml"/><Relationship Id="rId20" Type="http://schemas.openxmlformats.org/officeDocument/2006/relationships/tags" Target="../tags/tag17.xml"/><Relationship Id="rId1" Type="http://schemas.openxmlformats.org/officeDocument/2006/relationships/slideLayout" Target="../slideLayouts/slideLayout1.xml"/><Relationship Id="rId6" Type="http://schemas.openxmlformats.org/officeDocument/2006/relationships/tags" Target="../tags/tag3.xml"/><Relationship Id="rId11" Type="http://schemas.openxmlformats.org/officeDocument/2006/relationships/tags" Target="../tags/tag8.xml"/><Relationship Id="rId24" Type="http://schemas.openxmlformats.org/officeDocument/2006/relationships/image" Target="../media/image1.emf"/><Relationship Id="rId5" Type="http://schemas.openxmlformats.org/officeDocument/2006/relationships/tags" Target="../tags/tag2.xml"/><Relationship Id="rId15" Type="http://schemas.openxmlformats.org/officeDocument/2006/relationships/tags" Target="../tags/tag12.xml"/><Relationship Id="rId23" Type="http://schemas.openxmlformats.org/officeDocument/2006/relationships/oleObject" Target="../embeddings/oleObject1.bin"/><Relationship Id="rId10" Type="http://schemas.openxmlformats.org/officeDocument/2006/relationships/tags" Target="../tags/tag7.xml"/><Relationship Id="rId19" Type="http://schemas.openxmlformats.org/officeDocument/2006/relationships/tags" Target="../tags/tag16.xml"/><Relationship Id="rId4" Type="http://schemas.openxmlformats.org/officeDocument/2006/relationships/tags" Target="../tags/tag1.xml"/><Relationship Id="rId9" Type="http://schemas.openxmlformats.org/officeDocument/2006/relationships/tags" Target="../tags/tag6.xml"/><Relationship Id="rId14" Type="http://schemas.openxmlformats.org/officeDocument/2006/relationships/tags" Target="../tags/tag11.xml"/><Relationship Id="rId22" Type="http://schemas.openxmlformats.org/officeDocument/2006/relationships/tags" Target="../tags/tag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23" imgW="270" imgH="270" progId="TCLayout.ActiveDocument.1">
                  <p:embed/>
                </p:oleObj>
              </mc:Choice>
              <mc:Fallback>
                <p:oleObj name="think-cell Slide" r:id="rId23" imgW="270" imgH="270" progId="TCLayout.ActiveDocument.1">
                  <p:embed/>
                  <p:pic>
                    <p:nvPicPr>
                      <p:cNvPr id="2" name="Object 1" hidden="1"/>
                      <p:cNvPicPr/>
                      <p:nvPr/>
                    </p:nvPicPr>
                    <p:blipFill>
                      <a:blip r:embed="rId24"/>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5"/>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1"/>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91"/>
            <p:cNvSpPr>
              <a:spLocks noChangeAspect="1"/>
            </p:cNvSpPr>
            <p:nvPr>
              <p:custDataLst>
                <p:tags r:id="rId22"/>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6"/>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19"/>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0"/>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4" name="MoonLegend2"/>
            <p:cNvGrpSpPr>
              <a:grpSpLocks noChangeAspect="1"/>
            </p:cNvGrpSpPr>
            <p:nvPr userDrawn="1">
              <p:custDataLst>
                <p:tags r:id="rId7"/>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7"/>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18"/>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5" name="MoonLegend3"/>
            <p:cNvGrpSpPr>
              <a:grpSpLocks noChangeAspect="1"/>
            </p:cNvGrpSpPr>
            <p:nvPr userDrawn="1">
              <p:custDataLst>
                <p:tags r:id="rId8"/>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5"/>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6"/>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6" name="MoonLegend4"/>
            <p:cNvGrpSpPr>
              <a:grpSpLocks noChangeAspect="1"/>
            </p:cNvGrpSpPr>
            <p:nvPr userDrawn="1">
              <p:custDataLst>
                <p:tags r:id="rId9"/>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3"/>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1" name="Arc 42"/>
              <p:cNvSpPr>
                <a:spLocks noChangeAspect="1"/>
              </p:cNvSpPr>
              <p:nvPr>
                <p:custDataLst>
                  <p:tags r:id="rId14"/>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7" name="MoonLegend5"/>
            <p:cNvGrpSpPr>
              <a:grpSpLocks noChangeAspect="1"/>
            </p:cNvGrpSpPr>
            <p:nvPr userDrawn="1">
              <p:custDataLst>
                <p:tags r:id="rId10"/>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1"/>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79" name="Arc 42"/>
              <p:cNvSpPr>
                <a:spLocks noChangeAspect="1"/>
              </p:cNvSpPr>
              <p:nvPr>
                <p:custDataLst>
                  <p:tags r:id="rId12"/>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hart" Target="../charts/chart7.xml"/><Relationship Id="rId4" Type="http://schemas.openxmlformats.org/officeDocument/2006/relationships/chart" Target="../charts/chart6.xml"/></Relationships>
</file>

<file path=ppt/slides/_rels/slide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hart" Target="../charts/chart10.xml"/><Relationship Id="rId4"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pPr algn="just"/>
            <a:r>
              <a:rPr lang="en-GB" sz="1200" b="1" dirty="0">
                <a:ea typeface="Arial Unicode MS"/>
                <a:cs typeface="Arial Unicode MS"/>
              </a:rPr>
              <a:t>With an estimated 22% reduction in Surjek’s Revenues ($157.7 M) due to the Maintenance Outage, Quarter 4 presents the best balance of revenue-loss mitigation with respect to market pricing, as opposed to Quarter 1 which represents the highest demand (2,273 GL) and Water Balancing Market Prices ($84.84).</a:t>
            </a:r>
            <a:endParaRPr lang="en-AU" sz="1200" b="1" dirty="0">
              <a:ea typeface="Arial Unicode MS"/>
              <a:cs typeface="Arial Unicode MS"/>
            </a:endParaRPr>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4" name="Chart 3">
            <a:extLst>
              <a:ext uri="{FF2B5EF4-FFF2-40B4-BE49-F238E27FC236}">
                <a16:creationId xmlns:a16="http://schemas.microsoft.com/office/drawing/2014/main" id="{E5CA45D3-371C-96DD-8A48-5E32D2E43951}"/>
              </a:ext>
            </a:extLst>
          </p:cNvPr>
          <p:cNvGraphicFramePr>
            <a:graphicFrameLocks/>
          </p:cNvGraphicFramePr>
          <p:nvPr>
            <p:extLst>
              <p:ext uri="{D42A27DB-BD31-4B8C-83A1-F6EECF244321}">
                <p14:modId xmlns:p14="http://schemas.microsoft.com/office/powerpoint/2010/main" val="3374742531"/>
              </p:ext>
            </p:extLst>
          </p:nvPr>
        </p:nvGraphicFramePr>
        <p:xfrm>
          <a:off x="171451" y="1241210"/>
          <a:ext cx="3975675" cy="529511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395C4897-32A1-2F4A-EDE9-09DB7BD6F841}"/>
              </a:ext>
            </a:extLst>
          </p:cNvPr>
          <p:cNvGraphicFramePr>
            <a:graphicFrameLocks/>
          </p:cNvGraphicFramePr>
          <p:nvPr>
            <p:extLst>
              <p:ext uri="{D42A27DB-BD31-4B8C-83A1-F6EECF244321}">
                <p14:modId xmlns:p14="http://schemas.microsoft.com/office/powerpoint/2010/main" val="444902329"/>
              </p:ext>
            </p:extLst>
          </p:nvPr>
        </p:nvGraphicFramePr>
        <p:xfrm>
          <a:off x="4480718" y="1241211"/>
          <a:ext cx="4309269" cy="529511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4847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r>
              <a:rPr lang="en-GB" sz="1200" b="1" dirty="0"/>
              <a:t>Of the three Desalination Plants, all three remain profitable at current market prices by a favourable margin; Clearly Kootha is the most cost-effective ($25/ML) followed by Jutik ($35.80/ML) and lastly Surjek ($54.23/ML) which is consistent across the July-2013 to June-2014 period. </a:t>
            </a:r>
            <a:endParaRPr lang="en-AU" sz="1200" b="1" dirty="0"/>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id="{517619A7-4B5A-6808-8C97-E145A2B58BAD}"/>
              </a:ext>
              <a:ext uri="{147F2762-F138-4A5C-976F-8EAC2B608ADB}">
                <a16:predDERef xmlns:a16="http://schemas.microsoft.com/office/drawing/2014/main" pred="{E11FDE54-F872-809F-6B55-6E997DB49566}"/>
              </a:ext>
            </a:extLst>
          </p:cNvPr>
          <p:cNvGraphicFramePr>
            <a:graphicFrameLocks/>
          </p:cNvGraphicFramePr>
          <p:nvPr>
            <p:extLst>
              <p:ext uri="{D42A27DB-BD31-4B8C-83A1-F6EECF244321}">
                <p14:modId xmlns:p14="http://schemas.microsoft.com/office/powerpoint/2010/main" val="288184261"/>
              </p:ext>
            </p:extLst>
          </p:nvPr>
        </p:nvGraphicFramePr>
        <p:xfrm>
          <a:off x="261145" y="1139470"/>
          <a:ext cx="3664084" cy="539685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EA4FC363-5231-9724-6F66-67053F7B3C92}"/>
              </a:ext>
              <a:ext uri="{147F2762-F138-4A5C-976F-8EAC2B608ADB}">
                <a16:predDERef xmlns:a16="http://schemas.microsoft.com/office/drawing/2014/main" pred="{1515AA22-963C-46B6-8225-2F263D7C4A85}"/>
              </a:ext>
            </a:extLst>
          </p:cNvPr>
          <p:cNvGraphicFramePr>
            <a:graphicFrameLocks/>
          </p:cNvGraphicFramePr>
          <p:nvPr>
            <p:extLst>
              <p:ext uri="{D42A27DB-BD31-4B8C-83A1-F6EECF244321}">
                <p14:modId xmlns:p14="http://schemas.microsoft.com/office/powerpoint/2010/main" val="284428258"/>
              </p:ext>
            </p:extLst>
          </p:nvPr>
        </p:nvGraphicFramePr>
        <p:xfrm>
          <a:off x="4014439" y="1139470"/>
          <a:ext cx="4894611" cy="530592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6765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pPr algn="just"/>
            <a:r>
              <a:rPr lang="en-GB" sz="1200" b="1" dirty="0"/>
              <a:t>Contrasting the Cost to Produce against the Volume of Water Produced highlights clear </a:t>
            </a:r>
            <a:r>
              <a:rPr lang="en-GB" sz="1200" b="1" i="1" dirty="0"/>
              <a:t>economies of scale</a:t>
            </a:r>
            <a:r>
              <a:rPr lang="en-GB" sz="1200" b="1" dirty="0"/>
              <a:t> with costs rapidly dwindling across all plants as volume surges, with this being particularly noticeable across the Kootha and Surjek Plants with costs dropping as much as 50%.  </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id="{095F58A3-4C9D-8ED2-E284-A2DFC0138C05}"/>
              </a:ext>
              <a:ext uri="{147F2762-F138-4A5C-976F-8EAC2B608ADB}">
                <a16:predDERef xmlns:a16="http://schemas.microsoft.com/office/drawing/2014/main" pred="{EA4FC363-5231-9724-6F66-67053F7B3C92}"/>
              </a:ext>
            </a:extLst>
          </p:cNvPr>
          <p:cNvGraphicFramePr>
            <a:graphicFrameLocks/>
          </p:cNvGraphicFramePr>
          <p:nvPr>
            <p:extLst>
              <p:ext uri="{D42A27DB-BD31-4B8C-83A1-F6EECF244321}">
                <p14:modId xmlns:p14="http://schemas.microsoft.com/office/powerpoint/2010/main" val="81465873"/>
              </p:ext>
            </p:extLst>
          </p:nvPr>
        </p:nvGraphicFramePr>
        <p:xfrm>
          <a:off x="171451" y="1142695"/>
          <a:ext cx="2906286" cy="548110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A685E5A9-8DDB-6AA3-6D08-BEF6536E0940}"/>
              </a:ext>
              <a:ext uri="{147F2762-F138-4A5C-976F-8EAC2B608ADB}">
                <a16:predDERef xmlns:a16="http://schemas.microsoft.com/office/drawing/2014/main" pred="{095F58A3-4C9D-8ED2-E284-A2DFC0138C05}"/>
              </a:ext>
            </a:extLst>
          </p:cNvPr>
          <p:cNvGraphicFramePr>
            <a:graphicFrameLocks/>
          </p:cNvGraphicFramePr>
          <p:nvPr>
            <p:extLst>
              <p:ext uri="{D42A27DB-BD31-4B8C-83A1-F6EECF244321}">
                <p14:modId xmlns:p14="http://schemas.microsoft.com/office/powerpoint/2010/main" val="2461611641"/>
              </p:ext>
            </p:extLst>
          </p:nvPr>
        </p:nvGraphicFramePr>
        <p:xfrm>
          <a:off x="2982495" y="1142694"/>
          <a:ext cx="2996447" cy="539363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Chart 4">
            <a:extLst>
              <a:ext uri="{FF2B5EF4-FFF2-40B4-BE49-F238E27FC236}">
                <a16:creationId xmlns:a16="http://schemas.microsoft.com/office/drawing/2014/main" id="{E11FDE54-F872-809F-6B55-6E997DB49566}"/>
              </a:ext>
              <a:ext uri="{147F2762-F138-4A5C-976F-8EAC2B608ADB}">
                <a16:predDERef xmlns:a16="http://schemas.microsoft.com/office/drawing/2014/main" pred="{A685E5A9-8DDB-6AA3-6D08-BEF6536E0940}"/>
              </a:ext>
            </a:extLst>
          </p:cNvPr>
          <p:cNvGraphicFramePr>
            <a:graphicFrameLocks/>
          </p:cNvGraphicFramePr>
          <p:nvPr>
            <p:extLst>
              <p:ext uri="{D42A27DB-BD31-4B8C-83A1-F6EECF244321}">
                <p14:modId xmlns:p14="http://schemas.microsoft.com/office/powerpoint/2010/main" val="288960786"/>
              </p:ext>
            </p:extLst>
          </p:nvPr>
        </p:nvGraphicFramePr>
        <p:xfrm>
          <a:off x="5912603" y="1142693"/>
          <a:ext cx="2996447" cy="539363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84428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Drilling down further from a product-perspective, reveals two different patterns of elasticity where</a:t>
            </a:r>
            <a:br>
              <a:rPr lang="en-GB" sz="1400" b="1" dirty="0"/>
            </a:br>
            <a:r>
              <a:rPr lang="en-GB" sz="1400" b="1" dirty="0"/>
              <a:t>Soft Water tends to be relatively price inelastic with an average </a:t>
            </a:r>
            <a:r>
              <a:rPr lang="en-GB" sz="1400" b="1" dirty="0" err="1"/>
              <a:t>EoD</a:t>
            </a:r>
            <a:r>
              <a:rPr lang="en-GB" sz="1400" b="1" dirty="0"/>
              <a:t> of 0.92, whilst Hard Water is more representative of an elastic relationship with an average </a:t>
            </a:r>
            <a:r>
              <a:rPr lang="en-GB" sz="1400" b="1" dirty="0" err="1"/>
              <a:t>EoD</a:t>
            </a:r>
            <a:r>
              <a:rPr lang="en-GB" sz="1400" b="1" dirty="0"/>
              <a:t> of 41.49.</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id="{948855B1-AED7-2454-07B7-8E1112981745}"/>
              </a:ext>
              <a:ext uri="{147F2762-F138-4A5C-976F-8EAC2B608ADB}">
                <a16:predDERef xmlns:a16="http://schemas.microsoft.com/office/drawing/2014/main" pred="{DA479C1C-F874-4BA4-A236-BC6EFC6051CE}"/>
              </a:ext>
            </a:extLst>
          </p:cNvPr>
          <p:cNvGraphicFramePr>
            <a:graphicFrameLocks/>
          </p:cNvGraphicFramePr>
          <p:nvPr>
            <p:extLst>
              <p:ext uri="{D42A27DB-BD31-4B8C-83A1-F6EECF244321}">
                <p14:modId xmlns:p14="http://schemas.microsoft.com/office/powerpoint/2010/main" val="1937670173"/>
              </p:ext>
            </p:extLst>
          </p:nvPr>
        </p:nvGraphicFramePr>
        <p:xfrm>
          <a:off x="0" y="1050362"/>
          <a:ext cx="3300761" cy="540681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DC031AEB-CA5B-7ACA-D5AD-694DD3F4FCBC}"/>
              </a:ext>
              <a:ext uri="{147F2762-F138-4A5C-976F-8EAC2B608ADB}">
                <a16:predDERef xmlns:a16="http://schemas.microsoft.com/office/drawing/2014/main" pred="{948855B1-AED7-2454-07B7-8E1112981745}"/>
              </a:ext>
            </a:extLst>
          </p:cNvPr>
          <p:cNvGraphicFramePr>
            <a:graphicFrameLocks/>
          </p:cNvGraphicFramePr>
          <p:nvPr>
            <p:extLst>
              <p:ext uri="{D42A27DB-BD31-4B8C-83A1-F6EECF244321}">
                <p14:modId xmlns:p14="http://schemas.microsoft.com/office/powerpoint/2010/main" val="672530889"/>
              </p:ext>
            </p:extLst>
          </p:nvPr>
        </p:nvGraphicFramePr>
        <p:xfrm>
          <a:off x="3144644" y="1050360"/>
          <a:ext cx="2955073" cy="540681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a:extLst>
              <a:ext uri="{FF2B5EF4-FFF2-40B4-BE49-F238E27FC236}">
                <a16:creationId xmlns:a16="http://schemas.microsoft.com/office/drawing/2014/main" id="{AE790ED6-9535-98C4-7E27-1D72E1563C65}"/>
              </a:ext>
              <a:ext uri="{147F2762-F138-4A5C-976F-8EAC2B608ADB}">
                <a16:predDERef xmlns:a16="http://schemas.microsoft.com/office/drawing/2014/main" pred="{DC031AEB-CA5B-7ACA-D5AD-694DD3F4FCBC}"/>
              </a:ext>
            </a:extLst>
          </p:cNvPr>
          <p:cNvGraphicFramePr>
            <a:graphicFrameLocks/>
          </p:cNvGraphicFramePr>
          <p:nvPr>
            <p:extLst>
              <p:ext uri="{D42A27DB-BD31-4B8C-83A1-F6EECF244321}">
                <p14:modId xmlns:p14="http://schemas.microsoft.com/office/powerpoint/2010/main" val="3257726746"/>
              </p:ext>
            </p:extLst>
          </p:nvPr>
        </p:nvGraphicFramePr>
        <p:xfrm>
          <a:off x="6006364" y="1050358"/>
          <a:ext cx="2955073" cy="5406816"/>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5343585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15468</TotalTime>
  <Words>795</Words>
  <Application>Microsoft Office PowerPoint</Application>
  <PresentationFormat>Custom</PresentationFormat>
  <Paragraphs>51</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1_Synergy_CF_YNR013</vt:lpstr>
      <vt:lpstr>With an estimated 22% reduction in Surjek’s Revenues ($157.7 M) due to the Maintenance Outage, Quarter 4 presents the best balance of revenue-loss mitigation with respect to market pricing, as opposed to Quarter 1 which represents the highest demand (2,273 GL) and Water Balancing Market Prices ($84.84).</vt:lpstr>
      <vt:lpstr>Of the three Desalination Plants, all three remain profitable at current market prices by a favourable margin; Clearly Kootha is the most cost-effective ($25/ML) followed by Jutik ($35.80/ML) and lastly Surjek ($54.23/ML) which is consistent across the July-2013 to June-2014 period. </vt:lpstr>
      <vt:lpstr>Contrasting the Cost to Produce against the Volume of Water Produced highlights clear economies of scale with costs rapidly dwindling across all plants as volume surges, with this being particularly noticeable across the Kootha and Surjek Plants with costs dropping as much as 50%.  </vt:lpstr>
      <vt:lpstr>Drilling down further from a product-perspective, reveals two different patterns of elasticity where Soft Water tends to be relatively price inelastic with an average EoD of 0.92, whilst Hard Water is more representative of an elastic relationship with an average EoD of 41.49.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Christine Hagan</cp:lastModifiedBy>
  <cp:revision>80</cp:revision>
  <dcterms:created xsi:type="dcterms:W3CDTF">2020-04-12T13:23:13Z</dcterms:created>
  <dcterms:modified xsi:type="dcterms:W3CDTF">2023-05-06T14:02:06Z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2023-03-09T00:48:47Z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4184d1bb-4d08-4687-add4-91f9b119f9a2</vt:lpwstr>
  </property>
  <property fmtid="{D5CDD505-2E9C-101B-9397-08002B2CF9AE}" pid="7" name="MSIP_Label_defa4170-0d19-0005-0004-bc88714345d2_ActionId">
    <vt:lpwstr>c422ea9a-a386-4812-a934-b73ffb96c82c</vt:lpwstr>
  </property>
  <property fmtid="{D5CDD505-2E9C-101B-9397-08002B2CF9AE}" pid="8" name="MSIP_Label_defa4170-0d19-0005-0004-bc88714345d2_ContentBits">
    <vt:lpwstr>0</vt:lpwstr>
  </property>
</Properties>
</file>