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1" r:id="rId5"/>
    <p:sldId id="262" r:id="rId6"/>
    <p:sldId id="264" r:id="rId7"/>
    <p:sldId id="267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5A20674-BC4C-4D26-92D1-03A3A101A6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47A4662-A707-4C69-99DB-F923586C22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A20674-BC4C-4D26-92D1-03A3A101A68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7A4662-A707-4C69-99DB-F923586C22A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TOURISM MANAGEMNT SYSTEM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685" y="-87331"/>
            <a:ext cx="5381340" cy="703266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541" y="3445933"/>
            <a:ext cx="3680885" cy="1828800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Niyonsaba Christine 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27796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Group: F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This system will be used to manage tourism services, including tour packages, bookings, customer details, and payment transactions.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endParaRPr lang="en-US" dirty="0">
              <a:latin typeface="Helvetica" panose="020B0604020202020204"/>
              <a:cs typeface="Helvetica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257" y="760287"/>
            <a:ext cx="6164653" cy="94522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Problem Definition:</a:t>
            </a:r>
            <a:endParaRPr lang="en-US" sz="1800" b="1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257" y="1705510"/>
            <a:ext cx="5712431" cy="388620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The tourism industry face challenges in managing tour packages, bookings, customer data, leading to booking errors, payment errors.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r>
              <a:rPr lang="en-US" sz="7200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This system will be used in:</a:t>
            </a:r>
            <a:endParaRPr lang="en-US" sz="7200" b="1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Tour planning and management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Tourist attraction listings and bookings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r>
              <a:rPr lang="en-US" sz="7200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Target users: </a:t>
            </a:r>
            <a:endParaRPr lang="en-US" sz="7200" b="1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Tourists, 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Travel agencies, 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Tour operators and transport providers.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r>
              <a:rPr lang="en-US" sz="7200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Outcomes expected</a:t>
            </a: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: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Enhances tourist experience and satisfaction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Centralized Information Management for tourism services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Enhanced Communication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endParaRPr lang="en-US" dirty="0">
              <a:latin typeface="Helvetica" panose="020B0604020202020204"/>
              <a:cs typeface="Helvetica" panose="020B0604020202020204"/>
            </a:endParaRPr>
          </a:p>
          <a:p>
            <a:endParaRPr lang="en-US" dirty="0">
              <a:latin typeface="Helvetica" panose="020B0604020202020204"/>
              <a:cs typeface="Helvetica" panose="020B0604020202020204"/>
            </a:endParaRPr>
          </a:p>
          <a:p>
            <a:endParaRPr lang="en-US" dirty="0">
              <a:latin typeface="Helvetica" panose="020B0604020202020204"/>
              <a:cs typeface="Helvetica" panose="020B0604020202020204"/>
            </a:endParaRPr>
          </a:p>
          <a:p>
            <a:endParaRPr lang="en-US" dirty="0">
              <a:latin typeface="Helvetica" panose="020B0604020202020204"/>
              <a:cs typeface="Helvetica" panose="020B0604020202020204"/>
            </a:endParaRPr>
          </a:p>
        </p:txBody>
      </p:sp>
      <p:pic>
        <p:nvPicPr>
          <p:cNvPr id="1028" name="Picture 4" descr="Travel Images Free Download"/>
          <p:cNvPicPr>
            <a:picLocks noGrp="1" noChangeAspect="1" noChangeArrowheads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4" r="29814"/>
          <a:stretch>
            <a:fillRect/>
          </a:stretch>
        </p:blipFill>
        <p:spPr bwMode="auto">
          <a:xfrm>
            <a:off x="7073996" y="0"/>
            <a:ext cx="51180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93160"/>
            <a:ext cx="4564419" cy="739739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Objectives:</a:t>
            </a:r>
            <a:br>
              <a:rPr lang="en-US" sz="1200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</a:b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795" y="0"/>
            <a:ext cx="5500096" cy="685799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50013"/>
            <a:ext cx="5756220" cy="5363113"/>
          </a:xfrm>
        </p:spPr>
        <p:txBody>
          <a:bodyPr>
            <a:normAutofit fontScale="25000" lnSpcReduction="20000"/>
          </a:bodyPr>
          <a:lstStyle/>
          <a:p>
            <a:endParaRPr lang="en-US" sz="16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Security and Data Privacy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Sustainable Tourism Development 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0" indent="0">
              <a:buNone/>
            </a:pPr>
            <a:r>
              <a:rPr lang="en-US" sz="7200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Main entities:</a:t>
            </a:r>
            <a:endParaRPr lang="en-US" sz="7200" b="1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Tourists(ID, Name, Phone, Email, Nationality)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Tour packages(ID, Name, price, Duration)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Payments(ID, Booking ID, Amount, Payment status)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Bookings (ID, Tourist ID, Package ID, Date, Payment status)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0" indent="0">
              <a:buNone/>
            </a:pPr>
            <a:r>
              <a:rPr lang="en-US" sz="7200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Relationships:</a:t>
            </a:r>
            <a:endParaRPr lang="en-US" sz="7200" b="1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Tourist can book multiple tour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Tour package can have multiple bookings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Bookings are linked to a single tourist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Payments are made for booking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0" indent="0">
              <a:buNone/>
            </a:pPr>
            <a:r>
              <a:rPr lang="en-US" sz="7200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Benefits solution:</a:t>
            </a:r>
            <a:endParaRPr lang="en-US" sz="7200" b="1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Improved Security and Fraud Prevention 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Time saving and efficiency</a:t>
            </a:r>
            <a:endParaRPr lang="en-US" sz="72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endParaRPr lang="en-US" sz="3300" dirty="0">
              <a:latin typeface="Helvetica" panose="020B0604020202020204"/>
              <a:cs typeface="Helvetica" panose="020B0604020202020204"/>
            </a:endParaRPr>
          </a:p>
          <a:p>
            <a:endParaRPr lang="en-US" sz="3300" dirty="0">
              <a:latin typeface="Helvetica" panose="020B0604020202020204"/>
              <a:cs typeface="Helvetica" panose="020B0604020202020204"/>
            </a:endParaRPr>
          </a:p>
          <a:p>
            <a:endParaRPr lang="en-US" sz="3300" dirty="0">
              <a:latin typeface="Helvetica" panose="020B0604020202020204"/>
              <a:cs typeface="Helvetica" panose="020B0604020202020204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1800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  <a:sym typeface="+mn-ea"/>
              </a:rPr>
              <a:t>logical MOdel DESIGN</a:t>
            </a:r>
            <a:br>
              <a:rPr lang="en-US" sz="1800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  <a:sym typeface="+mn-ea"/>
              </a:rPr>
            </a:br>
            <a:endParaRPr lang="en-US" alt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6145"/>
            <a:ext cx="3681095" cy="3134995"/>
          </a:xfrm>
        </p:spPr>
        <p:txBody>
          <a:bodyPr>
            <a:normAutofit lnSpcReduction="20000"/>
          </a:bodyPr>
          <a:p>
            <a:r>
              <a:rPr lang="en-US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  <a:sym typeface="+mn-ea"/>
              </a:rPr>
              <a:t>Entities: Tourist,Tour package,Bookings,Payment</a:t>
            </a:r>
            <a:endParaRPr lang="en-US" b="1" dirty="0">
              <a:solidFill>
                <a:schemeClr val="bg2"/>
              </a:solidFill>
              <a:latin typeface="Helvetica" panose="020B0604020202020204"/>
              <a:cs typeface="Helvetica" panose="020B0604020202020204"/>
              <a:sym typeface="+mn-ea"/>
            </a:endParaRPr>
          </a:p>
          <a:p>
            <a:r>
              <a:rPr lang="en-US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  <a:sym typeface="+mn-ea"/>
              </a:rPr>
              <a:t>Relationships:</a:t>
            </a:r>
            <a:endParaRPr lang="en-US" b="1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  <a:sym typeface="+mn-ea"/>
              </a:rPr>
              <a:t>Tourist-Booking: one-to-many</a:t>
            </a:r>
            <a:endParaRPr lang="en-US" b="1" dirty="0">
              <a:solidFill>
                <a:schemeClr val="bg2"/>
              </a:solidFill>
              <a:latin typeface="Helvetica" panose="020B0604020202020204"/>
              <a:cs typeface="Helvetica" panose="020B0604020202020204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  <a:sym typeface="+mn-ea"/>
              </a:rPr>
              <a:t>package-Bookings: one-to-many</a:t>
            </a:r>
            <a:endParaRPr lang="en-US" b="1" dirty="0">
              <a:solidFill>
                <a:schemeClr val="bg2"/>
              </a:solidFill>
              <a:latin typeface="Helvetica" panose="020B0604020202020204"/>
              <a:cs typeface="Helvetica" panose="020B0604020202020204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  <a:sym typeface="+mn-ea"/>
              </a:rPr>
              <a:t>Booking-payment: one-to-one</a:t>
            </a:r>
            <a:endParaRPr lang="en-US" b="1" dirty="0">
              <a:solidFill>
                <a:schemeClr val="bg2"/>
              </a:solidFill>
              <a:latin typeface="Helvetica" panose="020B0604020202020204"/>
              <a:cs typeface="Helvetica" panose="020B0604020202020204"/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en-US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  <a:sym typeface="+mn-ea"/>
              </a:rPr>
              <a:t>GOALS:</a:t>
            </a:r>
            <a:endParaRPr lang="en-US" b="1" dirty="0">
              <a:solidFill>
                <a:schemeClr val="bg2"/>
              </a:solidFill>
              <a:latin typeface="Helvetica" panose="020B0604020202020204"/>
              <a:cs typeface="Helvetica" panose="020B0604020202020204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  <a:sym typeface="+mn-ea"/>
              </a:rPr>
              <a:t>simplify and automate tour bookings for tourist and agencies.</a:t>
            </a:r>
            <a:endParaRPr lang="en-US" b="1" dirty="0">
              <a:solidFill>
                <a:schemeClr val="bg2"/>
              </a:solidFill>
              <a:latin typeface="Helvetica" panose="020B0604020202020204"/>
              <a:cs typeface="Helvetica" panose="020B0604020202020204"/>
              <a:sym typeface="+mn-ea"/>
            </a:endParaRPr>
          </a:p>
          <a:p>
            <a:endParaRPr lang="en-US" b="1" dirty="0">
              <a:solidFill>
                <a:schemeClr val="bg2"/>
              </a:solidFill>
              <a:latin typeface="Helvetica" panose="020B0604020202020204"/>
              <a:cs typeface="Helvetica" panose="020B0604020202020204"/>
              <a:sym typeface="+mn-ea"/>
            </a:endParaRPr>
          </a:p>
          <a:p>
            <a:endParaRPr lang="en-US" altLang="en-US">
              <a:ln>
                <a:solidFill>
                  <a:schemeClr val="bg1">
                    <a:lumMod val="95000"/>
                  </a:schemeClr>
                </a:solidFill>
              </a:ln>
              <a:latin typeface="Heebo" charset="0"/>
              <a:cs typeface="Heebo" charset="0"/>
            </a:endParaRPr>
          </a:p>
        </p:txBody>
      </p:sp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7" name="Picture 6" descr="Database ER diagram (crow's foot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7565" y="609600"/>
            <a:ext cx="6170295" cy="52578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303655" y="15328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1800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  <a:sym typeface="+mn-ea"/>
              </a:rPr>
              <a:t>dATABASE CREATION</a:t>
            </a:r>
            <a:br>
              <a:rPr lang="en-US" sz="1800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  <a:sym typeface="+mn-ea"/>
              </a:rPr>
            </a:br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6145"/>
            <a:ext cx="3681095" cy="3039110"/>
          </a:xfrm>
        </p:spPr>
        <p:txBody>
          <a:bodyPr>
            <a:norm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  <a:sym typeface="+mn-ea"/>
              </a:rPr>
              <a:t>Create PDB: thu_27796_christine_tourismmanagementSystem_db. I used my name as password</a:t>
            </a:r>
            <a:endParaRPr lang="en-US" b="1" dirty="0">
              <a:solidFill>
                <a:schemeClr val="bg2"/>
              </a:solidFill>
              <a:latin typeface="Helvetica" panose="020B0604020202020204"/>
              <a:cs typeface="Helvetica" panose="020B0604020202020204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  <a:sym typeface="+mn-ea"/>
              </a:rPr>
              <a:t> Oracle Enterprise Manager Setup</a:t>
            </a:r>
            <a:endParaRPr lang="en-US" altLang="en-US"/>
          </a:p>
        </p:txBody>
      </p:sp>
      <p:pic>
        <p:nvPicPr>
          <p:cNvPr id="5" name="Picture 4" descr="Screenshot 2025-04-29 2238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7565" y="609600"/>
            <a:ext cx="6301105" cy="3171825"/>
          </a:xfrm>
          <a:prstGeom prst="rect">
            <a:avLst/>
          </a:prstGeom>
        </p:spPr>
      </p:pic>
      <p:pic>
        <p:nvPicPr>
          <p:cNvPr id="6" name="Picture 5" descr="Screenshot 2025-05-23 1239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781425"/>
            <a:ext cx="6299835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1800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  <a:sym typeface="+mn-ea"/>
              </a:rPr>
              <a:t>aDVANCED database programming &amp; auditing</a:t>
            </a:r>
            <a:endParaRPr lang="en-US" sz="180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92495" y="1615440"/>
            <a:ext cx="5410200" cy="394208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6145"/>
            <a:ext cx="3681095" cy="2559685"/>
          </a:xfrm>
        </p:spPr>
        <p:txBody>
          <a:bodyPr>
            <a:normAutofit lnSpcReduction="10000"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  <a:sym typeface="+mn-ea"/>
              </a:rPr>
              <a:t>Triggers</a:t>
            </a:r>
            <a:endParaRPr lang="en-US" b="1" dirty="0">
              <a:solidFill>
                <a:schemeClr val="bg2"/>
              </a:solidFill>
              <a:latin typeface="Helvetica" panose="020B0604020202020204"/>
              <a:cs typeface="Helvetica" panose="020B0604020202020204"/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en-US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  <a:sym typeface="+mn-ea"/>
              </a:rPr>
              <a:t>track changes to key tables automatically</a:t>
            </a:r>
            <a:endParaRPr lang="en-US" b="1" dirty="0">
              <a:solidFill>
                <a:schemeClr val="bg2"/>
              </a:solidFill>
              <a:latin typeface="Helvetica" panose="020B0604020202020204"/>
              <a:cs typeface="Helvetica" panose="020B0604020202020204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  <a:sym typeface="+mn-ea"/>
              </a:rPr>
              <a:t>Cursors</a:t>
            </a:r>
            <a:endParaRPr lang="en-US" b="1" dirty="0">
              <a:solidFill>
                <a:schemeClr val="bg2"/>
              </a:solidFill>
              <a:latin typeface="Helvetica" panose="020B0604020202020204"/>
              <a:cs typeface="Helvetica" panose="020B0604020202020204"/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en-US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  <a:sym typeface="+mn-ea"/>
              </a:rPr>
              <a:t>Efficiently handle large datasets</a:t>
            </a:r>
            <a:endParaRPr lang="en-US" b="1" dirty="0">
              <a:solidFill>
                <a:schemeClr val="bg2"/>
              </a:solidFill>
              <a:latin typeface="Helvetica" panose="020B0604020202020204"/>
              <a:cs typeface="Helvetica" panose="020B0604020202020204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  <a:sym typeface="+mn-ea"/>
              </a:rPr>
              <a:t>Auditing</a:t>
            </a:r>
            <a:endParaRPr lang="en-US" b="1" dirty="0">
              <a:solidFill>
                <a:schemeClr val="bg2"/>
              </a:solidFill>
              <a:latin typeface="Helvetica" panose="020B0604020202020204"/>
              <a:cs typeface="Helvetica" panose="020B0604020202020204"/>
              <a:sym typeface="+mn-ea"/>
            </a:endParaRPr>
          </a:p>
          <a:p>
            <a:pPr/>
            <a:r>
              <a:rPr lang="en-US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  <a:sym typeface="+mn-ea"/>
              </a:rPr>
              <a:t>Monitor changes for accountability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  <a:sym typeface="+mn-ea"/>
              </a:rPr>
              <a:t>Conclusion</a:t>
            </a:r>
            <a:br>
              <a:rPr lang="en-US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  <a:sym typeface="+mn-ea"/>
              </a:rPr>
            </a:b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35295" y="982345"/>
            <a:ext cx="5053965" cy="42926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  <a:sym typeface="+mn-ea"/>
              </a:rPr>
              <a:t>The Tourism Management System simplifies tourism operations by managing bookings, payments customer data. It improves efficiency, reduces errors, and supports future digital expansion.</a:t>
            </a:r>
            <a:endParaRPr 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1899</Words>
  <Application>WPS Presentation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Arial</vt:lpstr>
      <vt:lpstr>Helvetica</vt:lpstr>
      <vt:lpstr>Helvetica</vt:lpstr>
      <vt:lpstr>Calibri Light</vt:lpstr>
      <vt:lpstr>Microsoft YaHei</vt:lpstr>
      <vt:lpstr>Arial Unicode MS</vt:lpstr>
      <vt:lpstr>Calibri</vt:lpstr>
      <vt:lpstr>Sitka Heading</vt:lpstr>
      <vt:lpstr>High Tower Text</vt:lpstr>
      <vt:lpstr>Heebo</vt:lpstr>
      <vt:lpstr>Bookshelf Symbol 7</vt:lpstr>
      <vt:lpstr>Celestial</vt:lpstr>
      <vt:lpstr>TOURISM MANAGEMNT SYSTEM</vt:lpstr>
      <vt:lpstr>Problem Definition:</vt:lpstr>
      <vt:lpstr>Objectives: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</dc:creator>
  <cp:lastModifiedBy>user</cp:lastModifiedBy>
  <cp:revision>9</cp:revision>
  <dcterms:created xsi:type="dcterms:W3CDTF">2025-03-22T22:04:00Z</dcterms:created>
  <dcterms:modified xsi:type="dcterms:W3CDTF">2025-05-24T18:47:54Z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BDAAB409D9EE4380A0FA85AB49F4845B_13</vt:lpwstr>
  </property>
  <property fmtid="{D5CDD505-2E9C-101B-9397-08002B2CF9AE}" pid="3" name="KSOProductBuildVer">
    <vt:lpwstr>1033-12.2.0.21179</vt:lpwstr>
  </property>
</Properties>
</file>