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7" r:id="rId10"/>
    <p:sldId id="264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82" r:id="rId19"/>
    <p:sldId id="276" r:id="rId20"/>
    <p:sldId id="277" r:id="rId21"/>
    <p:sldId id="283" r:id="rId22"/>
    <p:sldId id="285" r:id="rId23"/>
    <p:sldId id="286" r:id="rId24"/>
    <p:sldId id="275" r:id="rId25"/>
    <p:sldId id="278" r:id="rId26"/>
    <p:sldId id="279" r:id="rId27"/>
    <p:sldId id="280" r:id="rId28"/>
    <p:sldId id="281" r:id="rId2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D25A"/>
    <a:srgbClr val="FBC7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91" autoAdjust="0"/>
    <p:restoredTop sz="92793" autoAdjust="0"/>
  </p:normalViewPr>
  <p:slideViewPr>
    <p:cSldViewPr snapToGrid="0">
      <p:cViewPr varScale="1">
        <p:scale>
          <a:sx n="69" d="100"/>
          <a:sy n="69" d="100"/>
        </p:scale>
        <p:origin x="70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04C5AC-500A-47CA-AF12-4DEF3FD5F75D}" type="datetimeFigureOut">
              <a:rPr lang="zh-CN" altLang="en-US" smtClean="0"/>
              <a:t>2015/12/31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F823E2-938C-4E06-B54D-19097071C7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41580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可以</a:t>
            </a:r>
            <a:r>
              <a:rPr lang="en-US" altLang="zh-CN" dirty="0" smtClean="0"/>
              <a:t>SQL</a:t>
            </a:r>
            <a:r>
              <a:rPr lang="zh-CN" altLang="en-US" dirty="0" smtClean="0"/>
              <a:t>语句封进完全看不见的底层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F823E2-938C-4E06-B54D-19097071C76C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31038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此处可以展示界面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F823E2-938C-4E06-B54D-19097071C76C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55987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反射的代码比较晦涩，这里就不贴出来了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F823E2-938C-4E06-B54D-19097071C76C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31918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此处可以展示界面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F823E2-938C-4E06-B54D-19097071C76C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16175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衷心的期望各位，在大作业</a:t>
            </a:r>
            <a:r>
              <a:rPr lang="en-US" altLang="zh-CN" dirty="0" err="1" smtClean="0"/>
              <a:t>deadLine</a:t>
            </a:r>
            <a:r>
              <a:rPr lang="zh-CN" altLang="en-US" dirty="0" smtClean="0"/>
              <a:t>日夜不停地催促下，仍然能享受到编程的乐趣。</a:t>
            </a:r>
            <a:endParaRPr lang="en-US" altLang="zh-CN" dirty="0" smtClean="0"/>
          </a:p>
          <a:p>
            <a:r>
              <a:rPr lang="zh-CN" altLang="en-US" dirty="0" smtClean="0"/>
              <a:t>期望各位在意识到开发的艰难时，也能意识到自己在完成了不起的工作。</a:t>
            </a:r>
            <a:endParaRPr lang="en-US" altLang="zh-CN" dirty="0" smtClean="0"/>
          </a:p>
          <a:p>
            <a:r>
              <a:rPr lang="zh-CN" altLang="en-US" dirty="0" smtClean="0"/>
              <a:t>期望各位每输入的一个分号，都代表着你创造了一个小小的奇迹。</a:t>
            </a:r>
            <a:endParaRPr lang="en-US" altLang="zh-CN" dirty="0" smtClean="0"/>
          </a:p>
          <a:p>
            <a:r>
              <a:rPr lang="zh-CN" altLang="en-US" dirty="0" smtClean="0"/>
              <a:t>谢谢大家！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F823E2-938C-4E06-B54D-19097071C76C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9729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AB97A-9C08-43EA-A1C9-1A911210C722}" type="datetimeFigureOut">
              <a:rPr lang="zh-CN" altLang="en-US" smtClean="0"/>
              <a:t>2015/12/31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7953D-E7A8-422F-8B79-BCCE4E54CD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6664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AB97A-9C08-43EA-A1C9-1A911210C722}" type="datetimeFigureOut">
              <a:rPr lang="zh-CN" altLang="en-US" smtClean="0"/>
              <a:t>2015/12/31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7953D-E7A8-422F-8B79-BCCE4E54CD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7129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AB97A-9C08-43EA-A1C9-1A911210C722}" type="datetimeFigureOut">
              <a:rPr lang="zh-CN" altLang="en-US" smtClean="0"/>
              <a:t>2015/12/31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7953D-E7A8-422F-8B79-BCCE4E54CD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8034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AB97A-9C08-43EA-A1C9-1A911210C722}" type="datetimeFigureOut">
              <a:rPr lang="zh-CN" altLang="en-US" smtClean="0"/>
              <a:t>2015/12/31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7953D-E7A8-422F-8B79-BCCE4E54CD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6278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AB97A-9C08-43EA-A1C9-1A911210C722}" type="datetimeFigureOut">
              <a:rPr lang="zh-CN" altLang="en-US" smtClean="0"/>
              <a:t>2015/12/31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7953D-E7A8-422F-8B79-BCCE4E54CD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5583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AB97A-9C08-43EA-A1C9-1A911210C722}" type="datetimeFigureOut">
              <a:rPr lang="zh-CN" altLang="en-US" smtClean="0"/>
              <a:t>2015/12/31</a:t>
            </a:fld>
            <a:endParaRPr lang="zh-CN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7953D-E7A8-422F-8B79-BCCE4E54CD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0793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AB97A-9C08-43EA-A1C9-1A911210C722}" type="datetimeFigureOut">
              <a:rPr lang="zh-CN" altLang="en-US" smtClean="0"/>
              <a:t>2015/12/31</a:t>
            </a:fld>
            <a:endParaRPr lang="zh-CN" alt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7953D-E7A8-422F-8B79-BCCE4E54CD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41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AB97A-9C08-43EA-A1C9-1A911210C722}" type="datetimeFigureOut">
              <a:rPr lang="zh-CN" altLang="en-US" smtClean="0"/>
              <a:t>2015/12/31</a:t>
            </a:fld>
            <a:endParaRPr lang="zh-CN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7953D-E7A8-422F-8B79-BCCE4E54CD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745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AB97A-9C08-43EA-A1C9-1A911210C722}" type="datetimeFigureOut">
              <a:rPr lang="zh-CN" altLang="en-US" smtClean="0"/>
              <a:t>2015/12/31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7953D-E7A8-422F-8B79-BCCE4E54CD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4074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AB97A-9C08-43EA-A1C9-1A911210C722}" type="datetimeFigureOut">
              <a:rPr lang="zh-CN" altLang="en-US" smtClean="0"/>
              <a:t>2015/12/31</a:t>
            </a:fld>
            <a:endParaRPr lang="zh-CN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7953D-E7A8-422F-8B79-BCCE4E54CD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0064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AB97A-9C08-43EA-A1C9-1A911210C722}" type="datetimeFigureOut">
              <a:rPr lang="zh-CN" altLang="en-US" smtClean="0"/>
              <a:t>2015/12/31</a:t>
            </a:fld>
            <a:endParaRPr lang="zh-CN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7953D-E7A8-422F-8B79-BCCE4E54CD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0705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1FFAB97A-9C08-43EA-A1C9-1A911210C722}" type="datetimeFigureOut">
              <a:rPr lang="zh-CN" altLang="en-US" smtClean="0"/>
              <a:t>2015/12/31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1717953D-E7A8-422F-8B79-BCCE4E54CD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7302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84062" y="1121027"/>
            <a:ext cx="8183334" cy="3255264"/>
          </a:xfrm>
        </p:spPr>
        <p:txBody>
          <a:bodyPr/>
          <a:lstStyle/>
          <a:p>
            <a:r>
              <a:rPr lang="en-US" altLang="zh-CN" dirty="0" smtClean="0"/>
              <a:t>GAP</a:t>
            </a:r>
            <a:r>
              <a:rPr lang="zh-CN" altLang="en-US" dirty="0" smtClean="0"/>
              <a:t>小组的辛酸设计之路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675729" y="4738485"/>
            <a:ext cx="7315200" cy="914400"/>
          </a:xfrm>
        </p:spPr>
        <p:txBody>
          <a:bodyPr/>
          <a:lstStyle/>
          <a:p>
            <a:r>
              <a:rPr lang="zh-CN" altLang="en-US" dirty="0" smtClean="0"/>
              <a:t>潘凌伟，申彬，杨雁飞，谭昕玥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749108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更多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4704934" y="1181445"/>
            <a:ext cx="655092" cy="6960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逻辑</a:t>
            </a:r>
            <a:endParaRPr lang="zh-CN" altLang="en-US" dirty="0"/>
          </a:p>
        </p:txBody>
      </p:sp>
      <p:sp>
        <p:nvSpPr>
          <p:cNvPr id="5" name="圆角矩形标注 4"/>
          <p:cNvSpPr/>
          <p:nvPr/>
        </p:nvSpPr>
        <p:spPr>
          <a:xfrm>
            <a:off x="4056795" y="504519"/>
            <a:ext cx="3302758" cy="574366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我接到一件快递，</a:t>
            </a:r>
            <a:r>
              <a:rPr lang="en-US" altLang="zh-CN" dirty="0" smtClean="0"/>
              <a:t>100</a:t>
            </a:r>
            <a:r>
              <a:rPr lang="zh-CN" altLang="en-US" dirty="0" smtClean="0"/>
              <a:t>元</a:t>
            </a:r>
            <a:endParaRPr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8662913" y="1157662"/>
            <a:ext cx="723331" cy="74360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数据</a:t>
            </a:r>
            <a:endParaRPr lang="zh-CN" altLang="en-US" dirty="0"/>
          </a:p>
        </p:txBody>
      </p:sp>
      <p:cxnSp>
        <p:nvCxnSpPr>
          <p:cNvPr id="7" name="直接箭头连接符 6"/>
          <p:cNvCxnSpPr>
            <a:stCxn id="4" idx="6"/>
            <a:endCxn id="6" idx="2"/>
          </p:cNvCxnSpPr>
          <p:nvPr/>
        </p:nvCxnSpPr>
        <p:spPr>
          <a:xfrm>
            <a:off x="5360026" y="1529463"/>
            <a:ext cx="33028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椭圆 7"/>
          <p:cNvSpPr/>
          <p:nvPr/>
        </p:nvSpPr>
        <p:spPr>
          <a:xfrm>
            <a:off x="4704933" y="2945985"/>
            <a:ext cx="655092" cy="6960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逻辑</a:t>
            </a:r>
            <a:endParaRPr lang="zh-CN" altLang="en-US" dirty="0"/>
          </a:p>
        </p:txBody>
      </p:sp>
      <p:sp>
        <p:nvSpPr>
          <p:cNvPr id="9" name="圆角矩形标注 8"/>
          <p:cNvSpPr/>
          <p:nvPr/>
        </p:nvSpPr>
        <p:spPr>
          <a:xfrm>
            <a:off x="4351795" y="2291583"/>
            <a:ext cx="2207529" cy="574366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我要制定收款单了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3507475" y="1344579"/>
            <a:ext cx="1078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快递</a:t>
            </a:r>
            <a:r>
              <a:rPr lang="zh-CN" altLang="en-US" dirty="0" smtClean="0"/>
              <a:t>员</a:t>
            </a:r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3773733" y="3109337"/>
            <a:ext cx="907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营业厅</a:t>
            </a:r>
          </a:p>
        </p:txBody>
      </p:sp>
      <p:sp>
        <p:nvSpPr>
          <p:cNvPr id="12" name="圆角矩形标注 11"/>
          <p:cNvSpPr/>
          <p:nvPr/>
        </p:nvSpPr>
        <p:spPr>
          <a:xfrm>
            <a:off x="8775573" y="501147"/>
            <a:ext cx="825560" cy="574366"/>
          </a:xfrm>
          <a:prstGeom prst="wedgeRoundRectCallou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好的</a:t>
            </a:r>
            <a:endParaRPr lang="zh-CN" altLang="en-US" dirty="0"/>
          </a:p>
        </p:txBody>
      </p:sp>
      <p:sp>
        <p:nvSpPr>
          <p:cNvPr id="13" name="椭圆 12"/>
          <p:cNvSpPr/>
          <p:nvPr/>
        </p:nvSpPr>
        <p:spPr>
          <a:xfrm>
            <a:off x="8778917" y="2901557"/>
            <a:ext cx="723331" cy="74360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数据</a:t>
            </a:r>
            <a:endParaRPr lang="zh-CN" altLang="en-US" dirty="0"/>
          </a:p>
        </p:txBody>
      </p:sp>
      <p:sp>
        <p:nvSpPr>
          <p:cNvPr id="14" name="圆角矩形标注 13"/>
          <p:cNvSpPr/>
          <p:nvPr/>
        </p:nvSpPr>
        <p:spPr>
          <a:xfrm>
            <a:off x="8802865" y="2225909"/>
            <a:ext cx="1364717" cy="574366"/>
          </a:xfrm>
          <a:prstGeom prst="wedgeRoundRectCallou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快递员</a:t>
            </a:r>
            <a:r>
              <a:rPr lang="en-US" altLang="zh-CN" dirty="0" smtClean="0"/>
              <a:t>A</a:t>
            </a:r>
            <a:r>
              <a:rPr lang="zh-CN" altLang="en-US" dirty="0" smtClean="0"/>
              <a:t>收到</a:t>
            </a:r>
            <a:r>
              <a:rPr lang="en-US" altLang="zh-CN" dirty="0" smtClean="0"/>
              <a:t>100</a:t>
            </a:r>
            <a:r>
              <a:rPr lang="zh-CN" altLang="en-US" dirty="0" smtClean="0"/>
              <a:t>元</a:t>
            </a:r>
            <a:endParaRPr lang="zh-CN" altLang="en-US" dirty="0"/>
          </a:p>
        </p:txBody>
      </p:sp>
      <p:cxnSp>
        <p:nvCxnSpPr>
          <p:cNvPr id="15" name="直接箭头连接符 14"/>
          <p:cNvCxnSpPr>
            <a:endCxn id="13" idx="2"/>
          </p:cNvCxnSpPr>
          <p:nvPr/>
        </p:nvCxnSpPr>
        <p:spPr>
          <a:xfrm flipV="1">
            <a:off x="5360025" y="3273358"/>
            <a:ext cx="3418892" cy="45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椭圆 15"/>
          <p:cNvSpPr/>
          <p:nvPr/>
        </p:nvSpPr>
        <p:spPr>
          <a:xfrm>
            <a:off x="4704934" y="4871928"/>
            <a:ext cx="655092" cy="6960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逻辑</a:t>
            </a:r>
            <a:endParaRPr lang="zh-CN" altLang="en-US" dirty="0"/>
          </a:p>
        </p:txBody>
      </p:sp>
      <p:sp>
        <p:nvSpPr>
          <p:cNvPr id="17" name="圆角矩形标注 16"/>
          <p:cNvSpPr/>
          <p:nvPr/>
        </p:nvSpPr>
        <p:spPr>
          <a:xfrm>
            <a:off x="4056795" y="4195002"/>
            <a:ext cx="3302758" cy="574366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我想制定付款单，现在是</a:t>
            </a:r>
            <a:r>
              <a:rPr lang="en-US" altLang="zh-CN" dirty="0" smtClean="0"/>
              <a:t>12</a:t>
            </a:r>
            <a:r>
              <a:rPr lang="zh-CN" altLang="en-US" dirty="0" smtClean="0"/>
              <a:t>月，告诉哪些人应该收款</a:t>
            </a:r>
            <a:endParaRPr lang="zh-CN" altLang="en-US" dirty="0"/>
          </a:p>
        </p:txBody>
      </p:sp>
      <p:sp>
        <p:nvSpPr>
          <p:cNvPr id="18" name="椭圆 17"/>
          <p:cNvSpPr/>
          <p:nvPr/>
        </p:nvSpPr>
        <p:spPr>
          <a:xfrm>
            <a:off x="8662913" y="4848145"/>
            <a:ext cx="723331" cy="74360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数据</a:t>
            </a:r>
            <a:endParaRPr lang="zh-CN" altLang="en-US" dirty="0"/>
          </a:p>
        </p:txBody>
      </p:sp>
      <p:cxnSp>
        <p:nvCxnSpPr>
          <p:cNvPr id="19" name="直接箭头连接符 18"/>
          <p:cNvCxnSpPr>
            <a:stCxn id="16" idx="6"/>
            <a:endCxn id="18" idx="2"/>
          </p:cNvCxnSpPr>
          <p:nvPr/>
        </p:nvCxnSpPr>
        <p:spPr>
          <a:xfrm>
            <a:off x="5360026" y="5219946"/>
            <a:ext cx="33028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3507475" y="5035062"/>
            <a:ext cx="1197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财务人员</a:t>
            </a:r>
          </a:p>
        </p:txBody>
      </p:sp>
      <p:sp>
        <p:nvSpPr>
          <p:cNvPr id="21" name="圆角矩形标注 20"/>
          <p:cNvSpPr/>
          <p:nvPr/>
        </p:nvSpPr>
        <p:spPr>
          <a:xfrm>
            <a:off x="8069169" y="4176917"/>
            <a:ext cx="2999165" cy="574366"/>
          </a:xfrm>
          <a:prstGeom prst="wedgeRoundRectCallou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快递员</a:t>
            </a:r>
            <a:r>
              <a:rPr lang="en-US" altLang="zh-CN" dirty="0" smtClean="0"/>
              <a:t>A</a:t>
            </a:r>
            <a:r>
              <a:rPr lang="zh-CN" altLang="en-US" dirty="0" smtClean="0"/>
              <a:t>还没有领本月工资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2035536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8" grpId="0" animBg="1"/>
      <p:bldP spid="9" grpId="0" animBg="1"/>
      <p:bldP spid="10" grpId="0"/>
      <p:bldP spid="11" grpId="0"/>
      <p:bldP spid="12" grpId="0" animBg="1"/>
      <p:bldP spid="13" grpId="0" animBg="1"/>
      <p:bldP spid="14" grpId="0" animBg="1"/>
      <p:bldP spid="16" grpId="0" animBg="1"/>
      <p:bldP spid="17" grpId="0" animBg="1"/>
      <p:bldP spid="18" grpId="0" animBg="1"/>
      <p:bldP spid="20" grpId="0"/>
      <p:bldP spid="2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数据层：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/>
              <a:t>说</a:t>
            </a:r>
            <a:r>
              <a:rPr lang="zh-CN" altLang="en-US" dirty="0" smtClean="0"/>
              <a:t>了这么多，终究还是要写代码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705495" y="532261"/>
            <a:ext cx="7315200" cy="2033518"/>
          </a:xfrm>
        </p:spPr>
        <p:txBody>
          <a:bodyPr/>
          <a:lstStyle/>
          <a:p>
            <a:endParaRPr lang="en-US" altLang="zh-CN"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	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ListMaker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——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工厂方法</a:t>
            </a:r>
            <a:endParaRPr lang="en-US" altLang="zh-CN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	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数据层有一个常见的操作：</a:t>
            </a:r>
            <a:endParaRPr lang="en-US" altLang="zh-CN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	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执行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一条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SQL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语句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-&gt;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创建一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个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List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对象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-&gt;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循环，每次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创建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	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出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一个对象，加入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list-&gt;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结束</a:t>
            </a:r>
            <a:endParaRPr lang="en-US" altLang="zh-CN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6633" y="2857711"/>
            <a:ext cx="4801595" cy="2880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50941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28047" y="499619"/>
            <a:ext cx="10072048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 err="1">
                <a:latin typeface="Courier New" panose="02070309020205020404" pitchFamily="49" charset="0"/>
              </a:rPr>
              <a:t>ListMaker</a:t>
            </a:r>
            <a:r>
              <a:rPr lang="en-US" altLang="zh-CN" sz="2000" b="1" dirty="0" smtClean="0">
                <a:latin typeface="Courier New" panose="02070309020205020404" pitchFamily="49" charset="0"/>
              </a:rPr>
              <a:t>&lt;</a:t>
            </a:r>
            <a:r>
              <a:rPr lang="en-US" altLang="zh-CN" sz="2000" b="1" dirty="0" err="1" smtClean="0">
                <a:latin typeface="Courier New" panose="02070309020205020404" pitchFamily="49" charset="0"/>
              </a:rPr>
              <a:t>AccountPO</a:t>
            </a:r>
            <a:r>
              <a:rPr lang="en-US" altLang="zh-CN" sz="2000" b="1" dirty="0" smtClean="0">
                <a:latin typeface="Courier New" panose="02070309020205020404" pitchFamily="49" charset="0"/>
              </a:rPr>
              <a:t>&gt; 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listMaker</a:t>
            </a:r>
            <a:r>
              <a:rPr lang="en-US" altLang="zh-CN" sz="2000" b="1" dirty="0">
                <a:latin typeface="Courier New" panose="02070309020205020404" pitchFamily="49" charset="0"/>
              </a:rPr>
              <a:t> = new 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ListMaker</a:t>
            </a:r>
            <a:r>
              <a:rPr lang="en-US" altLang="zh-CN" sz="2000" b="1" dirty="0">
                <a:latin typeface="Courier New" panose="02070309020205020404" pitchFamily="49" charset="0"/>
              </a:rPr>
              <a:t>&lt;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AccountPO</a:t>
            </a:r>
            <a:r>
              <a:rPr lang="en-US" altLang="zh-CN" sz="2000" b="1" dirty="0">
                <a:latin typeface="Courier New" panose="02070309020205020404" pitchFamily="49" charset="0"/>
              </a:rPr>
              <a:t>&gt;() {</a:t>
            </a:r>
          </a:p>
          <a:p>
            <a:endParaRPr lang="zh-CN" altLang="en-US" sz="2000" dirty="0">
              <a:latin typeface="Courier New" panose="02070309020205020404" pitchFamily="49" charset="0"/>
            </a:endParaRPr>
          </a:p>
          <a:p>
            <a:r>
              <a:rPr lang="en-US" altLang="zh-CN" sz="2000" b="1" i="1" dirty="0" smtClean="0">
                <a:latin typeface="Courier New" panose="02070309020205020404" pitchFamily="49" charset="0"/>
              </a:rPr>
              <a:t>	@</a:t>
            </a:r>
            <a:r>
              <a:rPr lang="en-US" altLang="zh-CN" sz="2000" b="1" i="1" dirty="0">
                <a:latin typeface="Courier New" panose="02070309020205020404" pitchFamily="49" charset="0"/>
              </a:rPr>
              <a:t>Override</a:t>
            </a:r>
          </a:p>
          <a:p>
            <a:r>
              <a:rPr lang="en-US" altLang="zh-CN" sz="2000" b="1" dirty="0" smtClean="0">
                <a:latin typeface="Courier New" panose="02070309020205020404" pitchFamily="49" charset="0"/>
              </a:rPr>
              <a:t>	public 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AccountPO</a:t>
            </a:r>
            <a:r>
              <a:rPr lang="en-US" altLang="zh-CN" sz="2000" b="1" dirty="0">
                <a:latin typeface="Courier New" panose="02070309020205020404" pitchFamily="49" charset="0"/>
              </a:rPr>
              <a:t> 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getPO</a:t>
            </a:r>
            <a:r>
              <a:rPr lang="en-US" altLang="zh-CN" sz="2000" b="1" dirty="0">
                <a:latin typeface="Courier New" panose="02070309020205020404" pitchFamily="49" charset="0"/>
              </a:rPr>
              <a:t>(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ResultSet</a:t>
            </a:r>
            <a:r>
              <a:rPr lang="en-US" altLang="zh-CN" sz="2000" b="1" dirty="0">
                <a:latin typeface="Courier New" panose="02070309020205020404" pitchFamily="49" charset="0"/>
              </a:rPr>
              <a:t> 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resultSet</a:t>
            </a:r>
            <a:r>
              <a:rPr lang="en-US" altLang="zh-CN" sz="2000" b="1" dirty="0">
                <a:latin typeface="Courier New" panose="02070309020205020404" pitchFamily="49" charset="0"/>
              </a:rPr>
              <a:t>) {</a:t>
            </a:r>
          </a:p>
          <a:p>
            <a:r>
              <a:rPr lang="en-US" altLang="zh-CN" sz="2000" b="1" dirty="0" smtClean="0">
                <a:latin typeface="Courier New" panose="02070309020205020404" pitchFamily="49" charset="0"/>
              </a:rPr>
              <a:t>		String </a:t>
            </a:r>
            <a:r>
              <a:rPr lang="en-US" altLang="zh-CN" sz="2000" b="1" dirty="0">
                <a:latin typeface="Courier New" panose="02070309020205020404" pitchFamily="49" charset="0"/>
              </a:rPr>
              <a:t>name;</a:t>
            </a:r>
          </a:p>
          <a:p>
            <a:r>
              <a:rPr lang="en-US" altLang="zh-CN" sz="2000" b="1" dirty="0" smtClean="0">
                <a:latin typeface="Courier New" panose="02070309020205020404" pitchFamily="49" charset="0"/>
              </a:rPr>
              <a:t>		double </a:t>
            </a:r>
            <a:r>
              <a:rPr lang="en-US" altLang="zh-CN" sz="2000" b="1" dirty="0">
                <a:latin typeface="Courier New" panose="02070309020205020404" pitchFamily="49" charset="0"/>
              </a:rPr>
              <a:t>balance;</a:t>
            </a:r>
          </a:p>
          <a:p>
            <a:r>
              <a:rPr lang="en-US" altLang="zh-CN" sz="2000" b="1" dirty="0" smtClean="0">
                <a:latin typeface="Courier New" panose="02070309020205020404" pitchFamily="49" charset="0"/>
              </a:rPr>
              <a:t>		try </a:t>
            </a:r>
            <a:r>
              <a:rPr lang="en-US" altLang="zh-CN" sz="2000" b="1" dirty="0">
                <a:latin typeface="Courier New" panose="02070309020205020404" pitchFamily="49" charset="0"/>
              </a:rPr>
              <a:t>{</a:t>
            </a:r>
          </a:p>
          <a:p>
            <a:r>
              <a:rPr lang="en-US" altLang="zh-CN" sz="2000" dirty="0" smtClean="0">
                <a:latin typeface="Courier New" panose="02070309020205020404" pitchFamily="49" charset="0"/>
              </a:rPr>
              <a:t>			</a:t>
            </a:r>
            <a:r>
              <a:rPr lang="en-US" altLang="zh-CN" sz="2000" b="1" dirty="0" smtClean="0">
                <a:latin typeface="Courier New" panose="02070309020205020404" pitchFamily="49" charset="0"/>
              </a:rPr>
              <a:t>name </a:t>
            </a:r>
            <a:r>
              <a:rPr lang="en-US" altLang="zh-CN" sz="2000" b="1" dirty="0">
                <a:latin typeface="Courier New" panose="02070309020205020404" pitchFamily="49" charset="0"/>
              </a:rPr>
              <a:t>= 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resultSet.getString</a:t>
            </a:r>
            <a:r>
              <a:rPr lang="en-US" altLang="zh-CN" sz="2000" b="1" dirty="0">
                <a:latin typeface="Courier New" panose="02070309020205020404" pitchFamily="49" charset="0"/>
              </a:rPr>
              <a:t>(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Name_Col</a:t>
            </a:r>
            <a:r>
              <a:rPr lang="en-US" altLang="zh-CN" sz="2000" b="1" dirty="0">
                <a:latin typeface="Courier New" panose="02070309020205020404" pitchFamily="49" charset="0"/>
              </a:rPr>
              <a:t>);</a:t>
            </a:r>
          </a:p>
          <a:p>
            <a:r>
              <a:rPr lang="en-US" altLang="zh-CN" sz="2000" b="1" dirty="0" smtClean="0">
                <a:latin typeface="Courier New" panose="02070309020205020404" pitchFamily="49" charset="0"/>
              </a:rPr>
              <a:t>			balance </a:t>
            </a:r>
            <a:r>
              <a:rPr lang="en-US" altLang="zh-CN" sz="2000" b="1" dirty="0">
                <a:latin typeface="Courier New" panose="02070309020205020404" pitchFamily="49" charset="0"/>
              </a:rPr>
              <a:t>= 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resultSet.getDouble</a:t>
            </a:r>
            <a:r>
              <a:rPr lang="en-US" altLang="zh-CN" sz="2000" b="1" dirty="0">
                <a:latin typeface="Courier New" panose="02070309020205020404" pitchFamily="49" charset="0"/>
              </a:rPr>
              <a:t>(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Balance_Col</a:t>
            </a:r>
            <a:r>
              <a:rPr lang="en-US" altLang="zh-CN" sz="2000" b="1" dirty="0">
                <a:latin typeface="Courier New" panose="02070309020205020404" pitchFamily="49" charset="0"/>
              </a:rPr>
              <a:t>);</a:t>
            </a:r>
          </a:p>
          <a:p>
            <a:r>
              <a:rPr lang="en-US" altLang="zh-CN" sz="2000" b="1" dirty="0" smtClean="0">
                <a:latin typeface="Courier New" panose="02070309020205020404" pitchFamily="49" charset="0"/>
              </a:rPr>
              <a:t>			return </a:t>
            </a:r>
            <a:r>
              <a:rPr lang="en-US" altLang="zh-CN" sz="2000" b="1" dirty="0">
                <a:latin typeface="Courier New" panose="02070309020205020404" pitchFamily="49" charset="0"/>
              </a:rPr>
              <a:t>new 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AccountPO</a:t>
            </a:r>
            <a:r>
              <a:rPr lang="en-US" altLang="zh-CN" sz="2000" b="1" dirty="0">
                <a:latin typeface="Courier New" panose="02070309020205020404" pitchFamily="49" charset="0"/>
              </a:rPr>
              <a:t>(name, balance);</a:t>
            </a:r>
          </a:p>
          <a:p>
            <a:r>
              <a:rPr lang="en-US" altLang="zh-CN" sz="2000" dirty="0" smtClean="0">
                <a:latin typeface="Courier New" panose="02070309020205020404" pitchFamily="49" charset="0"/>
              </a:rPr>
              <a:t>		} </a:t>
            </a:r>
            <a:r>
              <a:rPr lang="en-US" altLang="zh-CN" sz="2000" b="1" dirty="0">
                <a:latin typeface="Courier New" panose="02070309020205020404" pitchFamily="49" charset="0"/>
              </a:rPr>
              <a:t>catch (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SQLException</a:t>
            </a:r>
            <a:r>
              <a:rPr lang="en-US" altLang="zh-CN" sz="2000" b="1" dirty="0">
                <a:latin typeface="Courier New" panose="02070309020205020404" pitchFamily="49" charset="0"/>
              </a:rPr>
              <a:t> e) {</a:t>
            </a:r>
          </a:p>
          <a:p>
            <a:r>
              <a:rPr lang="en-US" altLang="zh-CN" sz="2000" dirty="0" smtClean="0">
                <a:latin typeface="Courier New" panose="02070309020205020404" pitchFamily="49" charset="0"/>
              </a:rPr>
              <a:t>			</a:t>
            </a:r>
            <a:r>
              <a:rPr lang="en-US" altLang="zh-CN" sz="2000" b="1" dirty="0" err="1" smtClean="0">
                <a:latin typeface="Courier New" panose="02070309020205020404" pitchFamily="49" charset="0"/>
              </a:rPr>
              <a:t>e.printStackTrace</a:t>
            </a:r>
            <a:r>
              <a:rPr lang="en-US" altLang="zh-CN" sz="2000" b="1" dirty="0">
                <a:latin typeface="Courier New" panose="02070309020205020404" pitchFamily="49" charset="0"/>
              </a:rPr>
              <a:t>();</a:t>
            </a:r>
          </a:p>
          <a:p>
            <a:r>
              <a:rPr lang="en-US" altLang="zh-CN" sz="2000" dirty="0" smtClean="0">
                <a:latin typeface="Courier New" panose="02070309020205020404" pitchFamily="49" charset="0"/>
              </a:rPr>
              <a:t>		}</a:t>
            </a:r>
            <a:endParaRPr lang="en-US" altLang="zh-CN" sz="2000" dirty="0">
              <a:latin typeface="Courier New" panose="02070309020205020404" pitchFamily="49" charset="0"/>
            </a:endParaRPr>
          </a:p>
          <a:p>
            <a:r>
              <a:rPr lang="en-US" altLang="zh-CN" sz="2000" b="1" dirty="0" smtClean="0">
                <a:latin typeface="Courier New" panose="02070309020205020404" pitchFamily="49" charset="0"/>
              </a:rPr>
              <a:t>		</a:t>
            </a:r>
          </a:p>
          <a:p>
            <a:r>
              <a:rPr lang="en-US" altLang="zh-CN" sz="2000" b="1" dirty="0">
                <a:latin typeface="Courier New" panose="02070309020205020404" pitchFamily="49" charset="0"/>
              </a:rPr>
              <a:t>	</a:t>
            </a:r>
            <a:r>
              <a:rPr lang="en-US" altLang="zh-CN" sz="2000" b="1" dirty="0" smtClean="0">
                <a:latin typeface="Courier New" panose="02070309020205020404" pitchFamily="49" charset="0"/>
              </a:rPr>
              <a:t>	return </a:t>
            </a:r>
            <a:r>
              <a:rPr lang="en-US" altLang="zh-CN" sz="2000" b="1" dirty="0">
                <a:latin typeface="Courier New" panose="02070309020205020404" pitchFamily="49" charset="0"/>
              </a:rPr>
              <a:t>null;</a:t>
            </a:r>
          </a:p>
          <a:p>
            <a:r>
              <a:rPr lang="en-US" altLang="zh-CN" sz="2000" dirty="0" smtClean="0">
                <a:latin typeface="Courier New" panose="02070309020205020404" pitchFamily="49" charset="0"/>
              </a:rPr>
              <a:t>	}</a:t>
            </a:r>
            <a:endParaRPr lang="zh-CN" altLang="en-US" sz="2000" dirty="0">
              <a:latin typeface="Courier New" panose="02070309020205020404" pitchFamily="49" charset="0"/>
            </a:endParaRPr>
          </a:p>
          <a:p>
            <a:r>
              <a:rPr lang="en-US" altLang="zh-CN" sz="2000" dirty="0" smtClean="0">
                <a:latin typeface="Courier New" panose="02070309020205020404" pitchFamily="49" charset="0"/>
              </a:rPr>
              <a:t>};</a:t>
            </a:r>
          </a:p>
          <a:p>
            <a:endParaRPr lang="zh-CN" altLang="en-US" sz="2000" dirty="0">
              <a:latin typeface="Courier New" panose="02070309020205020404" pitchFamily="49" charset="0"/>
            </a:endParaRPr>
          </a:p>
          <a:p>
            <a:r>
              <a:rPr lang="en-US" altLang="zh-CN" sz="2000" b="1" dirty="0">
                <a:latin typeface="Courier New" panose="02070309020205020404" pitchFamily="49" charset="0"/>
              </a:rPr>
              <a:t>return </a:t>
            </a:r>
            <a:r>
              <a:rPr lang="en-US" altLang="zh-CN" sz="2000" b="1" dirty="0" err="1" smtClean="0">
                <a:latin typeface="Courier New" panose="02070309020205020404" pitchFamily="49" charset="0"/>
              </a:rPr>
              <a:t>listMaker.getList</a:t>
            </a:r>
            <a:r>
              <a:rPr lang="en-US" altLang="zh-CN" sz="2000" b="1" dirty="0" smtClean="0">
                <a:latin typeface="Courier New" panose="02070309020205020404" pitchFamily="49" charset="0"/>
              </a:rPr>
              <a:t>(</a:t>
            </a:r>
            <a:r>
              <a:rPr lang="en-US" altLang="zh-CN" sz="2000" b="1" dirty="0" err="1" smtClean="0">
                <a:latin typeface="Courier New" panose="02070309020205020404" pitchFamily="49" charset="0"/>
              </a:rPr>
              <a:t>Account_Table_Name</a:t>
            </a:r>
            <a:r>
              <a:rPr lang="en-US" altLang="zh-CN" sz="2000" b="1" dirty="0" smtClean="0">
                <a:latin typeface="Courier New" panose="02070309020205020404" pitchFamily="49" charset="0"/>
              </a:rPr>
              <a:t>);</a:t>
            </a:r>
            <a:r>
              <a:rPr lang="en-US" altLang="zh-CN" sz="2000" b="1" dirty="0" smtClean="0"/>
              <a:t> 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22612486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封装</a:t>
            </a:r>
            <a:r>
              <a:rPr lang="en-US" altLang="zh-CN" dirty="0" smtClean="0"/>
              <a:t>SQL</a:t>
            </a:r>
            <a:r>
              <a:rPr lang="zh-CN" altLang="en-US" dirty="0" smtClean="0"/>
              <a:t>语句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1177" y="875008"/>
            <a:ext cx="3758998" cy="5098838"/>
          </a:xfrm>
        </p:spPr>
      </p:pic>
      <p:sp>
        <p:nvSpPr>
          <p:cNvPr id="6" name="文本框 5"/>
          <p:cNvSpPr txBox="1"/>
          <p:nvPr/>
        </p:nvSpPr>
        <p:spPr>
          <a:xfrm>
            <a:off x="3480180" y="3193595"/>
            <a:ext cx="35347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 smtClean="0"/>
              <a:t>expressOrder</a:t>
            </a:r>
            <a:r>
              <a:rPr lang="zh-CN" altLang="en-US" sz="2400" dirty="0" smtClean="0"/>
              <a:t>表的列名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31206136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为了灵活，要把列名变成变量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5620" y="200144"/>
            <a:ext cx="7936045" cy="6448567"/>
          </a:xfrm>
        </p:spPr>
        <p:txBody>
          <a:bodyPr>
            <a:noAutofit/>
          </a:bodyPr>
          <a:lstStyle/>
          <a:p>
            <a:r>
              <a:rPr lang="en-US" altLang="zh-CN" sz="2400" dirty="0"/>
              <a:t>// </a:t>
            </a:r>
            <a:r>
              <a:rPr lang="en-US" altLang="zh-CN" sz="2400" u="sng" dirty="0" err="1"/>
              <a:t>expressorder</a:t>
            </a:r>
            <a:r>
              <a:rPr lang="zh-CN" altLang="en-US" sz="2400" u="sng" dirty="0"/>
              <a:t>表字段名</a:t>
            </a:r>
          </a:p>
          <a:p>
            <a:r>
              <a:rPr lang="en-US" altLang="zh-CN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private String </a:t>
            </a:r>
            <a:r>
              <a:rPr lang="en-US" altLang="zh-CN" sz="24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order_id_f</a:t>
            </a:r>
            <a:r>
              <a:rPr lang="en-US" altLang="zh-CN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= "</a:t>
            </a:r>
            <a:r>
              <a:rPr lang="en-US" altLang="zh-CN" sz="24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order_id</a:t>
            </a:r>
            <a:r>
              <a:rPr lang="en-US" altLang="zh-CN" sz="2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",</a:t>
            </a:r>
          </a:p>
          <a:p>
            <a:pPr marL="1874520" lvl="4" indent="0">
              <a:buNone/>
            </a:pPr>
            <a:r>
              <a:rPr lang="en-US" altLang="zh-CN" sz="2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zh-CN" sz="24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current_ins_id_f</a:t>
            </a:r>
            <a:r>
              <a:rPr lang="en-US" altLang="zh-CN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= "</a:t>
            </a:r>
            <a:r>
              <a:rPr lang="en-US" altLang="zh-CN" sz="24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currentIns_id</a:t>
            </a:r>
            <a:r>
              <a:rPr lang="en-US" altLang="zh-CN" sz="2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",</a:t>
            </a:r>
          </a:p>
          <a:p>
            <a:pPr marL="0" indent="0">
              <a:buNone/>
            </a:pPr>
            <a:r>
              <a:rPr lang="en-US" altLang="zh-CN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		   </a:t>
            </a:r>
            <a:r>
              <a:rPr lang="en-US" altLang="zh-CN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target_ins_id_f</a:t>
            </a:r>
            <a:r>
              <a:rPr lang="en-US" altLang="zh-CN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= "</a:t>
            </a:r>
            <a:r>
              <a:rPr lang="en-US" altLang="zh-CN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targetIns_id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", 	</a:t>
            </a:r>
            <a:r>
              <a:rPr lang="en-US" altLang="zh-CN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			   </a:t>
            </a:r>
            <a:r>
              <a:rPr lang="en-US" altLang="zh-CN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received_f</a:t>
            </a:r>
            <a:r>
              <a:rPr lang="en-US" altLang="zh-CN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= "received",</a:t>
            </a:r>
          </a:p>
          <a:p>
            <a:pPr marL="0" indent="0">
              <a:buNone/>
            </a:pPr>
            <a:r>
              <a:rPr lang="en-US" altLang="zh-CN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		   </a:t>
            </a:r>
            <a:r>
              <a:rPr lang="en-US" altLang="zh-CN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passed_f</a:t>
            </a:r>
            <a:r>
              <a:rPr lang="en-US" altLang="zh-CN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= "passed</a:t>
            </a:r>
            <a:r>
              <a:rPr lang="en-US" altLang="zh-CN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",</a:t>
            </a:r>
          </a:p>
          <a:p>
            <a:pPr marL="0" indent="0">
              <a:buNone/>
            </a:pPr>
            <a:r>
              <a:rPr lang="en-US" altLang="zh-CN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		   </a:t>
            </a:r>
            <a:r>
              <a:rPr lang="en-US" altLang="zh-CN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isTransed_f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= "</a:t>
            </a:r>
            <a:r>
              <a:rPr lang="en-US" altLang="zh-CN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isTransed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",</a:t>
            </a:r>
          </a:p>
          <a:p>
            <a:pPr marL="0" indent="0">
              <a:buNone/>
            </a:pPr>
            <a:r>
              <a:rPr lang="en-US" altLang="zh-CN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		   </a:t>
            </a:r>
            <a:r>
              <a:rPr lang="en-US" altLang="zh-CN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sender_info_f</a:t>
            </a:r>
            <a:r>
              <a:rPr lang="en-US" altLang="zh-CN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= "</a:t>
            </a:r>
            <a:r>
              <a:rPr lang="en-US" altLang="zh-CN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sender_info</a:t>
            </a:r>
            <a:r>
              <a:rPr lang="en-US" altLang="zh-CN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",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	</a:t>
            </a:r>
            <a:r>
              <a:rPr lang="en-US" altLang="zh-CN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	   </a:t>
            </a:r>
            <a:r>
              <a:rPr lang="en-US" altLang="zh-CN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receiver_info_f</a:t>
            </a:r>
            <a:r>
              <a:rPr lang="en-US" altLang="zh-CN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= "</a:t>
            </a:r>
            <a:r>
              <a:rPr lang="en-US" altLang="zh-CN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receiver_info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",</a:t>
            </a:r>
          </a:p>
          <a:p>
            <a:pPr marL="0" indent="0">
              <a:buNone/>
            </a:pPr>
            <a:r>
              <a:rPr lang="en-US" altLang="zh-CN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		  </a:t>
            </a:r>
            <a:r>
              <a:rPr lang="en-US" altLang="zh-CN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order_type_f</a:t>
            </a:r>
            <a:r>
              <a:rPr lang="en-US" altLang="zh-CN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= "</a:t>
            </a:r>
            <a:r>
              <a:rPr lang="en-US" altLang="zh-CN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order_type</a:t>
            </a:r>
            <a:r>
              <a:rPr lang="en-US" altLang="zh-CN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",</a:t>
            </a:r>
          </a:p>
          <a:p>
            <a:pPr marL="0" indent="0">
              <a:buNone/>
            </a:pPr>
            <a:r>
              <a:rPr lang="en-US" altLang="zh-CN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		   </a:t>
            </a:r>
            <a:r>
              <a:rPr lang="en-US" altLang="zh-CN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cargo_info_f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= "</a:t>
            </a:r>
            <a:r>
              <a:rPr lang="en-US" altLang="zh-CN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cargo_info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",</a:t>
            </a:r>
          </a:p>
          <a:p>
            <a:pPr marL="0" indent="0">
              <a:buNone/>
            </a:pPr>
            <a:r>
              <a:rPr lang="en-US" altLang="zh-CN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	 	  </a:t>
            </a:r>
            <a:r>
              <a:rPr lang="en-US" altLang="zh-CN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price_f</a:t>
            </a:r>
            <a:r>
              <a:rPr lang="en-US" altLang="zh-CN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= "price", </a:t>
            </a:r>
            <a:r>
              <a:rPr lang="en-US" altLang="zh-CN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delivery_id_f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= "</a:t>
            </a:r>
            <a:r>
              <a:rPr lang="en-US" altLang="zh-CN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delivery_id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",</a:t>
            </a:r>
          </a:p>
          <a:p>
            <a:pPr marL="0" indent="0">
              <a:buNone/>
            </a:pPr>
            <a:r>
              <a:rPr lang="en-US" altLang="zh-CN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		  </a:t>
            </a:r>
            <a:r>
              <a:rPr lang="en-US" altLang="zh-CN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create_time_f</a:t>
            </a:r>
            <a:r>
              <a:rPr lang="en-US" altLang="zh-CN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= "</a:t>
            </a:r>
            <a:r>
              <a:rPr lang="en-US" altLang="zh-CN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create_time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";</a:t>
            </a:r>
            <a:endParaRPr lang="zh-CN" alt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768178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程序中的</a:t>
            </a:r>
            <a:r>
              <a:rPr lang="en-US" altLang="zh-CN" dirty="0" smtClean="0"/>
              <a:t>SQL</a:t>
            </a:r>
            <a:r>
              <a:rPr lang="zh-CN" altLang="en-US" dirty="0" smtClean="0"/>
              <a:t>语句变成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69266" y="545908"/>
            <a:ext cx="7499317" cy="38284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 smtClean="0">
                <a:latin typeface="+mn-ea"/>
              </a:rPr>
              <a:t>原本</a:t>
            </a:r>
            <a:r>
              <a:rPr lang="en-US" altLang="zh-CN" sz="2400" dirty="0" smtClean="0">
                <a:latin typeface="+mn-ea"/>
              </a:rPr>
              <a:t>SQL</a:t>
            </a:r>
            <a:r>
              <a:rPr lang="zh-CN" altLang="en-US" sz="2400" dirty="0" smtClean="0">
                <a:latin typeface="+mn-ea"/>
              </a:rPr>
              <a:t>：</a:t>
            </a:r>
            <a:endParaRPr lang="en-US" altLang="zh-CN" sz="2400" dirty="0" smtClean="0">
              <a:latin typeface="+mn-ea"/>
            </a:endParaRPr>
          </a:p>
          <a:p>
            <a:pPr marL="0" indent="0">
              <a:buNone/>
            </a:pPr>
            <a:r>
              <a:rPr lang="en-US" altLang="zh-CN" sz="2400" dirty="0" smtClean="0">
                <a:latin typeface="BatangChe" panose="02030609000101010101" pitchFamily="49" charset="-127"/>
                <a:ea typeface="BatangChe" panose="02030609000101010101" pitchFamily="49" charset="-127"/>
              </a:rPr>
              <a:t>select </a:t>
            </a:r>
            <a:r>
              <a:rPr lang="en-US" altLang="zh-CN" sz="2400" dirty="0" err="1" smtClean="0">
                <a:latin typeface="BatangChe" panose="02030609000101010101" pitchFamily="49" charset="-127"/>
                <a:ea typeface="BatangChe" panose="02030609000101010101" pitchFamily="49" charset="-127"/>
              </a:rPr>
              <a:t>order_id</a:t>
            </a:r>
            <a:r>
              <a:rPr lang="en-US" altLang="zh-CN" sz="2400" dirty="0" smtClean="0">
                <a:latin typeface="BatangChe" panose="02030609000101010101" pitchFamily="49" charset="-127"/>
                <a:ea typeface="BatangChe" panose="02030609000101010101" pitchFamily="49" charset="-127"/>
              </a:rPr>
              <a:t> from </a:t>
            </a:r>
            <a:r>
              <a:rPr lang="en-US" altLang="zh-CN" sz="2400" dirty="0" err="1" smtClean="0">
                <a:latin typeface="BatangChe" panose="02030609000101010101" pitchFamily="49" charset="-127"/>
                <a:ea typeface="BatangChe" panose="02030609000101010101" pitchFamily="49" charset="-127"/>
              </a:rPr>
              <a:t>expressorder</a:t>
            </a:r>
            <a:r>
              <a:rPr lang="en-US" altLang="zh-CN" sz="2400" dirty="0" smtClean="0">
                <a:latin typeface="BatangChe" panose="02030609000101010101" pitchFamily="49" charset="-127"/>
                <a:ea typeface="BatangChe" panose="02030609000101010101" pitchFamily="49" charset="-127"/>
              </a:rPr>
              <a:t> </a:t>
            </a:r>
          </a:p>
          <a:p>
            <a:pPr marL="0" indent="0">
              <a:buNone/>
            </a:pPr>
            <a:r>
              <a:rPr lang="en-US" altLang="zh-CN" sz="2400" dirty="0">
                <a:latin typeface="BatangChe" panose="02030609000101010101" pitchFamily="49" charset="-127"/>
                <a:ea typeface="BatangChe" panose="02030609000101010101" pitchFamily="49" charset="-127"/>
              </a:rPr>
              <a:t>	</a:t>
            </a:r>
            <a:r>
              <a:rPr lang="en-US" altLang="zh-CN" sz="2400" dirty="0" smtClean="0">
                <a:latin typeface="BatangChe" panose="02030609000101010101" pitchFamily="49" charset="-127"/>
                <a:ea typeface="BatangChe" panose="02030609000101010101" pitchFamily="49" charset="-127"/>
              </a:rPr>
              <a:t>where passed = 1 and received = 0</a:t>
            </a:r>
          </a:p>
          <a:p>
            <a:pPr marL="0" indent="0">
              <a:buNone/>
            </a:pPr>
            <a:r>
              <a:rPr lang="zh-CN" altLang="en-US" sz="2400" dirty="0" smtClean="0">
                <a:latin typeface="+mn-ea"/>
              </a:rPr>
              <a:t>代码：</a:t>
            </a:r>
            <a:endParaRPr lang="en-US" altLang="zh-CN" sz="2400" dirty="0" smtClean="0">
              <a:latin typeface="+mn-ea"/>
            </a:endParaRPr>
          </a:p>
          <a:p>
            <a:pPr marL="0" indent="0">
              <a:buNone/>
            </a:pPr>
            <a:r>
              <a:rPr lang="en-US" altLang="zh-CN" sz="2400" dirty="0" smtClean="0">
                <a:latin typeface="+mn-ea"/>
              </a:rPr>
              <a:t>“select ”+</a:t>
            </a:r>
            <a:r>
              <a:rPr lang="en-US" altLang="zh-CN" sz="2400" dirty="0" err="1" smtClean="0">
                <a:latin typeface="+mn-ea"/>
              </a:rPr>
              <a:t>order_id_f</a:t>
            </a:r>
            <a:r>
              <a:rPr lang="en-US" altLang="zh-CN" sz="2400" dirty="0" smtClean="0">
                <a:latin typeface="+mn-ea"/>
              </a:rPr>
              <a:t>+“ from ”+</a:t>
            </a:r>
            <a:r>
              <a:rPr lang="en-US" altLang="zh-CN" sz="2400" dirty="0" err="1" smtClean="0">
                <a:latin typeface="+mn-ea"/>
              </a:rPr>
              <a:t>table_name</a:t>
            </a:r>
            <a:r>
              <a:rPr lang="en-US" altLang="zh-CN" sz="2400" dirty="0" smtClean="0">
                <a:latin typeface="+mn-ea"/>
              </a:rPr>
              <a:t>+ “ where ”+</a:t>
            </a:r>
            <a:r>
              <a:rPr lang="en-US" altLang="zh-CN" sz="2400" dirty="0" err="1" smtClean="0">
                <a:latin typeface="+mn-ea"/>
              </a:rPr>
              <a:t>passed_f</a:t>
            </a:r>
            <a:r>
              <a:rPr lang="en-US" altLang="zh-CN" sz="2400" dirty="0" smtClean="0">
                <a:latin typeface="+mn-ea"/>
              </a:rPr>
              <a:t>+ “= 1”+ “and”+ “received” + “= 0”</a:t>
            </a:r>
            <a:endParaRPr lang="zh-CN" altLang="en-US" sz="2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3372175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我们希望它既能接纳变量，又更像</a:t>
            </a:r>
            <a:r>
              <a:rPr lang="en-US" altLang="zh-CN" dirty="0" smtClean="0"/>
              <a:t>SQL</a:t>
            </a:r>
            <a:r>
              <a:rPr lang="zh-CN" altLang="en-US" dirty="0" smtClean="0"/>
              <a:t>语句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69267" y="864108"/>
            <a:ext cx="7744978" cy="51206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 smtClean="0">
                <a:latin typeface="+mn-ea"/>
              </a:rPr>
              <a:t>原本</a:t>
            </a:r>
            <a:r>
              <a:rPr lang="en-US" altLang="zh-CN" sz="2400" dirty="0" smtClean="0">
                <a:latin typeface="+mn-ea"/>
              </a:rPr>
              <a:t>SQL</a:t>
            </a:r>
            <a:r>
              <a:rPr lang="zh-CN" altLang="en-US" sz="2400" dirty="0" smtClean="0">
                <a:latin typeface="+mn-ea"/>
              </a:rPr>
              <a:t>：</a:t>
            </a:r>
            <a:endParaRPr lang="en-US" altLang="zh-CN" sz="2400" dirty="0" smtClean="0">
              <a:latin typeface="+mn-ea"/>
            </a:endParaRPr>
          </a:p>
          <a:p>
            <a:pPr marL="0" indent="0">
              <a:buNone/>
            </a:pPr>
            <a:r>
              <a:rPr lang="en-US" altLang="zh-CN" sz="2400" dirty="0" smtClean="0">
                <a:latin typeface="BatangChe" panose="02030609000101010101" pitchFamily="49" charset="-127"/>
                <a:ea typeface="BatangChe" panose="02030609000101010101" pitchFamily="49" charset="-127"/>
              </a:rPr>
              <a:t>select </a:t>
            </a:r>
            <a:r>
              <a:rPr lang="en-US" altLang="zh-CN" sz="2400" dirty="0" err="1" smtClean="0">
                <a:latin typeface="BatangChe" panose="02030609000101010101" pitchFamily="49" charset="-127"/>
                <a:ea typeface="BatangChe" panose="02030609000101010101" pitchFamily="49" charset="-127"/>
              </a:rPr>
              <a:t>order_id</a:t>
            </a:r>
            <a:r>
              <a:rPr lang="en-US" altLang="zh-CN" sz="2400" dirty="0" smtClean="0">
                <a:latin typeface="BatangChe" panose="02030609000101010101" pitchFamily="49" charset="-127"/>
                <a:ea typeface="BatangChe" panose="02030609000101010101" pitchFamily="49" charset="-127"/>
              </a:rPr>
              <a:t> from </a:t>
            </a:r>
            <a:r>
              <a:rPr lang="en-US" altLang="zh-CN" sz="2400" dirty="0" err="1" smtClean="0">
                <a:latin typeface="BatangChe" panose="02030609000101010101" pitchFamily="49" charset="-127"/>
                <a:ea typeface="BatangChe" panose="02030609000101010101" pitchFamily="49" charset="-127"/>
              </a:rPr>
              <a:t>expressorder</a:t>
            </a:r>
            <a:r>
              <a:rPr lang="en-US" altLang="zh-CN" sz="2400" dirty="0" smtClean="0">
                <a:latin typeface="BatangChe" panose="02030609000101010101" pitchFamily="49" charset="-127"/>
                <a:ea typeface="BatangChe" panose="02030609000101010101" pitchFamily="49" charset="-127"/>
              </a:rPr>
              <a:t> </a:t>
            </a:r>
          </a:p>
          <a:p>
            <a:pPr marL="0" indent="0">
              <a:buNone/>
            </a:pPr>
            <a:r>
              <a:rPr lang="en-US" altLang="zh-CN" sz="2400" dirty="0">
                <a:latin typeface="BatangChe" panose="02030609000101010101" pitchFamily="49" charset="-127"/>
                <a:ea typeface="BatangChe" panose="02030609000101010101" pitchFamily="49" charset="-127"/>
              </a:rPr>
              <a:t>	</a:t>
            </a:r>
            <a:r>
              <a:rPr lang="en-US" altLang="zh-CN" sz="2400" dirty="0" smtClean="0">
                <a:latin typeface="BatangChe" panose="02030609000101010101" pitchFamily="49" charset="-127"/>
                <a:ea typeface="BatangChe" panose="02030609000101010101" pitchFamily="49" charset="-127"/>
              </a:rPr>
              <a:t>where passed = 1 and received = 0</a:t>
            </a:r>
          </a:p>
          <a:p>
            <a:pPr marL="0" indent="0">
              <a:buNone/>
            </a:pPr>
            <a:r>
              <a:rPr lang="zh-CN" altLang="en-US" sz="2400" dirty="0">
                <a:latin typeface="+mn-ea"/>
              </a:rPr>
              <a:t>代码：</a:t>
            </a:r>
            <a:endParaRPr lang="en-US" altLang="zh-CN" sz="2400" dirty="0">
              <a:latin typeface="+mn-ea"/>
            </a:endParaRPr>
          </a:p>
          <a:p>
            <a:pPr marL="0" indent="0">
              <a:buNone/>
            </a:pPr>
            <a:r>
              <a:rPr lang="en-US" altLang="zh-CN" sz="2400" dirty="0">
                <a:latin typeface="+mn-ea"/>
              </a:rPr>
              <a:t>“select ”+</a:t>
            </a:r>
            <a:r>
              <a:rPr lang="en-US" altLang="zh-CN" sz="2400" dirty="0" err="1">
                <a:latin typeface="+mn-ea"/>
              </a:rPr>
              <a:t>order_id_f</a:t>
            </a:r>
            <a:r>
              <a:rPr lang="en-US" altLang="zh-CN" sz="2400" dirty="0">
                <a:latin typeface="+mn-ea"/>
              </a:rPr>
              <a:t>+“ from ”+</a:t>
            </a:r>
            <a:r>
              <a:rPr lang="en-US" altLang="zh-CN" sz="2400" dirty="0" err="1">
                <a:latin typeface="+mn-ea"/>
              </a:rPr>
              <a:t>table_name</a:t>
            </a:r>
            <a:r>
              <a:rPr lang="en-US" altLang="zh-CN" sz="2400" dirty="0">
                <a:latin typeface="+mn-ea"/>
              </a:rPr>
              <a:t>+ “ where ”+</a:t>
            </a:r>
            <a:r>
              <a:rPr lang="en-US" altLang="zh-CN" sz="2400" dirty="0" err="1">
                <a:latin typeface="+mn-ea"/>
              </a:rPr>
              <a:t>passed_f</a:t>
            </a:r>
            <a:r>
              <a:rPr lang="en-US" altLang="zh-CN" sz="2400" dirty="0">
                <a:latin typeface="+mn-ea"/>
              </a:rPr>
              <a:t>+ “= 1”+ “and”+ “received” + “= 0”</a:t>
            </a:r>
            <a:endParaRPr lang="zh-CN" altLang="en-US" sz="2400" dirty="0">
              <a:latin typeface="+mn-ea"/>
            </a:endParaRPr>
          </a:p>
          <a:p>
            <a:pPr marL="0" indent="0">
              <a:buNone/>
            </a:pPr>
            <a:endParaRPr lang="en-US" altLang="zh-CN" sz="2400" dirty="0" smtClean="0">
              <a:latin typeface="BatangChe" panose="02030609000101010101" pitchFamily="49" charset="-127"/>
              <a:ea typeface="BatangChe" panose="02030609000101010101" pitchFamily="49" charset="-127"/>
            </a:endParaRPr>
          </a:p>
          <a:p>
            <a:pPr marL="0" indent="0">
              <a:buNone/>
            </a:pPr>
            <a:r>
              <a:rPr lang="zh-CN" altLang="en-US" sz="2400" dirty="0" smtClean="0">
                <a:latin typeface="+mn-ea"/>
              </a:rPr>
              <a:t>新代码：</a:t>
            </a:r>
            <a:endParaRPr lang="en-US" altLang="zh-CN" sz="2400" dirty="0" smtClean="0">
              <a:latin typeface="+mn-ea"/>
            </a:endParaRPr>
          </a:p>
          <a:p>
            <a:pPr marL="0" indent="0">
              <a:buNone/>
            </a:pPr>
            <a:r>
              <a:rPr lang="en-US" altLang="zh-CN" sz="2400" dirty="0" smtClean="0">
                <a:latin typeface="+mn-ea"/>
              </a:rPr>
              <a:t>Select(</a:t>
            </a:r>
            <a:r>
              <a:rPr lang="en-US" altLang="zh-CN" sz="2400" dirty="0" err="1" smtClean="0">
                <a:latin typeface="+mn-ea"/>
              </a:rPr>
              <a:t>order_id_f</a:t>
            </a:r>
            <a:r>
              <a:rPr lang="en-US" altLang="zh-CN" sz="2400" dirty="0" smtClean="0">
                <a:latin typeface="+mn-ea"/>
              </a:rPr>
              <a:t>).from(</a:t>
            </a:r>
            <a:r>
              <a:rPr lang="en-US" altLang="zh-CN" sz="2400" dirty="0" err="1" smtClean="0">
                <a:latin typeface="+mn-ea"/>
              </a:rPr>
              <a:t>table_name</a:t>
            </a:r>
            <a:r>
              <a:rPr lang="en-US" altLang="zh-CN" sz="2400" dirty="0" smtClean="0">
                <a:latin typeface="+mn-ea"/>
              </a:rPr>
              <a:t>).</a:t>
            </a:r>
          </a:p>
          <a:p>
            <a:pPr marL="0" indent="0">
              <a:buNone/>
            </a:pPr>
            <a:r>
              <a:rPr lang="en-US" altLang="zh-CN" sz="2400" dirty="0" smtClean="0">
                <a:latin typeface="+mn-ea"/>
              </a:rPr>
              <a:t>where(</a:t>
            </a:r>
            <a:r>
              <a:rPr lang="en-US" altLang="zh-CN" sz="2400" dirty="0" err="1" smtClean="0">
                <a:latin typeface="+mn-ea"/>
              </a:rPr>
              <a:t>passed_f</a:t>
            </a:r>
            <a:r>
              <a:rPr lang="en-US" altLang="zh-CN" sz="2400" dirty="0" smtClean="0">
                <a:latin typeface="+mn-ea"/>
              </a:rPr>
              <a:t>).EQUALS(1).and(received).EQUALS(0);</a:t>
            </a:r>
          </a:p>
        </p:txBody>
      </p:sp>
    </p:spTree>
    <p:extLst>
      <p:ext uri="{BB962C8B-B14F-4D97-AF65-F5344CB8AC3E}">
        <p14:creationId xmlns:p14="http://schemas.microsoft.com/office/powerpoint/2010/main" val="75408386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实现：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err="1" smtClean="0"/>
              <a:t>SQLBuilder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69268" y="864108"/>
            <a:ext cx="7922398" cy="5120640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SQLBuilder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builder = new 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SQLBuilder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();</a:t>
            </a:r>
          </a:p>
          <a:p>
            <a:pPr marL="0" indent="0">
              <a:buNone/>
            </a:pPr>
            <a:r>
              <a:rPr lang="en-US" altLang="zh-CN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builder.Select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("*").From(</a:t>
            </a:r>
            <a:r>
              <a:rPr lang="en-US" altLang="zh-CN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tableName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).Where(</a:t>
            </a:r>
            <a:r>
              <a:rPr lang="en-US" altLang="zh-CN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Name_Col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).EQUALS(name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);</a:t>
            </a:r>
          </a:p>
          <a:p>
            <a:pPr marL="0" indent="0">
              <a:buNone/>
            </a:pP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ResultSet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set = 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builder.excute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();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 rot="21058987">
            <a:off x="3873417" y="1176252"/>
            <a:ext cx="4012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accent3">
                    <a:lumMod val="50000"/>
                  </a:schemeClr>
                </a:solidFill>
              </a:rPr>
              <a:t>使</a:t>
            </a:r>
            <a:r>
              <a:rPr lang="en-US" altLang="zh-CN" dirty="0" smtClean="0">
                <a:solidFill>
                  <a:schemeClr val="accent3">
                    <a:lumMod val="50000"/>
                  </a:schemeClr>
                </a:solidFill>
              </a:rPr>
              <a:t>SQL</a:t>
            </a:r>
            <a:r>
              <a:rPr lang="zh-CN" altLang="en-US" dirty="0" smtClean="0">
                <a:solidFill>
                  <a:schemeClr val="accent3">
                    <a:lumMod val="50000"/>
                  </a:schemeClr>
                </a:solidFill>
              </a:rPr>
              <a:t>写法更优雅，更好的支持传参</a:t>
            </a:r>
            <a:endParaRPr lang="zh-CN" alt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 rot="366739">
            <a:off x="3780095" y="4704307"/>
            <a:ext cx="4649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accent3">
                    <a:lumMod val="50000"/>
                  </a:schemeClr>
                </a:solidFill>
              </a:rPr>
              <a:t>封装</a:t>
            </a:r>
            <a:r>
              <a:rPr lang="en-US" altLang="zh-CN" dirty="0" smtClean="0">
                <a:solidFill>
                  <a:schemeClr val="accent3">
                    <a:lumMod val="50000"/>
                  </a:schemeClr>
                </a:solidFill>
              </a:rPr>
              <a:t>SQL</a:t>
            </a:r>
            <a:r>
              <a:rPr lang="zh-CN" altLang="en-US" dirty="0" smtClean="0">
                <a:solidFill>
                  <a:schemeClr val="accent3">
                    <a:lumMod val="50000"/>
                  </a:schemeClr>
                </a:solidFill>
              </a:rPr>
              <a:t>语句的执行，</a:t>
            </a:r>
            <a:r>
              <a:rPr lang="en-US" altLang="zh-CN" dirty="0" smtClean="0">
                <a:solidFill>
                  <a:schemeClr val="accent3">
                    <a:lumMod val="50000"/>
                  </a:schemeClr>
                </a:solidFill>
              </a:rPr>
              <a:t>build</a:t>
            </a:r>
            <a:r>
              <a:rPr lang="zh-CN" altLang="en-US" dirty="0" smtClean="0">
                <a:solidFill>
                  <a:schemeClr val="accent3">
                    <a:lumMod val="50000"/>
                  </a:schemeClr>
                </a:solidFill>
              </a:rPr>
              <a:t>完毕直接执行</a:t>
            </a:r>
            <a:endParaRPr lang="zh-CN" alt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 rot="21351658">
            <a:off x="7019190" y="1526875"/>
            <a:ext cx="52044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accent3">
                    <a:lumMod val="50000"/>
                  </a:schemeClr>
                </a:solidFill>
              </a:rPr>
              <a:t>因为封装成类，可以让它不仅支持</a:t>
            </a:r>
            <a:r>
              <a:rPr lang="en-US" altLang="zh-CN" sz="2000" dirty="0" err="1" smtClean="0">
                <a:solidFill>
                  <a:schemeClr val="accent3">
                    <a:lumMod val="50000"/>
                  </a:schemeClr>
                </a:solidFill>
              </a:rPr>
              <a:t>string,int,double</a:t>
            </a:r>
            <a:r>
              <a:rPr lang="en-US" altLang="zh-CN" sz="2000" dirty="0" smtClean="0">
                <a:solidFill>
                  <a:schemeClr val="accent3">
                    <a:lumMod val="50000"/>
                  </a:schemeClr>
                </a:solidFill>
              </a:rPr>
              <a:t>,</a:t>
            </a:r>
            <a:r>
              <a:rPr lang="zh-CN" altLang="en-US" sz="2000" dirty="0" smtClean="0">
                <a:solidFill>
                  <a:schemeClr val="accent3">
                    <a:lumMod val="50000"/>
                  </a:schemeClr>
                </a:solidFill>
              </a:rPr>
              <a:t>还能支持</a:t>
            </a:r>
            <a:r>
              <a:rPr lang="en-US" altLang="zh-CN" sz="2000" dirty="0" err="1" smtClean="0">
                <a:solidFill>
                  <a:schemeClr val="accent3">
                    <a:lumMod val="50000"/>
                  </a:schemeClr>
                </a:solidFill>
              </a:rPr>
              <a:t>Calendar,Enum</a:t>
            </a:r>
            <a:endParaRPr lang="zh-CN" altLang="en-US" sz="20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 rot="366739">
            <a:off x="3737152" y="5354828"/>
            <a:ext cx="4649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accent3">
                    <a:lumMod val="50000"/>
                  </a:schemeClr>
                </a:solidFill>
              </a:rPr>
              <a:t>出错时输出</a:t>
            </a:r>
            <a:r>
              <a:rPr lang="en-US" altLang="zh-CN" dirty="0" smtClean="0">
                <a:solidFill>
                  <a:schemeClr val="accent3">
                    <a:lumMod val="50000"/>
                  </a:schemeClr>
                </a:solidFill>
              </a:rPr>
              <a:t>SQL</a:t>
            </a:r>
            <a:r>
              <a:rPr lang="zh-CN" altLang="en-US" dirty="0" smtClean="0">
                <a:solidFill>
                  <a:schemeClr val="accent3">
                    <a:lumMod val="50000"/>
                  </a:schemeClr>
                </a:solidFill>
              </a:rPr>
              <a:t>语句，方便检查错误</a:t>
            </a:r>
            <a:endParaRPr lang="zh-CN" alt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 rot="21058987">
            <a:off x="7615179" y="5371317"/>
            <a:ext cx="40124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accent3">
                    <a:lumMod val="50000"/>
                  </a:schemeClr>
                </a:solidFill>
              </a:rPr>
              <a:t>因为是对象，所以能当参数传递给别人，还记得</a:t>
            </a:r>
            <a:r>
              <a:rPr lang="en-US" altLang="zh-CN" dirty="0" err="1" smtClean="0">
                <a:solidFill>
                  <a:schemeClr val="accent3">
                    <a:lumMod val="50000"/>
                  </a:schemeClr>
                </a:solidFill>
              </a:rPr>
              <a:t>ListMaker</a:t>
            </a:r>
            <a:r>
              <a:rPr lang="zh-CN" altLang="en-US" dirty="0" smtClean="0">
                <a:solidFill>
                  <a:schemeClr val="accent3">
                    <a:lumMod val="50000"/>
                  </a:schemeClr>
                </a:solidFill>
              </a:rPr>
              <a:t>么？</a:t>
            </a:r>
            <a:endParaRPr lang="zh-CN" alt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293064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  <p:bldP spid="9" grpId="0"/>
      <p:bldP spid="1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2918" y="1123837"/>
            <a:ext cx="3252281" cy="4601183"/>
          </a:xfrm>
        </p:spPr>
        <p:txBody>
          <a:bodyPr/>
          <a:lstStyle/>
          <a:p>
            <a:r>
              <a:rPr lang="zh-CN" altLang="en-US" dirty="0" smtClean="0"/>
              <a:t>网络层</a:t>
            </a:r>
            <a:r>
              <a:rPr lang="en-US" altLang="zh-CN" dirty="0" smtClean="0"/>
              <a:t>———</a:t>
            </a:r>
            <a:r>
              <a:rPr lang="zh-CN" altLang="en-US" dirty="0" smtClean="0"/>
              <a:t>单例模式和工厂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4222" y="1662303"/>
            <a:ext cx="5177414" cy="4672300"/>
          </a:xfrm>
        </p:spPr>
      </p:pic>
      <p:sp>
        <p:nvSpPr>
          <p:cNvPr id="5" name="下弧形箭头 4"/>
          <p:cNvSpPr/>
          <p:nvPr/>
        </p:nvSpPr>
        <p:spPr>
          <a:xfrm rot="5400000">
            <a:off x="3855749" y="1871740"/>
            <a:ext cx="2022763" cy="554182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334000" y="734291"/>
            <a:ext cx="3715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方便将来增加访问控制功能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7638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逻辑层：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命令模式</a:t>
            </a:r>
            <a:r>
              <a:rPr lang="en-US" altLang="zh-CN" dirty="0" smtClean="0"/>
              <a:t>——</a:t>
            </a:r>
            <a:r>
              <a:rPr lang="zh-CN" altLang="en-US" dirty="0"/>
              <a:t>命令缓存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/>
              <a:t>需求：</a:t>
            </a:r>
            <a:endParaRPr lang="en-US" altLang="zh-CN" sz="2800" dirty="0" smtClean="0"/>
          </a:p>
          <a:p>
            <a:pPr marL="502920" lvl="1" indent="0">
              <a:buNone/>
            </a:pPr>
            <a:r>
              <a:rPr lang="zh-CN" altLang="en-US" sz="2400" dirty="0" smtClean="0"/>
              <a:t>以机构管理为例，当总经理点击删除机构，直接去数据库修改是不合理的。因为此时出现误操作就无法挽回。因此先将命令缓存下来，假若用户点击确定后，再进行数据库的修改。</a:t>
            </a:r>
            <a:endParaRPr lang="en-US" altLang="zh-CN" sz="2400" dirty="0" smtClean="0"/>
          </a:p>
          <a:p>
            <a:pPr marL="502920" lvl="1" indent="0">
              <a:buNone/>
            </a:pPr>
            <a:endParaRPr lang="en-US" altLang="zh-CN" sz="2400" dirty="0"/>
          </a:p>
          <a:p>
            <a:pPr marL="502920" lvl="1" indent="0">
              <a:buNone/>
            </a:pPr>
            <a:r>
              <a:rPr lang="zh-CN" altLang="en-US" sz="2400" dirty="0" smtClean="0"/>
              <a:t>同时可以在命令当中封装对系统日志的记录。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7209960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一开始的体系架构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790363" y="1446663"/>
            <a:ext cx="5172502" cy="4776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790363" y="2691132"/>
            <a:ext cx="5172502" cy="10099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箭头连接符 6"/>
          <p:cNvCxnSpPr/>
          <p:nvPr/>
        </p:nvCxnSpPr>
        <p:spPr>
          <a:xfrm>
            <a:off x="5063319" y="1924334"/>
            <a:ext cx="0" cy="759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>
            <a:off x="5734334" y="1924333"/>
            <a:ext cx="0" cy="759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9680812" y="1931158"/>
            <a:ext cx="0" cy="759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6457666" y="1924333"/>
            <a:ext cx="0" cy="759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7249236" y="1924333"/>
            <a:ext cx="0" cy="759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8068102" y="1931158"/>
            <a:ext cx="0" cy="759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8900614" y="1931158"/>
            <a:ext cx="0" cy="759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6030165" y="818866"/>
            <a:ext cx="54591" cy="5165882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7638197" y="841487"/>
            <a:ext cx="54591" cy="5165882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8457063" y="864108"/>
            <a:ext cx="54591" cy="5165882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5363570" y="818866"/>
            <a:ext cx="54591" cy="5165882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4799462" y="4447394"/>
            <a:ext cx="5163403" cy="61414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箭头连接符 22"/>
          <p:cNvCxnSpPr/>
          <p:nvPr/>
        </p:nvCxnSpPr>
        <p:spPr>
          <a:xfrm>
            <a:off x="4956412" y="3687420"/>
            <a:ext cx="0" cy="759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5627427" y="3687419"/>
            <a:ext cx="0" cy="759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9573905" y="3694244"/>
            <a:ext cx="0" cy="759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>
            <a:off x="6350759" y="3687419"/>
            <a:ext cx="0" cy="759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7142329" y="3687419"/>
            <a:ext cx="0" cy="759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>
            <a:off x="7961195" y="3694244"/>
            <a:ext cx="0" cy="759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8793707" y="3694244"/>
            <a:ext cx="0" cy="759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/>
          <p:nvPr/>
        </p:nvCxnSpPr>
        <p:spPr>
          <a:xfrm>
            <a:off x="5734334" y="3701066"/>
            <a:ext cx="3540522" cy="7667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/>
          <p:nvPr/>
        </p:nvCxnSpPr>
        <p:spPr>
          <a:xfrm flipH="1">
            <a:off x="8328548" y="3701066"/>
            <a:ext cx="1352264" cy="746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870667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命令模式</a:t>
            </a:r>
            <a:r>
              <a:rPr lang="en-US" altLang="zh-CN" dirty="0" smtClean="0"/>
              <a:t>——</a:t>
            </a:r>
            <a:r>
              <a:rPr lang="zh-CN" altLang="en-US" dirty="0"/>
              <a:t>命令缓存</a:t>
            </a:r>
          </a:p>
        </p:txBody>
      </p:sp>
      <p:pic>
        <p:nvPicPr>
          <p:cNvPr id="1026" name="Picture 2" descr="accountB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0977" y="291365"/>
            <a:ext cx="6614401" cy="5894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2950366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策略模式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</a:p>
          <a:p>
            <a:r>
              <a:rPr lang="zh-CN" altLang="en-US" dirty="0" smtClean="0"/>
              <a:t>重构</a:t>
            </a:r>
            <a:r>
              <a:rPr lang="zh-CN" altLang="en-US" dirty="0"/>
              <a:t>审批</a:t>
            </a:r>
            <a:r>
              <a:rPr lang="zh-CN" altLang="en-US" dirty="0" smtClean="0"/>
              <a:t>单据逻辑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界面代码</a:t>
            </a:r>
            <a:endParaRPr lang="en-US" altLang="zh-CN" dirty="0" smtClean="0"/>
          </a:p>
          <a:p>
            <a:r>
              <a:rPr lang="zh-CN" altLang="en-US" dirty="0" smtClean="0"/>
              <a:t>重构</a:t>
            </a:r>
            <a:r>
              <a:rPr lang="en-US" altLang="zh-CN" dirty="0" err="1" smtClean="0"/>
              <a:t>MainFrame</a:t>
            </a:r>
            <a:r>
              <a:rPr lang="zh-CN" altLang="en-US" dirty="0" smtClean="0"/>
              <a:t>初始化代码</a:t>
            </a:r>
            <a:endParaRPr lang="en-US" altLang="zh-CN" dirty="0" smtClean="0"/>
          </a:p>
          <a:p>
            <a:r>
              <a:rPr lang="zh-CN" altLang="en-US" dirty="0" smtClean="0"/>
              <a:t>工厂</a:t>
            </a:r>
            <a:r>
              <a:rPr lang="en-US" altLang="zh-CN" dirty="0" smtClean="0"/>
              <a:t>+</a:t>
            </a:r>
            <a:r>
              <a:rPr lang="zh-CN" altLang="en-US" dirty="0" smtClean="0"/>
              <a:t>策略</a:t>
            </a:r>
            <a:r>
              <a:rPr lang="en-US" altLang="zh-CN" dirty="0" smtClean="0"/>
              <a:t>+</a:t>
            </a:r>
            <a:r>
              <a:rPr lang="zh-CN" altLang="en-US" dirty="0" smtClean="0"/>
              <a:t>表驱动</a:t>
            </a:r>
            <a:r>
              <a:rPr lang="en-US" altLang="zh-CN" dirty="0" smtClean="0"/>
              <a:t>(</a:t>
            </a:r>
            <a:r>
              <a:rPr lang="zh-CN" altLang="en-US" dirty="0" smtClean="0"/>
              <a:t>真是好用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这套组合可以很好地解决类型判断的问题。用</a:t>
            </a:r>
            <a:r>
              <a:rPr lang="en-US" altLang="zh-CN" dirty="0" smtClean="0"/>
              <a:t>class</a:t>
            </a:r>
            <a:r>
              <a:rPr lang="zh-CN" altLang="en-US" smtClean="0"/>
              <a:t>对象代替</a:t>
            </a:r>
            <a:r>
              <a:rPr lang="zh-CN" altLang="en-US" dirty="0" smtClean="0"/>
              <a:t>硬编码的 </a:t>
            </a:r>
            <a:r>
              <a:rPr lang="en-US" altLang="zh-CN" dirty="0" err="1" smtClean="0"/>
              <a:t>instanceof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2.</a:t>
            </a:r>
          </a:p>
          <a:p>
            <a:r>
              <a:rPr lang="zh-CN" altLang="en-US" dirty="0" smtClean="0"/>
              <a:t>复杂按钮行为策略。（以及不是更换监听的原因）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493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内容占位符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054" y="655505"/>
            <a:ext cx="11361641" cy="5773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644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2145" y="332334"/>
            <a:ext cx="6513801" cy="6282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407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利用反射简化代码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37507" y="955344"/>
            <a:ext cx="7315200" cy="935076"/>
          </a:xfrm>
        </p:spPr>
        <p:txBody>
          <a:bodyPr/>
          <a:lstStyle/>
          <a:p>
            <a:r>
              <a:rPr lang="zh-CN" altLang="en-US" dirty="0" smtClean="0"/>
              <a:t>因为大量命令的操作是直接调用</a:t>
            </a:r>
            <a:r>
              <a:rPr lang="en-US" altLang="zh-CN" dirty="0" smtClean="0"/>
              <a:t>controller</a:t>
            </a:r>
            <a:r>
              <a:rPr lang="zh-CN" altLang="en-US" dirty="0" smtClean="0"/>
              <a:t>的方法，而且只有一个参数，因此考虑用反射。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2857" y="2491284"/>
            <a:ext cx="552450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89266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255593" y="1377469"/>
            <a:ext cx="10454185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class </a:t>
            </a:r>
            <a:r>
              <a:rPr lang="en-US" altLang="zh-CN" sz="2000" b="1" dirty="0" err="1"/>
              <a:t>AddOperation</a:t>
            </a:r>
            <a:r>
              <a:rPr lang="en-US" altLang="zh-CN" sz="2000" b="1" dirty="0"/>
              <a:t> extends </a:t>
            </a:r>
            <a:r>
              <a:rPr lang="en-US" altLang="zh-CN" sz="2000" b="1" dirty="0" err="1"/>
              <a:t>AbstractOperation</a:t>
            </a:r>
            <a:r>
              <a:rPr lang="en-US" altLang="zh-CN" sz="2000" b="1" dirty="0"/>
              <a:t> {</a:t>
            </a:r>
          </a:p>
          <a:p>
            <a:r>
              <a:rPr lang="en-US" altLang="zh-CN" sz="2000" b="1" dirty="0" smtClean="0"/>
              <a:t>	public </a:t>
            </a:r>
            <a:r>
              <a:rPr lang="en-US" altLang="zh-CN" sz="2000" b="1" dirty="0" err="1"/>
              <a:t>AddOperation</a:t>
            </a:r>
            <a:r>
              <a:rPr lang="en-US" altLang="zh-CN" sz="2000" b="1" dirty="0"/>
              <a:t>(Object </a:t>
            </a:r>
            <a:r>
              <a:rPr lang="en-US" altLang="zh-CN" sz="2000" b="1" dirty="0" err="1"/>
              <a:t>args</a:t>
            </a:r>
            <a:r>
              <a:rPr lang="en-US" altLang="zh-CN" sz="2000" b="1" dirty="0"/>
              <a:t>) {</a:t>
            </a:r>
          </a:p>
          <a:p>
            <a:r>
              <a:rPr lang="en-US" altLang="zh-CN" sz="2000" b="1" dirty="0" smtClean="0"/>
              <a:t>		super(</a:t>
            </a:r>
            <a:r>
              <a:rPr lang="en-US" altLang="zh-CN" sz="2000" b="1" dirty="0" err="1" smtClean="0"/>
              <a:t>inventoryData</a:t>
            </a:r>
            <a:r>
              <a:rPr lang="en-US" altLang="zh-CN" sz="2000" b="1" dirty="0"/>
              <a:t>, </a:t>
            </a:r>
            <a:r>
              <a:rPr lang="en-US" altLang="zh-CN" sz="2000" b="1" i="1" dirty="0"/>
              <a:t>ADD, </a:t>
            </a:r>
            <a:r>
              <a:rPr lang="en-US" altLang="zh-CN" sz="2000" b="1" i="1" dirty="0" err="1"/>
              <a:t>args</a:t>
            </a:r>
            <a:r>
              <a:rPr lang="en-US" altLang="zh-CN" sz="2000" b="1" i="1" dirty="0"/>
              <a:t>);</a:t>
            </a:r>
          </a:p>
          <a:p>
            <a:r>
              <a:rPr lang="en-US" altLang="zh-CN" sz="2000" dirty="0" smtClean="0"/>
              <a:t>	}</a:t>
            </a:r>
            <a:endParaRPr lang="en-US" altLang="zh-CN" sz="2000" dirty="0"/>
          </a:p>
          <a:p>
            <a:r>
              <a:rPr lang="en-US" altLang="zh-CN" sz="2000" dirty="0"/>
              <a:t>}</a:t>
            </a:r>
          </a:p>
          <a:p>
            <a:endParaRPr lang="zh-CN" altLang="en-US" sz="2000" dirty="0"/>
          </a:p>
          <a:p>
            <a:r>
              <a:rPr lang="en-US" altLang="zh-CN" sz="2000" b="1" dirty="0"/>
              <a:t>class </a:t>
            </a:r>
            <a:r>
              <a:rPr lang="en-US" altLang="zh-CN" sz="2000" b="1" dirty="0" err="1"/>
              <a:t>DeleteOperation</a:t>
            </a:r>
            <a:r>
              <a:rPr lang="en-US" altLang="zh-CN" sz="2000" b="1" dirty="0"/>
              <a:t> extends </a:t>
            </a:r>
            <a:r>
              <a:rPr lang="en-US" altLang="zh-CN" sz="2000" b="1" dirty="0" err="1"/>
              <a:t>AbstractOperation</a:t>
            </a:r>
            <a:r>
              <a:rPr lang="en-US" altLang="zh-CN" sz="2000" b="1" dirty="0"/>
              <a:t> {</a:t>
            </a:r>
          </a:p>
          <a:p>
            <a:r>
              <a:rPr lang="en-US" altLang="zh-CN" sz="2000" b="1" dirty="0" smtClean="0"/>
              <a:t>	public </a:t>
            </a:r>
            <a:r>
              <a:rPr lang="en-US" altLang="zh-CN" sz="2000" b="1" dirty="0" err="1"/>
              <a:t>DeleteOperation</a:t>
            </a:r>
            <a:r>
              <a:rPr lang="en-US" altLang="zh-CN" sz="2000" b="1" dirty="0"/>
              <a:t>(Object </a:t>
            </a:r>
            <a:r>
              <a:rPr lang="en-US" altLang="zh-CN" sz="2000" b="1" dirty="0" err="1"/>
              <a:t>args</a:t>
            </a:r>
            <a:r>
              <a:rPr lang="en-US" altLang="zh-CN" sz="2000" b="1" dirty="0"/>
              <a:t>) {</a:t>
            </a:r>
          </a:p>
          <a:p>
            <a:r>
              <a:rPr lang="en-US" altLang="zh-CN" sz="2000" b="1" dirty="0" smtClean="0"/>
              <a:t>		super(</a:t>
            </a:r>
            <a:r>
              <a:rPr lang="en-US" altLang="zh-CN" sz="2000" b="1" dirty="0" err="1" smtClean="0"/>
              <a:t>inventoryData</a:t>
            </a:r>
            <a:r>
              <a:rPr lang="en-US" altLang="zh-CN" sz="2000" b="1" dirty="0"/>
              <a:t>, </a:t>
            </a:r>
            <a:r>
              <a:rPr lang="en-US" altLang="zh-CN" sz="2000" b="1" i="1" dirty="0"/>
              <a:t>DELETE, </a:t>
            </a:r>
            <a:r>
              <a:rPr lang="en-US" altLang="zh-CN" sz="2000" b="1" i="1" dirty="0" err="1"/>
              <a:t>args</a:t>
            </a:r>
            <a:r>
              <a:rPr lang="en-US" altLang="zh-CN" sz="2000" b="1" i="1" dirty="0"/>
              <a:t>);</a:t>
            </a:r>
          </a:p>
          <a:p>
            <a:r>
              <a:rPr lang="en-US" altLang="zh-CN" sz="2000" dirty="0" smtClean="0"/>
              <a:t>	}</a:t>
            </a:r>
            <a:endParaRPr lang="en-US" altLang="zh-CN" sz="2000" dirty="0"/>
          </a:p>
          <a:p>
            <a:r>
              <a:rPr lang="en-US" altLang="zh-CN" sz="2000" dirty="0"/>
              <a:t>}</a:t>
            </a:r>
          </a:p>
          <a:p>
            <a:endParaRPr lang="zh-CN" altLang="en-US" sz="2000" dirty="0"/>
          </a:p>
          <a:p>
            <a:r>
              <a:rPr lang="en-US" altLang="zh-CN" sz="2000" b="1" dirty="0"/>
              <a:t>class </a:t>
            </a:r>
            <a:r>
              <a:rPr lang="en-US" altLang="zh-CN" sz="2000" b="1" dirty="0" err="1"/>
              <a:t>ModifyOperation</a:t>
            </a:r>
            <a:r>
              <a:rPr lang="en-US" altLang="zh-CN" sz="2000" b="1" dirty="0"/>
              <a:t> extends </a:t>
            </a:r>
            <a:r>
              <a:rPr lang="en-US" altLang="zh-CN" sz="2000" b="1" dirty="0" err="1"/>
              <a:t>AbstractOperation</a:t>
            </a:r>
            <a:r>
              <a:rPr lang="en-US" altLang="zh-CN" sz="2000" b="1" dirty="0"/>
              <a:t> {</a:t>
            </a:r>
          </a:p>
          <a:p>
            <a:r>
              <a:rPr lang="en-US" altLang="zh-CN" sz="2000" b="1" dirty="0" smtClean="0"/>
              <a:t>	public </a:t>
            </a:r>
            <a:r>
              <a:rPr lang="en-US" altLang="zh-CN" sz="2000" b="1" dirty="0" err="1"/>
              <a:t>ModifyOperation</a:t>
            </a:r>
            <a:r>
              <a:rPr lang="en-US" altLang="zh-CN" sz="2000" b="1" dirty="0"/>
              <a:t>(Object </a:t>
            </a:r>
            <a:r>
              <a:rPr lang="en-US" altLang="zh-CN" sz="2000" b="1" dirty="0" err="1"/>
              <a:t>args</a:t>
            </a:r>
            <a:r>
              <a:rPr lang="en-US" altLang="zh-CN" sz="2000" b="1" dirty="0"/>
              <a:t>) {</a:t>
            </a:r>
          </a:p>
          <a:p>
            <a:r>
              <a:rPr lang="en-US" altLang="zh-CN" sz="2000" b="1" dirty="0" smtClean="0"/>
              <a:t>		super(</a:t>
            </a:r>
            <a:r>
              <a:rPr lang="en-US" altLang="zh-CN" sz="2000" b="1" dirty="0" err="1" smtClean="0"/>
              <a:t>inventoryData</a:t>
            </a:r>
            <a:r>
              <a:rPr lang="en-US" altLang="zh-CN" sz="2000" b="1" dirty="0"/>
              <a:t>, </a:t>
            </a:r>
            <a:r>
              <a:rPr lang="en-US" altLang="zh-CN" sz="2000" b="1" i="1" dirty="0"/>
              <a:t>MODIFY, </a:t>
            </a:r>
            <a:r>
              <a:rPr lang="en-US" altLang="zh-CN" sz="2000" b="1" i="1" dirty="0" err="1"/>
              <a:t>args</a:t>
            </a:r>
            <a:r>
              <a:rPr lang="en-US" altLang="zh-CN" sz="2000" b="1" i="1" dirty="0"/>
              <a:t>);</a:t>
            </a:r>
          </a:p>
          <a:p>
            <a:r>
              <a:rPr lang="en-US" altLang="zh-CN" sz="2000" dirty="0" smtClean="0"/>
              <a:t>	}</a:t>
            </a:r>
            <a:endParaRPr lang="en-US" altLang="zh-CN" sz="2000" dirty="0"/>
          </a:p>
          <a:p>
            <a:r>
              <a:rPr lang="en-US" altLang="zh-CN" sz="2000" dirty="0"/>
              <a:t>}</a:t>
            </a:r>
            <a:endParaRPr lang="zh-CN" altLang="en-US" sz="2000" dirty="0"/>
          </a:p>
        </p:txBody>
      </p:sp>
      <p:sp>
        <p:nvSpPr>
          <p:cNvPr id="3" name="文本框 2"/>
          <p:cNvSpPr txBox="1"/>
          <p:nvPr/>
        </p:nvSpPr>
        <p:spPr>
          <a:xfrm>
            <a:off x="586854" y="245660"/>
            <a:ext cx="79839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AbstractOperation</a:t>
            </a:r>
            <a:r>
              <a:rPr lang="zh-CN" altLang="en-US" dirty="0" smtClean="0"/>
              <a:t>的原理是，传入一个控制器对象，传入方法名，传入方法参数。</a:t>
            </a:r>
            <a:r>
              <a:rPr lang="en-US" altLang="zh-CN" dirty="0" err="1" smtClean="0"/>
              <a:t>Excute</a:t>
            </a:r>
            <a:r>
              <a:rPr lang="zh-CN" altLang="en-US" dirty="0" smtClean="0"/>
              <a:t>会调用对应方法，并传入参数。下面是这个类的使用方法。</a:t>
            </a:r>
            <a:endParaRPr lang="zh-CN" altLang="en-US" dirty="0"/>
          </a:p>
        </p:txBody>
      </p:sp>
      <p:cxnSp>
        <p:nvCxnSpPr>
          <p:cNvPr id="5" name="曲线连接符 4"/>
          <p:cNvCxnSpPr/>
          <p:nvPr/>
        </p:nvCxnSpPr>
        <p:spPr>
          <a:xfrm rot="10800000">
            <a:off x="7424383" y="2552135"/>
            <a:ext cx="1569493" cy="682384"/>
          </a:xfrm>
          <a:prstGeom prst="curvedConnector3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8993876" y="2911353"/>
            <a:ext cx="20198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将</a:t>
            </a:r>
            <a:r>
              <a:rPr lang="en-US" altLang="zh-CN" dirty="0" smtClean="0"/>
              <a:t>Operation</a:t>
            </a:r>
            <a:r>
              <a:rPr lang="zh-CN" altLang="en-US" dirty="0"/>
              <a:t>子类</a:t>
            </a:r>
            <a:r>
              <a:rPr lang="zh-CN" altLang="en-US" dirty="0" smtClean="0"/>
              <a:t>的方法最简化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9867669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界面层</a:t>
            </a:r>
            <a:r>
              <a:rPr lang="en-US" altLang="zh-CN" dirty="0" smtClean="0"/>
              <a:t>——</a:t>
            </a:r>
            <a:br>
              <a:rPr lang="en-US" altLang="zh-CN" dirty="0" smtClean="0"/>
            </a:br>
            <a:r>
              <a:rPr lang="zh-CN" altLang="en-US" dirty="0" smtClean="0"/>
              <a:t>自定义组件和复用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2692" y="928980"/>
            <a:ext cx="3534770" cy="4990896"/>
          </a:xfrm>
        </p:spPr>
      </p:pic>
      <p:sp>
        <p:nvSpPr>
          <p:cNvPr id="5" name="文本框 4"/>
          <p:cNvSpPr txBox="1"/>
          <p:nvPr/>
        </p:nvSpPr>
        <p:spPr>
          <a:xfrm>
            <a:off x="8543497" y="2778097"/>
            <a:ext cx="24702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风格更一致，</a:t>
            </a:r>
            <a:endParaRPr lang="en-US" altLang="zh-CN" sz="2400" dirty="0" smtClean="0"/>
          </a:p>
          <a:p>
            <a:r>
              <a:rPr lang="zh-CN" altLang="en-US" sz="2400" dirty="0" smtClean="0"/>
              <a:t>开发效率更高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63173164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36729" y="534173"/>
            <a:ext cx="9034818" cy="3255264"/>
          </a:xfrm>
        </p:spPr>
        <p:txBody>
          <a:bodyPr>
            <a:normAutofit/>
          </a:bodyPr>
          <a:lstStyle/>
          <a:p>
            <a:r>
              <a:rPr lang="en-US" altLang="zh-CN" sz="4800" dirty="0" err="1"/>
              <a:t>GridBagLayout</a:t>
            </a:r>
            <a:r>
              <a:rPr lang="en-US" altLang="zh-CN" sz="4800" dirty="0"/>
              <a:t>——</a:t>
            </a:r>
            <a:r>
              <a:rPr lang="zh-CN" altLang="en-US" sz="4800" dirty="0" smtClean="0"/>
              <a:t>界面实现缩放</a:t>
            </a:r>
            <a:endParaRPr lang="zh-CN" altLang="en-US" sz="48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2787104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8862" y="1388659"/>
            <a:ext cx="2834640" cy="2377440"/>
          </a:xfrm>
        </p:spPr>
        <p:txBody>
          <a:bodyPr/>
          <a:lstStyle/>
          <a:p>
            <a:r>
              <a:rPr lang="zh-CN" altLang="en-US" dirty="0" smtClean="0"/>
              <a:t>革命尚未成功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/>
              <a:t>同志仍需努力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6725481" y="2842769"/>
            <a:ext cx="226215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谢谢！</a:t>
            </a:r>
            <a:endParaRPr lang="zh-CN" altLang="en-US" sz="5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5342409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可是不久之后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790363" y="1446663"/>
            <a:ext cx="5172502" cy="4776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790363" y="2691132"/>
            <a:ext cx="5172502" cy="10099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箭头连接符 5"/>
          <p:cNvCxnSpPr/>
          <p:nvPr/>
        </p:nvCxnSpPr>
        <p:spPr>
          <a:xfrm>
            <a:off x="5063319" y="1924334"/>
            <a:ext cx="0" cy="759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>
            <a:off x="5734334" y="1924333"/>
            <a:ext cx="0" cy="759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>
            <a:off x="9680812" y="1931158"/>
            <a:ext cx="0" cy="759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>
            <a:off x="6457666" y="1924333"/>
            <a:ext cx="0" cy="759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>
            <a:off x="7249236" y="1924333"/>
            <a:ext cx="0" cy="759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8068102" y="1931158"/>
            <a:ext cx="0" cy="759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8900614" y="1931158"/>
            <a:ext cx="0" cy="759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6030165" y="818866"/>
            <a:ext cx="54591" cy="5165882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7638197" y="841487"/>
            <a:ext cx="54591" cy="5165882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8457063" y="864108"/>
            <a:ext cx="54591" cy="5165882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5363570" y="818866"/>
            <a:ext cx="54591" cy="5165882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4799462" y="4447394"/>
            <a:ext cx="5163403" cy="61414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箭头连接符 17"/>
          <p:cNvCxnSpPr/>
          <p:nvPr/>
        </p:nvCxnSpPr>
        <p:spPr>
          <a:xfrm>
            <a:off x="4956412" y="3687420"/>
            <a:ext cx="0" cy="759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5627427" y="3687419"/>
            <a:ext cx="0" cy="759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9573905" y="3694244"/>
            <a:ext cx="0" cy="759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6350759" y="3687419"/>
            <a:ext cx="0" cy="759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7142329" y="3687419"/>
            <a:ext cx="0" cy="759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7961195" y="3694244"/>
            <a:ext cx="0" cy="759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8793707" y="3694244"/>
            <a:ext cx="0" cy="759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5734334" y="3701066"/>
            <a:ext cx="3540522" cy="7667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 flipH="1">
            <a:off x="8328548" y="3701066"/>
            <a:ext cx="1352264" cy="746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9021170" y="1924333"/>
            <a:ext cx="253686" cy="759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 flipH="1">
            <a:off x="7961195" y="1931158"/>
            <a:ext cx="268405" cy="759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 flipH="1">
            <a:off x="6843280" y="1919848"/>
            <a:ext cx="268405" cy="759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>
            <a:off x="6350889" y="1924146"/>
            <a:ext cx="382007" cy="7620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>
            <a:off x="6457666" y="3701066"/>
            <a:ext cx="413983" cy="7237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 flipH="1">
            <a:off x="6101687" y="3701066"/>
            <a:ext cx="631210" cy="7237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/>
          <p:nvPr/>
        </p:nvCxnSpPr>
        <p:spPr>
          <a:xfrm>
            <a:off x="5952827" y="3676109"/>
            <a:ext cx="679986" cy="791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/>
          <p:nvPr/>
        </p:nvCxnSpPr>
        <p:spPr>
          <a:xfrm>
            <a:off x="5110142" y="3676109"/>
            <a:ext cx="679986" cy="791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/>
          <p:nvPr/>
        </p:nvCxnSpPr>
        <p:spPr>
          <a:xfrm>
            <a:off x="5521851" y="3662464"/>
            <a:ext cx="679986" cy="791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/>
          <p:nvPr/>
        </p:nvCxnSpPr>
        <p:spPr>
          <a:xfrm>
            <a:off x="7229024" y="3690937"/>
            <a:ext cx="533206" cy="733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/>
          <p:nvPr/>
        </p:nvCxnSpPr>
        <p:spPr>
          <a:xfrm>
            <a:off x="8104367" y="3720379"/>
            <a:ext cx="533206" cy="733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/>
          <p:nvPr/>
        </p:nvCxnSpPr>
        <p:spPr>
          <a:xfrm flipH="1">
            <a:off x="8146513" y="3655824"/>
            <a:ext cx="1184544" cy="805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/>
          <p:nvPr/>
        </p:nvCxnSpPr>
        <p:spPr>
          <a:xfrm flipH="1">
            <a:off x="6648940" y="3671622"/>
            <a:ext cx="1184544" cy="805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/>
          <p:nvPr/>
        </p:nvCxnSpPr>
        <p:spPr>
          <a:xfrm>
            <a:off x="5372929" y="3723687"/>
            <a:ext cx="1669509" cy="7237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141962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接口分离原则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781264" y="1084926"/>
            <a:ext cx="5172502" cy="4776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781264" y="2329395"/>
            <a:ext cx="5172502" cy="10099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箭头连接符 5"/>
          <p:cNvCxnSpPr/>
          <p:nvPr/>
        </p:nvCxnSpPr>
        <p:spPr>
          <a:xfrm>
            <a:off x="5054220" y="1562597"/>
            <a:ext cx="0" cy="759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>
            <a:off x="5725235" y="1562596"/>
            <a:ext cx="0" cy="759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>
            <a:off x="9671713" y="1569421"/>
            <a:ext cx="0" cy="759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>
            <a:off x="6448567" y="1562596"/>
            <a:ext cx="0" cy="759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>
            <a:off x="7240137" y="1562596"/>
            <a:ext cx="0" cy="759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8059003" y="1569421"/>
            <a:ext cx="0" cy="759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8891515" y="1569421"/>
            <a:ext cx="0" cy="759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6030165" y="818866"/>
            <a:ext cx="54591" cy="5165882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7638197" y="841487"/>
            <a:ext cx="54591" cy="5165882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8457063" y="864108"/>
            <a:ext cx="54591" cy="5165882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5363570" y="818866"/>
            <a:ext cx="54591" cy="5165882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4790363" y="5281889"/>
            <a:ext cx="5163403" cy="61414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箭头连接符 17"/>
          <p:cNvCxnSpPr/>
          <p:nvPr/>
        </p:nvCxnSpPr>
        <p:spPr>
          <a:xfrm>
            <a:off x="4899546" y="4312693"/>
            <a:ext cx="47767" cy="969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5540991" y="4312693"/>
            <a:ext cx="77337" cy="9691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9485194" y="4312693"/>
            <a:ext cx="79612" cy="9760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flipH="1">
            <a:off x="6341660" y="4312693"/>
            <a:ext cx="168324" cy="9691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7102586" y="4312693"/>
            <a:ext cx="30644" cy="9691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7952096" y="4312693"/>
            <a:ext cx="0" cy="9760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 flipH="1">
            <a:off x="8784608" y="4312693"/>
            <a:ext cx="227463" cy="9760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5903859" y="4312693"/>
            <a:ext cx="3361898" cy="989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 flipH="1">
            <a:off x="8319449" y="4312693"/>
            <a:ext cx="1067808" cy="969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9012071" y="1562596"/>
            <a:ext cx="253686" cy="759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 flipH="1">
            <a:off x="7952096" y="1569421"/>
            <a:ext cx="268405" cy="759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 flipH="1">
            <a:off x="6834181" y="1558111"/>
            <a:ext cx="268405" cy="759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>
            <a:off x="6341790" y="1562409"/>
            <a:ext cx="382007" cy="7620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>
            <a:off x="6696760" y="4312693"/>
            <a:ext cx="165790" cy="946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 flipH="1">
            <a:off x="6092588" y="4312693"/>
            <a:ext cx="417396" cy="946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 flipH="1">
            <a:off x="6623714" y="4312693"/>
            <a:ext cx="28368" cy="989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>
            <a:off x="5075025" y="4312693"/>
            <a:ext cx="706004" cy="989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>
            <a:off x="5653651" y="4312693"/>
            <a:ext cx="539087" cy="9760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>
            <a:off x="7105657" y="4312693"/>
            <a:ext cx="647474" cy="946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>
            <a:off x="7981260" y="4312693"/>
            <a:ext cx="647214" cy="9760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 flipH="1">
            <a:off x="8137414" y="4312693"/>
            <a:ext cx="1038433" cy="9828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 flipH="1">
            <a:off x="6639841" y="4312693"/>
            <a:ext cx="1254725" cy="998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>
          <a:xfrm>
            <a:off x="5688841" y="4312693"/>
            <a:ext cx="1344498" cy="969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4790363" y="3862316"/>
            <a:ext cx="5163403" cy="45037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1" name="直接箭头连接符 60"/>
          <p:cNvCxnSpPr/>
          <p:nvPr/>
        </p:nvCxnSpPr>
        <p:spPr>
          <a:xfrm>
            <a:off x="5068200" y="3339329"/>
            <a:ext cx="6825" cy="522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/>
          <p:nvPr/>
        </p:nvCxnSpPr>
        <p:spPr>
          <a:xfrm>
            <a:off x="5725235" y="3339329"/>
            <a:ext cx="0" cy="522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/>
          <p:nvPr/>
        </p:nvCxnSpPr>
        <p:spPr>
          <a:xfrm>
            <a:off x="6509984" y="3339329"/>
            <a:ext cx="0" cy="522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/>
          <p:nvPr/>
        </p:nvCxnSpPr>
        <p:spPr>
          <a:xfrm>
            <a:off x="7001494" y="3339329"/>
            <a:ext cx="31845" cy="522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/>
          <p:nvPr/>
        </p:nvCxnSpPr>
        <p:spPr>
          <a:xfrm>
            <a:off x="9564806" y="3339329"/>
            <a:ext cx="0" cy="522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/>
          <p:nvPr/>
        </p:nvCxnSpPr>
        <p:spPr>
          <a:xfrm>
            <a:off x="8891515" y="3339329"/>
            <a:ext cx="0" cy="522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/>
          <p:nvPr/>
        </p:nvCxnSpPr>
        <p:spPr>
          <a:xfrm>
            <a:off x="9198592" y="3339329"/>
            <a:ext cx="0" cy="522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直接箭头连接符 73"/>
          <p:cNvCxnSpPr/>
          <p:nvPr/>
        </p:nvCxnSpPr>
        <p:spPr>
          <a:xfrm>
            <a:off x="8059003" y="3339329"/>
            <a:ext cx="0" cy="522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文本框 74"/>
          <p:cNvSpPr txBox="1"/>
          <p:nvPr/>
        </p:nvSpPr>
        <p:spPr>
          <a:xfrm>
            <a:off x="3951028" y="1166204"/>
            <a:ext cx="743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展示</a:t>
            </a:r>
            <a:endParaRPr lang="zh-CN" altLang="en-US" dirty="0"/>
          </a:p>
        </p:txBody>
      </p:sp>
      <p:cxnSp>
        <p:nvCxnSpPr>
          <p:cNvPr id="76" name="直接箭头连接符 75"/>
          <p:cNvCxnSpPr/>
          <p:nvPr/>
        </p:nvCxnSpPr>
        <p:spPr>
          <a:xfrm>
            <a:off x="9043915" y="3491729"/>
            <a:ext cx="0" cy="522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文本框 76"/>
          <p:cNvSpPr txBox="1"/>
          <p:nvPr/>
        </p:nvSpPr>
        <p:spPr>
          <a:xfrm>
            <a:off x="3959178" y="2662965"/>
            <a:ext cx="743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逻辑</a:t>
            </a:r>
          </a:p>
        </p:txBody>
      </p:sp>
      <p:sp>
        <p:nvSpPr>
          <p:cNvPr id="78" name="文本框 77"/>
          <p:cNvSpPr txBox="1"/>
          <p:nvPr/>
        </p:nvSpPr>
        <p:spPr>
          <a:xfrm>
            <a:off x="3505330" y="3924618"/>
            <a:ext cx="1414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数据控制层</a:t>
            </a:r>
            <a:endParaRPr lang="zh-CN" altLang="en-US" dirty="0"/>
          </a:p>
        </p:txBody>
      </p:sp>
      <p:sp>
        <p:nvSpPr>
          <p:cNvPr id="79" name="文本框 78"/>
          <p:cNvSpPr txBox="1"/>
          <p:nvPr/>
        </p:nvSpPr>
        <p:spPr>
          <a:xfrm>
            <a:off x="3949179" y="5430751"/>
            <a:ext cx="945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数据</a:t>
            </a:r>
          </a:p>
        </p:txBody>
      </p:sp>
    </p:spTree>
    <p:extLst>
      <p:ext uri="{BB962C8B-B14F-4D97-AF65-F5344CB8AC3E}">
        <p14:creationId xmlns:p14="http://schemas.microsoft.com/office/powerpoint/2010/main" val="912445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0658" cy="4601183"/>
          </a:xfrm>
        </p:spPr>
        <p:txBody>
          <a:bodyPr/>
          <a:lstStyle/>
          <a:p>
            <a:r>
              <a:rPr lang="zh-CN" altLang="en-US" dirty="0" smtClean="0"/>
              <a:t>数据控制器的日常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21624" y="864108"/>
            <a:ext cx="7315200" cy="512064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4121624" y="1364776"/>
            <a:ext cx="928048" cy="8598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账户逻辑</a:t>
            </a:r>
            <a:endParaRPr lang="zh-CN" altLang="en-US" dirty="0"/>
          </a:p>
        </p:txBody>
      </p:sp>
      <p:sp>
        <p:nvSpPr>
          <p:cNvPr id="5" name="圆角矩形标注 4"/>
          <p:cNvSpPr/>
          <p:nvPr/>
        </p:nvSpPr>
        <p:spPr>
          <a:xfrm>
            <a:off x="3869268" y="516090"/>
            <a:ext cx="2047164" cy="696036"/>
          </a:xfrm>
          <a:prstGeom prst="wedgeRoundRect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我需要账户列表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6150245" y="1364776"/>
            <a:ext cx="928048" cy="859809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账户控制器</a:t>
            </a:r>
            <a:endParaRPr lang="zh-CN" altLang="en-US" dirty="0"/>
          </a:p>
        </p:txBody>
      </p:sp>
      <p:sp>
        <p:nvSpPr>
          <p:cNvPr id="30" name="椭圆 29"/>
          <p:cNvSpPr/>
          <p:nvPr/>
        </p:nvSpPr>
        <p:spPr>
          <a:xfrm>
            <a:off x="9379871" y="2462260"/>
            <a:ext cx="928048" cy="859809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账户</a:t>
            </a:r>
            <a:r>
              <a:rPr lang="zh-CN" altLang="en-US" dirty="0" smtClean="0"/>
              <a:t>数据</a:t>
            </a:r>
            <a:endParaRPr lang="zh-CN" altLang="en-US" dirty="0"/>
          </a:p>
        </p:txBody>
      </p:sp>
      <p:sp>
        <p:nvSpPr>
          <p:cNvPr id="31" name="圆角矩形标注 30"/>
          <p:cNvSpPr/>
          <p:nvPr/>
        </p:nvSpPr>
        <p:spPr>
          <a:xfrm>
            <a:off x="6503286" y="494731"/>
            <a:ext cx="2395054" cy="696036"/>
          </a:xfrm>
          <a:prstGeom prst="wedgeRoundRect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给我一个账户列表</a:t>
            </a:r>
            <a:endParaRPr lang="en-US" altLang="zh-CN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（直接委托）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33" name="直接箭头连接符 32"/>
          <p:cNvCxnSpPr>
            <a:stCxn id="4" idx="6"/>
            <a:endCxn id="29" idx="2"/>
          </p:cNvCxnSpPr>
          <p:nvPr/>
        </p:nvCxnSpPr>
        <p:spPr>
          <a:xfrm>
            <a:off x="5049672" y="1794681"/>
            <a:ext cx="11005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29" idx="6"/>
            <a:endCxn id="30" idx="2"/>
          </p:cNvCxnSpPr>
          <p:nvPr/>
        </p:nvCxnSpPr>
        <p:spPr>
          <a:xfrm>
            <a:off x="7078293" y="1794681"/>
            <a:ext cx="2301578" cy="10974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椭圆 38"/>
          <p:cNvSpPr/>
          <p:nvPr/>
        </p:nvSpPr>
        <p:spPr>
          <a:xfrm>
            <a:off x="4093292" y="3307875"/>
            <a:ext cx="928048" cy="8598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账单逻辑</a:t>
            </a:r>
            <a:endParaRPr lang="zh-CN" altLang="en-US" dirty="0"/>
          </a:p>
        </p:txBody>
      </p:sp>
      <p:sp>
        <p:nvSpPr>
          <p:cNvPr id="40" name="椭圆 39"/>
          <p:cNvSpPr/>
          <p:nvPr/>
        </p:nvSpPr>
        <p:spPr>
          <a:xfrm>
            <a:off x="6150245" y="3247621"/>
            <a:ext cx="928048" cy="859809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账单</a:t>
            </a:r>
            <a:r>
              <a:rPr lang="zh-CN" altLang="en-US" dirty="0" smtClean="0"/>
              <a:t>控制器</a:t>
            </a:r>
            <a:endParaRPr lang="zh-CN" altLang="en-US" dirty="0"/>
          </a:p>
        </p:txBody>
      </p:sp>
      <p:sp>
        <p:nvSpPr>
          <p:cNvPr id="41" name="圆角矩形标注 40"/>
          <p:cNvSpPr/>
          <p:nvPr/>
        </p:nvSpPr>
        <p:spPr>
          <a:xfrm>
            <a:off x="3814805" y="2478057"/>
            <a:ext cx="2047164" cy="696036"/>
          </a:xfrm>
          <a:prstGeom prst="wedgeRoundRect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今天赚了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100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元，记到账上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2" name="圆角矩形标注 41"/>
          <p:cNvSpPr/>
          <p:nvPr/>
        </p:nvSpPr>
        <p:spPr>
          <a:xfrm>
            <a:off x="6056769" y="2440697"/>
            <a:ext cx="2395054" cy="696036"/>
          </a:xfrm>
          <a:prstGeom prst="wedgeRoundRect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增加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100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元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43" name="直接箭头连接符 42"/>
          <p:cNvCxnSpPr>
            <a:stCxn id="40" idx="6"/>
            <a:endCxn id="30" idx="2"/>
          </p:cNvCxnSpPr>
          <p:nvPr/>
        </p:nvCxnSpPr>
        <p:spPr>
          <a:xfrm flipV="1">
            <a:off x="7078293" y="2892165"/>
            <a:ext cx="2301578" cy="7853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/>
          <p:nvPr/>
        </p:nvCxnSpPr>
        <p:spPr>
          <a:xfrm>
            <a:off x="5049672" y="3737779"/>
            <a:ext cx="11005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椭圆 46"/>
          <p:cNvSpPr/>
          <p:nvPr/>
        </p:nvSpPr>
        <p:spPr>
          <a:xfrm>
            <a:off x="4093292" y="5027208"/>
            <a:ext cx="928048" cy="8598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成本收益逻辑</a:t>
            </a:r>
            <a:endParaRPr lang="zh-CN" altLang="en-US" dirty="0"/>
          </a:p>
        </p:txBody>
      </p:sp>
      <p:sp>
        <p:nvSpPr>
          <p:cNvPr id="48" name="椭圆 47"/>
          <p:cNvSpPr/>
          <p:nvPr/>
        </p:nvSpPr>
        <p:spPr>
          <a:xfrm>
            <a:off x="6150245" y="4958726"/>
            <a:ext cx="1110364" cy="1026022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成本</a:t>
            </a:r>
            <a:r>
              <a:rPr lang="zh-CN" altLang="en-US" dirty="0" smtClean="0"/>
              <a:t>收益控制器</a:t>
            </a:r>
            <a:endParaRPr lang="zh-CN" altLang="en-US" dirty="0"/>
          </a:p>
        </p:txBody>
      </p:sp>
      <p:sp>
        <p:nvSpPr>
          <p:cNvPr id="49" name="圆角矩形标注 48"/>
          <p:cNvSpPr/>
          <p:nvPr/>
        </p:nvSpPr>
        <p:spPr>
          <a:xfrm>
            <a:off x="3814805" y="4249428"/>
            <a:ext cx="2047164" cy="696036"/>
          </a:xfrm>
          <a:prstGeom prst="wedgeRoundRect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我是总经理，给我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100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块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1" name="圆角矩形标注 50"/>
          <p:cNvSpPr/>
          <p:nvPr/>
        </p:nvSpPr>
        <p:spPr>
          <a:xfrm>
            <a:off x="6114325" y="4249428"/>
            <a:ext cx="1405591" cy="641732"/>
          </a:xfrm>
          <a:prstGeom prst="wedgeRoundRect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我拒绝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55" name="直接箭头连接符 54"/>
          <p:cNvCxnSpPr>
            <a:endCxn id="48" idx="2"/>
          </p:cNvCxnSpPr>
          <p:nvPr/>
        </p:nvCxnSpPr>
        <p:spPr>
          <a:xfrm>
            <a:off x="5021340" y="5450268"/>
            <a:ext cx="1128905" cy="21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741912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29" grpId="0" animBg="1"/>
      <p:bldP spid="30" grpId="0" animBg="1"/>
      <p:bldP spid="31" grpId="0" animBg="1"/>
      <p:bldP spid="39" grpId="0" animBg="1"/>
      <p:bldP spid="40" grpId="0" animBg="1"/>
      <p:bldP spid="41" grpId="0" animBg="1"/>
      <p:bldP spid="42" grpId="0" animBg="1"/>
      <p:bldP spid="47" grpId="0" animBg="1"/>
      <p:bldP spid="48" grpId="0" animBg="1"/>
      <p:bldP spid="49" grpId="0" animBg="1"/>
      <p:bldP spid="5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785" y="1123837"/>
            <a:ext cx="2552131" cy="4601183"/>
          </a:xfrm>
        </p:spPr>
        <p:txBody>
          <a:bodyPr/>
          <a:lstStyle/>
          <a:p>
            <a:r>
              <a:rPr lang="zh-CN" altLang="en-US" dirty="0" smtClean="0"/>
              <a:t>需求变更时的意外惊喜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667534" y="4503966"/>
            <a:ext cx="4475394" cy="61414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箭头连接符 4"/>
          <p:cNvCxnSpPr/>
          <p:nvPr/>
        </p:nvCxnSpPr>
        <p:spPr>
          <a:xfrm>
            <a:off x="4776716" y="3534770"/>
            <a:ext cx="47767" cy="969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>
          <a:xfrm>
            <a:off x="5418161" y="3534770"/>
            <a:ext cx="77337" cy="9691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 flipH="1">
            <a:off x="6218830" y="3534770"/>
            <a:ext cx="168324" cy="9691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>
            <a:off x="6979756" y="3534770"/>
            <a:ext cx="30644" cy="9691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>
            <a:off x="7829266" y="3534770"/>
            <a:ext cx="0" cy="9760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H="1">
            <a:off x="8661778" y="3534770"/>
            <a:ext cx="227463" cy="9760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5781029" y="3534770"/>
            <a:ext cx="3271988" cy="969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6573930" y="3534770"/>
            <a:ext cx="165790" cy="946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H="1">
            <a:off x="5969758" y="3534770"/>
            <a:ext cx="417396" cy="946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flipH="1">
            <a:off x="6500884" y="3534770"/>
            <a:ext cx="28368" cy="989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4952195" y="3534770"/>
            <a:ext cx="706004" cy="989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>
            <a:off x="5530821" y="3534770"/>
            <a:ext cx="539087" cy="9760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6982827" y="3534770"/>
            <a:ext cx="647474" cy="946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7858430" y="3534770"/>
            <a:ext cx="647214" cy="9760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flipH="1">
            <a:off x="8014584" y="3534770"/>
            <a:ext cx="1038433" cy="9828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flipH="1">
            <a:off x="6517011" y="3534770"/>
            <a:ext cx="1254725" cy="998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5566011" y="3534770"/>
            <a:ext cx="1344498" cy="969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4667534" y="3084393"/>
            <a:ext cx="4475394" cy="45037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3382500" y="3146695"/>
            <a:ext cx="1414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数据控制层</a:t>
            </a:r>
            <a:endParaRPr lang="zh-CN" altLang="en-US" dirty="0"/>
          </a:p>
        </p:txBody>
      </p:sp>
      <p:sp>
        <p:nvSpPr>
          <p:cNvPr id="26" name="文本框 25"/>
          <p:cNvSpPr txBox="1"/>
          <p:nvPr/>
        </p:nvSpPr>
        <p:spPr>
          <a:xfrm>
            <a:off x="3826349" y="4652828"/>
            <a:ext cx="945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数据</a:t>
            </a:r>
          </a:p>
        </p:txBody>
      </p:sp>
      <p:sp>
        <p:nvSpPr>
          <p:cNvPr id="27" name="矩形标注 26"/>
          <p:cNvSpPr/>
          <p:nvPr/>
        </p:nvSpPr>
        <p:spPr>
          <a:xfrm>
            <a:off x="4010863" y="1057565"/>
            <a:ext cx="4539664" cy="900069"/>
          </a:xfrm>
          <a:prstGeom prst="wedgeRectCallou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检测是否连接和断线重连功能怎么实现呢？</a:t>
            </a:r>
            <a:endParaRPr lang="zh-CN" altLang="en-US" dirty="0"/>
          </a:p>
        </p:txBody>
      </p:sp>
      <p:sp>
        <p:nvSpPr>
          <p:cNvPr id="29" name="流程图: 过程 28"/>
          <p:cNvSpPr/>
          <p:nvPr/>
        </p:nvSpPr>
        <p:spPr>
          <a:xfrm>
            <a:off x="9142927" y="3084392"/>
            <a:ext cx="1570565" cy="450377"/>
          </a:xfrm>
          <a:prstGeom prst="flowChart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连接测试线程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9152626" y="4503966"/>
            <a:ext cx="1560866" cy="61414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连接测试器</a:t>
            </a:r>
            <a:endParaRPr lang="zh-CN" altLang="en-US" dirty="0"/>
          </a:p>
        </p:txBody>
      </p:sp>
      <p:sp>
        <p:nvSpPr>
          <p:cNvPr id="31" name="左弧形箭头 30"/>
          <p:cNvSpPr/>
          <p:nvPr/>
        </p:nvSpPr>
        <p:spPr>
          <a:xfrm>
            <a:off x="9416954" y="3534769"/>
            <a:ext cx="373167" cy="998641"/>
          </a:xfrm>
          <a:prstGeom prst="curved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2" name="左弧形箭头 31"/>
          <p:cNvSpPr/>
          <p:nvPr/>
        </p:nvSpPr>
        <p:spPr>
          <a:xfrm rot="10800000">
            <a:off x="10250670" y="3482704"/>
            <a:ext cx="373167" cy="998641"/>
          </a:xfrm>
          <a:prstGeom prst="curved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9636389" y="3836719"/>
            <a:ext cx="833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5</a:t>
            </a:r>
            <a:r>
              <a:rPr lang="zh-CN" altLang="en-US" dirty="0" smtClean="0"/>
              <a:t>秒</a:t>
            </a:r>
            <a:r>
              <a:rPr lang="en-US" altLang="zh-CN" dirty="0" smtClean="0"/>
              <a:t>/</a:t>
            </a:r>
            <a:r>
              <a:rPr lang="zh-CN" altLang="en-US" dirty="0" smtClean="0"/>
              <a:t>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0131264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9" grpId="0" animBg="1"/>
      <p:bldP spid="30" grpId="0" animBg="1"/>
      <p:bldP spid="31" grpId="0" animBg="1"/>
      <p:bldP spid="32" grpId="0" animBg="1"/>
      <p:bldP spid="3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785" y="1123837"/>
            <a:ext cx="2552131" cy="4601183"/>
          </a:xfrm>
        </p:spPr>
        <p:txBody>
          <a:bodyPr/>
          <a:lstStyle/>
          <a:p>
            <a:r>
              <a:rPr lang="zh-CN" altLang="en-US" dirty="0" smtClean="0"/>
              <a:t>需求变更时的意外惊喜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667534" y="4503966"/>
            <a:ext cx="4475394" cy="61414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箭头连接符 4"/>
          <p:cNvCxnSpPr/>
          <p:nvPr/>
        </p:nvCxnSpPr>
        <p:spPr>
          <a:xfrm>
            <a:off x="4776716" y="3534770"/>
            <a:ext cx="47767" cy="969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>
          <a:xfrm>
            <a:off x="5418161" y="3534770"/>
            <a:ext cx="77337" cy="9691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 flipH="1">
            <a:off x="6218830" y="3534770"/>
            <a:ext cx="168324" cy="9691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>
            <a:off x="6979756" y="3534770"/>
            <a:ext cx="30644" cy="9691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>
            <a:off x="7829266" y="3534770"/>
            <a:ext cx="0" cy="9760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H="1">
            <a:off x="8661778" y="3534770"/>
            <a:ext cx="227463" cy="9760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5781029" y="3534770"/>
            <a:ext cx="3271988" cy="969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6573930" y="3534770"/>
            <a:ext cx="165790" cy="946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H="1">
            <a:off x="5969758" y="3534770"/>
            <a:ext cx="417396" cy="946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flipH="1">
            <a:off x="6500884" y="3534770"/>
            <a:ext cx="28368" cy="989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4952195" y="3534770"/>
            <a:ext cx="706004" cy="989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>
            <a:off x="5530821" y="3534770"/>
            <a:ext cx="539087" cy="9760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6982827" y="3534770"/>
            <a:ext cx="647474" cy="946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7858430" y="3534770"/>
            <a:ext cx="647214" cy="9760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flipH="1">
            <a:off x="8014584" y="3534770"/>
            <a:ext cx="1038433" cy="9828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flipH="1">
            <a:off x="6517011" y="3534770"/>
            <a:ext cx="1254725" cy="998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5566011" y="3534770"/>
            <a:ext cx="1344498" cy="969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4667534" y="3084393"/>
            <a:ext cx="4475394" cy="45037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3670447" y="3165437"/>
            <a:ext cx="982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accent6">
                    <a:lumMod val="50000"/>
                  </a:schemeClr>
                </a:solidFill>
              </a:rPr>
              <a:t>网络层</a:t>
            </a:r>
            <a:endParaRPr lang="zh-CN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3826349" y="4652828"/>
            <a:ext cx="945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数据</a:t>
            </a:r>
          </a:p>
        </p:txBody>
      </p:sp>
      <p:sp>
        <p:nvSpPr>
          <p:cNvPr id="27" name="矩形标注 26"/>
          <p:cNvSpPr/>
          <p:nvPr/>
        </p:nvSpPr>
        <p:spPr>
          <a:xfrm>
            <a:off x="4010863" y="1057565"/>
            <a:ext cx="4539664" cy="900069"/>
          </a:xfrm>
          <a:prstGeom prst="wedgeRectCallou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检测是否连接和断线重连功能怎么实现呢？</a:t>
            </a:r>
            <a:endParaRPr lang="zh-CN" altLang="en-US" dirty="0"/>
          </a:p>
        </p:txBody>
      </p:sp>
      <p:sp>
        <p:nvSpPr>
          <p:cNvPr id="29" name="流程图: 过程 28"/>
          <p:cNvSpPr/>
          <p:nvPr/>
        </p:nvSpPr>
        <p:spPr>
          <a:xfrm>
            <a:off x="9142927" y="3084392"/>
            <a:ext cx="1570565" cy="450377"/>
          </a:xfrm>
          <a:prstGeom prst="flowChart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连接测试线程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9152626" y="4503966"/>
            <a:ext cx="1560866" cy="61414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连接测试器</a:t>
            </a:r>
            <a:endParaRPr lang="zh-CN" altLang="en-US" dirty="0"/>
          </a:p>
        </p:txBody>
      </p:sp>
      <p:sp>
        <p:nvSpPr>
          <p:cNvPr id="31" name="左弧形箭头 30"/>
          <p:cNvSpPr/>
          <p:nvPr/>
        </p:nvSpPr>
        <p:spPr>
          <a:xfrm>
            <a:off x="9416954" y="3534769"/>
            <a:ext cx="373167" cy="998641"/>
          </a:xfrm>
          <a:prstGeom prst="curved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2" name="左弧形箭头 31"/>
          <p:cNvSpPr/>
          <p:nvPr/>
        </p:nvSpPr>
        <p:spPr>
          <a:xfrm rot="10800000">
            <a:off x="10250670" y="3482704"/>
            <a:ext cx="373167" cy="998641"/>
          </a:xfrm>
          <a:prstGeom prst="curved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9636389" y="3836719"/>
            <a:ext cx="833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5</a:t>
            </a:r>
            <a:r>
              <a:rPr lang="zh-CN" altLang="en-US" dirty="0" smtClean="0"/>
              <a:t>秒</a:t>
            </a:r>
            <a:r>
              <a:rPr lang="en-US" altLang="zh-CN" dirty="0" smtClean="0"/>
              <a:t>/</a:t>
            </a:r>
            <a:r>
              <a:rPr lang="zh-CN" altLang="en-US" dirty="0" smtClean="0"/>
              <a:t>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8866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为自动化努力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69019" y="532262"/>
            <a:ext cx="7315200" cy="1985954"/>
          </a:xfrm>
        </p:spPr>
        <p:txBody>
          <a:bodyPr/>
          <a:lstStyle/>
          <a:p>
            <a:r>
              <a:rPr lang="zh-CN" altLang="en-US" dirty="0"/>
              <a:t>运输</a:t>
            </a:r>
            <a:r>
              <a:rPr lang="zh-CN" altLang="en-US" dirty="0" smtClean="0"/>
              <a:t>单的自动生成：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	</a:t>
            </a:r>
            <a:endParaRPr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4572000" y="2409032"/>
            <a:ext cx="655092" cy="6960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逻辑</a:t>
            </a:r>
            <a:endParaRPr lang="zh-CN" altLang="en-US" dirty="0"/>
          </a:p>
        </p:txBody>
      </p:sp>
      <p:sp>
        <p:nvSpPr>
          <p:cNvPr id="5" name="圆角矩形标注 4"/>
          <p:cNvSpPr/>
          <p:nvPr/>
        </p:nvSpPr>
        <p:spPr>
          <a:xfrm>
            <a:off x="3923861" y="1732106"/>
            <a:ext cx="3302758" cy="574366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快递</a:t>
            </a:r>
            <a:r>
              <a:rPr lang="en-US" altLang="zh-CN" dirty="0" smtClean="0"/>
              <a:t>A</a:t>
            </a:r>
            <a:r>
              <a:rPr lang="zh-CN" altLang="en-US" dirty="0" smtClean="0"/>
              <a:t>已经发往南京，记得改一下它的状态</a:t>
            </a:r>
            <a:endParaRPr lang="zh-CN" altLang="en-US" dirty="0"/>
          </a:p>
        </p:txBody>
      </p:sp>
      <p:sp>
        <p:nvSpPr>
          <p:cNvPr id="7" name="椭圆 6"/>
          <p:cNvSpPr/>
          <p:nvPr/>
        </p:nvSpPr>
        <p:spPr>
          <a:xfrm>
            <a:off x="8529979" y="2385249"/>
            <a:ext cx="723331" cy="74360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数据</a:t>
            </a:r>
            <a:endParaRPr lang="zh-CN" altLang="en-US" dirty="0"/>
          </a:p>
        </p:txBody>
      </p:sp>
      <p:cxnSp>
        <p:nvCxnSpPr>
          <p:cNvPr id="9" name="直接箭头连接符 8"/>
          <p:cNvCxnSpPr>
            <a:stCxn id="4" idx="6"/>
            <a:endCxn id="7" idx="2"/>
          </p:cNvCxnSpPr>
          <p:nvPr/>
        </p:nvCxnSpPr>
        <p:spPr>
          <a:xfrm>
            <a:off x="5227092" y="2757050"/>
            <a:ext cx="33028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椭圆 9"/>
          <p:cNvSpPr/>
          <p:nvPr/>
        </p:nvSpPr>
        <p:spPr>
          <a:xfrm>
            <a:off x="4476465" y="4283466"/>
            <a:ext cx="655092" cy="6960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逻辑</a:t>
            </a:r>
            <a:endParaRPr lang="zh-CN" altLang="en-US" dirty="0"/>
          </a:p>
        </p:txBody>
      </p:sp>
      <p:sp>
        <p:nvSpPr>
          <p:cNvPr id="12" name="圆角矩形标注 11"/>
          <p:cNvSpPr/>
          <p:nvPr/>
        </p:nvSpPr>
        <p:spPr>
          <a:xfrm>
            <a:off x="3869269" y="3576524"/>
            <a:ext cx="3302758" cy="574366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我要制定到达单了，告诉我即将到来的快递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3569019" y="2518216"/>
            <a:ext cx="907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北京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3545265" y="4446818"/>
            <a:ext cx="907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南京</a:t>
            </a:r>
            <a:endParaRPr lang="zh-CN" altLang="en-US" dirty="0"/>
          </a:p>
        </p:txBody>
      </p:sp>
      <p:sp>
        <p:nvSpPr>
          <p:cNvPr id="17" name="圆角矩形标注 16"/>
          <p:cNvSpPr/>
          <p:nvPr/>
        </p:nvSpPr>
        <p:spPr>
          <a:xfrm>
            <a:off x="8642639" y="1728734"/>
            <a:ext cx="825560" cy="574366"/>
          </a:xfrm>
          <a:prstGeom prst="wedgeRoundRectCallou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好的</a:t>
            </a:r>
            <a:endParaRPr lang="zh-CN" altLang="en-US" dirty="0"/>
          </a:p>
        </p:txBody>
      </p:sp>
      <p:sp>
        <p:nvSpPr>
          <p:cNvPr id="19" name="椭圆 18"/>
          <p:cNvSpPr/>
          <p:nvPr/>
        </p:nvSpPr>
        <p:spPr>
          <a:xfrm>
            <a:off x="8550449" y="4239038"/>
            <a:ext cx="723331" cy="74360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数据</a:t>
            </a:r>
            <a:endParaRPr lang="zh-CN" altLang="en-US" dirty="0"/>
          </a:p>
        </p:txBody>
      </p:sp>
      <p:sp>
        <p:nvSpPr>
          <p:cNvPr id="20" name="圆角矩形标注 19"/>
          <p:cNvSpPr/>
          <p:nvPr/>
        </p:nvSpPr>
        <p:spPr>
          <a:xfrm>
            <a:off x="8574397" y="3563390"/>
            <a:ext cx="1163279" cy="574366"/>
          </a:xfrm>
          <a:prstGeom prst="wedgeRoundRectCallou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快递</a:t>
            </a:r>
            <a:r>
              <a:rPr lang="en-US" altLang="zh-CN" dirty="0" smtClean="0"/>
              <a:t>A</a:t>
            </a:r>
            <a:r>
              <a:rPr lang="zh-CN" altLang="en-US" dirty="0" smtClean="0"/>
              <a:t>要到了</a:t>
            </a:r>
            <a:endParaRPr lang="zh-CN" altLang="en-US" dirty="0"/>
          </a:p>
        </p:txBody>
      </p:sp>
      <p:cxnSp>
        <p:nvCxnSpPr>
          <p:cNvPr id="21" name="直接箭头连接符 20"/>
          <p:cNvCxnSpPr>
            <a:endCxn id="19" idx="2"/>
          </p:cNvCxnSpPr>
          <p:nvPr/>
        </p:nvCxnSpPr>
        <p:spPr>
          <a:xfrm flipV="1">
            <a:off x="5131557" y="4610839"/>
            <a:ext cx="3418892" cy="45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080990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10" grpId="0" animBg="1"/>
      <p:bldP spid="12" grpId="0" animBg="1"/>
      <p:bldP spid="17" grpId="0" animBg="1"/>
      <p:bldP spid="19" grpId="0" animBg="1"/>
      <p:bldP spid="2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应该怎么做？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50904" y="864108"/>
            <a:ext cx="7315200" cy="512064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立方体 3"/>
          <p:cNvSpPr/>
          <p:nvPr/>
        </p:nvSpPr>
        <p:spPr>
          <a:xfrm>
            <a:off x="3452883" y="2903665"/>
            <a:ext cx="1214651" cy="1067833"/>
          </a:xfrm>
          <a:prstGeom prst="cube">
            <a:avLst/>
          </a:prstGeom>
          <a:solidFill>
            <a:srgbClr val="FCD25A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快递</a:t>
            </a:r>
            <a:r>
              <a:rPr lang="en-US" altLang="zh-CN" dirty="0" smtClean="0">
                <a:solidFill>
                  <a:schemeClr val="tx1"/>
                </a:solidFill>
              </a:rPr>
              <a:t>A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5908482" y="3253334"/>
            <a:ext cx="383264" cy="3684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10843223" y="3253334"/>
            <a:ext cx="368011" cy="3684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7567163" y="3268638"/>
            <a:ext cx="339523" cy="3684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9204282" y="3268638"/>
            <a:ext cx="339169" cy="3684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右箭头 8"/>
          <p:cNvSpPr/>
          <p:nvPr/>
        </p:nvSpPr>
        <p:spPr>
          <a:xfrm>
            <a:off x="4667534" y="3275462"/>
            <a:ext cx="1187227" cy="3684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右箭头 9"/>
          <p:cNvSpPr/>
          <p:nvPr/>
        </p:nvSpPr>
        <p:spPr>
          <a:xfrm>
            <a:off x="6330692" y="3268638"/>
            <a:ext cx="1187227" cy="3684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右箭头 10"/>
          <p:cNvSpPr/>
          <p:nvPr/>
        </p:nvSpPr>
        <p:spPr>
          <a:xfrm>
            <a:off x="7955930" y="3275462"/>
            <a:ext cx="1187227" cy="3684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右箭头 11"/>
          <p:cNvSpPr/>
          <p:nvPr/>
        </p:nvSpPr>
        <p:spPr>
          <a:xfrm>
            <a:off x="9613131" y="3275462"/>
            <a:ext cx="1187227" cy="368494"/>
          </a:xfrm>
          <a:prstGeom prst="rightArrow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下箭头标注 12"/>
          <p:cNvSpPr/>
          <p:nvPr/>
        </p:nvSpPr>
        <p:spPr>
          <a:xfrm>
            <a:off x="5349704" y="2287651"/>
            <a:ext cx="1500820" cy="952035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送往营业厅</a:t>
            </a:r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5" name="上箭头标注 14"/>
          <p:cNvSpPr/>
          <p:nvPr/>
        </p:nvSpPr>
        <p:spPr>
          <a:xfrm>
            <a:off x="7018399" y="3766782"/>
            <a:ext cx="1473958" cy="914401"/>
          </a:xfrm>
          <a:prstGeom prst="up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营业厅</a:t>
            </a:r>
            <a:r>
              <a:rPr lang="en-US" altLang="zh-CN" dirty="0" smtClean="0"/>
              <a:t>A</a:t>
            </a:r>
            <a:r>
              <a:rPr lang="zh-CN" altLang="en-US" dirty="0"/>
              <a:t>收件</a:t>
            </a:r>
          </a:p>
        </p:txBody>
      </p:sp>
      <p:sp>
        <p:nvSpPr>
          <p:cNvPr id="16" name="下箭头标注 15"/>
          <p:cNvSpPr/>
          <p:nvPr/>
        </p:nvSpPr>
        <p:spPr>
          <a:xfrm>
            <a:off x="8623456" y="2193777"/>
            <a:ext cx="1500820" cy="952035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营业厅</a:t>
            </a:r>
            <a:r>
              <a:rPr lang="en-US" altLang="zh-CN" dirty="0" smtClean="0"/>
              <a:t>A</a:t>
            </a:r>
            <a:r>
              <a:rPr lang="zh-CN" altLang="en-US" dirty="0" smtClean="0"/>
              <a:t>装车</a:t>
            </a:r>
            <a:endParaRPr lang="zh-CN" altLang="en-US" dirty="0"/>
          </a:p>
        </p:txBody>
      </p:sp>
      <p:sp>
        <p:nvSpPr>
          <p:cNvPr id="17" name="上箭头标注 16"/>
          <p:cNvSpPr/>
          <p:nvPr/>
        </p:nvSpPr>
        <p:spPr>
          <a:xfrm>
            <a:off x="10290249" y="3746513"/>
            <a:ext cx="1473958" cy="914401"/>
          </a:xfrm>
          <a:prstGeom prst="up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送往中转中心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4733455" y="5420207"/>
            <a:ext cx="60669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避免了反复查询多种单据的开销和编程负担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04045050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theme/theme1.xml><?xml version="1.0" encoding="utf-8"?>
<a:theme xmlns:a="http://schemas.openxmlformats.org/drawingml/2006/main" name="框架">
  <a:themeElements>
    <a:clrScheme name="框架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框架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框架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框架</Template>
  <TotalTime>850</TotalTime>
  <Words>786</Words>
  <Application>Microsoft Office PowerPoint</Application>
  <PresentationFormat>宽屏</PresentationFormat>
  <Paragraphs>195</Paragraphs>
  <Slides>28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6" baseType="lpstr">
      <vt:lpstr>BatangChe</vt:lpstr>
      <vt:lpstr>宋体</vt:lpstr>
      <vt:lpstr>幼圆</vt:lpstr>
      <vt:lpstr>Calibri</vt:lpstr>
      <vt:lpstr>Corbel</vt:lpstr>
      <vt:lpstr>Courier New</vt:lpstr>
      <vt:lpstr>Wingdings 2</vt:lpstr>
      <vt:lpstr>框架</vt:lpstr>
      <vt:lpstr>GAP小组的辛酸设计之路</vt:lpstr>
      <vt:lpstr>一开始的体系架构</vt:lpstr>
      <vt:lpstr>可是不久之后</vt:lpstr>
      <vt:lpstr>接口分离原则</vt:lpstr>
      <vt:lpstr>数据控制器的日常</vt:lpstr>
      <vt:lpstr>需求变更时的意外惊喜</vt:lpstr>
      <vt:lpstr>需求变更时的意外惊喜</vt:lpstr>
      <vt:lpstr>为自动化努力</vt:lpstr>
      <vt:lpstr>应该怎么做？</vt:lpstr>
      <vt:lpstr>更多</vt:lpstr>
      <vt:lpstr>数据层： 说了这么多，终究还是要写代码</vt:lpstr>
      <vt:lpstr>PowerPoint 演示文稿</vt:lpstr>
      <vt:lpstr>封装SQL语句</vt:lpstr>
      <vt:lpstr>为了灵活，要把列名变成变量</vt:lpstr>
      <vt:lpstr>程序中的SQL语句变成</vt:lpstr>
      <vt:lpstr>我们希望它既能接纳变量，又更像SQL语句</vt:lpstr>
      <vt:lpstr>实现： SQLBuilder</vt:lpstr>
      <vt:lpstr>网络层———单例模式和工厂</vt:lpstr>
      <vt:lpstr>逻辑层： 命令模式——命令缓存</vt:lpstr>
      <vt:lpstr>命令模式——命令缓存</vt:lpstr>
      <vt:lpstr>策略模式</vt:lpstr>
      <vt:lpstr>PowerPoint 演示文稿</vt:lpstr>
      <vt:lpstr>PowerPoint 演示文稿</vt:lpstr>
      <vt:lpstr>利用反射简化代码</vt:lpstr>
      <vt:lpstr>PowerPoint 演示文稿</vt:lpstr>
      <vt:lpstr>界面层—— 自定义组件和复用</vt:lpstr>
      <vt:lpstr>GridBagLayout——界面实现缩放</vt:lpstr>
      <vt:lpstr>革命尚未成功 同志仍需努力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申彬</dc:creator>
  <cp:lastModifiedBy>申彬</cp:lastModifiedBy>
  <cp:revision>62</cp:revision>
  <dcterms:created xsi:type="dcterms:W3CDTF">2015-12-07T01:44:59Z</dcterms:created>
  <dcterms:modified xsi:type="dcterms:W3CDTF">2015-12-31T14:35:48Z</dcterms:modified>
</cp:coreProperties>
</file>