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7432000" cx="18288000"/>
  <p:notesSz cx="6715125"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18">
          <p15:clr>
            <a:srgbClr val="000000"/>
          </p15:clr>
        </p15:guide>
        <p15:guide id="2" orient="horz" pos="2654">
          <p15:clr>
            <a:srgbClr val="000000"/>
          </p15:clr>
        </p15:guide>
        <p15:guide id="3" orient="horz" pos="1790">
          <p15:clr>
            <a:srgbClr val="000000"/>
          </p15:clr>
        </p15:guide>
        <p15:guide id="4" pos="57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18" orient="horz"/>
        <p:guide pos="2654" orient="horz"/>
        <p:guide pos="1790" orient="horz"/>
        <p:guide pos="57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9888" cy="4619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3650" y="0"/>
            <a:ext cx="2909888" cy="4619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03450" y="692150"/>
            <a:ext cx="2309813" cy="3465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5700"/>
            <a:ext cx="2909888" cy="4619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 name="Google Shape;48;p1:notes"/>
          <p:cNvSpPr/>
          <p:nvPr>
            <p:ph idx="2" type="sldImg"/>
          </p:nvPr>
        </p:nvSpPr>
        <p:spPr>
          <a:xfrm>
            <a:off x="2203450" y="692150"/>
            <a:ext cx="2309813"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 name="Google Shape;49;p1:notes"/>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371600" y="8521700"/>
            <a:ext cx="15544800" cy="58801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12" name="Google Shape;12;p2"/>
          <p:cNvSpPr txBox="1"/>
          <p:nvPr>
            <p:ph idx="1" type="subTitle"/>
          </p:nvPr>
        </p:nvSpPr>
        <p:spPr>
          <a:xfrm>
            <a:off x="2743200" y="15544800"/>
            <a:ext cx="12801600" cy="7010400"/>
          </a:xfrm>
          <a:prstGeom prst="rect">
            <a:avLst/>
          </a:prstGeom>
          <a:noFill/>
          <a:ln>
            <a:noFill/>
          </a:ln>
        </p:spPr>
        <p:txBody>
          <a:bodyPr anchorCtr="0" anchor="t" bIns="45700" lIns="91425" spcFirstLastPara="1" rIns="91425" wrap="square" tIns="45700">
            <a:noAutofit/>
          </a:bodyPr>
          <a:lstStyle>
            <a:lvl1pPr lvl="0" marR="0" rtl="0" algn="ctr">
              <a:spcBef>
                <a:spcPts val="176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1pPr>
            <a:lvl2pPr lvl="1" marR="0" rtl="0" algn="ctr">
              <a:spcBef>
                <a:spcPts val="1540"/>
              </a:spcBef>
              <a:spcAft>
                <a:spcPts val="0"/>
              </a:spcAft>
              <a:buClr>
                <a:schemeClr val="dk1"/>
              </a:buClr>
              <a:buSzPts val="7700"/>
              <a:buFont typeface="Arial"/>
              <a:buNone/>
              <a:defRPr b="0" i="0" sz="7700" u="none" cap="none" strike="noStrike">
                <a:solidFill>
                  <a:schemeClr val="dk1"/>
                </a:solidFill>
                <a:latin typeface="Arial"/>
                <a:ea typeface="Arial"/>
                <a:cs typeface="Arial"/>
                <a:sym typeface="Arial"/>
              </a:defRPr>
            </a:lvl2pPr>
            <a:lvl3pPr lvl="2" marR="0" rtl="0" algn="ctr">
              <a:spcBef>
                <a:spcPts val="132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lvl="3"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4pPr>
            <a:lvl5pPr lvl="4"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5pPr>
            <a:lvl6pPr lvl="5"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6pPr>
            <a:lvl7pPr lvl="6"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7pPr>
            <a:lvl8pPr lvl="7"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8pPr>
            <a:lvl9pPr lvl="8" marR="0" rtl="0" algn="ctr">
              <a:spcBef>
                <a:spcPts val="1100"/>
              </a:spcBef>
              <a:spcAft>
                <a:spcPts val="0"/>
              </a:spcAft>
              <a:buClr>
                <a:schemeClr val="dk1"/>
              </a:buClr>
              <a:buSzPts val="5500"/>
              <a:buFont typeface="Arial"/>
              <a:buNone/>
              <a:defRPr b="0" i="0" sz="5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1"/>
          <p:cNvSpPr txBox="1"/>
          <p:nvPr>
            <p:ph type="title"/>
          </p:nvPr>
        </p:nvSpPr>
        <p:spPr>
          <a:xfrm>
            <a:off x="914400" y="1098550"/>
            <a:ext cx="16459200" cy="4572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42" name="Google Shape;42;p11"/>
          <p:cNvSpPr txBox="1"/>
          <p:nvPr>
            <p:ph idx="1" type="body"/>
          </p:nvPr>
        </p:nvSpPr>
        <p:spPr>
          <a:xfrm rot="5400000">
            <a:off x="92075" y="7223125"/>
            <a:ext cx="18103849" cy="16459200"/>
          </a:xfrm>
          <a:prstGeom prst="rect">
            <a:avLst/>
          </a:prstGeom>
          <a:noFill/>
          <a:ln>
            <a:noFill/>
          </a:ln>
        </p:spPr>
        <p:txBody>
          <a:bodyPr anchorCtr="0" anchor="t" bIns="45700" lIns="91425" spcFirstLastPara="1" rIns="91425" wrap="square" tIns="45700">
            <a:noAutofit/>
          </a:bodyPr>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12"/>
          <p:cNvSpPr txBox="1"/>
          <p:nvPr>
            <p:ph type="title"/>
          </p:nvPr>
        </p:nvSpPr>
        <p:spPr>
          <a:xfrm rot="5400000">
            <a:off x="3613150" y="10744200"/>
            <a:ext cx="23406100" cy="4114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45" name="Google Shape;45;p12"/>
          <p:cNvSpPr txBox="1"/>
          <p:nvPr>
            <p:ph idx="1" type="body"/>
          </p:nvPr>
        </p:nvSpPr>
        <p:spPr>
          <a:xfrm rot="5400000">
            <a:off x="-4692650" y="6705600"/>
            <a:ext cx="23406100" cy="12192000"/>
          </a:xfrm>
          <a:prstGeom prst="rect">
            <a:avLst/>
          </a:prstGeom>
          <a:noFill/>
          <a:ln>
            <a:noFill/>
          </a:ln>
        </p:spPr>
        <p:txBody>
          <a:bodyPr anchorCtr="0" anchor="t" bIns="45700" lIns="91425" spcFirstLastPara="1" rIns="91425" wrap="square" tIns="45700">
            <a:noAutofit/>
          </a:bodyPr>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914400" y="1098550"/>
            <a:ext cx="16459200" cy="4572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15" name="Google Shape;15;p3"/>
          <p:cNvSpPr txBox="1"/>
          <p:nvPr>
            <p:ph idx="1" type="body"/>
          </p:nvPr>
        </p:nvSpPr>
        <p:spPr>
          <a:xfrm>
            <a:off x="914400" y="6400800"/>
            <a:ext cx="16459200" cy="18103849"/>
          </a:xfrm>
          <a:prstGeom prst="rect">
            <a:avLst/>
          </a:prstGeom>
          <a:noFill/>
          <a:ln>
            <a:noFill/>
          </a:ln>
        </p:spPr>
        <p:txBody>
          <a:bodyPr anchorCtr="0" anchor="t" bIns="45700" lIns="91425" spcFirstLastPara="1" rIns="91425" wrap="square" tIns="45700">
            <a:noAutofit/>
          </a:bodyPr>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1444625" y="17627600"/>
            <a:ext cx="15544800" cy="54483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1444625" y="11626850"/>
            <a:ext cx="15544800" cy="60007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914400" y="1098550"/>
            <a:ext cx="16459200" cy="4572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21" name="Google Shape;21;p5"/>
          <p:cNvSpPr txBox="1"/>
          <p:nvPr>
            <p:ph idx="1" type="body"/>
          </p:nvPr>
        </p:nvSpPr>
        <p:spPr>
          <a:xfrm>
            <a:off x="914400" y="6400800"/>
            <a:ext cx="8153400" cy="18103849"/>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5"/>
          <p:cNvSpPr txBox="1"/>
          <p:nvPr>
            <p:ph idx="2" type="body"/>
          </p:nvPr>
        </p:nvSpPr>
        <p:spPr>
          <a:xfrm>
            <a:off x="9220200" y="6400800"/>
            <a:ext cx="8153400" cy="18103849"/>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6"/>
          <p:cNvSpPr txBox="1"/>
          <p:nvPr>
            <p:ph type="title"/>
          </p:nvPr>
        </p:nvSpPr>
        <p:spPr>
          <a:xfrm>
            <a:off x="914400" y="1098550"/>
            <a:ext cx="16459200" cy="4572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25" name="Google Shape;25;p6"/>
          <p:cNvSpPr txBox="1"/>
          <p:nvPr>
            <p:ph idx="1" type="body"/>
          </p:nvPr>
        </p:nvSpPr>
        <p:spPr>
          <a:xfrm>
            <a:off x="914400" y="6140450"/>
            <a:ext cx="8080375" cy="25590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6" name="Google Shape;26;p6"/>
          <p:cNvSpPr txBox="1"/>
          <p:nvPr>
            <p:ph idx="2" type="body"/>
          </p:nvPr>
        </p:nvSpPr>
        <p:spPr>
          <a:xfrm>
            <a:off x="914400" y="8699500"/>
            <a:ext cx="8080375" cy="1580515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 name="Google Shape;27;p6"/>
          <p:cNvSpPr txBox="1"/>
          <p:nvPr>
            <p:ph idx="3" type="body"/>
          </p:nvPr>
        </p:nvSpPr>
        <p:spPr>
          <a:xfrm>
            <a:off x="9290050" y="6140450"/>
            <a:ext cx="8083550" cy="25590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8" name="Google Shape;28;p6"/>
          <p:cNvSpPr txBox="1"/>
          <p:nvPr>
            <p:ph idx="4" type="body"/>
          </p:nvPr>
        </p:nvSpPr>
        <p:spPr>
          <a:xfrm>
            <a:off x="9290050" y="8699500"/>
            <a:ext cx="8083550" cy="1580515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914400" y="1098550"/>
            <a:ext cx="16459200" cy="4572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sp>
        <p:nvSpPr>
          <p:cNvPr id="33" name="Google Shape;33;p9"/>
          <p:cNvSpPr txBox="1"/>
          <p:nvPr>
            <p:ph type="title"/>
          </p:nvPr>
        </p:nvSpPr>
        <p:spPr>
          <a:xfrm>
            <a:off x="914400" y="1092200"/>
            <a:ext cx="6016625" cy="4648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34" name="Google Shape;34;p9"/>
          <p:cNvSpPr txBox="1"/>
          <p:nvPr>
            <p:ph idx="1" type="body"/>
          </p:nvPr>
        </p:nvSpPr>
        <p:spPr>
          <a:xfrm>
            <a:off x="7150100" y="1092200"/>
            <a:ext cx="10223500" cy="234124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9"/>
          <p:cNvSpPr txBox="1"/>
          <p:nvPr>
            <p:ph idx="2" type="body"/>
          </p:nvPr>
        </p:nvSpPr>
        <p:spPr>
          <a:xfrm>
            <a:off x="914400" y="5740400"/>
            <a:ext cx="6016625" cy="1876424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10"/>
          <p:cNvSpPr txBox="1"/>
          <p:nvPr>
            <p:ph type="title"/>
          </p:nvPr>
        </p:nvSpPr>
        <p:spPr>
          <a:xfrm>
            <a:off x="3584575" y="19202400"/>
            <a:ext cx="10972800" cy="22669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2100" u="none" cap="none" strike="noStrike">
                <a:solidFill>
                  <a:schemeClr val="dk2"/>
                </a:solidFill>
                <a:latin typeface="Arial"/>
                <a:ea typeface="Arial"/>
                <a:cs typeface="Arial"/>
                <a:sym typeface="Arial"/>
              </a:defRPr>
            </a:lvl9pPr>
          </a:lstStyle>
          <a:p/>
        </p:txBody>
      </p:sp>
      <p:sp>
        <p:nvSpPr>
          <p:cNvPr id="38" name="Google Shape;38;p10"/>
          <p:cNvSpPr/>
          <p:nvPr>
            <p:ph idx="2" type="pic"/>
          </p:nvPr>
        </p:nvSpPr>
        <p:spPr>
          <a:xfrm>
            <a:off x="3584575" y="2451100"/>
            <a:ext cx="10972800" cy="16459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9" name="Google Shape;39;p10"/>
          <p:cNvSpPr txBox="1"/>
          <p:nvPr>
            <p:ph idx="1" type="body"/>
          </p:nvPr>
        </p:nvSpPr>
        <p:spPr>
          <a:xfrm>
            <a:off x="3584575" y="21469350"/>
            <a:ext cx="10972800" cy="3219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png"/><Relationship Id="rId11" Type="http://schemas.openxmlformats.org/officeDocument/2006/relationships/image" Target="../media/image14.jpg"/><Relationship Id="rId22" Type="http://schemas.openxmlformats.org/officeDocument/2006/relationships/image" Target="../media/image7.png"/><Relationship Id="rId10" Type="http://schemas.openxmlformats.org/officeDocument/2006/relationships/image" Target="../media/image5.png"/><Relationship Id="rId21" Type="http://schemas.openxmlformats.org/officeDocument/2006/relationships/image" Target="../media/image13.png"/><Relationship Id="rId13" Type="http://schemas.openxmlformats.org/officeDocument/2006/relationships/image" Target="../media/image1.jpg"/><Relationship Id="rId24" Type="http://schemas.openxmlformats.org/officeDocument/2006/relationships/image" Target="../media/image10.png"/><Relationship Id="rId12" Type="http://schemas.openxmlformats.org/officeDocument/2006/relationships/image" Target="../media/image12.jpg"/><Relationship Id="rId2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orums.fast.ai/t/deep-learning-lesson-1-notes/27748" TargetMode="External"/><Relationship Id="rId4" Type="http://schemas.openxmlformats.org/officeDocument/2006/relationships/hyperlink" Target="http://dev.fast.ai/metrics#top_k_accuracy" TargetMode="External"/><Relationship Id="rId9" Type="http://schemas.openxmlformats.org/officeDocument/2006/relationships/hyperlink" Target="https://www.kaggle.com/phoenix9032/fastai-ensemble-tutorial-aerial-cactus" TargetMode="External"/><Relationship Id="rId15" Type="http://schemas.openxmlformats.org/officeDocument/2006/relationships/image" Target="../media/image6.jpg"/><Relationship Id="rId14" Type="http://schemas.openxmlformats.org/officeDocument/2006/relationships/image" Target="../media/image8.jpg"/><Relationship Id="rId17" Type="http://schemas.openxmlformats.org/officeDocument/2006/relationships/image" Target="../media/image9.png"/><Relationship Id="rId16" Type="http://schemas.openxmlformats.org/officeDocument/2006/relationships/image" Target="../media/image4.jpg"/><Relationship Id="rId5" Type="http://schemas.openxmlformats.org/officeDocument/2006/relationships/hyperlink" Target="https://towardsdatascience.com/understanding-and-visualizing-densenets-7f688092391a" TargetMode="External"/><Relationship Id="rId19" Type="http://schemas.openxmlformats.org/officeDocument/2006/relationships/image" Target="../media/image11.png"/><Relationship Id="rId6" Type="http://schemas.openxmlformats.org/officeDocument/2006/relationships/hyperlink" Target="https://www.kaggle.com/tahsin/ifood-2019-fast-ai-implementation" TargetMode="External"/><Relationship Id="rId18" Type="http://schemas.openxmlformats.org/officeDocument/2006/relationships/image" Target="../media/image15.png"/><Relationship Id="rId7" Type="http://schemas.openxmlformats.org/officeDocument/2006/relationships/hyperlink" Target="https://www.kaggle.com/phoenix9032/fastai-ensemble-tutorial-aerial-cactus" TargetMode="External"/><Relationship Id="rId8" Type="http://schemas.openxmlformats.org/officeDocument/2006/relationships/hyperlink" Target="https://machinelearningmastery.com/model-averaging-ensemble-for-deep-learning-neural-networ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3064"/>
            </a:gs>
            <a:gs pos="50000">
              <a:srgbClr val="EAEAEA"/>
            </a:gs>
            <a:gs pos="100000">
              <a:srgbClr val="003064"/>
            </a:gs>
          </a:gsLst>
          <a:lin ang="5400000" scaled="0"/>
        </a:gradFill>
      </p:bgPr>
    </p:bg>
    <p:spTree>
      <p:nvGrpSpPr>
        <p:cNvPr id="50" name="Shape 50"/>
        <p:cNvGrpSpPr/>
        <p:nvPr/>
      </p:nvGrpSpPr>
      <p:grpSpPr>
        <a:xfrm>
          <a:off x="0" y="0"/>
          <a:ext cx="0" cy="0"/>
          <a:chOff x="0" y="0"/>
          <a:chExt cx="0" cy="0"/>
        </a:xfrm>
      </p:grpSpPr>
      <p:sp>
        <p:nvSpPr>
          <p:cNvPr id="51" name="Google Shape;51;p13"/>
          <p:cNvSpPr/>
          <p:nvPr/>
        </p:nvSpPr>
        <p:spPr>
          <a:xfrm>
            <a:off x="9550400" y="4302175"/>
            <a:ext cx="8210700" cy="225249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4900">
              <a:solidFill>
                <a:schemeClr val="dk1"/>
              </a:solidFill>
              <a:latin typeface="Arial"/>
              <a:ea typeface="Arial"/>
              <a:cs typeface="Arial"/>
              <a:sym typeface="Arial"/>
            </a:endParaRPr>
          </a:p>
        </p:txBody>
      </p:sp>
      <p:sp>
        <p:nvSpPr>
          <p:cNvPr id="52" name="Google Shape;52;p13"/>
          <p:cNvSpPr/>
          <p:nvPr/>
        </p:nvSpPr>
        <p:spPr>
          <a:xfrm>
            <a:off x="539750" y="4213225"/>
            <a:ext cx="8604300" cy="225249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900">
              <a:solidFill>
                <a:schemeClr val="dk1"/>
              </a:solidFill>
              <a:latin typeface="Arial"/>
              <a:ea typeface="Arial"/>
              <a:cs typeface="Arial"/>
              <a:sym typeface="Arial"/>
            </a:endParaRPr>
          </a:p>
        </p:txBody>
      </p:sp>
      <p:sp>
        <p:nvSpPr>
          <p:cNvPr id="53" name="Google Shape;53;p13"/>
          <p:cNvSpPr txBox="1"/>
          <p:nvPr/>
        </p:nvSpPr>
        <p:spPr>
          <a:xfrm>
            <a:off x="1277925" y="11846750"/>
            <a:ext cx="6879900" cy="7968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None/>
            </a:pPr>
            <a:r>
              <a:rPr b="1" lang="en-US" sz="4000">
                <a:solidFill>
                  <a:schemeClr val="dk1"/>
                </a:solidFill>
              </a:rPr>
              <a:t>Exploratory Data Analysis</a:t>
            </a:r>
            <a:endParaRPr sz="4000"/>
          </a:p>
        </p:txBody>
      </p:sp>
      <p:sp>
        <p:nvSpPr>
          <p:cNvPr id="54" name="Google Shape;54;p13"/>
          <p:cNvSpPr/>
          <p:nvPr/>
        </p:nvSpPr>
        <p:spPr>
          <a:xfrm>
            <a:off x="612775" y="387350"/>
            <a:ext cx="17148300" cy="3304500"/>
          </a:xfrm>
          <a:prstGeom prst="roundRect">
            <a:avLst>
              <a:gd fmla="val 10870" name="adj"/>
            </a:avLst>
          </a:prstGeom>
          <a:gradFill>
            <a:gsLst>
              <a:gs pos="0">
                <a:srgbClr val="A7C4FF"/>
              </a:gs>
              <a:gs pos="100000">
                <a:schemeClr val="lt1"/>
              </a:gs>
            </a:gsLst>
            <a:lin ang="5400000" scaled="0"/>
          </a:gradFill>
          <a:ln cap="flat" cmpd="sng" w="9525">
            <a:solidFill>
              <a:schemeClr val="dk1"/>
            </a:solidFill>
            <a:prstDash val="solid"/>
            <a:round/>
            <a:headEnd len="sm" w="sm" type="none"/>
            <a:tailEnd len="sm" w="sm" type="none"/>
          </a:ln>
        </p:spPr>
        <p:txBody>
          <a:bodyPr anchorCtr="0" anchor="ctr" bIns="26100" lIns="52225" spcFirstLastPara="1" rIns="52225" wrap="square" tIns="26100">
            <a:noAutofit/>
          </a:bodyPr>
          <a:lstStyle/>
          <a:p>
            <a:pPr indent="0" lvl="0" marL="0" marR="0" rtl="0" algn="ctr">
              <a:spcBef>
                <a:spcPts val="0"/>
              </a:spcBef>
              <a:spcAft>
                <a:spcPts val="0"/>
              </a:spcAft>
              <a:buNone/>
            </a:pPr>
            <a:r>
              <a:t/>
            </a:r>
            <a:endParaRPr b="0" sz="4900" u="none">
              <a:solidFill>
                <a:schemeClr val="lt1"/>
              </a:solidFill>
              <a:latin typeface="Arial"/>
              <a:ea typeface="Arial"/>
              <a:cs typeface="Arial"/>
              <a:sym typeface="Arial"/>
            </a:endParaRPr>
          </a:p>
        </p:txBody>
      </p:sp>
      <p:sp>
        <p:nvSpPr>
          <p:cNvPr id="55" name="Google Shape;55;p13"/>
          <p:cNvSpPr txBox="1"/>
          <p:nvPr/>
        </p:nvSpPr>
        <p:spPr>
          <a:xfrm>
            <a:off x="3480625" y="581951"/>
            <a:ext cx="13479900" cy="31098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Clr>
                <a:srgbClr val="000000"/>
              </a:buClr>
              <a:buFont typeface="Arial"/>
              <a:buNone/>
            </a:pPr>
            <a:r>
              <a:rPr b="1" lang="en-US" sz="6500">
                <a:solidFill>
                  <a:schemeClr val="dk1"/>
                </a:solidFill>
              </a:rPr>
              <a:t>iFOOD KAGGLE CHALLENGE</a:t>
            </a:r>
            <a:endParaRPr sz="900"/>
          </a:p>
          <a:p>
            <a:pPr indent="457200" lvl="0" marL="2743200" marR="0" rtl="0" algn="l">
              <a:spcBef>
                <a:spcPts val="1200"/>
              </a:spcBef>
              <a:spcAft>
                <a:spcPts val="0"/>
              </a:spcAft>
              <a:buNone/>
            </a:pPr>
            <a:r>
              <a:rPr b="1" lang="en-US" sz="3700">
                <a:solidFill>
                  <a:schemeClr val="dk1"/>
                </a:solidFill>
              </a:rPr>
              <a:t>Ankit Narasimhan (an46)</a:t>
            </a:r>
            <a:endParaRPr b="1" sz="3700">
              <a:solidFill>
                <a:schemeClr val="dk1"/>
              </a:solidFill>
            </a:endParaRPr>
          </a:p>
          <a:p>
            <a:pPr indent="457200" lvl="0" marL="2286000" marR="0" rtl="0" algn="l">
              <a:spcBef>
                <a:spcPts val="1200"/>
              </a:spcBef>
              <a:spcAft>
                <a:spcPts val="0"/>
              </a:spcAft>
              <a:buNone/>
            </a:pPr>
            <a:r>
              <a:rPr b="1" lang="en-US" sz="3700">
                <a:solidFill>
                  <a:schemeClr val="dk1"/>
                </a:solidFill>
              </a:rPr>
              <a:t>Christine Grace Tharian (ct49) </a:t>
            </a:r>
            <a:endParaRPr b="1" sz="3700">
              <a:solidFill>
                <a:schemeClr val="dk1"/>
              </a:solidFill>
            </a:endParaRPr>
          </a:p>
          <a:p>
            <a:pPr indent="457200" lvl="0" marL="2286000" marR="0" rtl="0" algn="l">
              <a:spcBef>
                <a:spcPts val="1200"/>
              </a:spcBef>
              <a:spcAft>
                <a:spcPts val="0"/>
              </a:spcAft>
              <a:buNone/>
            </a:pPr>
            <a:r>
              <a:rPr b="1" lang="en-US" sz="3700">
                <a:solidFill>
                  <a:schemeClr val="dk1"/>
                </a:solidFill>
              </a:rPr>
              <a:t>Team Name : comp540_an46_ct49</a:t>
            </a:r>
            <a:endParaRPr b="1" sz="3700">
              <a:solidFill>
                <a:schemeClr val="dk1"/>
              </a:solidFill>
            </a:endParaRPr>
          </a:p>
          <a:p>
            <a:pPr indent="457200" lvl="0" marL="2286000" marR="0" rtl="0" algn="l">
              <a:spcBef>
                <a:spcPts val="1200"/>
              </a:spcBef>
              <a:spcAft>
                <a:spcPts val="0"/>
              </a:spcAft>
              <a:buNone/>
            </a:pPr>
            <a:r>
              <a:t/>
            </a:r>
            <a:endParaRPr b="1" sz="3700">
              <a:solidFill>
                <a:schemeClr val="dk1"/>
              </a:solidFill>
            </a:endParaRPr>
          </a:p>
        </p:txBody>
      </p:sp>
      <p:sp>
        <p:nvSpPr>
          <p:cNvPr id="56" name="Google Shape;56;p13"/>
          <p:cNvSpPr txBox="1"/>
          <p:nvPr/>
        </p:nvSpPr>
        <p:spPr>
          <a:xfrm>
            <a:off x="12172950" y="23167975"/>
            <a:ext cx="3114600" cy="6144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None/>
            </a:pPr>
            <a:r>
              <a:rPr b="1" lang="en-US" sz="4000">
                <a:solidFill>
                  <a:schemeClr val="dk1"/>
                </a:solidFill>
              </a:rPr>
              <a:t>References</a:t>
            </a:r>
            <a:endParaRPr b="1" sz="4000"/>
          </a:p>
        </p:txBody>
      </p:sp>
      <p:sp>
        <p:nvSpPr>
          <p:cNvPr id="57" name="Google Shape;57;p13"/>
          <p:cNvSpPr txBox="1"/>
          <p:nvPr/>
        </p:nvSpPr>
        <p:spPr>
          <a:xfrm>
            <a:off x="1274600" y="13410350"/>
            <a:ext cx="7191300" cy="3892500"/>
          </a:xfrm>
          <a:prstGeom prst="rect">
            <a:avLst/>
          </a:prstGeom>
          <a:noFill/>
          <a:ln>
            <a:noFill/>
          </a:ln>
        </p:spPr>
        <p:txBody>
          <a:bodyPr anchorCtr="0" anchor="t" bIns="17475" lIns="34950" spcFirstLastPara="1" rIns="34950" wrap="square" tIns="17475">
            <a:noAutofit/>
          </a:bodyPr>
          <a:lstStyle/>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rPr>
              <a:t>Using PCA to reduce the dimension of our data, we can see that classes are not scattered uniformly and there are outliers in each class which have the potential to throw off our classification models</a:t>
            </a:r>
            <a:endParaRPr sz="24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10093325" y="23858475"/>
            <a:ext cx="6930900" cy="2312700"/>
          </a:xfrm>
          <a:prstGeom prst="rect">
            <a:avLst/>
          </a:prstGeom>
          <a:noFill/>
          <a:ln>
            <a:noFill/>
          </a:ln>
        </p:spPr>
        <p:txBody>
          <a:bodyPr anchorCtr="0" anchor="t" bIns="17475" lIns="34950" spcFirstLastPara="1" rIns="34950" wrap="square" tIns="17475">
            <a:noAutofit/>
          </a:bodyPr>
          <a:lstStyle/>
          <a:p>
            <a:pPr indent="-323850" lvl="0" marL="457200" rtl="0" algn="l">
              <a:lnSpc>
                <a:spcPct val="115000"/>
              </a:lnSpc>
              <a:spcBef>
                <a:spcPts val="0"/>
              </a:spcBef>
              <a:spcAft>
                <a:spcPts val="0"/>
              </a:spcAft>
              <a:buClr>
                <a:schemeClr val="dk1"/>
              </a:buClr>
              <a:buSzPts val="1500"/>
              <a:buChar char="●"/>
            </a:pPr>
            <a:r>
              <a:rPr lang="en-US" sz="1500" u="sng">
                <a:solidFill>
                  <a:srgbClr val="1155CC"/>
                </a:solidFill>
                <a:hlinkClick r:id="rId3">
                  <a:extLst>
                    <a:ext uri="{A12FA001-AC4F-418D-AE19-62706E023703}">
                      <ahyp:hlinkClr val="tx"/>
                    </a:ext>
                  </a:extLst>
                </a:hlinkClick>
              </a:rPr>
              <a:t>https://forums.fast.ai/t/deep-learning-lesson-1-notes/27748</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u="sng">
                <a:solidFill>
                  <a:srgbClr val="1155CC"/>
                </a:solidFill>
                <a:hlinkClick r:id="rId4">
                  <a:extLst>
                    <a:ext uri="{A12FA001-AC4F-418D-AE19-62706E023703}">
                      <ahyp:hlinkClr val="tx"/>
                    </a:ext>
                  </a:extLst>
                </a:hlinkClick>
              </a:rPr>
              <a:t>http://dev.fast.ai/metrics#top_k_accuracy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u="sng">
                <a:solidFill>
                  <a:srgbClr val="1155CC"/>
                </a:solidFill>
                <a:hlinkClick r:id="rId5">
                  <a:extLst>
                    <a:ext uri="{A12FA001-AC4F-418D-AE19-62706E023703}">
                      <ahyp:hlinkClr val="tx"/>
                    </a:ext>
                  </a:extLst>
                </a:hlinkClick>
              </a:rPr>
              <a:t>https://towardsdatascience.com/understanding-and-visualizing-densenets-7f688092391a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u="sng">
                <a:solidFill>
                  <a:srgbClr val="1155CC"/>
                </a:solidFill>
                <a:hlinkClick r:id="rId6">
                  <a:extLst>
                    <a:ext uri="{A12FA001-AC4F-418D-AE19-62706E023703}">
                      <ahyp:hlinkClr val="tx"/>
                    </a:ext>
                  </a:extLst>
                </a:hlinkClick>
              </a:rPr>
              <a:t>https://www.kaggle.com/tahsin/ifood-2019-fast-ai-implementation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u="sng">
                <a:solidFill>
                  <a:srgbClr val="1155CC"/>
                </a:solidFill>
                <a:hlinkClick r:id="rId7">
                  <a:extLst>
                    <a:ext uri="{A12FA001-AC4F-418D-AE19-62706E023703}">
                      <ahyp:hlinkClr val="tx"/>
                    </a:ext>
                  </a:extLst>
                </a:hlinkClick>
              </a:rPr>
              <a:t>https://www.kaggle.com/phoenix9032/fastai-ensemble-tutorial-aerial-cactu</a:t>
            </a:r>
            <a:endParaRPr sz="1500"/>
          </a:p>
          <a:p>
            <a:pPr indent="-323850" lvl="0" marL="457200" rtl="0" algn="l">
              <a:lnSpc>
                <a:spcPct val="115000"/>
              </a:lnSpc>
              <a:spcBef>
                <a:spcPts val="0"/>
              </a:spcBef>
              <a:spcAft>
                <a:spcPts val="0"/>
              </a:spcAft>
              <a:buClr>
                <a:schemeClr val="dk1"/>
              </a:buClr>
              <a:buSzPts val="1500"/>
              <a:buChar char="●"/>
            </a:pPr>
            <a:r>
              <a:rPr lang="en-US" sz="1500" u="sng">
                <a:solidFill>
                  <a:srgbClr val="1155CC"/>
                </a:solidFill>
                <a:highlight>
                  <a:srgbClr val="FFFFFF"/>
                </a:highlight>
                <a:hlinkClick r:id="rId8">
                  <a:extLst>
                    <a:ext uri="{A12FA001-AC4F-418D-AE19-62706E023703}">
                      <ahyp:hlinkClr val="tx"/>
                    </a:ext>
                  </a:extLst>
                </a:hlinkClick>
              </a:rPr>
              <a:t>https://machinelearningmastery.com/model-averaging-ensemble-for-deep-learning-neural-networks/</a:t>
            </a:r>
            <a:r>
              <a:rPr lang="en-US" sz="1500" u="sng">
                <a:solidFill>
                  <a:srgbClr val="1155CC"/>
                </a:solidFill>
                <a:hlinkClick r:id="rId9">
                  <a:extLst>
                    <a:ext uri="{A12FA001-AC4F-418D-AE19-62706E023703}">
                      <ahyp:hlinkClr val="tx"/>
                    </a:ext>
                  </a:extLst>
                </a:hlinkClick>
              </a:rPr>
              <a:t>s</a:t>
            </a:r>
            <a:endParaRPr sz="1500">
              <a:solidFill>
                <a:schemeClr val="dk1"/>
              </a:solidFill>
            </a:endParaRPr>
          </a:p>
        </p:txBody>
      </p:sp>
      <p:sp>
        <p:nvSpPr>
          <p:cNvPr id="59" name="Google Shape;59;p13"/>
          <p:cNvSpPr txBox="1"/>
          <p:nvPr/>
        </p:nvSpPr>
        <p:spPr>
          <a:xfrm>
            <a:off x="10018725" y="6740925"/>
            <a:ext cx="7177200" cy="4706700"/>
          </a:xfrm>
          <a:prstGeom prst="rect">
            <a:avLst/>
          </a:prstGeom>
          <a:noFill/>
          <a:ln>
            <a:noFill/>
          </a:ln>
        </p:spPr>
        <p:txBody>
          <a:bodyPr anchorCtr="0" anchor="t" bIns="17475" lIns="34950" spcFirstLastPara="1" rIns="34950" wrap="square" tIns="17475">
            <a:noAutofit/>
          </a:bodyPr>
          <a:lstStyle/>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500">
                <a:solidFill>
                  <a:schemeClr val="dk1"/>
                </a:solidFill>
              </a:rPr>
              <a:t>The final model is an ensemble of  Densenet161, Densenet169, and Densenet201 with an accuracy of 89.95%. We chose Densenet  as it allows gradients to propagate across deep neural network and thus prevents vanishing gradient problem. It has an ability to capture diversified features and richer patterns.Densenet classifier uses features of all complexity level and tends to give a smoother decision boundary. We also adopted transfer learning and pretrained the models on Imagenet. </a:t>
            </a:r>
            <a:endParaRPr sz="2500">
              <a:solidFill>
                <a:schemeClr val="dk1"/>
              </a:solidFill>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60" name="Google Shape;60;p13"/>
          <p:cNvSpPr txBox="1"/>
          <p:nvPr/>
        </p:nvSpPr>
        <p:spPr>
          <a:xfrm>
            <a:off x="1371600" y="4483100"/>
            <a:ext cx="6695700" cy="10398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None/>
            </a:pPr>
            <a:r>
              <a:rPr b="1" lang="en-US" sz="4000">
                <a:solidFill>
                  <a:schemeClr val="dk1"/>
                </a:solidFill>
              </a:rPr>
              <a:t>What makes this problem challenging?</a:t>
            </a:r>
            <a:endParaRPr sz="4000"/>
          </a:p>
        </p:txBody>
      </p:sp>
      <p:sp>
        <p:nvSpPr>
          <p:cNvPr id="61" name="Google Shape;61;p13"/>
          <p:cNvSpPr txBox="1"/>
          <p:nvPr/>
        </p:nvSpPr>
        <p:spPr>
          <a:xfrm>
            <a:off x="10287000" y="4249625"/>
            <a:ext cx="6695700" cy="7968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None/>
            </a:pPr>
            <a:r>
              <a:rPr b="1" lang="en-US" sz="4000">
                <a:solidFill>
                  <a:schemeClr val="dk1"/>
                </a:solidFill>
              </a:rPr>
              <a:t>Final Model</a:t>
            </a:r>
            <a:endParaRPr sz="4000"/>
          </a:p>
        </p:txBody>
      </p:sp>
      <p:sp>
        <p:nvSpPr>
          <p:cNvPr id="62" name="Google Shape;62;p13"/>
          <p:cNvSpPr txBox="1"/>
          <p:nvPr/>
        </p:nvSpPr>
        <p:spPr>
          <a:xfrm>
            <a:off x="1494025" y="16226600"/>
            <a:ext cx="6695700" cy="796800"/>
          </a:xfrm>
          <a:prstGeom prst="rect">
            <a:avLst/>
          </a:prstGeom>
          <a:noFill/>
          <a:ln>
            <a:noFill/>
          </a:ln>
        </p:spPr>
        <p:txBody>
          <a:bodyPr anchorCtr="0" anchor="t" bIns="26100" lIns="52225" spcFirstLastPara="1" rIns="52225" wrap="square" tIns="26100">
            <a:noAutofit/>
          </a:bodyPr>
          <a:lstStyle/>
          <a:p>
            <a:pPr indent="457200" lvl="0" marL="0" marR="0" rtl="0" algn="l">
              <a:spcBef>
                <a:spcPts val="0"/>
              </a:spcBef>
              <a:spcAft>
                <a:spcPts val="0"/>
              </a:spcAft>
              <a:buNone/>
            </a:pPr>
            <a:r>
              <a:rPr b="1" lang="en-US" sz="4000">
                <a:solidFill>
                  <a:schemeClr val="dk1"/>
                </a:solidFill>
              </a:rPr>
              <a:t>Data Augmentation</a:t>
            </a:r>
            <a:endParaRPr b="1" sz="4000" u="none">
              <a:solidFill>
                <a:schemeClr val="dk1"/>
              </a:solidFill>
              <a:latin typeface="Arial"/>
              <a:ea typeface="Arial"/>
              <a:cs typeface="Arial"/>
              <a:sym typeface="Arial"/>
            </a:endParaRPr>
          </a:p>
        </p:txBody>
      </p:sp>
      <p:sp>
        <p:nvSpPr>
          <p:cNvPr id="63" name="Google Shape;63;p13"/>
          <p:cNvSpPr txBox="1"/>
          <p:nvPr/>
        </p:nvSpPr>
        <p:spPr>
          <a:xfrm>
            <a:off x="1274600" y="17023400"/>
            <a:ext cx="7191300" cy="4425600"/>
          </a:xfrm>
          <a:prstGeom prst="rect">
            <a:avLst/>
          </a:prstGeom>
          <a:noFill/>
          <a:ln>
            <a:noFill/>
          </a:ln>
        </p:spPr>
        <p:txBody>
          <a:bodyPr anchorCtr="0" anchor="t" bIns="17475" lIns="34950" spcFirstLastPara="1" rIns="34950" wrap="square" tIns="17475">
            <a:noAutofit/>
          </a:bodyPr>
          <a:lstStyle/>
          <a:p>
            <a:pPr indent="-381000" lvl="0" marL="457200" rtl="0" algn="l">
              <a:spcBef>
                <a:spcPts val="0"/>
              </a:spcBef>
              <a:spcAft>
                <a:spcPts val="0"/>
              </a:spcAft>
              <a:buClr>
                <a:schemeClr val="dk1"/>
              </a:buClr>
              <a:buSzPts val="2400"/>
              <a:buChar char="●"/>
            </a:pPr>
            <a:r>
              <a:rPr lang="en-US" sz="2400">
                <a:solidFill>
                  <a:schemeClr val="dk1"/>
                </a:solidFill>
              </a:rPr>
              <a:t>Image Variations:</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do_flip,flip_vert,max_rotate,max_zoom,max_lighting,resize method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Dropout</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Mixup:</a:t>
            </a:r>
            <a:endParaRPr sz="24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highlight>
                  <a:srgbClr val="E4E8EE"/>
                </a:highlight>
              </a:rPr>
              <a:t>         		</a:t>
            </a:r>
            <a:r>
              <a:rPr lang="en-US" sz="2400">
                <a:solidFill>
                  <a:schemeClr val="dk1"/>
                </a:solidFill>
                <a:highlight>
                  <a:schemeClr val="lt1"/>
                </a:highlight>
              </a:rPr>
              <a:t>new_image = t * image1 + (1-t) * image2</a:t>
            </a:r>
            <a:endParaRPr sz="24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2400">
                <a:solidFill>
                  <a:schemeClr val="dk1"/>
                </a:solidFill>
                <a:highlight>
                  <a:schemeClr val="lt1"/>
                </a:highlight>
              </a:rPr>
              <a:t>			new_target = t * target1 + (1-t) * target2</a:t>
            </a:r>
            <a:endParaRPr sz="2400">
              <a:solidFill>
                <a:schemeClr val="dk1"/>
              </a:solidFill>
              <a:highlight>
                <a:schemeClr val="lt1"/>
              </a:highlight>
            </a:endParaRPr>
          </a:p>
          <a:p>
            <a:pPr indent="-381000" lvl="0" marL="457200" rtl="0" algn="l">
              <a:spcBef>
                <a:spcPts val="0"/>
              </a:spcBef>
              <a:spcAft>
                <a:spcPts val="0"/>
              </a:spcAft>
              <a:buClr>
                <a:schemeClr val="dk1"/>
              </a:buClr>
              <a:buSzPts val="2400"/>
              <a:buChar char="●"/>
            </a:pPr>
            <a:r>
              <a:rPr lang="en-US" sz="2400">
                <a:solidFill>
                  <a:schemeClr val="dk1"/>
                </a:solidFill>
                <a:highlight>
                  <a:schemeClr val="lt1"/>
                </a:highlight>
              </a:rPr>
              <a:t>Label Smoothing</a:t>
            </a:r>
            <a:endParaRPr>
              <a:solidFill>
                <a:schemeClr val="dk1"/>
              </a:solidFill>
            </a:endParaRPr>
          </a:p>
          <a:p>
            <a:pPr indent="0" lvl="0" marL="0" rtl="0" algn="l">
              <a:spcBef>
                <a:spcPts val="0"/>
              </a:spcBef>
              <a:spcAft>
                <a:spcPts val="0"/>
              </a:spcAft>
              <a:buClr>
                <a:schemeClr val="dk1"/>
              </a:buClr>
              <a:buFont typeface="Arial"/>
              <a:buNone/>
            </a:pPr>
            <a:r>
              <a:rPr b="1" lang="en-US" sz="4000">
                <a:solidFill>
                  <a:schemeClr val="dk1"/>
                </a:solidFill>
              </a:rPr>
              <a:t>Hyperparameter Tuning</a:t>
            </a:r>
            <a:endParaRPr sz="4000">
              <a:solidFill>
                <a:schemeClr val="dk1"/>
              </a:solidFill>
            </a:endParaRPr>
          </a:p>
          <a:p>
            <a:pPr indent="0" lvl="0" marL="0" marR="0" rtl="0" algn="l">
              <a:lnSpc>
                <a:spcPct val="9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p:txBody>
      </p:sp>
      <p:pic>
        <p:nvPicPr>
          <p:cNvPr id="64" name="Google Shape;64;p13"/>
          <p:cNvPicPr preferRelativeResize="0"/>
          <p:nvPr/>
        </p:nvPicPr>
        <p:blipFill>
          <a:blip r:embed="rId10">
            <a:alphaModFix/>
          </a:blip>
          <a:stretch>
            <a:fillRect/>
          </a:stretch>
        </p:blipFill>
        <p:spPr>
          <a:xfrm>
            <a:off x="1122200" y="706100"/>
            <a:ext cx="3143250" cy="2666775"/>
          </a:xfrm>
          <a:prstGeom prst="rect">
            <a:avLst/>
          </a:prstGeom>
          <a:noFill/>
          <a:ln>
            <a:noFill/>
          </a:ln>
        </p:spPr>
      </p:pic>
      <p:sp>
        <p:nvSpPr>
          <p:cNvPr id="65" name="Google Shape;65;p13"/>
          <p:cNvSpPr txBox="1"/>
          <p:nvPr/>
        </p:nvSpPr>
        <p:spPr>
          <a:xfrm>
            <a:off x="785025" y="5999250"/>
            <a:ext cx="8210700" cy="4706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500">
                <a:solidFill>
                  <a:schemeClr val="dk1"/>
                </a:solidFill>
              </a:rPr>
              <a:t>Noisy web-crawled data</a:t>
            </a:r>
            <a:r>
              <a:rPr lang="en-US" sz="3000">
                <a:solidFill>
                  <a:schemeClr val="dk1"/>
                </a:solidFill>
              </a:rPr>
              <a:t> </a:t>
            </a:r>
            <a:r>
              <a:rPr lang="en-US" sz="3000">
                <a:solidFill>
                  <a:schemeClr val="dk1"/>
                </a:solidFill>
              </a:rPr>
              <a:t>  </a:t>
            </a:r>
            <a:r>
              <a:rPr lang="en-US" sz="3000">
                <a:solidFill>
                  <a:schemeClr val="dk1"/>
                </a:solidFill>
              </a:rPr>
              <a:t>Images</a:t>
            </a:r>
            <a:r>
              <a:rPr lang="en-US" sz="3000">
                <a:solidFill>
                  <a:schemeClr val="dk1"/>
                </a:solidFill>
              </a:rPr>
              <a:t> </a:t>
            </a:r>
            <a:r>
              <a:rPr lang="en-US" sz="3000">
                <a:solidFill>
                  <a:schemeClr val="dk1"/>
                </a:solidFill>
              </a:rPr>
              <a:t>with varying</a:t>
            </a:r>
            <a:r>
              <a:rPr lang="en-US" sz="3000">
                <a:solidFill>
                  <a:schemeClr val="dk1"/>
                </a:solidFill>
              </a:rPr>
              <a:t> 										background</a:t>
            </a:r>
            <a:r>
              <a:rPr lang="en-US" sz="3000">
                <a:solidFill>
                  <a:schemeClr val="dk1"/>
                </a:solidFill>
              </a:rPr>
              <a:t>	</a:t>
            </a:r>
            <a:endParaRPr sz="3000">
              <a:solidFill>
                <a:schemeClr val="dk1"/>
              </a:solidFill>
            </a:endParaRPr>
          </a:p>
          <a:p>
            <a:pPr indent="0" lvl="0" marL="457200" marR="0" rtl="0" algn="just">
              <a:spcBef>
                <a:spcPts val="0"/>
              </a:spcBef>
              <a:spcAft>
                <a:spcPts val="0"/>
              </a:spcAft>
              <a:buNone/>
            </a:pPr>
            <a:r>
              <a:t/>
            </a:r>
            <a:endParaRPr sz="3000">
              <a:solidFill>
                <a:schemeClr val="dk1"/>
              </a:solidFill>
            </a:endParaRPr>
          </a:p>
          <a:p>
            <a:pPr indent="0" lvl="0" marL="0" marR="0" rtl="0" algn="just">
              <a:spcBef>
                <a:spcPts val="0"/>
              </a:spcBef>
              <a:spcAft>
                <a:spcPts val="0"/>
              </a:spcAft>
              <a:buNone/>
            </a:pPr>
            <a:r>
              <a:t/>
            </a:r>
            <a:endParaRPr sz="3000">
              <a:solidFill>
                <a:schemeClr val="dk1"/>
              </a:solidFill>
            </a:endParaRPr>
          </a:p>
          <a:p>
            <a:pPr indent="0" lvl="0" marL="0" marR="0" rtl="0" algn="just">
              <a:spcBef>
                <a:spcPts val="0"/>
              </a:spcBef>
              <a:spcAft>
                <a:spcPts val="0"/>
              </a:spcAft>
              <a:buNone/>
            </a:pPr>
            <a:r>
              <a:t/>
            </a:r>
            <a:endParaRPr sz="3000">
              <a:solidFill>
                <a:schemeClr val="dk1"/>
              </a:solidFill>
            </a:endParaRPr>
          </a:p>
          <a:p>
            <a:pPr indent="0" lvl="0" marL="0" marR="0" rtl="0" algn="just">
              <a:spcBef>
                <a:spcPts val="0"/>
              </a:spcBef>
              <a:spcAft>
                <a:spcPts val="0"/>
              </a:spcAft>
              <a:buNone/>
            </a:pPr>
            <a:r>
              <a:rPr lang="en-US" sz="3000">
                <a:solidFill>
                  <a:schemeClr val="dk1"/>
                </a:solidFill>
              </a:rPr>
              <a:t>Images of varying size     Images with varying 										lighting</a:t>
            </a:r>
            <a:endParaRPr sz="3000">
              <a:solidFill>
                <a:schemeClr val="dk1"/>
              </a:solidFill>
            </a:endParaRPr>
          </a:p>
          <a:p>
            <a:pPr indent="0" lvl="0" marL="457200" marR="0" rtl="0" algn="just">
              <a:spcBef>
                <a:spcPts val="0"/>
              </a:spcBef>
              <a:spcAft>
                <a:spcPts val="0"/>
              </a:spcAft>
              <a:buNone/>
            </a:pPr>
            <a:r>
              <a:t/>
            </a:r>
            <a:endParaRPr sz="3000">
              <a:solidFill>
                <a:schemeClr val="dk1"/>
              </a:solidFill>
            </a:endParaRPr>
          </a:p>
          <a:p>
            <a:pPr indent="0" lvl="0" marL="457200" marR="0" rtl="0" algn="just">
              <a:spcBef>
                <a:spcPts val="0"/>
              </a:spcBef>
              <a:spcAft>
                <a:spcPts val="0"/>
              </a:spcAft>
              <a:buNone/>
            </a:pPr>
            <a:r>
              <a:t/>
            </a:r>
            <a:endParaRPr sz="3000">
              <a:solidFill>
                <a:schemeClr val="dk1"/>
              </a:solidFill>
            </a:endParaRPr>
          </a:p>
          <a:p>
            <a:pPr indent="0" lvl="0" marL="0" marR="0" rtl="0" algn="just">
              <a:spcBef>
                <a:spcPts val="0"/>
              </a:spcBef>
              <a:spcAft>
                <a:spcPts val="0"/>
              </a:spcAft>
              <a:buNone/>
            </a:pPr>
            <a:r>
              <a:t/>
            </a:r>
            <a:endParaRPr sz="3000">
              <a:solidFill>
                <a:schemeClr val="dk1"/>
              </a:solidFill>
            </a:endParaRPr>
          </a:p>
          <a:p>
            <a:pPr indent="0" lvl="0" marL="0" marR="0" rtl="0" algn="just">
              <a:spcBef>
                <a:spcPts val="0"/>
              </a:spcBef>
              <a:spcAft>
                <a:spcPts val="0"/>
              </a:spcAft>
              <a:buNone/>
            </a:pPr>
            <a:r>
              <a:rPr lang="en-US" sz="3000">
                <a:solidFill>
                  <a:schemeClr val="dk1"/>
                </a:solidFill>
              </a:rPr>
              <a:t> </a:t>
            </a:r>
            <a:endParaRPr sz="3000">
              <a:solidFill>
                <a:schemeClr val="dk1"/>
              </a:solidFill>
            </a:endParaRPr>
          </a:p>
        </p:txBody>
      </p:sp>
      <p:pic>
        <p:nvPicPr>
          <p:cNvPr id="66" name="Google Shape;66;p13"/>
          <p:cNvPicPr preferRelativeResize="0"/>
          <p:nvPr/>
        </p:nvPicPr>
        <p:blipFill>
          <a:blip r:embed="rId11">
            <a:alphaModFix/>
          </a:blip>
          <a:stretch>
            <a:fillRect/>
          </a:stretch>
        </p:blipFill>
        <p:spPr>
          <a:xfrm>
            <a:off x="1136475" y="6633125"/>
            <a:ext cx="3114675" cy="1514475"/>
          </a:xfrm>
          <a:prstGeom prst="rect">
            <a:avLst/>
          </a:prstGeom>
          <a:noFill/>
          <a:ln>
            <a:noFill/>
          </a:ln>
        </p:spPr>
      </p:pic>
      <p:pic>
        <p:nvPicPr>
          <p:cNvPr id="67" name="Google Shape;67;p13"/>
          <p:cNvPicPr preferRelativeResize="0"/>
          <p:nvPr/>
        </p:nvPicPr>
        <p:blipFill>
          <a:blip r:embed="rId12">
            <a:alphaModFix/>
          </a:blip>
          <a:stretch>
            <a:fillRect/>
          </a:stretch>
        </p:blipFill>
        <p:spPr>
          <a:xfrm>
            <a:off x="4937625" y="7157000"/>
            <a:ext cx="1466850" cy="990600"/>
          </a:xfrm>
          <a:prstGeom prst="rect">
            <a:avLst/>
          </a:prstGeom>
          <a:noFill/>
          <a:ln>
            <a:noFill/>
          </a:ln>
        </p:spPr>
      </p:pic>
      <p:pic>
        <p:nvPicPr>
          <p:cNvPr id="68" name="Google Shape;68;p13"/>
          <p:cNvPicPr preferRelativeResize="0"/>
          <p:nvPr/>
        </p:nvPicPr>
        <p:blipFill>
          <a:blip r:embed="rId13">
            <a:alphaModFix/>
          </a:blip>
          <a:stretch>
            <a:fillRect/>
          </a:stretch>
        </p:blipFill>
        <p:spPr>
          <a:xfrm>
            <a:off x="7158288" y="6937925"/>
            <a:ext cx="1638300" cy="904875"/>
          </a:xfrm>
          <a:prstGeom prst="rect">
            <a:avLst/>
          </a:prstGeom>
          <a:noFill/>
          <a:ln>
            <a:noFill/>
          </a:ln>
        </p:spPr>
      </p:pic>
      <p:pic>
        <p:nvPicPr>
          <p:cNvPr id="69" name="Google Shape;69;p13"/>
          <p:cNvPicPr preferRelativeResize="0"/>
          <p:nvPr/>
        </p:nvPicPr>
        <p:blipFill>
          <a:blip r:embed="rId14">
            <a:alphaModFix/>
          </a:blip>
          <a:stretch>
            <a:fillRect/>
          </a:stretch>
        </p:blipFill>
        <p:spPr>
          <a:xfrm>
            <a:off x="1122200" y="9073100"/>
            <a:ext cx="1352550" cy="2374400"/>
          </a:xfrm>
          <a:prstGeom prst="rect">
            <a:avLst/>
          </a:prstGeom>
          <a:noFill/>
          <a:ln>
            <a:noFill/>
          </a:ln>
        </p:spPr>
      </p:pic>
      <p:pic>
        <p:nvPicPr>
          <p:cNvPr id="70" name="Google Shape;70;p13"/>
          <p:cNvPicPr preferRelativeResize="0"/>
          <p:nvPr/>
        </p:nvPicPr>
        <p:blipFill>
          <a:blip r:embed="rId15">
            <a:alphaModFix/>
          </a:blip>
          <a:stretch>
            <a:fillRect/>
          </a:stretch>
        </p:blipFill>
        <p:spPr>
          <a:xfrm>
            <a:off x="2982750" y="9549350"/>
            <a:ext cx="1638300" cy="828675"/>
          </a:xfrm>
          <a:prstGeom prst="rect">
            <a:avLst/>
          </a:prstGeom>
          <a:noFill/>
          <a:ln>
            <a:noFill/>
          </a:ln>
        </p:spPr>
      </p:pic>
      <p:pic>
        <p:nvPicPr>
          <p:cNvPr id="71" name="Google Shape;71;p13"/>
          <p:cNvPicPr preferRelativeResize="0"/>
          <p:nvPr/>
        </p:nvPicPr>
        <p:blipFill>
          <a:blip r:embed="rId16">
            <a:alphaModFix/>
          </a:blip>
          <a:stretch>
            <a:fillRect/>
          </a:stretch>
        </p:blipFill>
        <p:spPr>
          <a:xfrm>
            <a:off x="6018925" y="9518938"/>
            <a:ext cx="2133600" cy="1600200"/>
          </a:xfrm>
          <a:prstGeom prst="rect">
            <a:avLst/>
          </a:prstGeom>
          <a:noFill/>
          <a:ln>
            <a:noFill/>
          </a:ln>
        </p:spPr>
      </p:pic>
      <p:pic>
        <p:nvPicPr>
          <p:cNvPr id="72" name="Google Shape;72;p13"/>
          <p:cNvPicPr preferRelativeResize="0"/>
          <p:nvPr/>
        </p:nvPicPr>
        <p:blipFill>
          <a:blip r:embed="rId17">
            <a:alphaModFix/>
          </a:blip>
          <a:stretch>
            <a:fillRect/>
          </a:stretch>
        </p:blipFill>
        <p:spPr>
          <a:xfrm>
            <a:off x="1336525" y="12826100"/>
            <a:ext cx="2714625" cy="1556400"/>
          </a:xfrm>
          <a:prstGeom prst="rect">
            <a:avLst/>
          </a:prstGeom>
          <a:noFill/>
          <a:ln>
            <a:noFill/>
          </a:ln>
        </p:spPr>
      </p:pic>
      <p:pic>
        <p:nvPicPr>
          <p:cNvPr id="73" name="Google Shape;73;p13"/>
          <p:cNvPicPr preferRelativeResize="0"/>
          <p:nvPr/>
        </p:nvPicPr>
        <p:blipFill>
          <a:blip r:embed="rId18">
            <a:alphaModFix/>
          </a:blip>
          <a:stretch>
            <a:fillRect/>
          </a:stretch>
        </p:blipFill>
        <p:spPr>
          <a:xfrm>
            <a:off x="4937625" y="12734875"/>
            <a:ext cx="2714625" cy="1478169"/>
          </a:xfrm>
          <a:prstGeom prst="rect">
            <a:avLst/>
          </a:prstGeom>
          <a:noFill/>
          <a:ln>
            <a:noFill/>
          </a:ln>
        </p:spPr>
      </p:pic>
      <p:pic>
        <p:nvPicPr>
          <p:cNvPr id="74" name="Google Shape;74;p13"/>
          <p:cNvPicPr preferRelativeResize="0"/>
          <p:nvPr/>
        </p:nvPicPr>
        <p:blipFill>
          <a:blip r:embed="rId19">
            <a:alphaModFix/>
          </a:blip>
          <a:stretch>
            <a:fillRect/>
          </a:stretch>
        </p:blipFill>
        <p:spPr>
          <a:xfrm>
            <a:off x="3484562" y="18545650"/>
            <a:ext cx="2714625" cy="1556398"/>
          </a:xfrm>
          <a:prstGeom prst="rect">
            <a:avLst/>
          </a:prstGeom>
          <a:noFill/>
          <a:ln>
            <a:noFill/>
          </a:ln>
        </p:spPr>
      </p:pic>
      <p:pic>
        <p:nvPicPr>
          <p:cNvPr id="75" name="Google Shape;75;p13"/>
          <p:cNvPicPr preferRelativeResize="0"/>
          <p:nvPr/>
        </p:nvPicPr>
        <p:blipFill>
          <a:blip r:embed="rId20">
            <a:alphaModFix/>
          </a:blip>
          <a:stretch>
            <a:fillRect/>
          </a:stretch>
        </p:blipFill>
        <p:spPr>
          <a:xfrm>
            <a:off x="1917550" y="22244075"/>
            <a:ext cx="2714626" cy="1633755"/>
          </a:xfrm>
          <a:prstGeom prst="rect">
            <a:avLst/>
          </a:prstGeom>
          <a:noFill/>
          <a:ln>
            <a:noFill/>
          </a:ln>
        </p:spPr>
      </p:pic>
      <p:pic>
        <p:nvPicPr>
          <p:cNvPr id="76" name="Google Shape;76;p13"/>
          <p:cNvPicPr preferRelativeResize="0"/>
          <p:nvPr/>
        </p:nvPicPr>
        <p:blipFill>
          <a:blip r:embed="rId21">
            <a:alphaModFix/>
          </a:blip>
          <a:stretch>
            <a:fillRect/>
          </a:stretch>
        </p:blipFill>
        <p:spPr>
          <a:xfrm>
            <a:off x="4937626" y="22250700"/>
            <a:ext cx="2714626" cy="1620504"/>
          </a:xfrm>
          <a:prstGeom prst="rect">
            <a:avLst/>
          </a:prstGeom>
          <a:noFill/>
          <a:ln>
            <a:noFill/>
          </a:ln>
        </p:spPr>
      </p:pic>
      <p:sp>
        <p:nvSpPr>
          <p:cNvPr id="77" name="Google Shape;77;p13"/>
          <p:cNvSpPr txBox="1"/>
          <p:nvPr/>
        </p:nvSpPr>
        <p:spPr>
          <a:xfrm>
            <a:off x="1088850" y="23782575"/>
            <a:ext cx="7191300" cy="29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To find an optimal learning_rate we made use of lr_find, which gave us the above two plots. The x-axis shows what happens when you increase the learning rate and y-axis shows the loss.  By varying the learning rate, we checked the effect on accuracy. </a:t>
            </a:r>
            <a:endParaRPr sz="2500"/>
          </a:p>
        </p:txBody>
      </p:sp>
      <p:sp>
        <p:nvSpPr>
          <p:cNvPr id="78" name="Google Shape;78;p13"/>
          <p:cNvSpPr txBox="1"/>
          <p:nvPr/>
        </p:nvSpPr>
        <p:spPr>
          <a:xfrm>
            <a:off x="9978450" y="11458800"/>
            <a:ext cx="6695700" cy="614400"/>
          </a:xfrm>
          <a:prstGeom prst="rect">
            <a:avLst/>
          </a:prstGeom>
          <a:noFill/>
          <a:ln>
            <a:noFill/>
          </a:ln>
        </p:spPr>
        <p:txBody>
          <a:bodyPr anchorCtr="0" anchor="t" bIns="26100" lIns="52225" spcFirstLastPara="1" rIns="52225" wrap="square" tIns="26100">
            <a:noAutofit/>
          </a:bodyPr>
          <a:lstStyle/>
          <a:p>
            <a:pPr indent="0" lvl="0" marL="0" marR="0" rtl="0" algn="ctr">
              <a:spcBef>
                <a:spcPts val="0"/>
              </a:spcBef>
              <a:spcAft>
                <a:spcPts val="0"/>
              </a:spcAft>
              <a:buNone/>
            </a:pPr>
            <a:r>
              <a:rPr b="1" lang="en-US" sz="4000">
                <a:solidFill>
                  <a:schemeClr val="dk1"/>
                </a:solidFill>
              </a:rPr>
              <a:t>Results</a:t>
            </a:r>
            <a:endParaRPr sz="4000"/>
          </a:p>
        </p:txBody>
      </p:sp>
      <p:sp>
        <p:nvSpPr>
          <p:cNvPr id="79" name="Google Shape;79;p13"/>
          <p:cNvSpPr txBox="1"/>
          <p:nvPr/>
        </p:nvSpPr>
        <p:spPr>
          <a:xfrm>
            <a:off x="10883700" y="19397675"/>
            <a:ext cx="4885200" cy="10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t>Conclusion</a:t>
            </a:r>
            <a:endParaRPr b="1" sz="4000"/>
          </a:p>
        </p:txBody>
      </p:sp>
      <p:sp>
        <p:nvSpPr>
          <p:cNvPr id="80" name="Google Shape;80;p13"/>
          <p:cNvSpPr txBox="1"/>
          <p:nvPr/>
        </p:nvSpPr>
        <p:spPr>
          <a:xfrm>
            <a:off x="10132475" y="20204550"/>
            <a:ext cx="6695700" cy="29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2400">
                <a:solidFill>
                  <a:schemeClr val="dk1"/>
                </a:solidFill>
              </a:rPr>
              <a:t>In summary, we tried different CNN architectures, and decided our final model would be an ensemble of Densenet networks. We found that Densenet networks gave us the best accuracy and we believe it is due to its strong gradient flow and ability to capture more diversified features</a:t>
            </a:r>
            <a:endParaRPr sz="2400">
              <a:solidFill>
                <a:schemeClr val="dk1"/>
              </a:solidFill>
            </a:endParaRPr>
          </a:p>
        </p:txBody>
      </p:sp>
      <p:pic>
        <p:nvPicPr>
          <p:cNvPr id="81" name="Google Shape;81;p13"/>
          <p:cNvPicPr preferRelativeResize="0"/>
          <p:nvPr/>
        </p:nvPicPr>
        <p:blipFill>
          <a:blip r:embed="rId22">
            <a:alphaModFix/>
          </a:blip>
          <a:stretch>
            <a:fillRect/>
          </a:stretch>
        </p:blipFill>
        <p:spPr>
          <a:xfrm>
            <a:off x="10811125" y="5046425"/>
            <a:ext cx="4403850" cy="2084868"/>
          </a:xfrm>
          <a:prstGeom prst="rect">
            <a:avLst/>
          </a:prstGeom>
          <a:noFill/>
          <a:ln>
            <a:noFill/>
          </a:ln>
        </p:spPr>
      </p:pic>
      <p:pic>
        <p:nvPicPr>
          <p:cNvPr id="82" name="Google Shape;82;p13"/>
          <p:cNvPicPr preferRelativeResize="0"/>
          <p:nvPr/>
        </p:nvPicPr>
        <p:blipFill>
          <a:blip r:embed="rId23">
            <a:alphaModFix/>
          </a:blip>
          <a:stretch>
            <a:fillRect/>
          </a:stretch>
        </p:blipFill>
        <p:spPr>
          <a:xfrm>
            <a:off x="11287575" y="12163350"/>
            <a:ext cx="3450976" cy="2539522"/>
          </a:xfrm>
          <a:prstGeom prst="rect">
            <a:avLst/>
          </a:prstGeom>
          <a:noFill/>
          <a:ln cap="flat" cmpd="sng" w="9525">
            <a:solidFill>
              <a:schemeClr val="dk1"/>
            </a:solidFill>
            <a:prstDash val="solid"/>
            <a:round/>
            <a:headEnd len="sm" w="sm" type="none"/>
            <a:tailEnd len="sm" w="sm" type="none"/>
          </a:ln>
        </p:spPr>
      </p:pic>
      <p:pic>
        <p:nvPicPr>
          <p:cNvPr id="83" name="Google Shape;83;p13"/>
          <p:cNvPicPr preferRelativeResize="0"/>
          <p:nvPr/>
        </p:nvPicPr>
        <p:blipFill>
          <a:blip r:embed="rId24">
            <a:alphaModFix/>
          </a:blip>
          <a:stretch>
            <a:fillRect/>
          </a:stretch>
        </p:blipFill>
        <p:spPr>
          <a:xfrm>
            <a:off x="11287575" y="15219150"/>
            <a:ext cx="3450965" cy="2348611"/>
          </a:xfrm>
          <a:prstGeom prst="rect">
            <a:avLst/>
          </a:prstGeom>
          <a:noFill/>
          <a:ln cap="flat" cmpd="sng" w="9525">
            <a:solidFill>
              <a:schemeClr val="dk1"/>
            </a:solidFill>
            <a:prstDash val="solid"/>
            <a:round/>
            <a:headEnd len="sm" w="sm" type="none"/>
            <a:tailEnd len="sm" w="sm" type="none"/>
          </a:ln>
        </p:spPr>
      </p:pic>
      <p:sp>
        <p:nvSpPr>
          <p:cNvPr id="84" name="Google Shape;84;p13"/>
          <p:cNvSpPr txBox="1"/>
          <p:nvPr/>
        </p:nvSpPr>
        <p:spPr>
          <a:xfrm>
            <a:off x="10093325" y="19453925"/>
            <a:ext cx="66957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nvSpPr>
        <p:spPr>
          <a:xfrm>
            <a:off x="10067150" y="17376738"/>
            <a:ext cx="7177200" cy="231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rPr>
              <a:t>We made use of a predefined metric ’top_k_accuracy’ for evaluation our model. It is the percentage that the right class was in the ’k’ highest probability predictions. In our model we set k = 3.</a:t>
            </a:r>
            <a:endParaRPr sz="2400">
              <a:solidFill>
                <a:schemeClr val="dk1"/>
              </a:solidFill>
            </a:endParaRPr>
          </a:p>
          <a:p>
            <a:pPr indent="0" lvl="0" marL="0" rtl="0" algn="l">
              <a:spcBef>
                <a:spcPts val="0"/>
              </a:spcBef>
              <a:spcAft>
                <a:spcPts val="0"/>
              </a:spcAft>
              <a:buClr>
                <a:schemeClr val="dk1"/>
              </a:buClr>
              <a:buFont typeface="Arial"/>
              <a:buNone/>
            </a:pPr>
            <a:r>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