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6"/>
  </p:notesMasterIdLst>
  <p:sldIdLst>
    <p:sldId id="256" r:id="rId2"/>
    <p:sldId id="325" r:id="rId3"/>
    <p:sldId id="260" r:id="rId4"/>
    <p:sldId id="272" r:id="rId5"/>
    <p:sldId id="313" r:id="rId6"/>
    <p:sldId id="318" r:id="rId7"/>
    <p:sldId id="319" r:id="rId8"/>
    <p:sldId id="320" r:id="rId9"/>
    <p:sldId id="322" r:id="rId10"/>
    <p:sldId id="315" r:id="rId11"/>
    <p:sldId id="323" r:id="rId12"/>
    <p:sldId id="317" r:id="rId13"/>
    <p:sldId id="324" r:id="rId14"/>
    <p:sldId id="321"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Fugaz One" panose="020B0604020202020204" charset="0"/>
      <p:regular r:id="rId21"/>
    </p:embeddedFont>
    <p:embeddedFont>
      <p:font typeface="Lato" panose="020F0502020204030203" pitchFamily="34" charset="0"/>
      <p:regular r:id="rId22"/>
      <p:bold r:id="rId23"/>
      <p:italic r:id="rId24"/>
      <p:boldItalic r:id="rId25"/>
    </p:embeddedFont>
    <p:embeddedFont>
      <p:font typeface="PT Sans" panose="020B0503020203020204" pitchFamily="34" charset="0"/>
      <p:regular r:id="rId26"/>
      <p:bold r:id="rId27"/>
      <p:italic r:id="rId28"/>
      <p:boldItalic r:id="rId29"/>
    </p:embeddedFont>
    <p:embeddedFont>
      <p:font typeface="Quattrocento Sans" panose="020B0502050000020003"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3771B1"/>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367E7B-61A0-6EAD-C085-705AF0231256}" v="48" dt="2023-07-25T15:01:47.123"/>
    <p1510:client id="{45F76BF2-B3A2-1D04-EE11-01C6BA5DBEB5}" v="1" dt="2023-07-24T16:34:41.899"/>
    <p1510:client id="{4F028B73-7167-1CCF-831B-43748AC9C702}" v="285" dt="2023-07-24T20:19:34.402"/>
    <p1510:client id="{A40A44CA-BC44-DE41-B399-09B0D23B5364}" v="777" dt="2023-07-24T23:16:51.023"/>
    <p1510:client id="{ACF4F525-2815-AA4E-BE88-1BB4924DDCA3}" v="1756" dt="2023-07-24T20:46:29.506"/>
    <p1510:client id="{D2153D0C-32E8-CC55-9672-7BD67B9CA26F}" v="59" dt="2023-07-24T04:22:27.254"/>
    <p1510:client id="{E0302FC6-2C39-478E-CFED-35446B14EEAC}" v="480" dt="2023-07-24T00:37:28.851"/>
  </p1510:revLst>
</p1510:revInfo>
</file>

<file path=ppt/tableStyles.xml><?xml version="1.0" encoding="utf-8"?>
<a:tblStyleLst xmlns:a="http://schemas.openxmlformats.org/drawingml/2006/main" def="{DF1C2181-3EFF-479F-B89F-ECB06A14AB52}">
  <a:tblStyle styleId="{DF1C2181-3EFF-479F-B89F-ECB06A14AB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56" d="100"/>
          <a:sy n="156" d="100"/>
        </p:scale>
        <p:origin x="37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111411a609a_1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111411a609a_1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9674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0cb38e7f89_0_17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0cb38e7f89_0_1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10ddb1e0205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10ddb1e0205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g10cb38e7f89_0_1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0" name="Google Shape;1400;g10cb38e7f89_0_1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2629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N"/>
          </a:p>
        </p:txBody>
      </p:sp>
    </p:spTree>
    <p:extLst>
      <p:ext uri="{BB962C8B-B14F-4D97-AF65-F5344CB8AC3E}">
        <p14:creationId xmlns:p14="http://schemas.microsoft.com/office/powerpoint/2010/main" val="309489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g10cb38e7f89_0_1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0" name="Google Shape;1400;g10cb38e7f89_0_1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4358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g10cb38e7f89_0_1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0" name="Google Shape;1400;g10cb38e7f89_0_1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4752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g10cb38e7f89_0_1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0" name="Google Shape;1400;g10cb38e7f89_0_1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0941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534375" y="3390988"/>
            <a:ext cx="2104925" cy="2104925"/>
          </a:xfrm>
          <a:custGeom>
            <a:avLst/>
            <a:gdLst/>
            <a:ahLst/>
            <a:cxnLst/>
            <a:rect l="l" t="t" r="r" b="b"/>
            <a:pathLst>
              <a:path w="84197" h="84197" extrusionOk="0">
                <a:moveTo>
                  <a:pt x="84197" y="1"/>
                </a:moveTo>
                <a:lnTo>
                  <a:pt x="1" y="84196"/>
                </a:lnTo>
                <a:lnTo>
                  <a:pt x="50519" y="84196"/>
                </a:lnTo>
                <a:lnTo>
                  <a:pt x="84197" y="51065"/>
                </a:lnTo>
                <a:lnTo>
                  <a:pt x="84197" y="1"/>
                </a:ln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466950" y="-1434025"/>
            <a:ext cx="2375201" cy="2374327"/>
          </a:xfrm>
          <a:custGeom>
            <a:avLst/>
            <a:gdLst/>
            <a:ahLst/>
            <a:cxnLst/>
            <a:rect l="l" t="t" r="r" b="b"/>
            <a:pathLst>
              <a:path w="84227" h="84196" extrusionOk="0">
                <a:moveTo>
                  <a:pt x="84227" y="0"/>
                </a:moveTo>
                <a:lnTo>
                  <a:pt x="0" y="84196"/>
                </a:lnTo>
                <a:lnTo>
                  <a:pt x="50518" y="84196"/>
                </a:lnTo>
                <a:lnTo>
                  <a:pt x="84227" y="51065"/>
                </a:lnTo>
                <a:lnTo>
                  <a:pt x="84227" y="0"/>
                </a:ln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162787" y="-581961"/>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39721" y="775249"/>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a:off x="7693902" y="-70749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654125" y="-1059634"/>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21200" y="4160934"/>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txBox="1">
            <a:spLocks noGrp="1"/>
          </p:cNvSpPr>
          <p:nvPr>
            <p:ph type="ctrTitle"/>
          </p:nvPr>
        </p:nvSpPr>
        <p:spPr>
          <a:xfrm>
            <a:off x="713225" y="1247025"/>
            <a:ext cx="4114500" cy="25503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Clr>
                <a:schemeClr val="dk1"/>
              </a:buClr>
              <a:buSzPts val="4600"/>
              <a:buNone/>
              <a:defRPr sz="4210">
                <a:solidFill>
                  <a:schemeClr val="dk1"/>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713225" y="3914992"/>
            <a:ext cx="3858900" cy="29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flipH="1">
            <a:off x="-651591" y="3390988"/>
            <a:ext cx="2104925" cy="2104925"/>
          </a:xfrm>
          <a:custGeom>
            <a:avLst/>
            <a:gdLst/>
            <a:ahLst/>
            <a:cxnLst/>
            <a:rect l="l" t="t" r="r" b="b"/>
            <a:pathLst>
              <a:path w="84197" h="84197" extrusionOk="0">
                <a:moveTo>
                  <a:pt x="84197" y="1"/>
                </a:moveTo>
                <a:lnTo>
                  <a:pt x="1" y="84196"/>
                </a:lnTo>
                <a:lnTo>
                  <a:pt x="50519" y="84196"/>
                </a:lnTo>
                <a:lnTo>
                  <a:pt x="84197" y="51065"/>
                </a:lnTo>
                <a:lnTo>
                  <a:pt x="84197" y="1"/>
                </a:ln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flipH="1">
            <a:off x="8355174" y="-1434025"/>
            <a:ext cx="2375201" cy="2374327"/>
          </a:xfrm>
          <a:custGeom>
            <a:avLst/>
            <a:gdLst/>
            <a:ahLst/>
            <a:cxnLst/>
            <a:rect l="l" t="t" r="r" b="b"/>
            <a:pathLst>
              <a:path w="84227" h="84196" extrusionOk="0">
                <a:moveTo>
                  <a:pt x="84227" y="0"/>
                </a:moveTo>
                <a:lnTo>
                  <a:pt x="0" y="84196"/>
                </a:lnTo>
                <a:lnTo>
                  <a:pt x="50518" y="84196"/>
                </a:lnTo>
                <a:lnTo>
                  <a:pt x="84227" y="51065"/>
                </a:lnTo>
                <a:lnTo>
                  <a:pt x="84227" y="0"/>
                </a:ln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0800000" flipH="1">
            <a:off x="7408250" y="-673900"/>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8252859" y="746150"/>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476227" y="-78031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1466950" y="-116229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flipH="1">
            <a:off x="467659" y="422880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title"/>
          </p:nvPr>
        </p:nvSpPr>
        <p:spPr>
          <a:xfrm>
            <a:off x="956150" y="2214837"/>
            <a:ext cx="3906300" cy="1625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 name="Google Shape;27;p3"/>
          <p:cNvSpPr txBox="1">
            <a:spLocks noGrp="1"/>
          </p:cNvSpPr>
          <p:nvPr>
            <p:ph type="title" idx="2" hasCustomPrompt="1"/>
          </p:nvPr>
        </p:nvSpPr>
        <p:spPr>
          <a:xfrm>
            <a:off x="1067400" y="1253250"/>
            <a:ext cx="1167600" cy="8418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 name="Google Shape;28;p3"/>
          <p:cNvSpPr txBox="1">
            <a:spLocks noGrp="1"/>
          </p:cNvSpPr>
          <p:nvPr>
            <p:ph type="subTitle" idx="1"/>
          </p:nvPr>
        </p:nvSpPr>
        <p:spPr>
          <a:xfrm>
            <a:off x="956150" y="3853174"/>
            <a:ext cx="3976500" cy="45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6"/>
          <p:cNvSpPr/>
          <p:nvPr/>
        </p:nvSpPr>
        <p:spPr>
          <a:xfrm flipH="1">
            <a:off x="-898525" y="3390988"/>
            <a:ext cx="2104925" cy="2104925"/>
          </a:xfrm>
          <a:custGeom>
            <a:avLst/>
            <a:gdLst/>
            <a:ahLst/>
            <a:cxnLst/>
            <a:rect l="l" t="t" r="r" b="b"/>
            <a:pathLst>
              <a:path w="84197" h="84197" extrusionOk="0">
                <a:moveTo>
                  <a:pt x="84197" y="1"/>
                </a:moveTo>
                <a:lnTo>
                  <a:pt x="1" y="84196"/>
                </a:lnTo>
                <a:lnTo>
                  <a:pt x="50519" y="84196"/>
                </a:lnTo>
                <a:lnTo>
                  <a:pt x="84197" y="51065"/>
                </a:lnTo>
                <a:lnTo>
                  <a:pt x="84197" y="1"/>
                </a:ln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8319124" y="-1504700"/>
            <a:ext cx="2375201" cy="2374327"/>
          </a:xfrm>
          <a:custGeom>
            <a:avLst/>
            <a:gdLst/>
            <a:ahLst/>
            <a:cxnLst/>
            <a:rect l="l" t="t" r="r" b="b"/>
            <a:pathLst>
              <a:path w="84227" h="84196" extrusionOk="0">
                <a:moveTo>
                  <a:pt x="84227" y="0"/>
                </a:moveTo>
                <a:lnTo>
                  <a:pt x="0" y="84196"/>
                </a:lnTo>
                <a:lnTo>
                  <a:pt x="50518" y="84196"/>
                </a:lnTo>
                <a:lnTo>
                  <a:pt x="84227" y="51065"/>
                </a:lnTo>
                <a:lnTo>
                  <a:pt x="84227" y="0"/>
                </a:ln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flipH="1">
            <a:off x="8349284" y="198102"/>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flipH="1">
            <a:off x="639650" y="466795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6"/>
          <p:cNvSpPr/>
          <p:nvPr/>
        </p:nvSpPr>
        <p:spPr>
          <a:xfrm flipH="1">
            <a:off x="-1259825" y="-101379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flipH="1">
            <a:off x="-1549550" y="-71987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flipH="1">
            <a:off x="8319134" y="4365427"/>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p:cSld name="CUSTOM_1">
    <p:spTree>
      <p:nvGrpSpPr>
        <p:cNvPr id="1" name="Shape 134"/>
        <p:cNvGrpSpPr/>
        <p:nvPr/>
      </p:nvGrpSpPr>
      <p:grpSpPr>
        <a:xfrm>
          <a:off x="0" y="0"/>
          <a:ext cx="0" cy="0"/>
          <a:chOff x="0" y="0"/>
          <a:chExt cx="0" cy="0"/>
        </a:xfrm>
      </p:grpSpPr>
      <p:sp>
        <p:nvSpPr>
          <p:cNvPr id="135" name="Google Shape;135;p15"/>
          <p:cNvSpPr/>
          <p:nvPr/>
        </p:nvSpPr>
        <p:spPr>
          <a:xfrm rot="10800000" flipH="1">
            <a:off x="-801627" y="105501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flipH="1">
            <a:off x="6260275" y="390970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txBox="1">
            <a:spLocks noGrp="1"/>
          </p:cNvSpPr>
          <p:nvPr>
            <p:ph type="title"/>
          </p:nvPr>
        </p:nvSpPr>
        <p:spPr>
          <a:xfrm>
            <a:off x="4572000" y="2416975"/>
            <a:ext cx="3858600" cy="109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Google Shape;138;p15"/>
          <p:cNvSpPr txBox="1">
            <a:spLocks noGrp="1"/>
          </p:cNvSpPr>
          <p:nvPr>
            <p:ph type="title" idx="2" hasCustomPrompt="1"/>
          </p:nvPr>
        </p:nvSpPr>
        <p:spPr>
          <a:xfrm>
            <a:off x="7081584" y="1603300"/>
            <a:ext cx="1255800" cy="841800"/>
          </a:xfrm>
          <a:prstGeom prst="rect">
            <a:avLst/>
          </a:prstGeom>
          <a:solidFill>
            <a:schemeClr val="dk2"/>
          </a:solidFill>
        </p:spPr>
        <p:txBody>
          <a:bodyPr spcFirstLastPara="1" wrap="square" lIns="91425" tIns="91425" rIns="91425" bIns="91425" anchor="ctr" anchorCtr="0">
            <a:noAutofit/>
          </a:bodyPr>
          <a:lstStyle>
            <a:lvl1pPr lvl="0" algn="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9" name="Google Shape;139;p15"/>
          <p:cNvSpPr txBox="1">
            <a:spLocks noGrp="1"/>
          </p:cNvSpPr>
          <p:nvPr>
            <p:ph type="subTitle" idx="1"/>
          </p:nvPr>
        </p:nvSpPr>
        <p:spPr>
          <a:xfrm>
            <a:off x="4454200" y="3360933"/>
            <a:ext cx="3976500" cy="459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15"/>
          <p:cNvSpPr/>
          <p:nvPr/>
        </p:nvSpPr>
        <p:spPr>
          <a:xfrm flipH="1">
            <a:off x="2366475" y="-631303"/>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flipH="1">
            <a:off x="2333038" y="-1317053"/>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flipH="1">
            <a:off x="7111035" y="4098872"/>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rot="10800000" flipH="1">
            <a:off x="-982252" y="-102159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flipH="1">
            <a:off x="6153013" y="4467947"/>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2">
  <p:cSld name="CUSTOM_1_1">
    <p:spTree>
      <p:nvGrpSpPr>
        <p:cNvPr id="1" name="Shape 145"/>
        <p:cNvGrpSpPr/>
        <p:nvPr/>
      </p:nvGrpSpPr>
      <p:grpSpPr>
        <a:xfrm>
          <a:off x="0" y="0"/>
          <a:ext cx="0" cy="0"/>
          <a:chOff x="0" y="0"/>
          <a:chExt cx="0" cy="0"/>
        </a:xfrm>
      </p:grpSpPr>
      <p:sp>
        <p:nvSpPr>
          <p:cNvPr id="146" name="Google Shape;146;p16"/>
          <p:cNvSpPr/>
          <p:nvPr/>
        </p:nvSpPr>
        <p:spPr>
          <a:xfrm flipH="1">
            <a:off x="5002679" y="-563697"/>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flipH="1">
            <a:off x="-584738" y="4396277"/>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flipH="1">
            <a:off x="-639721" y="-116229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flipH="1">
            <a:off x="4422001" y="437138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txBox="1">
            <a:spLocks noGrp="1"/>
          </p:cNvSpPr>
          <p:nvPr>
            <p:ph type="title"/>
          </p:nvPr>
        </p:nvSpPr>
        <p:spPr>
          <a:xfrm>
            <a:off x="2618850" y="2527399"/>
            <a:ext cx="3906300" cy="109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1" name="Google Shape;151;p16"/>
          <p:cNvSpPr txBox="1">
            <a:spLocks noGrp="1"/>
          </p:cNvSpPr>
          <p:nvPr>
            <p:ph type="title" idx="2" hasCustomPrompt="1"/>
          </p:nvPr>
        </p:nvSpPr>
        <p:spPr>
          <a:xfrm>
            <a:off x="3944100" y="1713733"/>
            <a:ext cx="1255800" cy="841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2" name="Google Shape;152;p16"/>
          <p:cNvSpPr txBox="1">
            <a:spLocks noGrp="1"/>
          </p:cNvSpPr>
          <p:nvPr>
            <p:ph type="subTitle" idx="1"/>
          </p:nvPr>
        </p:nvSpPr>
        <p:spPr>
          <a:xfrm>
            <a:off x="2583750" y="3471366"/>
            <a:ext cx="3976500" cy="45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16"/>
          <p:cNvSpPr/>
          <p:nvPr/>
        </p:nvSpPr>
        <p:spPr>
          <a:xfrm flipH="1">
            <a:off x="3850354" y="439628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rot="10800000" flipH="1">
            <a:off x="4251590" y="-78031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213"/>
        <p:cNvGrpSpPr/>
        <p:nvPr/>
      </p:nvGrpSpPr>
      <p:grpSpPr>
        <a:xfrm>
          <a:off x="0" y="0"/>
          <a:ext cx="0" cy="0"/>
          <a:chOff x="0" y="0"/>
          <a:chExt cx="0" cy="0"/>
        </a:xfrm>
      </p:grpSpPr>
      <p:sp>
        <p:nvSpPr>
          <p:cNvPr id="214" name="Google Shape;214;p2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5" name="Google Shape;215;p23"/>
          <p:cNvSpPr/>
          <p:nvPr/>
        </p:nvSpPr>
        <p:spPr>
          <a:xfrm flipH="1">
            <a:off x="-864342" y="3085765"/>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flipH="1">
            <a:off x="656108" y="4700265"/>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p:nvPr/>
        </p:nvSpPr>
        <p:spPr>
          <a:xfrm flipH="1">
            <a:off x="-848649" y="3421413"/>
            <a:ext cx="2375201" cy="2374327"/>
          </a:xfrm>
          <a:custGeom>
            <a:avLst/>
            <a:gdLst/>
            <a:ahLst/>
            <a:cxnLst/>
            <a:rect l="l" t="t" r="r" b="b"/>
            <a:pathLst>
              <a:path w="84227" h="84196" extrusionOk="0">
                <a:moveTo>
                  <a:pt x="84227" y="0"/>
                </a:moveTo>
                <a:lnTo>
                  <a:pt x="0" y="84196"/>
                </a:lnTo>
                <a:lnTo>
                  <a:pt x="50518" y="84196"/>
                </a:lnTo>
                <a:lnTo>
                  <a:pt x="84227" y="51065"/>
                </a:lnTo>
                <a:lnTo>
                  <a:pt x="84227" y="0"/>
                </a:ln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p:nvPr/>
        </p:nvSpPr>
        <p:spPr>
          <a:xfrm flipH="1">
            <a:off x="7556539" y="-722785"/>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3"/>
          <p:cNvSpPr/>
          <p:nvPr/>
        </p:nvSpPr>
        <p:spPr>
          <a:xfrm flipH="1">
            <a:off x="8215739" y="419915"/>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_1_1_1">
    <p:spTree>
      <p:nvGrpSpPr>
        <p:cNvPr id="1" name="Shape 356"/>
        <p:cNvGrpSpPr/>
        <p:nvPr/>
      </p:nvGrpSpPr>
      <p:grpSpPr>
        <a:xfrm>
          <a:off x="0" y="0"/>
          <a:ext cx="0" cy="0"/>
          <a:chOff x="0" y="0"/>
          <a:chExt cx="0" cy="0"/>
        </a:xfrm>
      </p:grpSpPr>
      <p:sp>
        <p:nvSpPr>
          <p:cNvPr id="357" name="Google Shape;357;p34"/>
          <p:cNvSpPr/>
          <p:nvPr/>
        </p:nvSpPr>
        <p:spPr>
          <a:xfrm>
            <a:off x="-1466950" y="-1434025"/>
            <a:ext cx="2375201" cy="2374327"/>
          </a:xfrm>
          <a:custGeom>
            <a:avLst/>
            <a:gdLst/>
            <a:ahLst/>
            <a:cxnLst/>
            <a:rect l="l" t="t" r="r" b="b"/>
            <a:pathLst>
              <a:path w="84227" h="84196" extrusionOk="0">
                <a:moveTo>
                  <a:pt x="84227" y="0"/>
                </a:moveTo>
                <a:lnTo>
                  <a:pt x="0" y="84196"/>
                </a:lnTo>
                <a:lnTo>
                  <a:pt x="50518" y="84196"/>
                </a:lnTo>
                <a:lnTo>
                  <a:pt x="84227" y="51065"/>
                </a:lnTo>
                <a:lnTo>
                  <a:pt x="84227" y="0"/>
                </a:ln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rot="10800000">
            <a:off x="7693902" y="-70749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8758403" y="-1163206"/>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7057850" y="387103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rot="10800000">
            <a:off x="-504273" y="-42969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rot="10800000">
            <a:off x="-1515398" y="347673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423400" y="297608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rot="10800000">
            <a:off x="-1164348" y="433311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123822" y="390530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8430775" y="310398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_1_1_1">
    <p:spTree>
      <p:nvGrpSpPr>
        <p:cNvPr id="1" name="Shape 367"/>
        <p:cNvGrpSpPr/>
        <p:nvPr/>
      </p:nvGrpSpPr>
      <p:grpSpPr>
        <a:xfrm>
          <a:off x="0" y="0"/>
          <a:ext cx="0" cy="0"/>
          <a:chOff x="0" y="0"/>
          <a:chExt cx="0" cy="0"/>
        </a:xfrm>
      </p:grpSpPr>
      <p:sp>
        <p:nvSpPr>
          <p:cNvPr id="368" name="Google Shape;368;p35"/>
          <p:cNvSpPr/>
          <p:nvPr/>
        </p:nvSpPr>
        <p:spPr>
          <a:xfrm flipH="1">
            <a:off x="-476350" y="3390988"/>
            <a:ext cx="2104925" cy="2104925"/>
          </a:xfrm>
          <a:custGeom>
            <a:avLst/>
            <a:gdLst/>
            <a:ahLst/>
            <a:cxnLst/>
            <a:rect l="l" t="t" r="r" b="b"/>
            <a:pathLst>
              <a:path w="84197" h="84197" extrusionOk="0">
                <a:moveTo>
                  <a:pt x="84197" y="1"/>
                </a:moveTo>
                <a:lnTo>
                  <a:pt x="1" y="84196"/>
                </a:lnTo>
                <a:lnTo>
                  <a:pt x="50519" y="84196"/>
                </a:lnTo>
                <a:lnTo>
                  <a:pt x="84197" y="51065"/>
                </a:lnTo>
                <a:lnTo>
                  <a:pt x="84197" y="1"/>
                </a:ln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p:cNvSpPr/>
          <p:nvPr/>
        </p:nvSpPr>
        <p:spPr>
          <a:xfrm flipH="1">
            <a:off x="8254699" y="-1434025"/>
            <a:ext cx="2375201" cy="2374327"/>
          </a:xfrm>
          <a:custGeom>
            <a:avLst/>
            <a:gdLst/>
            <a:ahLst/>
            <a:cxnLst/>
            <a:rect l="l" t="t" r="r" b="b"/>
            <a:pathLst>
              <a:path w="84227" h="84196" extrusionOk="0">
                <a:moveTo>
                  <a:pt x="84227" y="0"/>
                </a:moveTo>
                <a:lnTo>
                  <a:pt x="0" y="84196"/>
                </a:lnTo>
                <a:lnTo>
                  <a:pt x="50518" y="84196"/>
                </a:lnTo>
                <a:lnTo>
                  <a:pt x="84227" y="51065"/>
                </a:lnTo>
                <a:lnTo>
                  <a:pt x="84227" y="0"/>
                </a:ln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5"/>
          <p:cNvSpPr/>
          <p:nvPr/>
        </p:nvSpPr>
        <p:spPr>
          <a:xfrm flipH="1">
            <a:off x="-640250" y="3004755"/>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5"/>
          <p:cNvSpPr/>
          <p:nvPr/>
        </p:nvSpPr>
        <p:spPr>
          <a:xfrm flipH="1">
            <a:off x="8279792" y="31760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flipH="1">
            <a:off x="8254700" y="3798530"/>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p:nvPr/>
        </p:nvSpPr>
        <p:spPr>
          <a:xfrm flipH="1">
            <a:off x="8224550" y="3270491"/>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p:cNvSpPr/>
          <p:nvPr/>
        </p:nvSpPr>
        <p:spPr>
          <a:xfrm flipH="1">
            <a:off x="7651617" y="374045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Fugaz One"/>
              <a:buNone/>
              <a:defRPr sz="2800">
                <a:solidFill>
                  <a:schemeClr val="accent1"/>
                </a:solidFill>
                <a:latin typeface="Fugaz One"/>
                <a:ea typeface="Fugaz One"/>
                <a:cs typeface="Fugaz One"/>
                <a:sym typeface="Fugaz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61" r:id="rId4"/>
    <p:sldLayoutId id="2147483662" r:id="rId5"/>
    <p:sldLayoutId id="2147483669" r:id="rId6"/>
    <p:sldLayoutId id="2147483680" r:id="rId7"/>
    <p:sldLayoutId id="214748368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9"/>
          <p:cNvSpPr/>
          <p:nvPr/>
        </p:nvSpPr>
        <p:spPr>
          <a:xfrm>
            <a:off x="0" y="3882150"/>
            <a:ext cx="4572000" cy="54844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txBox="1">
            <a:spLocks noGrp="1"/>
          </p:cNvSpPr>
          <p:nvPr>
            <p:ph type="ctrTitle"/>
          </p:nvPr>
        </p:nvSpPr>
        <p:spPr>
          <a:xfrm>
            <a:off x="723870" y="800227"/>
            <a:ext cx="4551744" cy="287044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700" b="1">
                <a:solidFill>
                  <a:schemeClr val="dk1"/>
                </a:solidFill>
                <a:latin typeface="PT Sans" panose="020B0503020203020204" pitchFamily="34" charset="77"/>
                <a:cs typeface="Calibri" panose="020F0502020204030204" pitchFamily="34" charset="0"/>
              </a:rPr>
              <a:t>Exploring </a:t>
            </a:r>
            <a:br>
              <a:rPr lang="en" sz="3700" b="1">
                <a:solidFill>
                  <a:schemeClr val="dk1"/>
                </a:solidFill>
                <a:latin typeface="PT Sans" panose="020B0503020203020204" pitchFamily="34" charset="77"/>
                <a:cs typeface="Calibri" panose="020F0502020204030204" pitchFamily="34" charset="0"/>
              </a:rPr>
            </a:br>
            <a:r>
              <a:rPr lang="en" sz="3700" b="1">
                <a:solidFill>
                  <a:schemeClr val="dk1"/>
                </a:solidFill>
                <a:latin typeface="PT Sans" panose="020B0503020203020204" pitchFamily="34" charset="77"/>
                <a:cs typeface="Calibri" panose="020F0502020204030204" pitchFamily="34" charset="0"/>
              </a:rPr>
              <a:t>shootings &amp; </a:t>
            </a:r>
            <a:br>
              <a:rPr lang="en" sz="3700" b="1">
                <a:solidFill>
                  <a:schemeClr val="dk1"/>
                </a:solidFill>
                <a:latin typeface="PT Sans" panose="020B0503020203020204" pitchFamily="34" charset="77"/>
                <a:cs typeface="Calibri" panose="020F0502020204030204" pitchFamily="34" charset="0"/>
              </a:rPr>
            </a:br>
            <a:r>
              <a:rPr lang="en" sz="3700" b="1">
                <a:solidFill>
                  <a:schemeClr val="dk1"/>
                </a:solidFill>
                <a:latin typeface="PT Sans" panose="020B0503020203020204" pitchFamily="34" charset="77"/>
                <a:cs typeface="Calibri" panose="020F0502020204030204" pitchFamily="34" charset="0"/>
              </a:rPr>
              <a:t>Firearm Discharges in </a:t>
            </a:r>
            <a:r>
              <a:rPr lang="en" sz="3700" b="1">
                <a:latin typeface="PT Sans" panose="020B0503020203020204" pitchFamily="34" charset="77"/>
                <a:cs typeface="Calibri" panose="020F0502020204030204" pitchFamily="34" charset="0"/>
              </a:rPr>
              <a:t>Toronto</a:t>
            </a:r>
            <a:r>
              <a:rPr lang="en" sz="3700" b="1">
                <a:solidFill>
                  <a:schemeClr val="dk1"/>
                </a:solidFill>
                <a:latin typeface="PT Sans" panose="020B0503020203020204" pitchFamily="34" charset="77"/>
                <a:cs typeface="Calibri" panose="020F0502020204030204" pitchFamily="34" charset="0"/>
              </a:rPr>
              <a:t> :</a:t>
            </a:r>
            <a:r>
              <a:rPr lang="en" sz="3700" b="1">
                <a:solidFill>
                  <a:schemeClr val="accent1"/>
                </a:solidFill>
                <a:latin typeface="PT Sans" panose="020B0503020203020204" pitchFamily="34" charset="77"/>
                <a:cs typeface="Calibri" panose="020F0502020204030204" pitchFamily="34" charset="0"/>
              </a:rPr>
              <a:t> </a:t>
            </a:r>
            <a:r>
              <a:rPr lang="en-US" sz="3700" b="1">
                <a:solidFill>
                  <a:schemeClr val="accent1"/>
                </a:solidFill>
                <a:latin typeface="PT Sans" panose="020B0503020203020204" pitchFamily="34" charset="77"/>
                <a:cs typeface="Calibri" panose="020F0502020204030204" pitchFamily="34" charset="0"/>
              </a:rPr>
              <a:t>Analysis &amp; Recommendation</a:t>
            </a:r>
            <a:endParaRPr sz="3700" b="1">
              <a:solidFill>
                <a:schemeClr val="accent1"/>
              </a:solidFill>
              <a:latin typeface="PT Sans" panose="020B0503020203020204" pitchFamily="34" charset="77"/>
              <a:cs typeface="Calibri" panose="020F0502020204030204" pitchFamily="34" charset="0"/>
            </a:endParaRPr>
          </a:p>
        </p:txBody>
      </p:sp>
      <p:sp>
        <p:nvSpPr>
          <p:cNvPr id="387" name="Google Shape;387;p39"/>
          <p:cNvSpPr txBox="1">
            <a:spLocks noGrp="1"/>
          </p:cNvSpPr>
          <p:nvPr>
            <p:ph type="subTitle" idx="1"/>
          </p:nvPr>
        </p:nvSpPr>
        <p:spPr>
          <a:xfrm>
            <a:off x="713224" y="3914992"/>
            <a:ext cx="4121449" cy="42124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i="0" u="none" strike="noStrike">
                <a:solidFill>
                  <a:schemeClr val="bg1"/>
                </a:solidFill>
                <a:effectLst/>
                <a:latin typeface="Calibri" panose="020F0502020204030204" pitchFamily="34" charset="0"/>
                <a:cs typeface="Calibri" panose="020F0502020204030204" pitchFamily="34" charset="0"/>
              </a:rPr>
              <a:t>Group 14: </a:t>
            </a:r>
            <a:r>
              <a:rPr lang="en-CA" i="0" u="none" strike="noStrike" err="1">
                <a:solidFill>
                  <a:schemeClr val="bg1"/>
                </a:solidFill>
                <a:effectLst/>
                <a:latin typeface="Calibri" panose="020F0502020204030204" pitchFamily="34" charset="0"/>
                <a:cs typeface="Calibri" panose="020F0502020204030204" pitchFamily="34" charset="0"/>
              </a:rPr>
              <a:t>Baoqiang</a:t>
            </a:r>
            <a:r>
              <a:rPr lang="en-CA" i="0" u="none" strike="noStrike">
                <a:solidFill>
                  <a:schemeClr val="bg1"/>
                </a:solidFill>
                <a:effectLst/>
                <a:latin typeface="Calibri" panose="020F0502020204030204" pitchFamily="34" charset="0"/>
                <a:cs typeface="Calibri" panose="020F0502020204030204" pitchFamily="34" charset="0"/>
              </a:rPr>
              <a:t> Zhang, </a:t>
            </a:r>
            <a:r>
              <a:rPr lang="en-CA" i="0" u="none" strike="noStrike" err="1">
                <a:solidFill>
                  <a:schemeClr val="bg1"/>
                </a:solidFill>
                <a:effectLst/>
                <a:latin typeface="Calibri" panose="020F0502020204030204" pitchFamily="34" charset="0"/>
                <a:cs typeface="Calibri" panose="020F0502020204030204" pitchFamily="34" charset="0"/>
              </a:rPr>
              <a:t>Dhari</a:t>
            </a:r>
            <a:r>
              <a:rPr lang="en-CA" i="0" u="none" strike="noStrike">
                <a:solidFill>
                  <a:schemeClr val="bg1"/>
                </a:solidFill>
                <a:effectLst/>
                <a:latin typeface="Calibri" panose="020F0502020204030204" pitchFamily="34" charset="0"/>
                <a:cs typeface="Calibri" panose="020F0502020204030204" pitchFamily="34" charset="0"/>
              </a:rPr>
              <a:t> Gandhi, </a:t>
            </a:r>
            <a:r>
              <a:rPr lang="en-CA" i="0" u="none" strike="noStrike" err="1">
                <a:solidFill>
                  <a:schemeClr val="bg1"/>
                </a:solidFill>
                <a:effectLst/>
                <a:latin typeface="Calibri" panose="020F0502020204030204" pitchFamily="34" charset="0"/>
                <a:cs typeface="Calibri" panose="020F0502020204030204" pitchFamily="34" charset="0"/>
              </a:rPr>
              <a:t>Jiawen</a:t>
            </a:r>
            <a:r>
              <a:rPr lang="en-CA" i="0" u="none" strike="noStrike">
                <a:solidFill>
                  <a:schemeClr val="bg1"/>
                </a:solidFill>
                <a:effectLst/>
                <a:latin typeface="Calibri" panose="020F0502020204030204" pitchFamily="34" charset="0"/>
                <a:cs typeface="Calibri" panose="020F0502020204030204" pitchFamily="34" charset="0"/>
              </a:rPr>
              <a:t> Li, </a:t>
            </a:r>
            <a:r>
              <a:rPr lang="en-CA" i="0" u="none" strike="noStrike" err="1">
                <a:solidFill>
                  <a:schemeClr val="bg1"/>
                </a:solidFill>
                <a:effectLst/>
                <a:latin typeface="Calibri" panose="020F0502020204030204" pitchFamily="34" charset="0"/>
                <a:cs typeface="Calibri" panose="020F0502020204030204" pitchFamily="34" charset="0"/>
              </a:rPr>
              <a:t>Lingrui</a:t>
            </a:r>
            <a:r>
              <a:rPr lang="en-CA" i="0" u="none" strike="noStrike">
                <a:solidFill>
                  <a:schemeClr val="bg1"/>
                </a:solidFill>
                <a:effectLst/>
                <a:latin typeface="Calibri" panose="020F0502020204030204" pitchFamily="34" charset="0"/>
                <a:cs typeface="Calibri" panose="020F0502020204030204" pitchFamily="34" charset="0"/>
              </a:rPr>
              <a:t> Yu, </a:t>
            </a:r>
            <a:r>
              <a:rPr lang="en-CA" i="0" u="none" strike="noStrike" err="1">
                <a:solidFill>
                  <a:schemeClr val="bg1"/>
                </a:solidFill>
                <a:effectLst/>
                <a:latin typeface="Calibri" panose="020F0502020204030204" pitchFamily="34" charset="0"/>
                <a:cs typeface="Calibri" panose="020F0502020204030204" pitchFamily="34" charset="0"/>
              </a:rPr>
              <a:t>Yuhui</a:t>
            </a:r>
            <a:r>
              <a:rPr lang="en-CA" i="0" u="none" strike="noStrike">
                <a:solidFill>
                  <a:schemeClr val="bg1"/>
                </a:solidFill>
                <a:effectLst/>
                <a:latin typeface="Calibri" panose="020F0502020204030204" pitchFamily="34" charset="0"/>
                <a:cs typeface="Calibri" panose="020F0502020204030204" pitchFamily="34" charset="0"/>
              </a:rPr>
              <a:t> Gu</a:t>
            </a:r>
            <a:endParaRPr>
              <a:solidFill>
                <a:schemeClr val="bg1"/>
              </a:solidFill>
              <a:latin typeface="Calibri" panose="020F0502020204030204" pitchFamily="34" charset="0"/>
              <a:cs typeface="Calibri" panose="020F0502020204030204" pitchFamily="34" charset="0"/>
            </a:endParaRPr>
          </a:p>
        </p:txBody>
      </p:sp>
      <p:grpSp>
        <p:nvGrpSpPr>
          <p:cNvPr id="388" name="Google Shape;388;p39"/>
          <p:cNvGrpSpPr/>
          <p:nvPr/>
        </p:nvGrpSpPr>
        <p:grpSpPr>
          <a:xfrm>
            <a:off x="824701" y="484255"/>
            <a:ext cx="2443316" cy="234539"/>
            <a:chOff x="805847" y="901954"/>
            <a:chExt cx="2443316" cy="234539"/>
          </a:xfrm>
        </p:grpSpPr>
        <p:sp>
          <p:nvSpPr>
            <p:cNvPr id="389" name="Google Shape;389;p39"/>
            <p:cNvSpPr/>
            <p:nvPr/>
          </p:nvSpPr>
          <p:spPr>
            <a:xfrm>
              <a:off x="1538147" y="901954"/>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1904297" y="901954"/>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2270447" y="901954"/>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2636597" y="901954"/>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3002747" y="901954"/>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1171997" y="901954"/>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805847" y="901954"/>
              <a:ext cx="246416"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39"/>
          <p:cNvGrpSpPr/>
          <p:nvPr/>
        </p:nvGrpSpPr>
        <p:grpSpPr>
          <a:xfrm>
            <a:off x="5517152" y="844975"/>
            <a:ext cx="1385173" cy="3453549"/>
            <a:chOff x="5159616" y="882701"/>
            <a:chExt cx="1385173" cy="3453549"/>
          </a:xfrm>
        </p:grpSpPr>
        <p:sp>
          <p:nvSpPr>
            <p:cNvPr id="397" name="Google Shape;397;p39"/>
            <p:cNvSpPr/>
            <p:nvPr/>
          </p:nvSpPr>
          <p:spPr>
            <a:xfrm>
              <a:off x="5159616" y="4160750"/>
              <a:ext cx="1308600" cy="175500"/>
            </a:xfrm>
            <a:prstGeom prst="ellipse">
              <a:avLst/>
            </a:prstGeom>
            <a:solidFill>
              <a:srgbClr val="183147">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9"/>
            <p:cNvSpPr/>
            <p:nvPr/>
          </p:nvSpPr>
          <p:spPr>
            <a:xfrm flipH="1">
              <a:off x="6040816" y="1456824"/>
              <a:ext cx="409741" cy="1048895"/>
            </a:xfrm>
            <a:custGeom>
              <a:avLst/>
              <a:gdLst/>
              <a:ahLst/>
              <a:cxnLst/>
              <a:rect l="l" t="t" r="r" b="b"/>
              <a:pathLst>
                <a:path w="11127" h="28484" extrusionOk="0">
                  <a:moveTo>
                    <a:pt x="8764" y="0"/>
                  </a:moveTo>
                  <a:cubicBezTo>
                    <a:pt x="7528" y="0"/>
                    <a:pt x="6489" y="961"/>
                    <a:pt x="6337" y="2073"/>
                  </a:cubicBezTo>
                  <a:lnTo>
                    <a:pt x="6337" y="2237"/>
                  </a:lnTo>
                  <a:lnTo>
                    <a:pt x="6159" y="3606"/>
                  </a:lnTo>
                  <a:cubicBezTo>
                    <a:pt x="6159" y="4126"/>
                    <a:pt x="5995" y="4632"/>
                    <a:pt x="5995" y="5152"/>
                  </a:cubicBezTo>
                  <a:lnTo>
                    <a:pt x="5475" y="8231"/>
                  </a:lnTo>
                  <a:cubicBezTo>
                    <a:pt x="5133" y="10284"/>
                    <a:pt x="4626" y="12337"/>
                    <a:pt x="4106" y="14211"/>
                  </a:cubicBezTo>
                  <a:cubicBezTo>
                    <a:pt x="4106" y="14554"/>
                    <a:pt x="3942" y="14731"/>
                    <a:pt x="3942" y="14896"/>
                  </a:cubicBezTo>
                  <a:lnTo>
                    <a:pt x="3600" y="15758"/>
                  </a:lnTo>
                  <a:lnTo>
                    <a:pt x="3258" y="17126"/>
                  </a:lnTo>
                  <a:lnTo>
                    <a:pt x="2231" y="20205"/>
                  </a:lnTo>
                  <a:lnTo>
                    <a:pt x="1205" y="23284"/>
                  </a:lnTo>
                  <a:lnTo>
                    <a:pt x="685" y="24817"/>
                  </a:lnTo>
                  <a:lnTo>
                    <a:pt x="521" y="25501"/>
                  </a:lnTo>
                  <a:cubicBezTo>
                    <a:pt x="521" y="25843"/>
                    <a:pt x="343" y="26021"/>
                    <a:pt x="343" y="26186"/>
                  </a:cubicBezTo>
                  <a:lnTo>
                    <a:pt x="343" y="26363"/>
                  </a:lnTo>
                  <a:cubicBezTo>
                    <a:pt x="1" y="27048"/>
                    <a:pt x="343" y="27896"/>
                    <a:pt x="1205" y="28238"/>
                  </a:cubicBezTo>
                  <a:cubicBezTo>
                    <a:pt x="1478" y="28406"/>
                    <a:pt x="1770" y="28484"/>
                    <a:pt x="2052" y="28484"/>
                  </a:cubicBezTo>
                  <a:cubicBezTo>
                    <a:pt x="2644" y="28484"/>
                    <a:pt x="3190" y="28138"/>
                    <a:pt x="3422" y="27554"/>
                  </a:cubicBezTo>
                  <a:cubicBezTo>
                    <a:pt x="3600" y="27390"/>
                    <a:pt x="3764" y="27048"/>
                    <a:pt x="3942" y="26870"/>
                  </a:cubicBezTo>
                  <a:lnTo>
                    <a:pt x="4284" y="26186"/>
                  </a:lnTo>
                  <a:cubicBezTo>
                    <a:pt x="4448" y="25679"/>
                    <a:pt x="4626" y="25159"/>
                    <a:pt x="4968" y="24653"/>
                  </a:cubicBezTo>
                  <a:cubicBezTo>
                    <a:pt x="5311" y="23791"/>
                    <a:pt x="5817" y="22764"/>
                    <a:pt x="6337" y="21738"/>
                  </a:cubicBezTo>
                  <a:cubicBezTo>
                    <a:pt x="6679" y="20712"/>
                    <a:pt x="7185" y="19685"/>
                    <a:pt x="7527" y="18837"/>
                  </a:cubicBezTo>
                  <a:lnTo>
                    <a:pt x="8047" y="17290"/>
                  </a:lnTo>
                  <a:lnTo>
                    <a:pt x="8212" y="16784"/>
                  </a:lnTo>
                  <a:lnTo>
                    <a:pt x="8390" y="16606"/>
                  </a:lnTo>
                  <a:lnTo>
                    <a:pt x="8390" y="16442"/>
                  </a:lnTo>
                  <a:cubicBezTo>
                    <a:pt x="8554" y="16264"/>
                    <a:pt x="8554" y="15922"/>
                    <a:pt x="8732" y="15580"/>
                  </a:cubicBezTo>
                  <a:cubicBezTo>
                    <a:pt x="9416" y="13527"/>
                    <a:pt x="9922" y="11310"/>
                    <a:pt x="10264" y="9080"/>
                  </a:cubicBezTo>
                  <a:cubicBezTo>
                    <a:pt x="10264" y="8915"/>
                    <a:pt x="10442" y="8573"/>
                    <a:pt x="10442" y="8395"/>
                  </a:cubicBezTo>
                  <a:cubicBezTo>
                    <a:pt x="10442" y="8053"/>
                    <a:pt x="10442" y="7711"/>
                    <a:pt x="10607" y="7547"/>
                  </a:cubicBezTo>
                  <a:lnTo>
                    <a:pt x="10607" y="6685"/>
                  </a:lnTo>
                  <a:lnTo>
                    <a:pt x="10784" y="6343"/>
                  </a:lnTo>
                  <a:lnTo>
                    <a:pt x="10784" y="5836"/>
                  </a:lnTo>
                  <a:cubicBezTo>
                    <a:pt x="10784" y="5316"/>
                    <a:pt x="10949" y="4810"/>
                    <a:pt x="10949" y="4290"/>
                  </a:cubicBezTo>
                  <a:lnTo>
                    <a:pt x="10949" y="3442"/>
                  </a:lnTo>
                  <a:lnTo>
                    <a:pt x="11127" y="2922"/>
                  </a:lnTo>
                  <a:lnTo>
                    <a:pt x="11127" y="2757"/>
                  </a:lnTo>
                  <a:lnTo>
                    <a:pt x="11127" y="2579"/>
                  </a:lnTo>
                  <a:cubicBezTo>
                    <a:pt x="11127" y="1389"/>
                    <a:pt x="10264" y="185"/>
                    <a:pt x="9074" y="20"/>
                  </a:cubicBezTo>
                  <a:cubicBezTo>
                    <a:pt x="8969" y="7"/>
                    <a:pt x="8866" y="0"/>
                    <a:pt x="8764" y="0"/>
                  </a:cubicBez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flipH="1">
              <a:off x="6317990" y="2383279"/>
              <a:ext cx="226799" cy="323499"/>
            </a:xfrm>
            <a:custGeom>
              <a:avLst/>
              <a:gdLst/>
              <a:ahLst/>
              <a:cxnLst/>
              <a:rect l="l" t="t" r="r" b="b"/>
              <a:pathLst>
                <a:path w="6159" h="8785" extrusionOk="0">
                  <a:moveTo>
                    <a:pt x="3928" y="0"/>
                  </a:moveTo>
                  <a:cubicBezTo>
                    <a:pt x="3586" y="0"/>
                    <a:pt x="3244" y="520"/>
                    <a:pt x="2902" y="684"/>
                  </a:cubicBezTo>
                  <a:cubicBezTo>
                    <a:pt x="2396" y="1027"/>
                    <a:pt x="1876" y="1547"/>
                    <a:pt x="1534" y="2053"/>
                  </a:cubicBezTo>
                  <a:cubicBezTo>
                    <a:pt x="1191" y="2573"/>
                    <a:pt x="165" y="4448"/>
                    <a:pt x="343" y="5132"/>
                  </a:cubicBezTo>
                  <a:cubicBezTo>
                    <a:pt x="343" y="5206"/>
                    <a:pt x="367" y="5238"/>
                    <a:pt x="408" y="5238"/>
                  </a:cubicBezTo>
                  <a:cubicBezTo>
                    <a:pt x="660" y="5238"/>
                    <a:pt x="1559" y="4057"/>
                    <a:pt x="1711" y="3763"/>
                  </a:cubicBezTo>
                  <a:cubicBezTo>
                    <a:pt x="1876" y="3421"/>
                    <a:pt x="2218" y="3421"/>
                    <a:pt x="2218" y="3421"/>
                  </a:cubicBezTo>
                  <a:lnTo>
                    <a:pt x="2218" y="3421"/>
                  </a:lnTo>
                  <a:cubicBezTo>
                    <a:pt x="2218" y="3421"/>
                    <a:pt x="1" y="7020"/>
                    <a:pt x="165" y="7527"/>
                  </a:cubicBezTo>
                  <a:cubicBezTo>
                    <a:pt x="185" y="7584"/>
                    <a:pt x="221" y="7610"/>
                    <a:pt x="271" y="7610"/>
                  </a:cubicBezTo>
                  <a:cubicBezTo>
                    <a:pt x="668" y="7610"/>
                    <a:pt x="1914" y="5936"/>
                    <a:pt x="2218" y="5474"/>
                  </a:cubicBezTo>
                  <a:lnTo>
                    <a:pt x="2218" y="5474"/>
                  </a:lnTo>
                  <a:cubicBezTo>
                    <a:pt x="2217" y="5475"/>
                    <a:pt x="685" y="8389"/>
                    <a:pt x="849" y="8731"/>
                  </a:cubicBezTo>
                  <a:cubicBezTo>
                    <a:pt x="887" y="8768"/>
                    <a:pt x="931" y="8785"/>
                    <a:pt x="980" y="8785"/>
                  </a:cubicBezTo>
                  <a:cubicBezTo>
                    <a:pt x="1608" y="8785"/>
                    <a:pt x="3079" y="5995"/>
                    <a:pt x="3080" y="5994"/>
                  </a:cubicBezTo>
                  <a:lnTo>
                    <a:pt x="3080" y="5994"/>
                  </a:lnTo>
                  <a:cubicBezTo>
                    <a:pt x="3079" y="5995"/>
                    <a:pt x="1876" y="8553"/>
                    <a:pt x="2396" y="8731"/>
                  </a:cubicBezTo>
                  <a:cubicBezTo>
                    <a:pt x="2406" y="8736"/>
                    <a:pt x="2416" y="8738"/>
                    <a:pt x="2428" y="8738"/>
                  </a:cubicBezTo>
                  <a:cubicBezTo>
                    <a:pt x="2806" y="8738"/>
                    <a:pt x="3928" y="6159"/>
                    <a:pt x="3928" y="6158"/>
                  </a:cubicBezTo>
                  <a:lnTo>
                    <a:pt x="3928" y="6158"/>
                  </a:lnTo>
                  <a:cubicBezTo>
                    <a:pt x="3928" y="6159"/>
                    <a:pt x="3422" y="7869"/>
                    <a:pt x="3764" y="8211"/>
                  </a:cubicBezTo>
                  <a:cubicBezTo>
                    <a:pt x="3780" y="8226"/>
                    <a:pt x="3797" y="8234"/>
                    <a:pt x="3816" y="8234"/>
                  </a:cubicBezTo>
                  <a:cubicBezTo>
                    <a:pt x="4212" y="8234"/>
                    <a:pt x="5305" y="4937"/>
                    <a:pt x="5475" y="4283"/>
                  </a:cubicBezTo>
                  <a:cubicBezTo>
                    <a:pt x="5639" y="3763"/>
                    <a:pt x="6159" y="2231"/>
                    <a:pt x="6159" y="1547"/>
                  </a:cubicBezTo>
                  <a:cubicBezTo>
                    <a:pt x="6159" y="1027"/>
                    <a:pt x="4955" y="0"/>
                    <a:pt x="3928" y="0"/>
                  </a:cubicBez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flipH="1">
              <a:off x="5990441" y="1407149"/>
              <a:ext cx="302362" cy="438390"/>
            </a:xfrm>
            <a:custGeom>
              <a:avLst/>
              <a:gdLst/>
              <a:ahLst/>
              <a:cxnLst/>
              <a:rect l="l" t="t" r="r" b="b"/>
              <a:pathLst>
                <a:path w="8211" h="11905" extrusionOk="0">
                  <a:moveTo>
                    <a:pt x="4106" y="1"/>
                  </a:moveTo>
                  <a:cubicBezTo>
                    <a:pt x="4106" y="1"/>
                    <a:pt x="3079" y="507"/>
                    <a:pt x="2395" y="2054"/>
                  </a:cubicBezTo>
                  <a:cubicBezTo>
                    <a:pt x="1711" y="3928"/>
                    <a:pt x="0" y="10771"/>
                    <a:pt x="0" y="10771"/>
                  </a:cubicBezTo>
                  <a:cubicBezTo>
                    <a:pt x="0" y="10771"/>
                    <a:pt x="3259" y="11904"/>
                    <a:pt x="5589" y="11904"/>
                  </a:cubicBezTo>
                  <a:cubicBezTo>
                    <a:pt x="5980" y="11904"/>
                    <a:pt x="6346" y="11872"/>
                    <a:pt x="6665" y="11797"/>
                  </a:cubicBezTo>
                  <a:cubicBezTo>
                    <a:pt x="6665" y="11797"/>
                    <a:pt x="8211" y="4791"/>
                    <a:pt x="8211" y="3080"/>
                  </a:cubicBezTo>
                  <a:cubicBezTo>
                    <a:pt x="8211" y="343"/>
                    <a:pt x="4106" y="1"/>
                    <a:pt x="4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flipH="1">
              <a:off x="5410905" y="3945427"/>
              <a:ext cx="132566" cy="126012"/>
            </a:xfrm>
            <a:custGeom>
              <a:avLst/>
              <a:gdLst/>
              <a:ahLst/>
              <a:cxnLst/>
              <a:rect l="l" t="t" r="r" b="b"/>
              <a:pathLst>
                <a:path w="3600" h="3422" extrusionOk="0">
                  <a:moveTo>
                    <a:pt x="3421" y="1"/>
                  </a:moveTo>
                  <a:lnTo>
                    <a:pt x="0" y="343"/>
                  </a:lnTo>
                  <a:lnTo>
                    <a:pt x="178" y="3422"/>
                  </a:lnTo>
                  <a:lnTo>
                    <a:pt x="3599" y="3422"/>
                  </a:lnTo>
                  <a:lnTo>
                    <a:pt x="3421" y="1"/>
                  </a:ln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flipH="1">
              <a:off x="5398311" y="2358055"/>
              <a:ext cx="535715" cy="1631745"/>
            </a:xfrm>
            <a:custGeom>
              <a:avLst/>
              <a:gdLst/>
              <a:ahLst/>
              <a:cxnLst/>
              <a:rect l="l" t="t" r="r" b="b"/>
              <a:pathLst>
                <a:path w="14548" h="44312" extrusionOk="0">
                  <a:moveTo>
                    <a:pt x="7869" y="1"/>
                  </a:moveTo>
                  <a:lnTo>
                    <a:pt x="6679" y="685"/>
                  </a:lnTo>
                  <a:lnTo>
                    <a:pt x="6337" y="863"/>
                  </a:lnTo>
                  <a:lnTo>
                    <a:pt x="1" y="4284"/>
                  </a:lnTo>
                  <a:lnTo>
                    <a:pt x="179" y="4791"/>
                  </a:lnTo>
                  <a:lnTo>
                    <a:pt x="7021" y="23101"/>
                  </a:lnTo>
                  <a:cubicBezTo>
                    <a:pt x="7021" y="30627"/>
                    <a:pt x="10442" y="44312"/>
                    <a:pt x="10442" y="44312"/>
                  </a:cubicBezTo>
                  <a:lnTo>
                    <a:pt x="14547" y="44134"/>
                  </a:lnTo>
                  <a:lnTo>
                    <a:pt x="13343" y="22759"/>
                  </a:lnTo>
                  <a:lnTo>
                    <a:pt x="13343" y="22416"/>
                  </a:lnTo>
                  <a:cubicBezTo>
                    <a:pt x="12317" y="18133"/>
                    <a:pt x="10100" y="7705"/>
                    <a:pt x="8554" y="2574"/>
                  </a:cubicBezTo>
                  <a:lnTo>
                    <a:pt x="8554" y="2232"/>
                  </a:lnTo>
                  <a:cubicBezTo>
                    <a:pt x="8211" y="1369"/>
                    <a:pt x="8047" y="863"/>
                    <a:pt x="8047" y="343"/>
                  </a:cubicBezTo>
                  <a:cubicBezTo>
                    <a:pt x="7869" y="179"/>
                    <a:pt x="7869" y="1"/>
                    <a:pt x="78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flipH="1">
              <a:off x="5316672" y="4021026"/>
              <a:ext cx="251987" cy="220760"/>
            </a:xfrm>
            <a:custGeom>
              <a:avLst/>
              <a:gdLst/>
              <a:ahLst/>
              <a:cxnLst/>
              <a:rect l="l" t="t" r="r" b="b"/>
              <a:pathLst>
                <a:path w="6843" h="5995" extrusionOk="0">
                  <a:moveTo>
                    <a:pt x="2737" y="0"/>
                  </a:moveTo>
                  <a:cubicBezTo>
                    <a:pt x="1026" y="0"/>
                    <a:pt x="862" y="862"/>
                    <a:pt x="684" y="1205"/>
                  </a:cubicBezTo>
                  <a:cubicBezTo>
                    <a:pt x="684" y="1369"/>
                    <a:pt x="520" y="1711"/>
                    <a:pt x="520" y="2231"/>
                  </a:cubicBezTo>
                  <a:cubicBezTo>
                    <a:pt x="520" y="2395"/>
                    <a:pt x="342" y="2573"/>
                    <a:pt x="342" y="2737"/>
                  </a:cubicBezTo>
                  <a:cubicBezTo>
                    <a:pt x="342" y="3257"/>
                    <a:pt x="178" y="3764"/>
                    <a:pt x="178" y="4106"/>
                  </a:cubicBezTo>
                  <a:cubicBezTo>
                    <a:pt x="0" y="4448"/>
                    <a:pt x="0" y="4968"/>
                    <a:pt x="0" y="5310"/>
                  </a:cubicBezTo>
                  <a:lnTo>
                    <a:pt x="0" y="5652"/>
                  </a:lnTo>
                  <a:lnTo>
                    <a:pt x="0" y="5994"/>
                  </a:lnTo>
                  <a:lnTo>
                    <a:pt x="6842" y="5994"/>
                  </a:lnTo>
                  <a:lnTo>
                    <a:pt x="6842" y="5310"/>
                  </a:lnTo>
                  <a:cubicBezTo>
                    <a:pt x="6842" y="4626"/>
                    <a:pt x="6500" y="3599"/>
                    <a:pt x="5652" y="2915"/>
                  </a:cubicBezTo>
                  <a:cubicBezTo>
                    <a:pt x="4448" y="1889"/>
                    <a:pt x="4790" y="2053"/>
                    <a:pt x="4625" y="1711"/>
                  </a:cubicBezTo>
                  <a:cubicBezTo>
                    <a:pt x="4625" y="1547"/>
                    <a:pt x="4283" y="862"/>
                    <a:pt x="4283" y="685"/>
                  </a:cubicBezTo>
                  <a:cubicBezTo>
                    <a:pt x="4105" y="342"/>
                    <a:pt x="3941" y="0"/>
                    <a:pt x="27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9"/>
            <p:cNvSpPr/>
            <p:nvPr/>
          </p:nvSpPr>
          <p:spPr>
            <a:xfrm flipH="1">
              <a:off x="5946584" y="3945427"/>
              <a:ext cx="119457" cy="126012"/>
            </a:xfrm>
            <a:custGeom>
              <a:avLst/>
              <a:gdLst/>
              <a:ahLst/>
              <a:cxnLst/>
              <a:rect l="l" t="t" r="r" b="b"/>
              <a:pathLst>
                <a:path w="3244" h="3422" extrusionOk="0">
                  <a:moveTo>
                    <a:pt x="3244" y="1"/>
                  </a:moveTo>
                  <a:lnTo>
                    <a:pt x="0" y="343"/>
                  </a:lnTo>
                  <a:lnTo>
                    <a:pt x="0" y="3422"/>
                  </a:lnTo>
                  <a:lnTo>
                    <a:pt x="3079" y="3422"/>
                  </a:lnTo>
                  <a:lnTo>
                    <a:pt x="3244" y="1"/>
                  </a:ln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9"/>
            <p:cNvSpPr/>
            <p:nvPr/>
          </p:nvSpPr>
          <p:spPr>
            <a:xfrm flipH="1">
              <a:off x="5914841" y="4036455"/>
              <a:ext cx="434928" cy="211370"/>
            </a:xfrm>
            <a:custGeom>
              <a:avLst/>
              <a:gdLst/>
              <a:ahLst/>
              <a:cxnLst/>
              <a:rect l="l" t="t" r="r" b="b"/>
              <a:pathLst>
                <a:path w="11811" h="5740" extrusionOk="0">
                  <a:moveTo>
                    <a:pt x="7571" y="0"/>
                  </a:moveTo>
                  <a:cubicBezTo>
                    <a:pt x="7434" y="0"/>
                    <a:pt x="7305" y="29"/>
                    <a:pt x="7185" y="101"/>
                  </a:cubicBezTo>
                  <a:cubicBezTo>
                    <a:pt x="7185" y="101"/>
                    <a:pt x="7021" y="443"/>
                    <a:pt x="5995" y="1292"/>
                  </a:cubicBezTo>
                  <a:cubicBezTo>
                    <a:pt x="5133" y="1976"/>
                    <a:pt x="3600" y="2660"/>
                    <a:pt x="2396" y="3180"/>
                  </a:cubicBezTo>
                  <a:cubicBezTo>
                    <a:pt x="685" y="3865"/>
                    <a:pt x="179" y="4549"/>
                    <a:pt x="1" y="5055"/>
                  </a:cubicBezTo>
                  <a:cubicBezTo>
                    <a:pt x="1" y="5397"/>
                    <a:pt x="179" y="5739"/>
                    <a:pt x="179" y="5739"/>
                  </a:cubicBezTo>
                  <a:lnTo>
                    <a:pt x="11633" y="5575"/>
                  </a:lnTo>
                  <a:lnTo>
                    <a:pt x="11633" y="4891"/>
                  </a:lnTo>
                  <a:cubicBezTo>
                    <a:pt x="11811" y="4029"/>
                    <a:pt x="11469" y="2496"/>
                    <a:pt x="11291" y="1470"/>
                  </a:cubicBezTo>
                  <a:lnTo>
                    <a:pt x="11291" y="1128"/>
                  </a:lnTo>
                  <a:cubicBezTo>
                    <a:pt x="11126" y="950"/>
                    <a:pt x="11126" y="950"/>
                    <a:pt x="11126" y="786"/>
                  </a:cubicBezTo>
                  <a:cubicBezTo>
                    <a:pt x="11126" y="175"/>
                    <a:pt x="10784" y="86"/>
                    <a:pt x="10583" y="86"/>
                  </a:cubicBezTo>
                  <a:cubicBezTo>
                    <a:pt x="10501" y="86"/>
                    <a:pt x="10442" y="101"/>
                    <a:pt x="10442" y="101"/>
                  </a:cubicBezTo>
                  <a:cubicBezTo>
                    <a:pt x="10166" y="422"/>
                    <a:pt x="9864" y="532"/>
                    <a:pt x="9555" y="532"/>
                  </a:cubicBezTo>
                  <a:cubicBezTo>
                    <a:pt x="8875" y="532"/>
                    <a:pt x="8155" y="0"/>
                    <a:pt x="75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9"/>
            <p:cNvSpPr/>
            <p:nvPr/>
          </p:nvSpPr>
          <p:spPr>
            <a:xfrm flipH="1">
              <a:off x="5631628" y="2150441"/>
              <a:ext cx="617354" cy="387683"/>
            </a:xfrm>
            <a:custGeom>
              <a:avLst/>
              <a:gdLst/>
              <a:ahLst/>
              <a:cxnLst/>
              <a:rect l="l" t="t" r="r" b="b"/>
              <a:pathLst>
                <a:path w="16765" h="10528" extrusionOk="0">
                  <a:moveTo>
                    <a:pt x="1711" y="1"/>
                  </a:moveTo>
                  <a:cubicBezTo>
                    <a:pt x="1711" y="1"/>
                    <a:pt x="343" y="4270"/>
                    <a:pt x="1" y="6665"/>
                  </a:cubicBezTo>
                  <a:lnTo>
                    <a:pt x="1" y="7007"/>
                  </a:lnTo>
                  <a:cubicBezTo>
                    <a:pt x="1" y="7692"/>
                    <a:pt x="179" y="8212"/>
                    <a:pt x="343" y="8376"/>
                  </a:cubicBezTo>
                  <a:cubicBezTo>
                    <a:pt x="1711" y="9238"/>
                    <a:pt x="4626" y="9922"/>
                    <a:pt x="7705" y="10264"/>
                  </a:cubicBezTo>
                  <a:cubicBezTo>
                    <a:pt x="8960" y="10433"/>
                    <a:pt x="10232" y="10527"/>
                    <a:pt x="11391" y="10527"/>
                  </a:cubicBezTo>
                  <a:cubicBezTo>
                    <a:pt x="13708" y="10527"/>
                    <a:pt x="15569" y="10150"/>
                    <a:pt x="15916" y="9238"/>
                  </a:cubicBezTo>
                  <a:cubicBezTo>
                    <a:pt x="16080" y="9238"/>
                    <a:pt x="16080" y="9060"/>
                    <a:pt x="16080" y="8896"/>
                  </a:cubicBezTo>
                  <a:cubicBezTo>
                    <a:pt x="16080" y="8718"/>
                    <a:pt x="16258" y="8554"/>
                    <a:pt x="16258" y="8554"/>
                  </a:cubicBezTo>
                  <a:cubicBezTo>
                    <a:pt x="16258" y="8212"/>
                    <a:pt x="16258" y="8034"/>
                    <a:pt x="16422" y="7870"/>
                  </a:cubicBezTo>
                  <a:lnTo>
                    <a:pt x="16422" y="7527"/>
                  </a:lnTo>
                  <a:cubicBezTo>
                    <a:pt x="16764" y="5297"/>
                    <a:pt x="16422" y="3080"/>
                    <a:pt x="16422" y="3080"/>
                  </a:cubicBezTo>
                  <a:lnTo>
                    <a:pt x="1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9"/>
            <p:cNvSpPr/>
            <p:nvPr/>
          </p:nvSpPr>
          <p:spPr>
            <a:xfrm flipH="1">
              <a:off x="5927435" y="2421060"/>
              <a:ext cx="321547" cy="1568739"/>
            </a:xfrm>
            <a:custGeom>
              <a:avLst/>
              <a:gdLst/>
              <a:ahLst/>
              <a:cxnLst/>
              <a:rect l="l" t="t" r="r" b="b"/>
              <a:pathLst>
                <a:path w="8732" h="42601" extrusionOk="0">
                  <a:moveTo>
                    <a:pt x="1" y="1"/>
                  </a:moveTo>
                  <a:lnTo>
                    <a:pt x="1" y="343"/>
                  </a:lnTo>
                  <a:lnTo>
                    <a:pt x="1" y="1205"/>
                  </a:lnTo>
                  <a:lnTo>
                    <a:pt x="1" y="1547"/>
                  </a:lnTo>
                  <a:lnTo>
                    <a:pt x="1" y="1711"/>
                  </a:lnTo>
                  <a:lnTo>
                    <a:pt x="1" y="2053"/>
                  </a:lnTo>
                  <a:cubicBezTo>
                    <a:pt x="179" y="10442"/>
                    <a:pt x="521" y="17968"/>
                    <a:pt x="1027" y="23442"/>
                  </a:cubicBezTo>
                  <a:lnTo>
                    <a:pt x="1027" y="23784"/>
                  </a:lnTo>
                  <a:lnTo>
                    <a:pt x="4448" y="42601"/>
                  </a:lnTo>
                  <a:lnTo>
                    <a:pt x="8732" y="42259"/>
                  </a:lnTo>
                  <a:cubicBezTo>
                    <a:pt x="8732" y="42259"/>
                    <a:pt x="8554" y="27370"/>
                    <a:pt x="7705" y="23949"/>
                  </a:cubicBezTo>
                  <a:lnTo>
                    <a:pt x="7705" y="3080"/>
                  </a:lnTo>
                  <a:lnTo>
                    <a:pt x="7705" y="1"/>
                  </a:lnTo>
                  <a:lnTo>
                    <a:pt x="1889" y="685"/>
                  </a:lnTo>
                  <a:lnTo>
                    <a:pt x="1547" y="521"/>
                  </a:lnTo>
                  <a:lnTo>
                    <a:pt x="1369" y="521"/>
                  </a:lnTo>
                  <a:lnTo>
                    <a:pt x="863" y="343"/>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flipH="1">
              <a:off x="5574698" y="1325031"/>
              <a:ext cx="642542" cy="1011997"/>
            </a:xfrm>
            <a:custGeom>
              <a:avLst/>
              <a:gdLst/>
              <a:ahLst/>
              <a:cxnLst/>
              <a:rect l="l" t="t" r="r" b="b"/>
              <a:pathLst>
                <a:path w="17449" h="27482" extrusionOk="0">
                  <a:moveTo>
                    <a:pt x="6323" y="0"/>
                  </a:moveTo>
                  <a:cubicBezTo>
                    <a:pt x="6323" y="178"/>
                    <a:pt x="6323" y="178"/>
                    <a:pt x="6159" y="342"/>
                  </a:cubicBezTo>
                  <a:cubicBezTo>
                    <a:pt x="6159" y="342"/>
                    <a:pt x="5981" y="520"/>
                    <a:pt x="5817" y="520"/>
                  </a:cubicBezTo>
                  <a:cubicBezTo>
                    <a:pt x="5639" y="685"/>
                    <a:pt x="5475" y="862"/>
                    <a:pt x="5297" y="862"/>
                  </a:cubicBezTo>
                  <a:cubicBezTo>
                    <a:pt x="5297" y="1027"/>
                    <a:pt x="5133" y="1027"/>
                    <a:pt x="5133" y="1027"/>
                  </a:cubicBezTo>
                  <a:lnTo>
                    <a:pt x="4955" y="1027"/>
                  </a:lnTo>
                  <a:cubicBezTo>
                    <a:pt x="4955" y="1205"/>
                    <a:pt x="4791" y="1205"/>
                    <a:pt x="4791" y="1205"/>
                  </a:cubicBezTo>
                  <a:cubicBezTo>
                    <a:pt x="4613" y="1205"/>
                    <a:pt x="4448" y="1205"/>
                    <a:pt x="4448" y="1369"/>
                  </a:cubicBezTo>
                  <a:cubicBezTo>
                    <a:pt x="3422" y="1547"/>
                    <a:pt x="2560" y="1711"/>
                    <a:pt x="2054" y="2231"/>
                  </a:cubicBezTo>
                  <a:lnTo>
                    <a:pt x="1711" y="2573"/>
                  </a:lnTo>
                  <a:cubicBezTo>
                    <a:pt x="1534" y="2737"/>
                    <a:pt x="1369" y="3079"/>
                    <a:pt x="1369" y="3422"/>
                  </a:cubicBezTo>
                  <a:lnTo>
                    <a:pt x="1369" y="3764"/>
                  </a:lnTo>
                  <a:cubicBezTo>
                    <a:pt x="1369" y="4790"/>
                    <a:pt x="1711" y="6336"/>
                    <a:pt x="1876" y="8895"/>
                  </a:cubicBezTo>
                  <a:lnTo>
                    <a:pt x="1876" y="11632"/>
                  </a:lnTo>
                  <a:lnTo>
                    <a:pt x="1876" y="12494"/>
                  </a:lnTo>
                  <a:lnTo>
                    <a:pt x="1876" y="12837"/>
                  </a:lnTo>
                  <a:lnTo>
                    <a:pt x="1876" y="13343"/>
                  </a:lnTo>
                  <a:lnTo>
                    <a:pt x="1876" y="13863"/>
                  </a:lnTo>
                  <a:cubicBezTo>
                    <a:pt x="1711" y="14205"/>
                    <a:pt x="1711" y="14547"/>
                    <a:pt x="1711" y="14889"/>
                  </a:cubicBezTo>
                  <a:cubicBezTo>
                    <a:pt x="1711" y="15231"/>
                    <a:pt x="1711" y="15573"/>
                    <a:pt x="1534" y="15916"/>
                  </a:cubicBezTo>
                  <a:lnTo>
                    <a:pt x="1534" y="16942"/>
                  </a:lnTo>
                  <a:cubicBezTo>
                    <a:pt x="1191" y="18310"/>
                    <a:pt x="849" y="20527"/>
                    <a:pt x="507" y="22758"/>
                  </a:cubicBezTo>
                  <a:cubicBezTo>
                    <a:pt x="343" y="23100"/>
                    <a:pt x="343" y="23442"/>
                    <a:pt x="343" y="23784"/>
                  </a:cubicBezTo>
                  <a:cubicBezTo>
                    <a:pt x="165" y="24126"/>
                    <a:pt x="165" y="24633"/>
                    <a:pt x="1" y="24975"/>
                  </a:cubicBezTo>
                  <a:lnTo>
                    <a:pt x="1" y="25495"/>
                  </a:lnTo>
                  <a:cubicBezTo>
                    <a:pt x="2054" y="26521"/>
                    <a:pt x="4271" y="27028"/>
                    <a:pt x="6159" y="27370"/>
                  </a:cubicBezTo>
                  <a:cubicBezTo>
                    <a:pt x="6973" y="27447"/>
                    <a:pt x="7760" y="27481"/>
                    <a:pt x="8514" y="27481"/>
                  </a:cubicBezTo>
                  <a:cubicBezTo>
                    <a:pt x="11081" y="27481"/>
                    <a:pt x="13252" y="27087"/>
                    <a:pt x="14712" y="26685"/>
                  </a:cubicBezTo>
                  <a:cubicBezTo>
                    <a:pt x="15396" y="26521"/>
                    <a:pt x="15902" y="26343"/>
                    <a:pt x="16245" y="26179"/>
                  </a:cubicBezTo>
                  <a:cubicBezTo>
                    <a:pt x="16245" y="25495"/>
                    <a:pt x="16423" y="24633"/>
                    <a:pt x="16587" y="23784"/>
                  </a:cubicBezTo>
                  <a:cubicBezTo>
                    <a:pt x="16929" y="22074"/>
                    <a:pt x="17271" y="20363"/>
                    <a:pt x="17271" y="18995"/>
                  </a:cubicBezTo>
                  <a:cubicBezTo>
                    <a:pt x="17449" y="16080"/>
                    <a:pt x="17449" y="11810"/>
                    <a:pt x="17449" y="11810"/>
                  </a:cubicBezTo>
                  <a:lnTo>
                    <a:pt x="17449" y="11632"/>
                  </a:lnTo>
                  <a:lnTo>
                    <a:pt x="17449" y="10442"/>
                  </a:lnTo>
                  <a:cubicBezTo>
                    <a:pt x="17449" y="10442"/>
                    <a:pt x="17449" y="10264"/>
                    <a:pt x="17271" y="10264"/>
                  </a:cubicBezTo>
                  <a:lnTo>
                    <a:pt x="17271" y="10100"/>
                  </a:lnTo>
                  <a:lnTo>
                    <a:pt x="17271" y="9237"/>
                  </a:lnTo>
                  <a:lnTo>
                    <a:pt x="17271" y="7705"/>
                  </a:lnTo>
                  <a:cubicBezTo>
                    <a:pt x="17107" y="7363"/>
                    <a:pt x="17107" y="7185"/>
                    <a:pt x="17107" y="6843"/>
                  </a:cubicBezTo>
                  <a:cubicBezTo>
                    <a:pt x="17107" y="4968"/>
                    <a:pt x="16587" y="3599"/>
                    <a:pt x="16080" y="2573"/>
                  </a:cubicBezTo>
                  <a:cubicBezTo>
                    <a:pt x="15902" y="2395"/>
                    <a:pt x="15738" y="2231"/>
                    <a:pt x="15396" y="2053"/>
                  </a:cubicBezTo>
                  <a:cubicBezTo>
                    <a:pt x="15396" y="1889"/>
                    <a:pt x="15218" y="1711"/>
                    <a:pt x="15054" y="1711"/>
                  </a:cubicBezTo>
                  <a:cubicBezTo>
                    <a:pt x="14712" y="1369"/>
                    <a:pt x="14370" y="1369"/>
                    <a:pt x="14028" y="1205"/>
                  </a:cubicBezTo>
                  <a:cubicBezTo>
                    <a:pt x="13508" y="1205"/>
                    <a:pt x="13166" y="1027"/>
                    <a:pt x="13001" y="1027"/>
                  </a:cubicBezTo>
                  <a:lnTo>
                    <a:pt x="12823" y="1027"/>
                  </a:lnTo>
                  <a:cubicBezTo>
                    <a:pt x="12659" y="862"/>
                    <a:pt x="12481" y="862"/>
                    <a:pt x="12317" y="862"/>
                  </a:cubicBezTo>
                  <a:cubicBezTo>
                    <a:pt x="12139" y="685"/>
                    <a:pt x="11975" y="685"/>
                    <a:pt x="11797" y="685"/>
                  </a:cubicBezTo>
                  <a:lnTo>
                    <a:pt x="11797" y="520"/>
                  </a:lnTo>
                  <a:lnTo>
                    <a:pt x="11633" y="520"/>
                  </a:lnTo>
                  <a:lnTo>
                    <a:pt x="11455" y="342"/>
                  </a:lnTo>
                  <a:cubicBezTo>
                    <a:pt x="11113" y="178"/>
                    <a:pt x="10949" y="178"/>
                    <a:pt x="10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flipH="1">
              <a:off x="5984365" y="1589575"/>
              <a:ext cx="126012" cy="126012"/>
            </a:xfrm>
            <a:custGeom>
              <a:avLst/>
              <a:gdLst/>
              <a:ahLst/>
              <a:cxnLst/>
              <a:rect l="l" t="t" r="r" b="b"/>
              <a:pathLst>
                <a:path w="3422" h="3422" extrusionOk="0">
                  <a:moveTo>
                    <a:pt x="1546" y="1"/>
                  </a:moveTo>
                  <a:lnTo>
                    <a:pt x="1204" y="179"/>
                  </a:lnTo>
                  <a:lnTo>
                    <a:pt x="862" y="343"/>
                  </a:lnTo>
                  <a:lnTo>
                    <a:pt x="178" y="685"/>
                  </a:lnTo>
                  <a:cubicBezTo>
                    <a:pt x="0" y="863"/>
                    <a:pt x="0" y="863"/>
                    <a:pt x="0" y="1027"/>
                  </a:cubicBezTo>
                  <a:cubicBezTo>
                    <a:pt x="342" y="1711"/>
                    <a:pt x="1369" y="3422"/>
                    <a:pt x="1711" y="3422"/>
                  </a:cubicBezTo>
                  <a:cubicBezTo>
                    <a:pt x="1889" y="3422"/>
                    <a:pt x="2053" y="3258"/>
                    <a:pt x="2231" y="2916"/>
                  </a:cubicBezTo>
                  <a:cubicBezTo>
                    <a:pt x="2395" y="2738"/>
                    <a:pt x="2573" y="2396"/>
                    <a:pt x="2737" y="2231"/>
                  </a:cubicBezTo>
                  <a:cubicBezTo>
                    <a:pt x="2737" y="2053"/>
                    <a:pt x="2915" y="1889"/>
                    <a:pt x="2915" y="1889"/>
                  </a:cubicBezTo>
                  <a:cubicBezTo>
                    <a:pt x="2915" y="1711"/>
                    <a:pt x="3079" y="1711"/>
                    <a:pt x="3079" y="1547"/>
                  </a:cubicBezTo>
                  <a:cubicBezTo>
                    <a:pt x="3257" y="1369"/>
                    <a:pt x="3257" y="1205"/>
                    <a:pt x="3421" y="1027"/>
                  </a:cubicBezTo>
                  <a:cubicBezTo>
                    <a:pt x="3421" y="863"/>
                    <a:pt x="3421" y="863"/>
                    <a:pt x="3257" y="685"/>
                  </a:cubicBezTo>
                  <a:lnTo>
                    <a:pt x="18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flipH="1">
              <a:off x="5682003" y="882701"/>
              <a:ext cx="358850" cy="372438"/>
            </a:xfrm>
            <a:custGeom>
              <a:avLst/>
              <a:gdLst/>
              <a:ahLst/>
              <a:cxnLst/>
              <a:rect l="l" t="t" r="r" b="b"/>
              <a:pathLst>
                <a:path w="9745" h="10114" extrusionOk="0">
                  <a:moveTo>
                    <a:pt x="2827" y="0"/>
                  </a:moveTo>
                  <a:cubicBezTo>
                    <a:pt x="2392" y="0"/>
                    <a:pt x="2007" y="68"/>
                    <a:pt x="1711" y="216"/>
                  </a:cubicBezTo>
                  <a:cubicBezTo>
                    <a:pt x="1" y="900"/>
                    <a:pt x="849" y="2953"/>
                    <a:pt x="849" y="2953"/>
                  </a:cubicBezTo>
                  <a:cubicBezTo>
                    <a:pt x="849" y="2953"/>
                    <a:pt x="507" y="3117"/>
                    <a:pt x="507" y="3979"/>
                  </a:cubicBezTo>
                  <a:cubicBezTo>
                    <a:pt x="343" y="4828"/>
                    <a:pt x="685" y="5690"/>
                    <a:pt x="685" y="5690"/>
                  </a:cubicBezTo>
                  <a:cubicBezTo>
                    <a:pt x="2217" y="5690"/>
                    <a:pt x="3422" y="8769"/>
                    <a:pt x="4612" y="9618"/>
                  </a:cubicBezTo>
                  <a:cubicBezTo>
                    <a:pt x="5085" y="9985"/>
                    <a:pt x="5460" y="10113"/>
                    <a:pt x="5754" y="10113"/>
                  </a:cubicBezTo>
                  <a:cubicBezTo>
                    <a:pt x="6421" y="10113"/>
                    <a:pt x="6665" y="9453"/>
                    <a:pt x="6665" y="9453"/>
                  </a:cubicBezTo>
                  <a:cubicBezTo>
                    <a:pt x="6665" y="9453"/>
                    <a:pt x="7869" y="7743"/>
                    <a:pt x="8033" y="6374"/>
                  </a:cubicBezTo>
                  <a:cubicBezTo>
                    <a:pt x="8211" y="4828"/>
                    <a:pt x="9744" y="3802"/>
                    <a:pt x="7869" y="2091"/>
                  </a:cubicBezTo>
                  <a:cubicBezTo>
                    <a:pt x="6658" y="890"/>
                    <a:pt x="4404" y="0"/>
                    <a:pt x="2827" y="0"/>
                  </a:cubicBezTo>
                  <a:close/>
                </a:path>
              </a:pathLst>
            </a:custGeom>
            <a:solidFill>
              <a:srgbClr val="1D1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flipH="1">
              <a:off x="5801460" y="1205611"/>
              <a:ext cx="176387" cy="156281"/>
            </a:xfrm>
            <a:custGeom>
              <a:avLst/>
              <a:gdLst/>
              <a:ahLst/>
              <a:cxnLst/>
              <a:rect l="l" t="t" r="r" b="b"/>
              <a:pathLst>
                <a:path w="4790" h="4244" extrusionOk="0">
                  <a:moveTo>
                    <a:pt x="4790" y="0"/>
                  </a:moveTo>
                  <a:lnTo>
                    <a:pt x="684" y="1875"/>
                  </a:lnTo>
                  <a:lnTo>
                    <a:pt x="164" y="2217"/>
                  </a:lnTo>
                  <a:lnTo>
                    <a:pt x="0" y="3243"/>
                  </a:lnTo>
                  <a:lnTo>
                    <a:pt x="342" y="3585"/>
                  </a:lnTo>
                  <a:cubicBezTo>
                    <a:pt x="1026" y="4085"/>
                    <a:pt x="1758" y="4243"/>
                    <a:pt x="2411" y="4243"/>
                  </a:cubicBezTo>
                  <a:cubicBezTo>
                    <a:pt x="3548" y="4243"/>
                    <a:pt x="4448" y="3763"/>
                    <a:pt x="4448" y="3763"/>
                  </a:cubicBezTo>
                  <a:lnTo>
                    <a:pt x="4790" y="0"/>
                  </a:ln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flipH="1">
              <a:off x="5870984" y="1362813"/>
              <a:ext cx="81676" cy="138606"/>
            </a:xfrm>
            <a:custGeom>
              <a:avLst/>
              <a:gdLst/>
              <a:ahLst/>
              <a:cxnLst/>
              <a:rect l="l" t="t" r="r" b="b"/>
              <a:pathLst>
                <a:path w="2218" h="3764" extrusionOk="0">
                  <a:moveTo>
                    <a:pt x="1191" y="1"/>
                  </a:moveTo>
                  <a:lnTo>
                    <a:pt x="0" y="1889"/>
                  </a:lnTo>
                  <a:lnTo>
                    <a:pt x="1027" y="3764"/>
                  </a:lnTo>
                  <a:lnTo>
                    <a:pt x="2217" y="1889"/>
                  </a:lnTo>
                  <a:lnTo>
                    <a:pt x="11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flipH="1">
              <a:off x="5851831" y="1463600"/>
              <a:ext cx="163834" cy="737310"/>
            </a:xfrm>
            <a:custGeom>
              <a:avLst/>
              <a:gdLst/>
              <a:ahLst/>
              <a:cxnLst/>
              <a:rect l="l" t="t" r="r" b="b"/>
              <a:pathLst>
                <a:path w="4449" h="20022" extrusionOk="0">
                  <a:moveTo>
                    <a:pt x="2396" y="1"/>
                  </a:moveTo>
                  <a:lnTo>
                    <a:pt x="2396" y="179"/>
                  </a:lnTo>
                  <a:lnTo>
                    <a:pt x="2218" y="521"/>
                  </a:lnTo>
                  <a:lnTo>
                    <a:pt x="2218" y="1547"/>
                  </a:lnTo>
                  <a:lnTo>
                    <a:pt x="2053" y="1889"/>
                  </a:lnTo>
                  <a:lnTo>
                    <a:pt x="1876" y="2738"/>
                  </a:lnTo>
                  <a:lnTo>
                    <a:pt x="1876" y="3258"/>
                  </a:lnTo>
                  <a:lnTo>
                    <a:pt x="1711" y="4106"/>
                  </a:lnTo>
                  <a:lnTo>
                    <a:pt x="1711" y="4626"/>
                  </a:lnTo>
                  <a:lnTo>
                    <a:pt x="1533" y="5474"/>
                  </a:lnTo>
                  <a:lnTo>
                    <a:pt x="1533" y="5817"/>
                  </a:lnTo>
                  <a:lnTo>
                    <a:pt x="1369" y="6843"/>
                  </a:lnTo>
                  <a:lnTo>
                    <a:pt x="1191" y="7185"/>
                  </a:lnTo>
                  <a:lnTo>
                    <a:pt x="1191" y="8047"/>
                  </a:lnTo>
                  <a:lnTo>
                    <a:pt x="1027" y="8554"/>
                  </a:lnTo>
                  <a:lnTo>
                    <a:pt x="849" y="9416"/>
                  </a:lnTo>
                  <a:lnTo>
                    <a:pt x="849" y="9922"/>
                  </a:lnTo>
                  <a:lnTo>
                    <a:pt x="685" y="10784"/>
                  </a:lnTo>
                  <a:lnTo>
                    <a:pt x="685" y="11126"/>
                  </a:lnTo>
                  <a:lnTo>
                    <a:pt x="507" y="12153"/>
                  </a:lnTo>
                  <a:lnTo>
                    <a:pt x="507" y="12495"/>
                  </a:lnTo>
                  <a:lnTo>
                    <a:pt x="343" y="13521"/>
                  </a:lnTo>
                  <a:lnTo>
                    <a:pt x="165" y="13863"/>
                  </a:lnTo>
                  <a:lnTo>
                    <a:pt x="165" y="14712"/>
                  </a:lnTo>
                  <a:lnTo>
                    <a:pt x="1" y="15232"/>
                  </a:lnTo>
                  <a:lnTo>
                    <a:pt x="685" y="16942"/>
                  </a:lnTo>
                  <a:lnTo>
                    <a:pt x="1027" y="17791"/>
                  </a:lnTo>
                  <a:lnTo>
                    <a:pt x="1876" y="20021"/>
                  </a:lnTo>
                  <a:lnTo>
                    <a:pt x="2396" y="19159"/>
                  </a:lnTo>
                  <a:lnTo>
                    <a:pt x="2560" y="18817"/>
                  </a:lnTo>
                  <a:lnTo>
                    <a:pt x="2902" y="18133"/>
                  </a:lnTo>
                  <a:lnTo>
                    <a:pt x="3080" y="17791"/>
                  </a:lnTo>
                  <a:lnTo>
                    <a:pt x="3422" y="17106"/>
                  </a:lnTo>
                  <a:lnTo>
                    <a:pt x="3586" y="16942"/>
                  </a:lnTo>
                  <a:lnTo>
                    <a:pt x="3928" y="16258"/>
                  </a:lnTo>
                  <a:lnTo>
                    <a:pt x="4106" y="15916"/>
                  </a:lnTo>
                  <a:lnTo>
                    <a:pt x="4448" y="15232"/>
                  </a:lnTo>
                  <a:lnTo>
                    <a:pt x="4448" y="14712"/>
                  </a:lnTo>
                  <a:lnTo>
                    <a:pt x="4270" y="13521"/>
                  </a:lnTo>
                  <a:lnTo>
                    <a:pt x="4270" y="13001"/>
                  </a:lnTo>
                  <a:lnTo>
                    <a:pt x="4270" y="11810"/>
                  </a:lnTo>
                  <a:lnTo>
                    <a:pt x="4106" y="11290"/>
                  </a:lnTo>
                  <a:lnTo>
                    <a:pt x="4106" y="10100"/>
                  </a:lnTo>
                  <a:lnTo>
                    <a:pt x="4106" y="9580"/>
                  </a:lnTo>
                  <a:lnTo>
                    <a:pt x="3928" y="8389"/>
                  </a:lnTo>
                  <a:lnTo>
                    <a:pt x="3928" y="7869"/>
                  </a:lnTo>
                  <a:lnTo>
                    <a:pt x="3764" y="6843"/>
                  </a:lnTo>
                  <a:lnTo>
                    <a:pt x="3764" y="6337"/>
                  </a:lnTo>
                  <a:lnTo>
                    <a:pt x="3586" y="5132"/>
                  </a:lnTo>
                  <a:lnTo>
                    <a:pt x="3586" y="4626"/>
                  </a:lnTo>
                  <a:lnTo>
                    <a:pt x="3586" y="3422"/>
                  </a:lnTo>
                  <a:lnTo>
                    <a:pt x="3422" y="2915"/>
                  </a:lnTo>
                  <a:lnTo>
                    <a:pt x="3422" y="1711"/>
                  </a:lnTo>
                  <a:lnTo>
                    <a:pt x="3422" y="1205"/>
                  </a:lnTo>
                  <a:lnTo>
                    <a:pt x="32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flipH="1">
              <a:off x="5757599" y="1306361"/>
              <a:ext cx="151240" cy="138646"/>
            </a:xfrm>
            <a:custGeom>
              <a:avLst/>
              <a:gdLst/>
              <a:ahLst/>
              <a:cxnLst/>
              <a:rect l="l" t="t" r="r" b="b"/>
              <a:pathLst>
                <a:path w="4107" h="3765" extrusionOk="0">
                  <a:moveTo>
                    <a:pt x="2574" y="1"/>
                  </a:moveTo>
                  <a:cubicBezTo>
                    <a:pt x="1711" y="1534"/>
                    <a:pt x="1" y="1534"/>
                    <a:pt x="1" y="1534"/>
                  </a:cubicBezTo>
                  <a:lnTo>
                    <a:pt x="1205" y="3764"/>
                  </a:lnTo>
                  <a:lnTo>
                    <a:pt x="4106" y="1369"/>
                  </a:lnTo>
                  <a:cubicBezTo>
                    <a:pt x="3600" y="1"/>
                    <a:pt x="2574" y="1"/>
                    <a:pt x="25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flipH="1">
              <a:off x="5908802" y="1312437"/>
              <a:ext cx="126012" cy="126012"/>
            </a:xfrm>
            <a:custGeom>
              <a:avLst/>
              <a:gdLst/>
              <a:ahLst/>
              <a:cxnLst/>
              <a:rect l="l" t="t" r="r" b="b"/>
              <a:pathLst>
                <a:path w="3422" h="3422" extrusionOk="0">
                  <a:moveTo>
                    <a:pt x="1547" y="0"/>
                  </a:moveTo>
                  <a:cubicBezTo>
                    <a:pt x="1547" y="0"/>
                    <a:pt x="521" y="342"/>
                    <a:pt x="1" y="1547"/>
                  </a:cubicBezTo>
                  <a:lnTo>
                    <a:pt x="2053" y="3421"/>
                  </a:lnTo>
                  <a:lnTo>
                    <a:pt x="3422" y="1369"/>
                  </a:lnTo>
                  <a:cubicBezTo>
                    <a:pt x="3422" y="1369"/>
                    <a:pt x="2573" y="1369"/>
                    <a:pt x="15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flipH="1">
              <a:off x="6003035" y="1087074"/>
              <a:ext cx="50375" cy="87347"/>
            </a:xfrm>
            <a:custGeom>
              <a:avLst/>
              <a:gdLst/>
              <a:ahLst/>
              <a:cxnLst/>
              <a:rect l="l" t="t" r="r" b="b"/>
              <a:pathLst>
                <a:path w="1368" h="2372" extrusionOk="0">
                  <a:moveTo>
                    <a:pt x="833" y="0"/>
                  </a:moveTo>
                  <a:cubicBezTo>
                    <a:pt x="681" y="0"/>
                    <a:pt x="510" y="76"/>
                    <a:pt x="342" y="304"/>
                  </a:cubicBezTo>
                  <a:cubicBezTo>
                    <a:pt x="18" y="952"/>
                    <a:pt x="0" y="2371"/>
                    <a:pt x="869" y="2371"/>
                  </a:cubicBezTo>
                  <a:cubicBezTo>
                    <a:pt x="918" y="2371"/>
                    <a:pt x="971" y="2366"/>
                    <a:pt x="1026" y="2357"/>
                  </a:cubicBezTo>
                  <a:lnTo>
                    <a:pt x="1368" y="304"/>
                  </a:lnTo>
                  <a:cubicBezTo>
                    <a:pt x="1368" y="304"/>
                    <a:pt x="1137" y="0"/>
                    <a:pt x="833" y="0"/>
                  </a:cubicBezTo>
                  <a:close/>
                </a:path>
              </a:pathLst>
            </a:custGeom>
            <a:solidFill>
              <a:srgbClr val="7C1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flipH="1">
              <a:off x="5757603" y="949169"/>
              <a:ext cx="289805" cy="338633"/>
            </a:xfrm>
            <a:custGeom>
              <a:avLst/>
              <a:gdLst/>
              <a:ahLst/>
              <a:cxnLst/>
              <a:rect l="l" t="t" r="r" b="b"/>
              <a:pathLst>
                <a:path w="7870" h="9196" extrusionOk="0">
                  <a:moveTo>
                    <a:pt x="3899" y="1"/>
                  </a:moveTo>
                  <a:cubicBezTo>
                    <a:pt x="2945" y="1"/>
                    <a:pt x="2078" y="267"/>
                    <a:pt x="1547" y="806"/>
                  </a:cubicBezTo>
                  <a:cubicBezTo>
                    <a:pt x="1205" y="1148"/>
                    <a:pt x="1027" y="1490"/>
                    <a:pt x="863" y="1832"/>
                  </a:cubicBezTo>
                  <a:lnTo>
                    <a:pt x="521" y="4227"/>
                  </a:lnTo>
                  <a:lnTo>
                    <a:pt x="521" y="4911"/>
                  </a:lnTo>
                  <a:lnTo>
                    <a:pt x="179" y="6622"/>
                  </a:lnTo>
                  <a:cubicBezTo>
                    <a:pt x="179" y="6622"/>
                    <a:pt x="1" y="8839"/>
                    <a:pt x="2395" y="9181"/>
                  </a:cubicBezTo>
                  <a:cubicBezTo>
                    <a:pt x="2525" y="9191"/>
                    <a:pt x="2653" y="9195"/>
                    <a:pt x="2779" y="9195"/>
                  </a:cubicBezTo>
                  <a:cubicBezTo>
                    <a:pt x="4971" y="9195"/>
                    <a:pt x="6510" y="7804"/>
                    <a:pt x="6679" y="7648"/>
                  </a:cubicBezTo>
                  <a:lnTo>
                    <a:pt x="6679" y="7128"/>
                  </a:lnTo>
                  <a:lnTo>
                    <a:pt x="7185" y="4733"/>
                  </a:lnTo>
                  <a:lnTo>
                    <a:pt x="7363" y="3365"/>
                  </a:lnTo>
                  <a:cubicBezTo>
                    <a:pt x="7363" y="3365"/>
                    <a:pt x="7869" y="970"/>
                    <a:pt x="5652" y="286"/>
                  </a:cubicBezTo>
                  <a:cubicBezTo>
                    <a:pt x="5073" y="96"/>
                    <a:pt x="4471" y="1"/>
                    <a:pt x="3899" y="1"/>
                  </a:cubicBez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flipH="1">
              <a:off x="5757603" y="949169"/>
              <a:ext cx="232875" cy="193473"/>
            </a:xfrm>
            <a:custGeom>
              <a:avLst/>
              <a:gdLst/>
              <a:ahLst/>
              <a:cxnLst/>
              <a:rect l="l" t="t" r="r" b="b"/>
              <a:pathLst>
                <a:path w="6324" h="5254" extrusionOk="0">
                  <a:moveTo>
                    <a:pt x="2353" y="1"/>
                  </a:moveTo>
                  <a:cubicBezTo>
                    <a:pt x="1399" y="1"/>
                    <a:pt x="532" y="267"/>
                    <a:pt x="1" y="806"/>
                  </a:cubicBezTo>
                  <a:cubicBezTo>
                    <a:pt x="93" y="758"/>
                    <a:pt x="173" y="736"/>
                    <a:pt x="253" y="736"/>
                  </a:cubicBezTo>
                  <a:cubicBezTo>
                    <a:pt x="469" y="736"/>
                    <a:pt x="692" y="898"/>
                    <a:pt x="1192" y="1148"/>
                  </a:cubicBezTo>
                  <a:cubicBezTo>
                    <a:pt x="1459" y="1346"/>
                    <a:pt x="1778" y="1414"/>
                    <a:pt x="2120" y="1414"/>
                  </a:cubicBezTo>
                  <a:cubicBezTo>
                    <a:pt x="2653" y="1414"/>
                    <a:pt x="3239" y="1248"/>
                    <a:pt x="3764" y="1148"/>
                  </a:cubicBezTo>
                  <a:cubicBezTo>
                    <a:pt x="3859" y="1128"/>
                    <a:pt x="3948" y="1119"/>
                    <a:pt x="4030" y="1119"/>
                  </a:cubicBezTo>
                  <a:cubicBezTo>
                    <a:pt x="4681" y="1119"/>
                    <a:pt x="4917" y="1693"/>
                    <a:pt x="4613" y="1997"/>
                  </a:cubicBezTo>
                  <a:cubicBezTo>
                    <a:pt x="4613" y="1997"/>
                    <a:pt x="4271" y="2339"/>
                    <a:pt x="4449" y="3201"/>
                  </a:cubicBezTo>
                  <a:cubicBezTo>
                    <a:pt x="4791" y="4049"/>
                    <a:pt x="4791" y="4227"/>
                    <a:pt x="4449" y="4733"/>
                  </a:cubicBezTo>
                  <a:cubicBezTo>
                    <a:pt x="4449" y="4911"/>
                    <a:pt x="4613" y="5253"/>
                    <a:pt x="4791" y="5253"/>
                  </a:cubicBezTo>
                  <a:cubicBezTo>
                    <a:pt x="5133" y="5253"/>
                    <a:pt x="5639" y="4733"/>
                    <a:pt x="5639" y="4733"/>
                  </a:cubicBezTo>
                  <a:lnTo>
                    <a:pt x="5817" y="3365"/>
                  </a:lnTo>
                  <a:cubicBezTo>
                    <a:pt x="5817" y="3365"/>
                    <a:pt x="6323" y="970"/>
                    <a:pt x="4106" y="286"/>
                  </a:cubicBezTo>
                  <a:cubicBezTo>
                    <a:pt x="3527" y="96"/>
                    <a:pt x="2925" y="1"/>
                    <a:pt x="2353" y="1"/>
                  </a:cubicBezTo>
                  <a:close/>
                </a:path>
              </a:pathLst>
            </a:custGeom>
            <a:solidFill>
              <a:srgbClr val="1D1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flipH="1">
              <a:off x="5729248" y="1119259"/>
              <a:ext cx="84842" cy="94306"/>
            </a:xfrm>
            <a:custGeom>
              <a:avLst/>
              <a:gdLst/>
              <a:ahLst/>
              <a:cxnLst/>
              <a:rect l="l" t="t" r="r" b="b"/>
              <a:pathLst>
                <a:path w="2304" h="2561" extrusionOk="0">
                  <a:moveTo>
                    <a:pt x="1207" y="0"/>
                  </a:moveTo>
                  <a:cubicBezTo>
                    <a:pt x="700" y="0"/>
                    <a:pt x="165" y="457"/>
                    <a:pt x="165" y="457"/>
                  </a:cubicBezTo>
                  <a:lnTo>
                    <a:pt x="1" y="2345"/>
                  </a:lnTo>
                  <a:cubicBezTo>
                    <a:pt x="183" y="2496"/>
                    <a:pt x="375" y="2560"/>
                    <a:pt x="567" y="2560"/>
                  </a:cubicBezTo>
                  <a:cubicBezTo>
                    <a:pt x="1453" y="2560"/>
                    <a:pt x="2303" y="1166"/>
                    <a:pt x="1875" y="457"/>
                  </a:cubicBezTo>
                  <a:cubicBezTo>
                    <a:pt x="1707" y="114"/>
                    <a:pt x="1460" y="0"/>
                    <a:pt x="1207" y="0"/>
                  </a:cubicBez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flipH="1">
              <a:off x="5599886" y="2156517"/>
              <a:ext cx="623909" cy="180511"/>
            </a:xfrm>
            <a:custGeom>
              <a:avLst/>
              <a:gdLst/>
              <a:ahLst/>
              <a:cxnLst/>
              <a:rect l="l" t="t" r="r" b="b"/>
              <a:pathLst>
                <a:path w="16943" h="4902" extrusionOk="0">
                  <a:moveTo>
                    <a:pt x="343" y="0"/>
                  </a:moveTo>
                  <a:cubicBezTo>
                    <a:pt x="179" y="862"/>
                    <a:pt x="1" y="1711"/>
                    <a:pt x="1" y="2915"/>
                  </a:cubicBezTo>
                  <a:lnTo>
                    <a:pt x="179" y="2915"/>
                  </a:lnTo>
                  <a:cubicBezTo>
                    <a:pt x="2232" y="3941"/>
                    <a:pt x="4449" y="4448"/>
                    <a:pt x="6337" y="4790"/>
                  </a:cubicBezTo>
                  <a:cubicBezTo>
                    <a:pt x="7151" y="4867"/>
                    <a:pt x="7938" y="4901"/>
                    <a:pt x="8692" y="4901"/>
                  </a:cubicBezTo>
                  <a:cubicBezTo>
                    <a:pt x="11259" y="4901"/>
                    <a:pt x="13430" y="4507"/>
                    <a:pt x="14890" y="4105"/>
                  </a:cubicBezTo>
                  <a:cubicBezTo>
                    <a:pt x="15574" y="3941"/>
                    <a:pt x="16080" y="3763"/>
                    <a:pt x="16423" y="3599"/>
                  </a:cubicBezTo>
                  <a:cubicBezTo>
                    <a:pt x="16943" y="2737"/>
                    <a:pt x="16943" y="1711"/>
                    <a:pt x="16765" y="1204"/>
                  </a:cubicBezTo>
                  <a:lnTo>
                    <a:pt x="16765" y="1026"/>
                  </a:lnTo>
                  <a:cubicBezTo>
                    <a:pt x="14367" y="1986"/>
                    <a:pt x="12034" y="2332"/>
                    <a:pt x="9918" y="2332"/>
                  </a:cubicBezTo>
                  <a:cubicBezTo>
                    <a:pt x="5246" y="2332"/>
                    <a:pt x="1627" y="649"/>
                    <a:pt x="685" y="178"/>
                  </a:cubicBezTo>
                  <a:cubicBezTo>
                    <a:pt x="521" y="0"/>
                    <a:pt x="343" y="0"/>
                    <a:pt x="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flipH="1">
              <a:off x="5700673" y="2224347"/>
              <a:ext cx="31779" cy="97657"/>
            </a:xfrm>
            <a:custGeom>
              <a:avLst/>
              <a:gdLst/>
              <a:ahLst/>
              <a:cxnLst/>
              <a:rect l="l" t="t" r="r" b="b"/>
              <a:pathLst>
                <a:path w="863" h="2652" extrusionOk="0">
                  <a:moveTo>
                    <a:pt x="487" y="0"/>
                  </a:moveTo>
                  <a:cubicBezTo>
                    <a:pt x="382" y="0"/>
                    <a:pt x="259" y="43"/>
                    <a:pt x="178" y="211"/>
                  </a:cubicBezTo>
                  <a:cubicBezTo>
                    <a:pt x="178" y="211"/>
                    <a:pt x="343" y="1579"/>
                    <a:pt x="1" y="2606"/>
                  </a:cubicBezTo>
                  <a:cubicBezTo>
                    <a:pt x="1" y="2606"/>
                    <a:pt x="136" y="2652"/>
                    <a:pt x="290" y="2652"/>
                  </a:cubicBezTo>
                  <a:cubicBezTo>
                    <a:pt x="438" y="2652"/>
                    <a:pt x="604" y="2609"/>
                    <a:pt x="685" y="2441"/>
                  </a:cubicBezTo>
                  <a:cubicBezTo>
                    <a:pt x="685" y="2441"/>
                    <a:pt x="863" y="1237"/>
                    <a:pt x="685" y="47"/>
                  </a:cubicBezTo>
                  <a:cubicBezTo>
                    <a:pt x="685" y="47"/>
                    <a:pt x="596" y="0"/>
                    <a:pt x="487" y="0"/>
                  </a:cubicBezTo>
                  <a:close/>
                </a:path>
              </a:pathLst>
            </a:custGeom>
            <a:solidFill>
              <a:srgbClr val="006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flipH="1">
              <a:off x="5770197" y="2235725"/>
              <a:ext cx="31300" cy="96737"/>
            </a:xfrm>
            <a:custGeom>
              <a:avLst/>
              <a:gdLst/>
              <a:ahLst/>
              <a:cxnLst/>
              <a:rect l="l" t="t" r="r" b="b"/>
              <a:pathLst>
                <a:path w="850" h="2627" extrusionOk="0">
                  <a:moveTo>
                    <a:pt x="330" y="1"/>
                  </a:moveTo>
                  <a:cubicBezTo>
                    <a:pt x="229" y="1"/>
                    <a:pt x="115" y="20"/>
                    <a:pt x="1" y="80"/>
                  </a:cubicBezTo>
                  <a:cubicBezTo>
                    <a:pt x="1" y="80"/>
                    <a:pt x="165" y="1612"/>
                    <a:pt x="1" y="2474"/>
                  </a:cubicBezTo>
                  <a:cubicBezTo>
                    <a:pt x="1" y="2474"/>
                    <a:pt x="153" y="2627"/>
                    <a:pt x="303" y="2627"/>
                  </a:cubicBezTo>
                  <a:cubicBezTo>
                    <a:pt x="378" y="2627"/>
                    <a:pt x="452" y="2589"/>
                    <a:pt x="507" y="2474"/>
                  </a:cubicBezTo>
                  <a:cubicBezTo>
                    <a:pt x="507" y="2474"/>
                    <a:pt x="849" y="1106"/>
                    <a:pt x="685" y="80"/>
                  </a:cubicBezTo>
                  <a:cubicBezTo>
                    <a:pt x="685" y="80"/>
                    <a:pt x="533" y="1"/>
                    <a:pt x="330" y="1"/>
                  </a:cubicBezTo>
                  <a:close/>
                </a:path>
              </a:pathLst>
            </a:custGeom>
            <a:solidFill>
              <a:srgbClr val="006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flipH="1">
              <a:off x="5877023" y="2219486"/>
              <a:ext cx="163830" cy="119973"/>
            </a:xfrm>
            <a:custGeom>
              <a:avLst/>
              <a:gdLst/>
              <a:ahLst/>
              <a:cxnLst/>
              <a:rect l="l" t="t" r="r" b="b"/>
              <a:pathLst>
                <a:path w="4449" h="3258" extrusionOk="0">
                  <a:moveTo>
                    <a:pt x="165" y="1"/>
                  </a:moveTo>
                  <a:lnTo>
                    <a:pt x="165" y="179"/>
                  </a:lnTo>
                  <a:lnTo>
                    <a:pt x="1" y="1205"/>
                  </a:lnTo>
                  <a:lnTo>
                    <a:pt x="1" y="2915"/>
                  </a:lnTo>
                  <a:lnTo>
                    <a:pt x="1875" y="3080"/>
                  </a:lnTo>
                  <a:lnTo>
                    <a:pt x="4106" y="3258"/>
                  </a:lnTo>
                  <a:lnTo>
                    <a:pt x="4270" y="3258"/>
                  </a:lnTo>
                  <a:lnTo>
                    <a:pt x="4270" y="2231"/>
                  </a:lnTo>
                  <a:lnTo>
                    <a:pt x="4448" y="1369"/>
                  </a:lnTo>
                  <a:lnTo>
                    <a:pt x="4448" y="343"/>
                  </a:lnTo>
                  <a:lnTo>
                    <a:pt x="4270" y="343"/>
                  </a:lnTo>
                  <a:lnTo>
                    <a:pt x="3244" y="179"/>
                  </a:lnTo>
                  <a:lnTo>
                    <a:pt x="2395" y="179"/>
                  </a:lnTo>
                  <a:lnTo>
                    <a:pt x="8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9"/>
            <p:cNvSpPr/>
            <p:nvPr/>
          </p:nvSpPr>
          <p:spPr>
            <a:xfrm flipH="1">
              <a:off x="5272336" y="1405749"/>
              <a:ext cx="529161" cy="860835"/>
            </a:xfrm>
            <a:custGeom>
              <a:avLst/>
              <a:gdLst/>
              <a:ahLst/>
              <a:cxnLst/>
              <a:rect l="l" t="t" r="r" b="b"/>
              <a:pathLst>
                <a:path w="14370" h="23377" extrusionOk="0">
                  <a:moveTo>
                    <a:pt x="2922" y="1"/>
                  </a:moveTo>
                  <a:cubicBezTo>
                    <a:pt x="2214" y="1"/>
                    <a:pt x="1508" y="305"/>
                    <a:pt x="1027" y="887"/>
                  </a:cubicBezTo>
                  <a:cubicBezTo>
                    <a:pt x="1" y="1914"/>
                    <a:pt x="165" y="3624"/>
                    <a:pt x="1191" y="4486"/>
                  </a:cubicBezTo>
                  <a:lnTo>
                    <a:pt x="1369" y="4486"/>
                  </a:lnTo>
                  <a:lnTo>
                    <a:pt x="1711" y="4829"/>
                  </a:lnTo>
                  <a:lnTo>
                    <a:pt x="2053" y="4993"/>
                  </a:lnTo>
                  <a:cubicBezTo>
                    <a:pt x="2218" y="5171"/>
                    <a:pt x="2396" y="5335"/>
                    <a:pt x="2738" y="5513"/>
                  </a:cubicBezTo>
                  <a:cubicBezTo>
                    <a:pt x="3080" y="5855"/>
                    <a:pt x="3586" y="6197"/>
                    <a:pt x="3928" y="6539"/>
                  </a:cubicBezTo>
                  <a:cubicBezTo>
                    <a:pt x="4790" y="7223"/>
                    <a:pt x="5639" y="7908"/>
                    <a:pt x="6323" y="8756"/>
                  </a:cubicBezTo>
                  <a:cubicBezTo>
                    <a:pt x="6843" y="9098"/>
                    <a:pt x="7185" y="9440"/>
                    <a:pt x="7527" y="9782"/>
                  </a:cubicBezTo>
                  <a:cubicBezTo>
                    <a:pt x="7869" y="10125"/>
                    <a:pt x="8212" y="10467"/>
                    <a:pt x="8554" y="10987"/>
                  </a:cubicBezTo>
                  <a:lnTo>
                    <a:pt x="9580" y="12013"/>
                  </a:lnTo>
                  <a:cubicBezTo>
                    <a:pt x="9580" y="12177"/>
                    <a:pt x="9744" y="12355"/>
                    <a:pt x="9922" y="12519"/>
                  </a:cubicBezTo>
                  <a:cubicBezTo>
                    <a:pt x="9922" y="12697"/>
                    <a:pt x="10086" y="12861"/>
                    <a:pt x="10086" y="12861"/>
                  </a:cubicBezTo>
                  <a:lnTo>
                    <a:pt x="10086" y="13039"/>
                  </a:lnTo>
                  <a:cubicBezTo>
                    <a:pt x="10086" y="13204"/>
                    <a:pt x="10086" y="13381"/>
                    <a:pt x="9922" y="13546"/>
                  </a:cubicBezTo>
                  <a:cubicBezTo>
                    <a:pt x="9744" y="13724"/>
                    <a:pt x="9744" y="13888"/>
                    <a:pt x="9580" y="14066"/>
                  </a:cubicBezTo>
                  <a:lnTo>
                    <a:pt x="8554" y="15092"/>
                  </a:lnTo>
                  <a:cubicBezTo>
                    <a:pt x="8212" y="15598"/>
                    <a:pt x="7869" y="15941"/>
                    <a:pt x="7527" y="16283"/>
                  </a:cubicBezTo>
                  <a:lnTo>
                    <a:pt x="4955" y="18335"/>
                  </a:lnTo>
                  <a:cubicBezTo>
                    <a:pt x="4612" y="18677"/>
                    <a:pt x="4106" y="19020"/>
                    <a:pt x="3764" y="19362"/>
                  </a:cubicBezTo>
                  <a:cubicBezTo>
                    <a:pt x="3422" y="19540"/>
                    <a:pt x="3244" y="19704"/>
                    <a:pt x="3080" y="19882"/>
                  </a:cubicBezTo>
                  <a:lnTo>
                    <a:pt x="2738" y="20046"/>
                  </a:lnTo>
                  <a:lnTo>
                    <a:pt x="2396" y="20388"/>
                  </a:lnTo>
                  <a:cubicBezTo>
                    <a:pt x="1533" y="20908"/>
                    <a:pt x="1369" y="21934"/>
                    <a:pt x="1876" y="22619"/>
                  </a:cubicBezTo>
                  <a:cubicBezTo>
                    <a:pt x="2221" y="23073"/>
                    <a:pt x="2790" y="23377"/>
                    <a:pt x="3334" y="23377"/>
                  </a:cubicBezTo>
                  <a:cubicBezTo>
                    <a:pt x="3608" y="23377"/>
                    <a:pt x="3877" y="23299"/>
                    <a:pt x="4106" y="23125"/>
                  </a:cubicBezTo>
                  <a:lnTo>
                    <a:pt x="4612" y="22961"/>
                  </a:lnTo>
                  <a:lnTo>
                    <a:pt x="4955" y="22619"/>
                  </a:lnTo>
                  <a:cubicBezTo>
                    <a:pt x="5133" y="22441"/>
                    <a:pt x="5475" y="22277"/>
                    <a:pt x="5639" y="22277"/>
                  </a:cubicBezTo>
                  <a:lnTo>
                    <a:pt x="7185" y="21250"/>
                  </a:lnTo>
                  <a:cubicBezTo>
                    <a:pt x="8034" y="20566"/>
                    <a:pt x="9060" y="19882"/>
                    <a:pt x="9922" y="19197"/>
                  </a:cubicBezTo>
                  <a:cubicBezTo>
                    <a:pt x="10428" y="18855"/>
                    <a:pt x="10948" y="18335"/>
                    <a:pt x="11291" y="17993"/>
                  </a:cubicBezTo>
                  <a:cubicBezTo>
                    <a:pt x="11797" y="17651"/>
                    <a:pt x="12139" y="17145"/>
                    <a:pt x="12659" y="16625"/>
                  </a:cubicBezTo>
                  <a:cubicBezTo>
                    <a:pt x="12823" y="16461"/>
                    <a:pt x="13165" y="16118"/>
                    <a:pt x="13343" y="15776"/>
                  </a:cubicBezTo>
                  <a:cubicBezTo>
                    <a:pt x="13508" y="15598"/>
                    <a:pt x="13685" y="15256"/>
                    <a:pt x="13850" y="14750"/>
                  </a:cubicBezTo>
                  <a:cubicBezTo>
                    <a:pt x="14028" y="14572"/>
                    <a:pt x="14028" y="14408"/>
                    <a:pt x="14192" y="14066"/>
                  </a:cubicBezTo>
                  <a:cubicBezTo>
                    <a:pt x="14192" y="14066"/>
                    <a:pt x="14192" y="13888"/>
                    <a:pt x="14370" y="13724"/>
                  </a:cubicBezTo>
                  <a:lnTo>
                    <a:pt x="14370" y="13546"/>
                  </a:lnTo>
                  <a:lnTo>
                    <a:pt x="14370" y="13204"/>
                  </a:lnTo>
                  <a:lnTo>
                    <a:pt x="14370" y="12355"/>
                  </a:lnTo>
                  <a:cubicBezTo>
                    <a:pt x="14192" y="12013"/>
                    <a:pt x="14192" y="11835"/>
                    <a:pt x="14192" y="11671"/>
                  </a:cubicBezTo>
                  <a:cubicBezTo>
                    <a:pt x="14028" y="11151"/>
                    <a:pt x="13850" y="10809"/>
                    <a:pt x="13685" y="10467"/>
                  </a:cubicBezTo>
                  <a:cubicBezTo>
                    <a:pt x="13508" y="10125"/>
                    <a:pt x="13343" y="9960"/>
                    <a:pt x="13165" y="9618"/>
                  </a:cubicBezTo>
                  <a:cubicBezTo>
                    <a:pt x="12823" y="9098"/>
                    <a:pt x="12317" y="8592"/>
                    <a:pt x="11975" y="8072"/>
                  </a:cubicBezTo>
                  <a:cubicBezTo>
                    <a:pt x="11291" y="7045"/>
                    <a:pt x="10428" y="6197"/>
                    <a:pt x="9580" y="5335"/>
                  </a:cubicBezTo>
                  <a:cubicBezTo>
                    <a:pt x="8718" y="4486"/>
                    <a:pt x="7869" y="3802"/>
                    <a:pt x="7007" y="2940"/>
                  </a:cubicBezTo>
                  <a:lnTo>
                    <a:pt x="5817" y="1750"/>
                  </a:lnTo>
                  <a:cubicBezTo>
                    <a:pt x="5639" y="1572"/>
                    <a:pt x="5297" y="1407"/>
                    <a:pt x="5133" y="1230"/>
                  </a:cubicBezTo>
                  <a:lnTo>
                    <a:pt x="4790" y="887"/>
                  </a:lnTo>
                  <a:lnTo>
                    <a:pt x="4612" y="723"/>
                  </a:lnTo>
                  <a:lnTo>
                    <a:pt x="4448" y="545"/>
                  </a:lnTo>
                  <a:cubicBezTo>
                    <a:pt x="4004" y="178"/>
                    <a:pt x="3462" y="1"/>
                    <a:pt x="2922" y="1"/>
                  </a:cubicBez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9"/>
            <p:cNvSpPr/>
            <p:nvPr/>
          </p:nvSpPr>
          <p:spPr>
            <a:xfrm flipH="1">
              <a:off x="5625073" y="2169111"/>
              <a:ext cx="277211" cy="222159"/>
            </a:xfrm>
            <a:custGeom>
              <a:avLst/>
              <a:gdLst/>
              <a:ahLst/>
              <a:cxnLst/>
              <a:rect l="l" t="t" r="r" b="b"/>
              <a:pathLst>
                <a:path w="7528" h="6033" extrusionOk="0">
                  <a:moveTo>
                    <a:pt x="5297" y="0"/>
                  </a:moveTo>
                  <a:cubicBezTo>
                    <a:pt x="4790" y="0"/>
                    <a:pt x="4106" y="0"/>
                    <a:pt x="3586" y="342"/>
                  </a:cubicBezTo>
                  <a:cubicBezTo>
                    <a:pt x="3080" y="520"/>
                    <a:pt x="1533" y="1369"/>
                    <a:pt x="1191" y="2053"/>
                  </a:cubicBezTo>
                  <a:cubicBezTo>
                    <a:pt x="1711" y="1889"/>
                    <a:pt x="2396" y="1889"/>
                    <a:pt x="2738" y="1889"/>
                  </a:cubicBezTo>
                  <a:cubicBezTo>
                    <a:pt x="2902" y="1711"/>
                    <a:pt x="3422" y="1547"/>
                    <a:pt x="3422" y="1547"/>
                  </a:cubicBezTo>
                  <a:lnTo>
                    <a:pt x="3422" y="1547"/>
                  </a:lnTo>
                  <a:cubicBezTo>
                    <a:pt x="3422" y="1711"/>
                    <a:pt x="165" y="3421"/>
                    <a:pt x="1" y="3941"/>
                  </a:cubicBezTo>
                  <a:cubicBezTo>
                    <a:pt x="1" y="3997"/>
                    <a:pt x="55" y="4021"/>
                    <a:pt x="149" y="4021"/>
                  </a:cubicBezTo>
                  <a:cubicBezTo>
                    <a:pt x="605" y="4021"/>
                    <a:pt x="1988" y="3456"/>
                    <a:pt x="2488" y="3281"/>
                  </a:cubicBezTo>
                  <a:lnTo>
                    <a:pt x="2488" y="3281"/>
                  </a:lnTo>
                  <a:cubicBezTo>
                    <a:pt x="2054" y="3477"/>
                    <a:pt x="13" y="4803"/>
                    <a:pt x="165" y="4968"/>
                  </a:cubicBezTo>
                  <a:cubicBezTo>
                    <a:pt x="165" y="5090"/>
                    <a:pt x="248" y="5141"/>
                    <a:pt x="385" y="5141"/>
                  </a:cubicBezTo>
                  <a:cubicBezTo>
                    <a:pt x="1011" y="5141"/>
                    <a:pt x="2767" y="4076"/>
                    <a:pt x="2902" y="3941"/>
                  </a:cubicBezTo>
                  <a:lnTo>
                    <a:pt x="2902" y="3941"/>
                  </a:lnTo>
                  <a:cubicBezTo>
                    <a:pt x="2737" y="4106"/>
                    <a:pt x="1027" y="5310"/>
                    <a:pt x="1191" y="5652"/>
                  </a:cubicBezTo>
                  <a:cubicBezTo>
                    <a:pt x="1211" y="5690"/>
                    <a:pt x="1253" y="5707"/>
                    <a:pt x="1314" y="5707"/>
                  </a:cubicBezTo>
                  <a:cubicBezTo>
                    <a:pt x="1799" y="5707"/>
                    <a:pt x="3440" y="4606"/>
                    <a:pt x="3586" y="4448"/>
                  </a:cubicBezTo>
                  <a:lnTo>
                    <a:pt x="3586" y="4448"/>
                  </a:lnTo>
                  <a:cubicBezTo>
                    <a:pt x="3422" y="4626"/>
                    <a:pt x="2396" y="5652"/>
                    <a:pt x="2396" y="5994"/>
                  </a:cubicBezTo>
                  <a:cubicBezTo>
                    <a:pt x="2408" y="6020"/>
                    <a:pt x="2435" y="6032"/>
                    <a:pt x="2473" y="6032"/>
                  </a:cubicBezTo>
                  <a:cubicBezTo>
                    <a:pt x="2940" y="6032"/>
                    <a:pt x="5159" y="4257"/>
                    <a:pt x="5475" y="3941"/>
                  </a:cubicBezTo>
                  <a:cubicBezTo>
                    <a:pt x="5817" y="3421"/>
                    <a:pt x="7007" y="2573"/>
                    <a:pt x="7349" y="2053"/>
                  </a:cubicBezTo>
                  <a:cubicBezTo>
                    <a:pt x="7527" y="1547"/>
                    <a:pt x="7007" y="520"/>
                    <a:pt x="6323" y="178"/>
                  </a:cubicBezTo>
                  <a:cubicBezTo>
                    <a:pt x="5981" y="0"/>
                    <a:pt x="5639" y="0"/>
                    <a:pt x="5297" y="0"/>
                  </a:cubicBez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9"/>
            <p:cNvSpPr/>
            <p:nvPr/>
          </p:nvSpPr>
          <p:spPr>
            <a:xfrm flipH="1">
              <a:off x="5392272" y="1381887"/>
              <a:ext cx="459600" cy="396705"/>
            </a:xfrm>
            <a:custGeom>
              <a:avLst/>
              <a:gdLst/>
              <a:ahLst/>
              <a:cxnLst/>
              <a:rect l="l" t="t" r="r" b="b"/>
              <a:pathLst>
                <a:path w="12481" h="10773" extrusionOk="0">
                  <a:moveTo>
                    <a:pt x="4130" y="0"/>
                  </a:moveTo>
                  <a:cubicBezTo>
                    <a:pt x="2983" y="0"/>
                    <a:pt x="2053" y="509"/>
                    <a:pt x="2053" y="509"/>
                  </a:cubicBezTo>
                  <a:cubicBezTo>
                    <a:pt x="2053" y="509"/>
                    <a:pt x="0" y="2055"/>
                    <a:pt x="1369" y="4450"/>
                  </a:cubicBezTo>
                  <a:cubicBezTo>
                    <a:pt x="2395" y="5819"/>
                    <a:pt x="7527" y="10773"/>
                    <a:pt x="7527" y="10773"/>
                  </a:cubicBezTo>
                  <a:cubicBezTo>
                    <a:pt x="9580" y="9924"/>
                    <a:pt x="12481" y="6161"/>
                    <a:pt x="12481" y="6161"/>
                  </a:cubicBezTo>
                  <a:cubicBezTo>
                    <a:pt x="12481" y="6161"/>
                    <a:pt x="7349" y="1371"/>
                    <a:pt x="5638" y="345"/>
                  </a:cubicBezTo>
                  <a:cubicBezTo>
                    <a:pt x="5132" y="90"/>
                    <a:pt x="4612" y="0"/>
                    <a:pt x="4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9"/>
          <p:cNvGrpSpPr/>
          <p:nvPr/>
        </p:nvGrpSpPr>
        <p:grpSpPr>
          <a:xfrm>
            <a:off x="6941625" y="834300"/>
            <a:ext cx="1826993" cy="3453528"/>
            <a:chOff x="6732340" y="882722"/>
            <a:chExt cx="1826993" cy="3453528"/>
          </a:xfrm>
        </p:grpSpPr>
        <p:sp>
          <p:nvSpPr>
            <p:cNvPr id="428" name="Google Shape;428;p39"/>
            <p:cNvSpPr/>
            <p:nvPr/>
          </p:nvSpPr>
          <p:spPr>
            <a:xfrm>
              <a:off x="6854148" y="4160750"/>
              <a:ext cx="967200" cy="175500"/>
            </a:xfrm>
            <a:prstGeom prst="ellipse">
              <a:avLst/>
            </a:prstGeom>
            <a:solidFill>
              <a:srgbClr val="183147">
                <a:alpha val="290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9"/>
            <p:cNvSpPr/>
            <p:nvPr/>
          </p:nvSpPr>
          <p:spPr>
            <a:xfrm>
              <a:off x="7090575" y="4122057"/>
              <a:ext cx="339667" cy="125858"/>
            </a:xfrm>
            <a:custGeom>
              <a:avLst/>
              <a:gdLst/>
              <a:ahLst/>
              <a:cxnLst/>
              <a:rect l="l" t="t" r="r" b="b"/>
              <a:pathLst>
                <a:path w="9238" h="3423" extrusionOk="0">
                  <a:moveTo>
                    <a:pt x="4448" y="1"/>
                  </a:moveTo>
                  <a:lnTo>
                    <a:pt x="2915" y="1876"/>
                  </a:lnTo>
                  <a:cubicBezTo>
                    <a:pt x="2915" y="1876"/>
                    <a:pt x="521" y="2560"/>
                    <a:pt x="343" y="2738"/>
                  </a:cubicBezTo>
                  <a:cubicBezTo>
                    <a:pt x="0" y="2902"/>
                    <a:pt x="178" y="3422"/>
                    <a:pt x="178" y="3422"/>
                  </a:cubicBezTo>
                  <a:lnTo>
                    <a:pt x="7021" y="3422"/>
                  </a:lnTo>
                  <a:lnTo>
                    <a:pt x="7705" y="2738"/>
                  </a:lnTo>
                  <a:lnTo>
                    <a:pt x="7705" y="3422"/>
                  </a:lnTo>
                  <a:lnTo>
                    <a:pt x="9073" y="3422"/>
                  </a:lnTo>
                  <a:cubicBezTo>
                    <a:pt x="9238" y="2054"/>
                    <a:pt x="8389" y="1027"/>
                    <a:pt x="8389" y="1027"/>
                  </a:cubicBezTo>
                  <a:lnTo>
                    <a:pt x="8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9"/>
            <p:cNvSpPr/>
            <p:nvPr/>
          </p:nvSpPr>
          <p:spPr>
            <a:xfrm>
              <a:off x="8141196" y="3939428"/>
              <a:ext cx="289331" cy="264181"/>
            </a:xfrm>
            <a:custGeom>
              <a:avLst/>
              <a:gdLst/>
              <a:ahLst/>
              <a:cxnLst/>
              <a:rect l="l" t="t" r="r" b="b"/>
              <a:pathLst>
                <a:path w="7869" h="7185" extrusionOk="0">
                  <a:moveTo>
                    <a:pt x="5474" y="0"/>
                  </a:moveTo>
                  <a:lnTo>
                    <a:pt x="2053" y="2053"/>
                  </a:lnTo>
                  <a:lnTo>
                    <a:pt x="1875" y="4284"/>
                  </a:lnTo>
                  <a:cubicBezTo>
                    <a:pt x="1875" y="4284"/>
                    <a:pt x="164" y="6336"/>
                    <a:pt x="0" y="6501"/>
                  </a:cubicBezTo>
                  <a:cubicBezTo>
                    <a:pt x="0" y="6843"/>
                    <a:pt x="342" y="7185"/>
                    <a:pt x="342" y="7185"/>
                  </a:cubicBezTo>
                  <a:lnTo>
                    <a:pt x="6158" y="3599"/>
                  </a:lnTo>
                  <a:lnTo>
                    <a:pt x="6322" y="2737"/>
                  </a:lnTo>
                  <a:lnTo>
                    <a:pt x="6665" y="3257"/>
                  </a:lnTo>
                  <a:lnTo>
                    <a:pt x="7869" y="2573"/>
                  </a:lnTo>
                  <a:cubicBezTo>
                    <a:pt x="7349" y="1205"/>
                    <a:pt x="5980" y="685"/>
                    <a:pt x="5980" y="685"/>
                  </a:cubicBezTo>
                  <a:lnTo>
                    <a:pt x="5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9"/>
            <p:cNvSpPr/>
            <p:nvPr/>
          </p:nvSpPr>
          <p:spPr>
            <a:xfrm>
              <a:off x="7128299" y="2109427"/>
              <a:ext cx="1226778" cy="2025278"/>
            </a:xfrm>
            <a:custGeom>
              <a:avLst/>
              <a:gdLst/>
              <a:ahLst/>
              <a:cxnLst/>
              <a:rect l="l" t="t" r="r" b="b"/>
              <a:pathLst>
                <a:path w="33365" h="55082" extrusionOk="0">
                  <a:moveTo>
                    <a:pt x="4448" y="0"/>
                  </a:moveTo>
                  <a:cubicBezTo>
                    <a:pt x="4448" y="0"/>
                    <a:pt x="863" y="3079"/>
                    <a:pt x="521" y="7527"/>
                  </a:cubicBezTo>
                  <a:cubicBezTo>
                    <a:pt x="1" y="11974"/>
                    <a:pt x="1889" y="31475"/>
                    <a:pt x="1889" y="31475"/>
                  </a:cubicBezTo>
                  <a:lnTo>
                    <a:pt x="2738" y="55081"/>
                  </a:lnTo>
                  <a:lnTo>
                    <a:pt x="8047" y="55081"/>
                  </a:lnTo>
                  <a:cubicBezTo>
                    <a:pt x="8047" y="55081"/>
                    <a:pt x="10784" y="37455"/>
                    <a:pt x="9758" y="31817"/>
                  </a:cubicBezTo>
                  <a:lnTo>
                    <a:pt x="11469" y="11974"/>
                  </a:lnTo>
                  <a:cubicBezTo>
                    <a:pt x="11469" y="11974"/>
                    <a:pt x="14028" y="31817"/>
                    <a:pt x="14370" y="33008"/>
                  </a:cubicBezTo>
                  <a:cubicBezTo>
                    <a:pt x="14712" y="34212"/>
                    <a:pt x="29423" y="52166"/>
                    <a:pt x="29423" y="52166"/>
                  </a:cubicBezTo>
                  <a:lnTo>
                    <a:pt x="33364" y="49949"/>
                  </a:lnTo>
                  <a:cubicBezTo>
                    <a:pt x="33364" y="49949"/>
                    <a:pt x="25838" y="33528"/>
                    <a:pt x="21554" y="30449"/>
                  </a:cubicBezTo>
                  <a:cubicBezTo>
                    <a:pt x="21554" y="30449"/>
                    <a:pt x="21554" y="12659"/>
                    <a:pt x="21212" y="7527"/>
                  </a:cubicBezTo>
                  <a:cubicBezTo>
                    <a:pt x="21048" y="4954"/>
                    <a:pt x="16765"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9"/>
            <p:cNvSpPr/>
            <p:nvPr/>
          </p:nvSpPr>
          <p:spPr>
            <a:xfrm>
              <a:off x="7248054" y="2147151"/>
              <a:ext cx="540937" cy="88097"/>
            </a:xfrm>
            <a:custGeom>
              <a:avLst/>
              <a:gdLst/>
              <a:ahLst/>
              <a:cxnLst/>
              <a:rect l="l" t="t" r="r" b="b"/>
              <a:pathLst>
                <a:path w="14712" h="2396" extrusionOk="0">
                  <a:moveTo>
                    <a:pt x="343" y="1"/>
                  </a:moveTo>
                  <a:lnTo>
                    <a:pt x="1" y="1027"/>
                  </a:lnTo>
                  <a:cubicBezTo>
                    <a:pt x="165" y="1191"/>
                    <a:pt x="3422" y="2395"/>
                    <a:pt x="7527" y="2395"/>
                  </a:cubicBezTo>
                  <a:cubicBezTo>
                    <a:pt x="9744" y="2395"/>
                    <a:pt x="12139" y="2053"/>
                    <a:pt x="14712" y="1027"/>
                  </a:cubicBezTo>
                  <a:lnTo>
                    <a:pt x="14192" y="1"/>
                  </a:lnTo>
                  <a:cubicBezTo>
                    <a:pt x="11907" y="995"/>
                    <a:pt x="9580" y="1327"/>
                    <a:pt x="7501" y="1327"/>
                  </a:cubicBezTo>
                  <a:cubicBezTo>
                    <a:pt x="3519" y="1327"/>
                    <a:pt x="451" y="109"/>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9"/>
            <p:cNvSpPr/>
            <p:nvPr/>
          </p:nvSpPr>
          <p:spPr>
            <a:xfrm>
              <a:off x="7461899" y="2184876"/>
              <a:ext cx="94127" cy="62948"/>
            </a:xfrm>
            <a:custGeom>
              <a:avLst/>
              <a:gdLst/>
              <a:ahLst/>
              <a:cxnLst/>
              <a:rect l="l" t="t" r="r" b="b"/>
              <a:pathLst>
                <a:path w="2560" h="1712" extrusionOk="0">
                  <a:moveTo>
                    <a:pt x="165" y="1"/>
                  </a:moveTo>
                  <a:cubicBezTo>
                    <a:pt x="165" y="507"/>
                    <a:pt x="1" y="1027"/>
                    <a:pt x="1" y="1534"/>
                  </a:cubicBezTo>
                  <a:cubicBezTo>
                    <a:pt x="507" y="1534"/>
                    <a:pt x="1191" y="1712"/>
                    <a:pt x="1711" y="1712"/>
                  </a:cubicBezTo>
                  <a:cubicBezTo>
                    <a:pt x="2054" y="1712"/>
                    <a:pt x="2396" y="1712"/>
                    <a:pt x="2560" y="1534"/>
                  </a:cubicBezTo>
                  <a:cubicBezTo>
                    <a:pt x="2560" y="1027"/>
                    <a:pt x="2560" y="507"/>
                    <a:pt x="2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9"/>
            <p:cNvSpPr/>
            <p:nvPr/>
          </p:nvSpPr>
          <p:spPr>
            <a:xfrm>
              <a:off x="7285815" y="2265656"/>
              <a:ext cx="144426" cy="139168"/>
            </a:xfrm>
            <a:custGeom>
              <a:avLst/>
              <a:gdLst/>
              <a:ahLst/>
              <a:cxnLst/>
              <a:rect l="l" t="t" r="r" b="b"/>
              <a:pathLst>
                <a:path w="3928" h="3785" extrusionOk="0">
                  <a:moveTo>
                    <a:pt x="1655" y="513"/>
                  </a:moveTo>
                  <a:cubicBezTo>
                    <a:pt x="1727" y="513"/>
                    <a:pt x="1801" y="522"/>
                    <a:pt x="1875" y="541"/>
                  </a:cubicBezTo>
                  <a:cubicBezTo>
                    <a:pt x="2737" y="541"/>
                    <a:pt x="3421" y="1225"/>
                    <a:pt x="3243" y="1909"/>
                  </a:cubicBezTo>
                  <a:cubicBezTo>
                    <a:pt x="3243" y="2758"/>
                    <a:pt x="2737" y="3278"/>
                    <a:pt x="1875" y="3278"/>
                  </a:cubicBezTo>
                  <a:cubicBezTo>
                    <a:pt x="1027" y="3278"/>
                    <a:pt x="506" y="2594"/>
                    <a:pt x="506" y="1909"/>
                  </a:cubicBezTo>
                  <a:cubicBezTo>
                    <a:pt x="506" y="1140"/>
                    <a:pt x="1051" y="513"/>
                    <a:pt x="1655" y="513"/>
                  </a:cubicBezTo>
                  <a:close/>
                  <a:moveTo>
                    <a:pt x="1622" y="1"/>
                  </a:moveTo>
                  <a:cubicBezTo>
                    <a:pt x="713" y="1"/>
                    <a:pt x="0" y="805"/>
                    <a:pt x="0" y="1909"/>
                  </a:cubicBezTo>
                  <a:cubicBezTo>
                    <a:pt x="0" y="2936"/>
                    <a:pt x="849" y="3784"/>
                    <a:pt x="1875" y="3784"/>
                  </a:cubicBezTo>
                  <a:cubicBezTo>
                    <a:pt x="2901" y="3784"/>
                    <a:pt x="3763" y="2936"/>
                    <a:pt x="3763" y="1909"/>
                  </a:cubicBezTo>
                  <a:cubicBezTo>
                    <a:pt x="3928" y="883"/>
                    <a:pt x="3079" y="21"/>
                    <a:pt x="1875" y="21"/>
                  </a:cubicBezTo>
                  <a:cubicBezTo>
                    <a:pt x="1789" y="7"/>
                    <a:pt x="1705" y="1"/>
                    <a:pt x="16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9"/>
            <p:cNvSpPr/>
            <p:nvPr/>
          </p:nvSpPr>
          <p:spPr>
            <a:xfrm>
              <a:off x="7329570" y="2241242"/>
              <a:ext cx="56918" cy="37761"/>
            </a:xfrm>
            <a:custGeom>
              <a:avLst/>
              <a:gdLst/>
              <a:ahLst/>
              <a:cxnLst/>
              <a:rect l="l" t="t" r="r" b="b"/>
              <a:pathLst>
                <a:path w="1548" h="1027" extrusionOk="0">
                  <a:moveTo>
                    <a:pt x="1" y="1"/>
                  </a:moveTo>
                  <a:lnTo>
                    <a:pt x="1" y="1027"/>
                  </a:lnTo>
                  <a:lnTo>
                    <a:pt x="1547" y="1027"/>
                  </a:lnTo>
                  <a:lnTo>
                    <a:pt x="1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9"/>
            <p:cNvSpPr/>
            <p:nvPr/>
          </p:nvSpPr>
          <p:spPr>
            <a:xfrm>
              <a:off x="7342144" y="2228667"/>
              <a:ext cx="31731" cy="25186"/>
            </a:xfrm>
            <a:custGeom>
              <a:avLst/>
              <a:gdLst/>
              <a:ahLst/>
              <a:cxnLst/>
              <a:rect l="l" t="t" r="r" b="b"/>
              <a:pathLst>
                <a:path w="863" h="685" extrusionOk="0">
                  <a:moveTo>
                    <a:pt x="1" y="1"/>
                  </a:moveTo>
                  <a:lnTo>
                    <a:pt x="1" y="521"/>
                  </a:lnTo>
                  <a:lnTo>
                    <a:pt x="863" y="685"/>
                  </a:lnTo>
                  <a:lnTo>
                    <a:pt x="8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9"/>
            <p:cNvSpPr/>
            <p:nvPr/>
          </p:nvSpPr>
          <p:spPr>
            <a:xfrm>
              <a:off x="7191210" y="2223997"/>
              <a:ext cx="157516" cy="143323"/>
            </a:xfrm>
            <a:custGeom>
              <a:avLst/>
              <a:gdLst/>
              <a:ahLst/>
              <a:cxnLst/>
              <a:rect l="l" t="t" r="r" b="b"/>
              <a:pathLst>
                <a:path w="4284" h="3898" extrusionOk="0">
                  <a:moveTo>
                    <a:pt x="2120" y="600"/>
                  </a:moveTo>
                  <a:cubicBezTo>
                    <a:pt x="2484" y="600"/>
                    <a:pt x="2826" y="730"/>
                    <a:pt x="3079" y="990"/>
                  </a:cubicBezTo>
                  <a:cubicBezTo>
                    <a:pt x="3600" y="1496"/>
                    <a:pt x="3600" y="2358"/>
                    <a:pt x="3079" y="3042"/>
                  </a:cubicBezTo>
                  <a:cubicBezTo>
                    <a:pt x="2826" y="3296"/>
                    <a:pt x="2443" y="3422"/>
                    <a:pt x="2058" y="3422"/>
                  </a:cubicBezTo>
                  <a:cubicBezTo>
                    <a:pt x="1673" y="3422"/>
                    <a:pt x="1287" y="3296"/>
                    <a:pt x="1027" y="3042"/>
                  </a:cubicBezTo>
                  <a:cubicBezTo>
                    <a:pt x="520" y="2358"/>
                    <a:pt x="520" y="1496"/>
                    <a:pt x="1027" y="990"/>
                  </a:cubicBezTo>
                  <a:cubicBezTo>
                    <a:pt x="1369" y="730"/>
                    <a:pt x="1755" y="600"/>
                    <a:pt x="2120" y="600"/>
                  </a:cubicBezTo>
                  <a:close/>
                  <a:moveTo>
                    <a:pt x="2120" y="1"/>
                  </a:moveTo>
                  <a:cubicBezTo>
                    <a:pt x="1629" y="1"/>
                    <a:pt x="1116" y="216"/>
                    <a:pt x="685" y="648"/>
                  </a:cubicBezTo>
                  <a:cubicBezTo>
                    <a:pt x="0" y="1332"/>
                    <a:pt x="0" y="2522"/>
                    <a:pt x="685" y="3384"/>
                  </a:cubicBezTo>
                  <a:cubicBezTo>
                    <a:pt x="1116" y="3727"/>
                    <a:pt x="1629" y="3898"/>
                    <a:pt x="2120" y="3898"/>
                  </a:cubicBezTo>
                  <a:cubicBezTo>
                    <a:pt x="2611" y="3898"/>
                    <a:pt x="3079" y="3727"/>
                    <a:pt x="3422" y="3384"/>
                  </a:cubicBezTo>
                  <a:cubicBezTo>
                    <a:pt x="4284" y="2522"/>
                    <a:pt x="4284" y="1332"/>
                    <a:pt x="3422" y="648"/>
                  </a:cubicBezTo>
                  <a:cubicBezTo>
                    <a:pt x="3079" y="216"/>
                    <a:pt x="2611"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9"/>
            <p:cNvSpPr/>
            <p:nvPr/>
          </p:nvSpPr>
          <p:spPr>
            <a:xfrm>
              <a:off x="7285815" y="2210062"/>
              <a:ext cx="68941" cy="68941"/>
            </a:xfrm>
            <a:custGeom>
              <a:avLst/>
              <a:gdLst/>
              <a:ahLst/>
              <a:cxnLst/>
              <a:rect l="l" t="t" r="r" b="b"/>
              <a:pathLst>
                <a:path w="1875" h="1875" extrusionOk="0">
                  <a:moveTo>
                    <a:pt x="684" y="0"/>
                  </a:moveTo>
                  <a:lnTo>
                    <a:pt x="0" y="684"/>
                  </a:lnTo>
                  <a:lnTo>
                    <a:pt x="1191" y="1875"/>
                  </a:lnTo>
                  <a:lnTo>
                    <a:pt x="1875" y="1191"/>
                  </a:lnTo>
                  <a:lnTo>
                    <a:pt x="6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9"/>
            <p:cNvSpPr/>
            <p:nvPr/>
          </p:nvSpPr>
          <p:spPr>
            <a:xfrm>
              <a:off x="7316995" y="2210062"/>
              <a:ext cx="37761" cy="37761"/>
            </a:xfrm>
            <a:custGeom>
              <a:avLst/>
              <a:gdLst/>
              <a:ahLst/>
              <a:cxnLst/>
              <a:rect l="l" t="t" r="r" b="b"/>
              <a:pathLst>
                <a:path w="1027" h="1027" extrusionOk="0">
                  <a:moveTo>
                    <a:pt x="343" y="0"/>
                  </a:moveTo>
                  <a:lnTo>
                    <a:pt x="1" y="342"/>
                  </a:lnTo>
                  <a:lnTo>
                    <a:pt x="685" y="1027"/>
                  </a:lnTo>
                  <a:lnTo>
                    <a:pt x="1027" y="684"/>
                  </a:lnTo>
                  <a:lnTo>
                    <a:pt x="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9"/>
            <p:cNvSpPr/>
            <p:nvPr/>
          </p:nvSpPr>
          <p:spPr>
            <a:xfrm>
              <a:off x="7342144" y="2197487"/>
              <a:ext cx="25223" cy="43791"/>
            </a:xfrm>
            <a:custGeom>
              <a:avLst/>
              <a:gdLst/>
              <a:ahLst/>
              <a:cxnLst/>
              <a:rect l="l" t="t" r="r" b="b"/>
              <a:pathLst>
                <a:path w="686" h="1191" extrusionOk="0">
                  <a:moveTo>
                    <a:pt x="521" y="0"/>
                  </a:moveTo>
                  <a:cubicBezTo>
                    <a:pt x="343" y="0"/>
                    <a:pt x="179" y="0"/>
                    <a:pt x="179" y="164"/>
                  </a:cubicBezTo>
                  <a:lnTo>
                    <a:pt x="1" y="849"/>
                  </a:lnTo>
                  <a:cubicBezTo>
                    <a:pt x="1" y="1026"/>
                    <a:pt x="1" y="1026"/>
                    <a:pt x="179" y="1191"/>
                  </a:cubicBezTo>
                  <a:cubicBezTo>
                    <a:pt x="343" y="1191"/>
                    <a:pt x="343" y="1026"/>
                    <a:pt x="521" y="1026"/>
                  </a:cubicBezTo>
                  <a:lnTo>
                    <a:pt x="521" y="164"/>
                  </a:lnTo>
                  <a:cubicBezTo>
                    <a:pt x="685" y="164"/>
                    <a:pt x="521" y="0"/>
                    <a:pt x="5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9"/>
            <p:cNvSpPr/>
            <p:nvPr/>
          </p:nvSpPr>
          <p:spPr>
            <a:xfrm>
              <a:off x="6813819" y="1354682"/>
              <a:ext cx="220427" cy="282823"/>
            </a:xfrm>
            <a:custGeom>
              <a:avLst/>
              <a:gdLst/>
              <a:ahLst/>
              <a:cxnLst/>
              <a:rect l="l" t="t" r="r" b="b"/>
              <a:pathLst>
                <a:path w="5995" h="7692" extrusionOk="0">
                  <a:moveTo>
                    <a:pt x="3258" y="0"/>
                  </a:moveTo>
                  <a:lnTo>
                    <a:pt x="1" y="1369"/>
                  </a:lnTo>
                  <a:lnTo>
                    <a:pt x="2916" y="7691"/>
                  </a:lnTo>
                  <a:lnTo>
                    <a:pt x="5995" y="6323"/>
                  </a:lnTo>
                  <a:lnTo>
                    <a:pt x="32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9"/>
            <p:cNvSpPr/>
            <p:nvPr/>
          </p:nvSpPr>
          <p:spPr>
            <a:xfrm>
              <a:off x="6788669" y="1360712"/>
              <a:ext cx="220427" cy="295912"/>
            </a:xfrm>
            <a:custGeom>
              <a:avLst/>
              <a:gdLst/>
              <a:ahLst/>
              <a:cxnLst/>
              <a:rect l="l" t="t" r="r" b="b"/>
              <a:pathLst>
                <a:path w="5995" h="8048" extrusionOk="0">
                  <a:moveTo>
                    <a:pt x="3080" y="0"/>
                  </a:moveTo>
                  <a:lnTo>
                    <a:pt x="1" y="1205"/>
                  </a:lnTo>
                  <a:lnTo>
                    <a:pt x="2916" y="8047"/>
                  </a:lnTo>
                  <a:lnTo>
                    <a:pt x="5995" y="6843"/>
                  </a:lnTo>
                  <a:lnTo>
                    <a:pt x="30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9"/>
            <p:cNvSpPr/>
            <p:nvPr/>
          </p:nvSpPr>
          <p:spPr>
            <a:xfrm>
              <a:off x="6732340" y="1279196"/>
              <a:ext cx="125822" cy="257673"/>
            </a:xfrm>
            <a:custGeom>
              <a:avLst/>
              <a:gdLst/>
              <a:ahLst/>
              <a:cxnLst/>
              <a:rect l="l" t="t" r="r" b="b"/>
              <a:pathLst>
                <a:path w="3422" h="7008" extrusionOk="0">
                  <a:moveTo>
                    <a:pt x="506" y="1"/>
                  </a:moveTo>
                  <a:lnTo>
                    <a:pt x="0" y="165"/>
                  </a:lnTo>
                  <a:lnTo>
                    <a:pt x="3079" y="7007"/>
                  </a:lnTo>
                  <a:lnTo>
                    <a:pt x="3421" y="6843"/>
                  </a:lnTo>
                  <a:lnTo>
                    <a:pt x="5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9"/>
            <p:cNvSpPr/>
            <p:nvPr/>
          </p:nvSpPr>
          <p:spPr>
            <a:xfrm>
              <a:off x="6763520" y="1448404"/>
              <a:ext cx="452877" cy="624695"/>
            </a:xfrm>
            <a:custGeom>
              <a:avLst/>
              <a:gdLst/>
              <a:ahLst/>
              <a:cxnLst/>
              <a:rect l="l" t="t" r="r" b="b"/>
              <a:pathLst>
                <a:path w="12317" h="16990" extrusionOk="0">
                  <a:moveTo>
                    <a:pt x="2092" y="0"/>
                  </a:moveTo>
                  <a:cubicBezTo>
                    <a:pt x="2080" y="0"/>
                    <a:pt x="2068" y="3"/>
                    <a:pt x="2053" y="10"/>
                  </a:cubicBezTo>
                  <a:cubicBezTo>
                    <a:pt x="1711" y="10"/>
                    <a:pt x="0" y="2241"/>
                    <a:pt x="0" y="3089"/>
                  </a:cubicBezTo>
                  <a:cubicBezTo>
                    <a:pt x="0" y="3774"/>
                    <a:pt x="1027" y="6346"/>
                    <a:pt x="1027" y="6346"/>
                  </a:cubicBezTo>
                  <a:cubicBezTo>
                    <a:pt x="2976" y="12520"/>
                    <a:pt x="6629" y="16990"/>
                    <a:pt x="8305" y="16990"/>
                  </a:cubicBezTo>
                  <a:cubicBezTo>
                    <a:pt x="8393" y="16990"/>
                    <a:pt x="8476" y="16977"/>
                    <a:pt x="8553" y="16952"/>
                  </a:cubicBezTo>
                  <a:cubicBezTo>
                    <a:pt x="9238" y="16610"/>
                    <a:pt x="10948" y="14899"/>
                    <a:pt x="12317" y="13189"/>
                  </a:cubicBezTo>
                  <a:cubicBezTo>
                    <a:pt x="11810" y="12504"/>
                    <a:pt x="9758" y="9425"/>
                    <a:pt x="9238" y="8563"/>
                  </a:cubicBezTo>
                  <a:cubicBezTo>
                    <a:pt x="8553" y="9767"/>
                    <a:pt x="8211" y="10616"/>
                    <a:pt x="8211" y="10616"/>
                  </a:cubicBezTo>
                  <a:lnTo>
                    <a:pt x="3942" y="6168"/>
                  </a:lnTo>
                  <a:cubicBezTo>
                    <a:pt x="3764" y="5484"/>
                    <a:pt x="3422" y="3951"/>
                    <a:pt x="3422" y="3951"/>
                  </a:cubicBezTo>
                  <a:cubicBezTo>
                    <a:pt x="3422" y="3951"/>
                    <a:pt x="4626" y="2747"/>
                    <a:pt x="4448" y="2583"/>
                  </a:cubicBezTo>
                  <a:cubicBezTo>
                    <a:pt x="4284" y="2583"/>
                    <a:pt x="3080" y="2925"/>
                    <a:pt x="3080" y="2925"/>
                  </a:cubicBezTo>
                  <a:cubicBezTo>
                    <a:pt x="3080" y="2925"/>
                    <a:pt x="4284" y="1899"/>
                    <a:pt x="4106" y="1721"/>
                  </a:cubicBezTo>
                  <a:cubicBezTo>
                    <a:pt x="4051" y="1666"/>
                    <a:pt x="3995" y="1648"/>
                    <a:pt x="3944" y="1648"/>
                  </a:cubicBezTo>
                  <a:cubicBezTo>
                    <a:pt x="3843" y="1648"/>
                    <a:pt x="3764" y="1721"/>
                    <a:pt x="3764" y="1721"/>
                  </a:cubicBezTo>
                  <a:cubicBezTo>
                    <a:pt x="3764" y="1721"/>
                    <a:pt x="3942" y="872"/>
                    <a:pt x="3600" y="872"/>
                  </a:cubicBezTo>
                  <a:cubicBezTo>
                    <a:pt x="3585" y="858"/>
                    <a:pt x="3563" y="852"/>
                    <a:pt x="3533" y="852"/>
                  </a:cubicBezTo>
                  <a:cubicBezTo>
                    <a:pt x="3187" y="852"/>
                    <a:pt x="1889" y="1721"/>
                    <a:pt x="1889" y="1721"/>
                  </a:cubicBezTo>
                  <a:cubicBezTo>
                    <a:pt x="1889" y="1721"/>
                    <a:pt x="2354" y="0"/>
                    <a:pt x="2092" y="0"/>
                  </a:cubicBezTo>
                  <a:close/>
                </a:path>
              </a:pathLst>
            </a:custGeom>
            <a:solidFill>
              <a:srgbClr val="FFC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9"/>
            <p:cNvSpPr/>
            <p:nvPr/>
          </p:nvSpPr>
          <p:spPr>
            <a:xfrm>
              <a:off x="7430205" y="1272651"/>
              <a:ext cx="144941" cy="264218"/>
            </a:xfrm>
            <a:custGeom>
              <a:avLst/>
              <a:gdLst/>
              <a:ahLst/>
              <a:cxnLst/>
              <a:rect l="l" t="t" r="r" b="b"/>
              <a:pathLst>
                <a:path w="3942" h="7186" extrusionOk="0">
                  <a:moveTo>
                    <a:pt x="1" y="1"/>
                  </a:moveTo>
                  <a:lnTo>
                    <a:pt x="1" y="7185"/>
                  </a:lnTo>
                  <a:lnTo>
                    <a:pt x="3942" y="7185"/>
                  </a:lnTo>
                  <a:lnTo>
                    <a:pt x="3942" y="1"/>
                  </a:lnTo>
                  <a:close/>
                </a:path>
              </a:pathLst>
            </a:custGeom>
            <a:solidFill>
              <a:srgbClr val="FFC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9"/>
            <p:cNvSpPr/>
            <p:nvPr/>
          </p:nvSpPr>
          <p:spPr>
            <a:xfrm>
              <a:off x="7097120" y="1467892"/>
              <a:ext cx="874022" cy="706542"/>
            </a:xfrm>
            <a:custGeom>
              <a:avLst/>
              <a:gdLst/>
              <a:ahLst/>
              <a:cxnLst/>
              <a:rect l="l" t="t" r="r" b="b"/>
              <a:pathLst>
                <a:path w="23771" h="19216" extrusionOk="0">
                  <a:moveTo>
                    <a:pt x="13165" y="0"/>
                  </a:moveTo>
                  <a:lnTo>
                    <a:pt x="10948" y="849"/>
                  </a:lnTo>
                  <a:lnTo>
                    <a:pt x="9060" y="165"/>
                  </a:lnTo>
                  <a:lnTo>
                    <a:pt x="5474" y="685"/>
                  </a:lnTo>
                  <a:cubicBezTo>
                    <a:pt x="5474" y="685"/>
                    <a:pt x="2902" y="2737"/>
                    <a:pt x="2217" y="3928"/>
                  </a:cubicBezTo>
                  <a:cubicBezTo>
                    <a:pt x="1533" y="5132"/>
                    <a:pt x="0" y="7869"/>
                    <a:pt x="0" y="7869"/>
                  </a:cubicBezTo>
                  <a:lnTo>
                    <a:pt x="165" y="8033"/>
                  </a:lnTo>
                  <a:cubicBezTo>
                    <a:pt x="685" y="8895"/>
                    <a:pt x="2737" y="11974"/>
                    <a:pt x="3244" y="12659"/>
                  </a:cubicBezTo>
                  <a:lnTo>
                    <a:pt x="3422" y="12659"/>
                  </a:lnTo>
                  <a:lnTo>
                    <a:pt x="4790" y="11112"/>
                  </a:lnTo>
                  <a:lnTo>
                    <a:pt x="5474" y="15218"/>
                  </a:lnTo>
                  <a:cubicBezTo>
                    <a:pt x="4448" y="16244"/>
                    <a:pt x="4270" y="18132"/>
                    <a:pt x="4270" y="18132"/>
                  </a:cubicBezTo>
                  <a:cubicBezTo>
                    <a:pt x="6497" y="18956"/>
                    <a:pt x="9100" y="19215"/>
                    <a:pt x="11492" y="19215"/>
                  </a:cubicBezTo>
                  <a:cubicBezTo>
                    <a:pt x="15538" y="19215"/>
                    <a:pt x="18981" y="18475"/>
                    <a:pt x="18981" y="18475"/>
                  </a:cubicBezTo>
                  <a:cubicBezTo>
                    <a:pt x="18817" y="17270"/>
                    <a:pt x="17106" y="15560"/>
                    <a:pt x="17106" y="15560"/>
                  </a:cubicBezTo>
                  <a:lnTo>
                    <a:pt x="17613" y="7869"/>
                  </a:lnTo>
                  <a:lnTo>
                    <a:pt x="17613" y="7691"/>
                  </a:lnTo>
                  <a:lnTo>
                    <a:pt x="20350" y="9060"/>
                  </a:lnTo>
                  <a:lnTo>
                    <a:pt x="20350" y="8895"/>
                  </a:lnTo>
                  <a:lnTo>
                    <a:pt x="23771" y="5638"/>
                  </a:lnTo>
                  <a:lnTo>
                    <a:pt x="23771" y="5474"/>
                  </a:lnTo>
                  <a:cubicBezTo>
                    <a:pt x="22238" y="3421"/>
                    <a:pt x="18817" y="1191"/>
                    <a:pt x="18133" y="1027"/>
                  </a:cubicBezTo>
                  <a:cubicBezTo>
                    <a:pt x="17448" y="685"/>
                    <a:pt x="13165" y="0"/>
                    <a:pt x="131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9"/>
            <p:cNvSpPr/>
            <p:nvPr/>
          </p:nvSpPr>
          <p:spPr>
            <a:xfrm>
              <a:off x="7543415" y="1662617"/>
              <a:ext cx="113247" cy="132366"/>
            </a:xfrm>
            <a:custGeom>
              <a:avLst/>
              <a:gdLst/>
              <a:ahLst/>
              <a:cxnLst/>
              <a:rect l="l" t="t" r="r" b="b"/>
              <a:pathLst>
                <a:path w="3080" h="3600" extrusionOk="0">
                  <a:moveTo>
                    <a:pt x="1547" y="0"/>
                  </a:moveTo>
                  <a:cubicBezTo>
                    <a:pt x="1547" y="0"/>
                    <a:pt x="1270" y="365"/>
                    <a:pt x="923" y="365"/>
                  </a:cubicBezTo>
                  <a:cubicBezTo>
                    <a:pt x="795" y="365"/>
                    <a:pt x="657" y="315"/>
                    <a:pt x="521" y="178"/>
                  </a:cubicBezTo>
                  <a:lnTo>
                    <a:pt x="179" y="520"/>
                  </a:lnTo>
                  <a:cubicBezTo>
                    <a:pt x="179" y="520"/>
                    <a:pt x="521" y="1027"/>
                    <a:pt x="343" y="1369"/>
                  </a:cubicBezTo>
                  <a:cubicBezTo>
                    <a:pt x="343" y="1547"/>
                    <a:pt x="179" y="1711"/>
                    <a:pt x="179" y="1889"/>
                  </a:cubicBezTo>
                  <a:cubicBezTo>
                    <a:pt x="1" y="2053"/>
                    <a:pt x="1" y="2231"/>
                    <a:pt x="1" y="2395"/>
                  </a:cubicBezTo>
                  <a:cubicBezTo>
                    <a:pt x="179" y="2737"/>
                    <a:pt x="179" y="2915"/>
                    <a:pt x="343" y="3079"/>
                  </a:cubicBezTo>
                  <a:cubicBezTo>
                    <a:pt x="521" y="3257"/>
                    <a:pt x="863" y="3257"/>
                    <a:pt x="1027" y="3257"/>
                  </a:cubicBezTo>
                  <a:cubicBezTo>
                    <a:pt x="1205" y="3257"/>
                    <a:pt x="1205" y="3421"/>
                    <a:pt x="1369" y="3421"/>
                  </a:cubicBezTo>
                  <a:lnTo>
                    <a:pt x="1547" y="3421"/>
                  </a:lnTo>
                  <a:lnTo>
                    <a:pt x="1547" y="3599"/>
                  </a:lnTo>
                  <a:lnTo>
                    <a:pt x="1711" y="3421"/>
                  </a:lnTo>
                  <a:lnTo>
                    <a:pt x="1889" y="3421"/>
                  </a:lnTo>
                  <a:lnTo>
                    <a:pt x="2053" y="3257"/>
                  </a:lnTo>
                  <a:cubicBezTo>
                    <a:pt x="2396" y="3257"/>
                    <a:pt x="2573" y="3257"/>
                    <a:pt x="2738" y="3079"/>
                  </a:cubicBezTo>
                  <a:cubicBezTo>
                    <a:pt x="2916" y="2915"/>
                    <a:pt x="3080" y="2737"/>
                    <a:pt x="3080" y="2395"/>
                  </a:cubicBezTo>
                  <a:lnTo>
                    <a:pt x="3080" y="1889"/>
                  </a:lnTo>
                  <a:cubicBezTo>
                    <a:pt x="2916" y="1711"/>
                    <a:pt x="2916" y="1547"/>
                    <a:pt x="2738" y="1369"/>
                  </a:cubicBezTo>
                  <a:cubicBezTo>
                    <a:pt x="2738" y="1027"/>
                    <a:pt x="3080" y="520"/>
                    <a:pt x="3080" y="520"/>
                  </a:cubicBezTo>
                  <a:lnTo>
                    <a:pt x="2573" y="178"/>
                  </a:lnTo>
                  <a:cubicBezTo>
                    <a:pt x="2481" y="315"/>
                    <a:pt x="2364" y="365"/>
                    <a:pt x="2242" y="365"/>
                  </a:cubicBezTo>
                  <a:cubicBezTo>
                    <a:pt x="1912" y="365"/>
                    <a:pt x="1547" y="0"/>
                    <a:pt x="1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9"/>
            <p:cNvSpPr/>
            <p:nvPr/>
          </p:nvSpPr>
          <p:spPr>
            <a:xfrm>
              <a:off x="7367331" y="1467892"/>
              <a:ext cx="270726" cy="88097"/>
            </a:xfrm>
            <a:custGeom>
              <a:avLst/>
              <a:gdLst/>
              <a:ahLst/>
              <a:cxnLst/>
              <a:rect l="l" t="t" r="r" b="b"/>
              <a:pathLst>
                <a:path w="7363" h="2396" extrusionOk="0">
                  <a:moveTo>
                    <a:pt x="5816" y="0"/>
                  </a:moveTo>
                  <a:lnTo>
                    <a:pt x="3599" y="849"/>
                  </a:lnTo>
                  <a:lnTo>
                    <a:pt x="1711" y="165"/>
                  </a:lnTo>
                  <a:lnTo>
                    <a:pt x="0" y="342"/>
                  </a:lnTo>
                  <a:lnTo>
                    <a:pt x="1889" y="2217"/>
                  </a:lnTo>
                  <a:lnTo>
                    <a:pt x="3257" y="1369"/>
                  </a:lnTo>
                  <a:lnTo>
                    <a:pt x="3599" y="1711"/>
                  </a:lnTo>
                  <a:lnTo>
                    <a:pt x="3941" y="1369"/>
                  </a:lnTo>
                  <a:lnTo>
                    <a:pt x="5310" y="2395"/>
                  </a:lnTo>
                  <a:cubicBezTo>
                    <a:pt x="5310" y="2395"/>
                    <a:pt x="6842" y="1191"/>
                    <a:pt x="7362" y="342"/>
                  </a:cubicBezTo>
                  <a:lnTo>
                    <a:pt x="5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9"/>
            <p:cNvSpPr/>
            <p:nvPr/>
          </p:nvSpPr>
          <p:spPr>
            <a:xfrm>
              <a:off x="7329570" y="1687767"/>
              <a:ext cx="107217" cy="19156"/>
            </a:xfrm>
            <a:custGeom>
              <a:avLst/>
              <a:gdLst/>
              <a:ahLst/>
              <a:cxnLst/>
              <a:rect l="l" t="t" r="r" b="b"/>
              <a:pathLst>
                <a:path w="2916" h="521" extrusionOk="0">
                  <a:moveTo>
                    <a:pt x="1" y="0"/>
                  </a:moveTo>
                  <a:lnTo>
                    <a:pt x="1" y="521"/>
                  </a:lnTo>
                  <a:lnTo>
                    <a:pt x="2916" y="521"/>
                  </a:lnTo>
                  <a:lnTo>
                    <a:pt x="29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9"/>
            <p:cNvSpPr/>
            <p:nvPr/>
          </p:nvSpPr>
          <p:spPr>
            <a:xfrm>
              <a:off x="7600295" y="1675192"/>
              <a:ext cx="458907" cy="461775"/>
            </a:xfrm>
            <a:custGeom>
              <a:avLst/>
              <a:gdLst/>
              <a:ahLst/>
              <a:cxnLst/>
              <a:rect l="l" t="t" r="r" b="b"/>
              <a:pathLst>
                <a:path w="12481" h="12559" extrusionOk="0">
                  <a:moveTo>
                    <a:pt x="10086" y="0"/>
                  </a:moveTo>
                  <a:lnTo>
                    <a:pt x="6665" y="3257"/>
                  </a:lnTo>
                  <a:lnTo>
                    <a:pt x="7869" y="3764"/>
                  </a:lnTo>
                  <a:lnTo>
                    <a:pt x="3243" y="9758"/>
                  </a:lnTo>
                  <a:lnTo>
                    <a:pt x="2559" y="9073"/>
                  </a:lnTo>
                  <a:cubicBezTo>
                    <a:pt x="2395" y="8895"/>
                    <a:pt x="2217" y="8553"/>
                    <a:pt x="2053" y="8389"/>
                  </a:cubicBezTo>
                  <a:cubicBezTo>
                    <a:pt x="2014" y="8369"/>
                    <a:pt x="1962" y="8360"/>
                    <a:pt x="1901" y="8360"/>
                  </a:cubicBezTo>
                  <a:cubicBezTo>
                    <a:pt x="1420" y="8360"/>
                    <a:pt x="361" y="8916"/>
                    <a:pt x="506" y="9073"/>
                  </a:cubicBezTo>
                  <a:cubicBezTo>
                    <a:pt x="506" y="9105"/>
                    <a:pt x="552" y="9118"/>
                    <a:pt x="624" y="9118"/>
                  </a:cubicBezTo>
                  <a:cubicBezTo>
                    <a:pt x="927" y="9118"/>
                    <a:pt x="1711" y="8895"/>
                    <a:pt x="1711" y="8895"/>
                  </a:cubicBezTo>
                  <a:lnTo>
                    <a:pt x="1711" y="8895"/>
                  </a:lnTo>
                  <a:cubicBezTo>
                    <a:pt x="1711" y="8896"/>
                    <a:pt x="0" y="10442"/>
                    <a:pt x="164" y="10606"/>
                  </a:cubicBezTo>
                  <a:cubicBezTo>
                    <a:pt x="164" y="10784"/>
                    <a:pt x="506" y="10784"/>
                    <a:pt x="506" y="10784"/>
                  </a:cubicBezTo>
                  <a:cubicBezTo>
                    <a:pt x="506" y="10784"/>
                    <a:pt x="506" y="11290"/>
                    <a:pt x="684" y="11290"/>
                  </a:cubicBezTo>
                  <a:lnTo>
                    <a:pt x="2053" y="10442"/>
                  </a:lnTo>
                  <a:lnTo>
                    <a:pt x="2053" y="10442"/>
                  </a:lnTo>
                  <a:cubicBezTo>
                    <a:pt x="2053" y="10442"/>
                    <a:pt x="1191" y="11290"/>
                    <a:pt x="1369" y="11468"/>
                  </a:cubicBezTo>
                  <a:cubicBezTo>
                    <a:pt x="1533" y="11468"/>
                    <a:pt x="2559" y="11126"/>
                    <a:pt x="2559" y="11126"/>
                  </a:cubicBezTo>
                  <a:cubicBezTo>
                    <a:pt x="2559" y="11126"/>
                    <a:pt x="2901" y="11810"/>
                    <a:pt x="3243" y="12152"/>
                  </a:cubicBezTo>
                  <a:cubicBezTo>
                    <a:pt x="3494" y="12403"/>
                    <a:pt x="3657" y="12559"/>
                    <a:pt x="3791" y="12559"/>
                  </a:cubicBezTo>
                  <a:cubicBezTo>
                    <a:pt x="3839" y="12559"/>
                    <a:pt x="3884" y="12538"/>
                    <a:pt x="3928" y="12494"/>
                  </a:cubicBezTo>
                  <a:cubicBezTo>
                    <a:pt x="4105" y="12494"/>
                    <a:pt x="4612" y="12152"/>
                    <a:pt x="4954" y="11810"/>
                  </a:cubicBezTo>
                  <a:cubicBezTo>
                    <a:pt x="10086" y="8389"/>
                    <a:pt x="11796" y="5132"/>
                    <a:pt x="12316" y="3942"/>
                  </a:cubicBezTo>
                  <a:cubicBezTo>
                    <a:pt x="12481" y="3599"/>
                    <a:pt x="12481" y="3257"/>
                    <a:pt x="12316" y="2915"/>
                  </a:cubicBezTo>
                  <a:cubicBezTo>
                    <a:pt x="12138" y="2231"/>
                    <a:pt x="11112" y="1205"/>
                    <a:pt x="10086" y="0"/>
                  </a:cubicBezTo>
                  <a:close/>
                </a:path>
              </a:pathLst>
            </a:custGeom>
            <a:solidFill>
              <a:srgbClr val="FFC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9"/>
            <p:cNvSpPr/>
            <p:nvPr/>
          </p:nvSpPr>
          <p:spPr>
            <a:xfrm>
              <a:off x="7298390" y="1036157"/>
              <a:ext cx="370405" cy="376619"/>
            </a:xfrm>
            <a:custGeom>
              <a:avLst/>
              <a:gdLst/>
              <a:ahLst/>
              <a:cxnLst/>
              <a:rect l="l" t="t" r="r" b="b"/>
              <a:pathLst>
                <a:path w="10074" h="10243" extrusionOk="0">
                  <a:moveTo>
                    <a:pt x="3727" y="1"/>
                  </a:moveTo>
                  <a:cubicBezTo>
                    <a:pt x="2320" y="1"/>
                    <a:pt x="1115" y="426"/>
                    <a:pt x="849" y="959"/>
                  </a:cubicBezTo>
                  <a:cubicBezTo>
                    <a:pt x="685" y="1643"/>
                    <a:pt x="0" y="4216"/>
                    <a:pt x="164" y="6268"/>
                  </a:cubicBezTo>
                  <a:cubicBezTo>
                    <a:pt x="164" y="6953"/>
                    <a:pt x="342" y="7459"/>
                    <a:pt x="507" y="7979"/>
                  </a:cubicBezTo>
                  <a:cubicBezTo>
                    <a:pt x="685" y="8485"/>
                    <a:pt x="1027" y="8827"/>
                    <a:pt x="1369" y="9170"/>
                  </a:cubicBezTo>
                  <a:cubicBezTo>
                    <a:pt x="2053" y="10032"/>
                    <a:pt x="2901" y="10032"/>
                    <a:pt x="2901" y="10032"/>
                  </a:cubicBezTo>
                  <a:lnTo>
                    <a:pt x="3421" y="10196"/>
                  </a:lnTo>
                  <a:cubicBezTo>
                    <a:pt x="3421" y="10196"/>
                    <a:pt x="3553" y="10242"/>
                    <a:pt x="3796" y="10242"/>
                  </a:cubicBezTo>
                  <a:cubicBezTo>
                    <a:pt x="4030" y="10242"/>
                    <a:pt x="4367" y="10199"/>
                    <a:pt x="4790" y="10032"/>
                  </a:cubicBezTo>
                  <a:cubicBezTo>
                    <a:pt x="5296" y="9854"/>
                    <a:pt x="5816" y="9512"/>
                    <a:pt x="6323" y="9005"/>
                  </a:cubicBezTo>
                  <a:cubicBezTo>
                    <a:pt x="6843" y="8485"/>
                    <a:pt x="7349" y="7637"/>
                    <a:pt x="7691" y="6775"/>
                  </a:cubicBezTo>
                  <a:cubicBezTo>
                    <a:pt x="7961" y="7019"/>
                    <a:pt x="8210" y="7122"/>
                    <a:pt x="8433" y="7122"/>
                  </a:cubicBezTo>
                  <a:cubicBezTo>
                    <a:pt x="9622" y="7122"/>
                    <a:pt x="10074" y="4188"/>
                    <a:pt x="9060" y="4038"/>
                  </a:cubicBezTo>
                  <a:cubicBezTo>
                    <a:pt x="8717" y="4038"/>
                    <a:pt x="8553" y="4038"/>
                    <a:pt x="8375" y="4216"/>
                  </a:cubicBezTo>
                  <a:cubicBezTo>
                    <a:pt x="8375" y="3354"/>
                    <a:pt x="8553" y="2669"/>
                    <a:pt x="8553" y="2505"/>
                  </a:cubicBezTo>
                  <a:cubicBezTo>
                    <a:pt x="8375" y="1643"/>
                    <a:pt x="6843" y="452"/>
                    <a:pt x="4954" y="110"/>
                  </a:cubicBezTo>
                  <a:cubicBezTo>
                    <a:pt x="4540" y="35"/>
                    <a:pt x="4125" y="1"/>
                    <a:pt x="3727" y="1"/>
                  </a:cubicBezTo>
                  <a:close/>
                </a:path>
              </a:pathLst>
            </a:custGeom>
            <a:solidFill>
              <a:srgbClr val="FFC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9"/>
            <p:cNvSpPr/>
            <p:nvPr/>
          </p:nvSpPr>
          <p:spPr>
            <a:xfrm>
              <a:off x="7298390" y="1015052"/>
              <a:ext cx="521817" cy="436662"/>
            </a:xfrm>
            <a:custGeom>
              <a:avLst/>
              <a:gdLst/>
              <a:ahLst/>
              <a:cxnLst/>
              <a:rect l="l" t="t" r="r" b="b"/>
              <a:pathLst>
                <a:path w="14192" h="11876" extrusionOk="0">
                  <a:moveTo>
                    <a:pt x="3928" y="0"/>
                  </a:moveTo>
                  <a:cubicBezTo>
                    <a:pt x="2737" y="0"/>
                    <a:pt x="1711" y="506"/>
                    <a:pt x="849" y="1369"/>
                  </a:cubicBezTo>
                  <a:lnTo>
                    <a:pt x="849" y="1533"/>
                  </a:lnTo>
                  <a:cubicBezTo>
                    <a:pt x="507" y="1875"/>
                    <a:pt x="342" y="2217"/>
                    <a:pt x="164" y="2559"/>
                  </a:cubicBezTo>
                  <a:cubicBezTo>
                    <a:pt x="0" y="2901"/>
                    <a:pt x="0" y="3243"/>
                    <a:pt x="0" y="3421"/>
                  </a:cubicBezTo>
                  <a:cubicBezTo>
                    <a:pt x="0" y="3928"/>
                    <a:pt x="164" y="4270"/>
                    <a:pt x="164" y="4612"/>
                  </a:cubicBezTo>
                  <a:lnTo>
                    <a:pt x="342" y="4448"/>
                  </a:lnTo>
                  <a:lnTo>
                    <a:pt x="849" y="2395"/>
                  </a:lnTo>
                  <a:cubicBezTo>
                    <a:pt x="849" y="2395"/>
                    <a:pt x="2678" y="3419"/>
                    <a:pt x="4841" y="3419"/>
                  </a:cubicBezTo>
                  <a:cubicBezTo>
                    <a:pt x="5324" y="3419"/>
                    <a:pt x="5823" y="3368"/>
                    <a:pt x="6323" y="3243"/>
                  </a:cubicBezTo>
                  <a:cubicBezTo>
                    <a:pt x="6323" y="3243"/>
                    <a:pt x="6843" y="5474"/>
                    <a:pt x="7527" y="5816"/>
                  </a:cubicBezTo>
                  <a:lnTo>
                    <a:pt x="8375" y="4790"/>
                  </a:lnTo>
                  <a:cubicBezTo>
                    <a:pt x="8553" y="4612"/>
                    <a:pt x="8717" y="4612"/>
                    <a:pt x="9060" y="4612"/>
                  </a:cubicBezTo>
                  <a:cubicBezTo>
                    <a:pt x="10074" y="4762"/>
                    <a:pt x="9622" y="7696"/>
                    <a:pt x="8433" y="7696"/>
                  </a:cubicBezTo>
                  <a:cubicBezTo>
                    <a:pt x="8210" y="7696"/>
                    <a:pt x="7961" y="7593"/>
                    <a:pt x="7691" y="7349"/>
                  </a:cubicBezTo>
                  <a:cubicBezTo>
                    <a:pt x="7691" y="7349"/>
                    <a:pt x="7527" y="7527"/>
                    <a:pt x="7527" y="7691"/>
                  </a:cubicBezTo>
                  <a:lnTo>
                    <a:pt x="7527" y="8553"/>
                  </a:lnTo>
                  <a:lnTo>
                    <a:pt x="7527" y="8717"/>
                  </a:lnTo>
                  <a:cubicBezTo>
                    <a:pt x="7691" y="9059"/>
                    <a:pt x="8033" y="9237"/>
                    <a:pt x="8553" y="9401"/>
                  </a:cubicBezTo>
                  <a:cubicBezTo>
                    <a:pt x="8895" y="9579"/>
                    <a:pt x="9237" y="9744"/>
                    <a:pt x="9402" y="10086"/>
                  </a:cubicBezTo>
                  <a:cubicBezTo>
                    <a:pt x="9580" y="10428"/>
                    <a:pt x="9402" y="10948"/>
                    <a:pt x="9580" y="11290"/>
                  </a:cubicBezTo>
                  <a:lnTo>
                    <a:pt x="10086" y="11796"/>
                  </a:lnTo>
                  <a:lnTo>
                    <a:pt x="10948" y="11796"/>
                  </a:lnTo>
                  <a:cubicBezTo>
                    <a:pt x="11003" y="11856"/>
                    <a:pt x="11077" y="11875"/>
                    <a:pt x="11159" y="11875"/>
                  </a:cubicBezTo>
                  <a:cubicBezTo>
                    <a:pt x="11322" y="11875"/>
                    <a:pt x="11514" y="11796"/>
                    <a:pt x="11632" y="11796"/>
                  </a:cubicBezTo>
                  <a:cubicBezTo>
                    <a:pt x="11974" y="11632"/>
                    <a:pt x="12139" y="11290"/>
                    <a:pt x="12481" y="11112"/>
                  </a:cubicBezTo>
                  <a:cubicBezTo>
                    <a:pt x="13001" y="10770"/>
                    <a:pt x="13849" y="10606"/>
                    <a:pt x="14027" y="9921"/>
                  </a:cubicBezTo>
                  <a:cubicBezTo>
                    <a:pt x="14191" y="9579"/>
                    <a:pt x="14027" y="8895"/>
                    <a:pt x="13849" y="8553"/>
                  </a:cubicBezTo>
                  <a:cubicBezTo>
                    <a:pt x="13685" y="8033"/>
                    <a:pt x="13507" y="7527"/>
                    <a:pt x="13685" y="7007"/>
                  </a:cubicBezTo>
                  <a:cubicBezTo>
                    <a:pt x="13685" y="6842"/>
                    <a:pt x="13849" y="6500"/>
                    <a:pt x="14027" y="6322"/>
                  </a:cubicBezTo>
                  <a:cubicBezTo>
                    <a:pt x="14191" y="5980"/>
                    <a:pt x="14191" y="5474"/>
                    <a:pt x="14027" y="5132"/>
                  </a:cubicBezTo>
                  <a:cubicBezTo>
                    <a:pt x="13849" y="4790"/>
                    <a:pt x="13507" y="4448"/>
                    <a:pt x="13165" y="4270"/>
                  </a:cubicBezTo>
                  <a:cubicBezTo>
                    <a:pt x="12823" y="4105"/>
                    <a:pt x="12659" y="4105"/>
                    <a:pt x="12316" y="3763"/>
                  </a:cubicBezTo>
                  <a:cubicBezTo>
                    <a:pt x="12139" y="3585"/>
                    <a:pt x="12139" y="3079"/>
                    <a:pt x="11796" y="2901"/>
                  </a:cubicBezTo>
                  <a:cubicBezTo>
                    <a:pt x="11454" y="2559"/>
                    <a:pt x="11112" y="2559"/>
                    <a:pt x="10770" y="2559"/>
                  </a:cubicBezTo>
                  <a:cubicBezTo>
                    <a:pt x="10264" y="2559"/>
                    <a:pt x="9744" y="2559"/>
                    <a:pt x="9402" y="2737"/>
                  </a:cubicBezTo>
                  <a:cubicBezTo>
                    <a:pt x="9060" y="2217"/>
                    <a:pt x="8033" y="1369"/>
                    <a:pt x="8033" y="1369"/>
                  </a:cubicBezTo>
                  <a:cubicBezTo>
                    <a:pt x="8033" y="1369"/>
                    <a:pt x="6158" y="164"/>
                    <a:pt x="3928" y="0"/>
                  </a:cubicBez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a:off x="7650595" y="1121717"/>
              <a:ext cx="37" cy="37"/>
            </a:xfrm>
            <a:custGeom>
              <a:avLst/>
              <a:gdLst/>
              <a:ahLst/>
              <a:cxnLst/>
              <a:rect l="l" t="t" r="r" b="b"/>
              <a:pathLst>
                <a:path w="1" h="1" extrusionOk="0">
                  <a:moveTo>
                    <a:pt x="1" y="0"/>
                  </a:moveTo>
                  <a:lnTo>
                    <a:pt x="1" y="0"/>
                  </a:lnTo>
                  <a:lnTo>
                    <a:pt x="1" y="0"/>
                  </a:lnTo>
                  <a:close/>
                </a:path>
              </a:pathLst>
            </a:custGeom>
            <a:solidFill>
              <a:srgbClr val="FFD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a:off x="7650595" y="1121717"/>
              <a:ext cx="37" cy="37"/>
            </a:xfrm>
            <a:custGeom>
              <a:avLst/>
              <a:gdLst/>
              <a:ahLst/>
              <a:cxnLst/>
              <a:rect l="l" t="t" r="r" b="b"/>
              <a:pathLst>
                <a:path w="1" h="1" extrusionOk="0">
                  <a:moveTo>
                    <a:pt x="1" y="0"/>
                  </a:moveTo>
                  <a:lnTo>
                    <a:pt x="1" y="0"/>
                  </a:lnTo>
                  <a:close/>
                </a:path>
              </a:pathLst>
            </a:custGeom>
            <a:solidFill>
              <a:srgbClr val="FFDF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p:nvPr/>
          </p:nvSpPr>
          <p:spPr>
            <a:xfrm>
              <a:off x="7650595" y="1128262"/>
              <a:ext cx="37" cy="37"/>
            </a:xfrm>
            <a:custGeom>
              <a:avLst/>
              <a:gdLst/>
              <a:ahLst/>
              <a:cxnLst/>
              <a:rect l="l" t="t" r="r" b="b"/>
              <a:pathLst>
                <a:path w="1" h="1" extrusionOk="0">
                  <a:moveTo>
                    <a:pt x="1" y="0"/>
                  </a:moveTo>
                  <a:lnTo>
                    <a:pt x="1" y="0"/>
                  </a:lnTo>
                  <a:close/>
                </a:path>
              </a:pathLst>
            </a:custGeom>
            <a:solidFill>
              <a:srgbClr val="FFDF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9"/>
            <p:cNvSpPr/>
            <p:nvPr/>
          </p:nvSpPr>
          <p:spPr>
            <a:xfrm>
              <a:off x="7650595" y="1128262"/>
              <a:ext cx="6067" cy="37"/>
            </a:xfrm>
            <a:custGeom>
              <a:avLst/>
              <a:gdLst/>
              <a:ahLst/>
              <a:cxnLst/>
              <a:rect l="l" t="t" r="r" b="b"/>
              <a:pathLst>
                <a:path w="165" h="1" extrusionOk="0">
                  <a:moveTo>
                    <a:pt x="1" y="0"/>
                  </a:moveTo>
                  <a:lnTo>
                    <a:pt x="165" y="0"/>
                  </a:lnTo>
                  <a:lnTo>
                    <a:pt x="1" y="0"/>
                  </a:lnTo>
                  <a:close/>
                  <a:moveTo>
                    <a:pt x="1" y="0"/>
                  </a:moveTo>
                  <a:lnTo>
                    <a:pt x="1" y="0"/>
                  </a:lnTo>
                  <a:lnTo>
                    <a:pt x="1" y="0"/>
                  </a:lnTo>
                  <a:lnTo>
                    <a:pt x="1" y="0"/>
                  </a:lnTo>
                  <a:close/>
                </a:path>
              </a:pathLst>
            </a:custGeom>
            <a:solidFill>
              <a:srgbClr val="FFD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p:nvPr/>
          </p:nvSpPr>
          <p:spPr>
            <a:xfrm>
              <a:off x="7650595" y="1121717"/>
              <a:ext cx="37" cy="6582"/>
            </a:xfrm>
            <a:custGeom>
              <a:avLst/>
              <a:gdLst/>
              <a:ahLst/>
              <a:cxnLst/>
              <a:rect l="l" t="t" r="r" b="b"/>
              <a:pathLst>
                <a:path w="1" h="179" extrusionOk="0">
                  <a:moveTo>
                    <a:pt x="1" y="0"/>
                  </a:moveTo>
                  <a:lnTo>
                    <a:pt x="1" y="178"/>
                  </a:lnTo>
                  <a:close/>
                </a:path>
              </a:pathLst>
            </a:custGeom>
            <a:solidFill>
              <a:srgbClr val="FFD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a:off x="7310965" y="882722"/>
              <a:ext cx="383458" cy="213845"/>
            </a:xfrm>
            <a:custGeom>
              <a:avLst/>
              <a:gdLst/>
              <a:ahLst/>
              <a:cxnLst/>
              <a:rect l="l" t="t" r="r" b="b"/>
              <a:pathLst>
                <a:path w="10429" h="5816" extrusionOk="0">
                  <a:moveTo>
                    <a:pt x="3928" y="0"/>
                  </a:moveTo>
                  <a:cubicBezTo>
                    <a:pt x="3450" y="646"/>
                    <a:pt x="2045" y="1902"/>
                    <a:pt x="737" y="1902"/>
                  </a:cubicBezTo>
                  <a:cubicBezTo>
                    <a:pt x="660" y="1902"/>
                    <a:pt x="583" y="1898"/>
                    <a:pt x="507" y="1888"/>
                  </a:cubicBezTo>
                  <a:cubicBezTo>
                    <a:pt x="343" y="1888"/>
                    <a:pt x="343" y="1888"/>
                    <a:pt x="165" y="2053"/>
                  </a:cubicBezTo>
                  <a:cubicBezTo>
                    <a:pt x="165" y="2395"/>
                    <a:pt x="0" y="3257"/>
                    <a:pt x="343" y="4105"/>
                  </a:cubicBezTo>
                  <a:lnTo>
                    <a:pt x="9402" y="5816"/>
                  </a:lnTo>
                  <a:lnTo>
                    <a:pt x="10428" y="5132"/>
                  </a:lnTo>
                  <a:lnTo>
                    <a:pt x="10428" y="4968"/>
                  </a:lnTo>
                  <a:cubicBezTo>
                    <a:pt x="9744" y="4448"/>
                    <a:pt x="8553" y="3599"/>
                    <a:pt x="8375" y="2573"/>
                  </a:cubicBezTo>
                  <a:cubicBezTo>
                    <a:pt x="8375" y="2395"/>
                    <a:pt x="8375" y="2395"/>
                    <a:pt x="8211" y="2395"/>
                  </a:cubicBezTo>
                  <a:cubicBezTo>
                    <a:pt x="7527" y="2395"/>
                    <a:pt x="5132" y="2053"/>
                    <a:pt x="4270" y="178"/>
                  </a:cubicBezTo>
                  <a:cubicBezTo>
                    <a:pt x="4270" y="0"/>
                    <a:pt x="4106" y="0"/>
                    <a:pt x="39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p:nvPr/>
          </p:nvSpPr>
          <p:spPr>
            <a:xfrm>
              <a:off x="7260629" y="1071381"/>
              <a:ext cx="333159" cy="51439"/>
            </a:xfrm>
            <a:custGeom>
              <a:avLst/>
              <a:gdLst/>
              <a:ahLst/>
              <a:cxnLst/>
              <a:rect l="l" t="t" r="r" b="b"/>
              <a:pathLst>
                <a:path w="9061" h="1399" extrusionOk="0">
                  <a:moveTo>
                    <a:pt x="1712" y="1"/>
                  </a:moveTo>
                  <a:cubicBezTo>
                    <a:pt x="1712" y="1"/>
                    <a:pt x="1" y="343"/>
                    <a:pt x="1" y="863"/>
                  </a:cubicBezTo>
                  <a:cubicBezTo>
                    <a:pt x="165" y="1369"/>
                    <a:pt x="1534" y="1369"/>
                    <a:pt x="2560" y="1369"/>
                  </a:cubicBezTo>
                  <a:cubicBezTo>
                    <a:pt x="2678" y="1390"/>
                    <a:pt x="2855" y="1399"/>
                    <a:pt x="3076" y="1399"/>
                  </a:cubicBezTo>
                  <a:cubicBezTo>
                    <a:pt x="4773" y="1399"/>
                    <a:pt x="9060" y="863"/>
                    <a:pt x="9060" y="863"/>
                  </a:cubicBezTo>
                  <a:lnTo>
                    <a:pt x="6501" y="179"/>
                  </a:lnTo>
                  <a:lnTo>
                    <a:pt x="17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9"/>
            <p:cNvSpPr/>
            <p:nvPr/>
          </p:nvSpPr>
          <p:spPr>
            <a:xfrm>
              <a:off x="7323539" y="1030495"/>
              <a:ext cx="333122" cy="91259"/>
            </a:xfrm>
            <a:custGeom>
              <a:avLst/>
              <a:gdLst/>
              <a:ahLst/>
              <a:cxnLst/>
              <a:rect l="l" t="t" r="r" b="b"/>
              <a:pathLst>
                <a:path w="9060" h="2482" extrusionOk="0">
                  <a:moveTo>
                    <a:pt x="2139" y="1"/>
                  </a:moveTo>
                  <a:cubicBezTo>
                    <a:pt x="941" y="1"/>
                    <a:pt x="1" y="86"/>
                    <a:pt x="1" y="86"/>
                  </a:cubicBezTo>
                  <a:lnTo>
                    <a:pt x="1" y="1113"/>
                  </a:lnTo>
                  <a:cubicBezTo>
                    <a:pt x="1533" y="1113"/>
                    <a:pt x="8718" y="2481"/>
                    <a:pt x="8718" y="2481"/>
                  </a:cubicBezTo>
                  <a:lnTo>
                    <a:pt x="9060" y="1797"/>
                  </a:lnTo>
                  <a:cubicBezTo>
                    <a:pt x="9060" y="1797"/>
                    <a:pt x="8033" y="1113"/>
                    <a:pt x="5817" y="429"/>
                  </a:cubicBezTo>
                  <a:cubicBezTo>
                    <a:pt x="4790" y="86"/>
                    <a:pt x="3336" y="1"/>
                    <a:pt x="21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a:off x="7354719" y="970746"/>
              <a:ext cx="88097" cy="107217"/>
            </a:xfrm>
            <a:custGeom>
              <a:avLst/>
              <a:gdLst/>
              <a:ahLst/>
              <a:cxnLst/>
              <a:rect l="l" t="t" r="r" b="b"/>
              <a:pathLst>
                <a:path w="2396" h="2916" extrusionOk="0">
                  <a:moveTo>
                    <a:pt x="343" y="1"/>
                  </a:moveTo>
                  <a:lnTo>
                    <a:pt x="1" y="343"/>
                  </a:lnTo>
                  <a:cubicBezTo>
                    <a:pt x="1" y="343"/>
                    <a:pt x="343" y="685"/>
                    <a:pt x="179" y="1027"/>
                  </a:cubicBezTo>
                  <a:cubicBezTo>
                    <a:pt x="179" y="1205"/>
                    <a:pt x="1" y="1369"/>
                    <a:pt x="1" y="1369"/>
                  </a:cubicBezTo>
                  <a:lnTo>
                    <a:pt x="1" y="1889"/>
                  </a:lnTo>
                  <a:cubicBezTo>
                    <a:pt x="1" y="2054"/>
                    <a:pt x="1" y="2231"/>
                    <a:pt x="179" y="2396"/>
                  </a:cubicBezTo>
                  <a:cubicBezTo>
                    <a:pt x="343" y="2574"/>
                    <a:pt x="521" y="2574"/>
                    <a:pt x="685" y="2574"/>
                  </a:cubicBezTo>
                  <a:cubicBezTo>
                    <a:pt x="685" y="2574"/>
                    <a:pt x="863" y="2574"/>
                    <a:pt x="863" y="2738"/>
                  </a:cubicBezTo>
                  <a:lnTo>
                    <a:pt x="1027" y="2738"/>
                  </a:lnTo>
                  <a:lnTo>
                    <a:pt x="1027" y="2916"/>
                  </a:lnTo>
                  <a:cubicBezTo>
                    <a:pt x="1027" y="2738"/>
                    <a:pt x="1205" y="2738"/>
                    <a:pt x="1205" y="2738"/>
                  </a:cubicBezTo>
                  <a:cubicBezTo>
                    <a:pt x="1369" y="2738"/>
                    <a:pt x="1369" y="2574"/>
                    <a:pt x="1547" y="2574"/>
                  </a:cubicBezTo>
                  <a:cubicBezTo>
                    <a:pt x="1712" y="2574"/>
                    <a:pt x="1889" y="2574"/>
                    <a:pt x="2054" y="2396"/>
                  </a:cubicBezTo>
                  <a:cubicBezTo>
                    <a:pt x="2232" y="2396"/>
                    <a:pt x="2232" y="2231"/>
                    <a:pt x="2232" y="2054"/>
                  </a:cubicBezTo>
                  <a:cubicBezTo>
                    <a:pt x="2396" y="1889"/>
                    <a:pt x="2232" y="1711"/>
                    <a:pt x="2232" y="1547"/>
                  </a:cubicBezTo>
                  <a:cubicBezTo>
                    <a:pt x="2232" y="1369"/>
                    <a:pt x="2054" y="1205"/>
                    <a:pt x="2054" y="1205"/>
                  </a:cubicBezTo>
                  <a:cubicBezTo>
                    <a:pt x="2054" y="863"/>
                    <a:pt x="2396" y="521"/>
                    <a:pt x="2396" y="521"/>
                  </a:cubicBezTo>
                  <a:lnTo>
                    <a:pt x="2054" y="179"/>
                  </a:lnTo>
                  <a:cubicBezTo>
                    <a:pt x="1969" y="263"/>
                    <a:pt x="1874" y="295"/>
                    <a:pt x="1780" y="295"/>
                  </a:cubicBezTo>
                  <a:cubicBezTo>
                    <a:pt x="1492" y="295"/>
                    <a:pt x="1205" y="1"/>
                    <a:pt x="1205" y="1"/>
                  </a:cubicBezTo>
                  <a:cubicBezTo>
                    <a:pt x="1205" y="1"/>
                    <a:pt x="974" y="232"/>
                    <a:pt x="719" y="232"/>
                  </a:cubicBezTo>
                  <a:cubicBezTo>
                    <a:pt x="591" y="232"/>
                    <a:pt x="457" y="174"/>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9"/>
            <p:cNvSpPr/>
            <p:nvPr/>
          </p:nvSpPr>
          <p:spPr>
            <a:xfrm>
              <a:off x="7955733" y="4160750"/>
              <a:ext cx="603600" cy="175500"/>
            </a:xfrm>
            <a:prstGeom prst="ellipse">
              <a:avLst/>
            </a:prstGeom>
            <a:solidFill>
              <a:srgbClr val="183147">
                <a:alpha val="290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0E798A78-5534-8F64-5CC3-59E84831576F}"/>
              </a:ext>
            </a:extLst>
          </p:cNvPr>
          <p:cNvSpPr txBox="1"/>
          <p:nvPr/>
        </p:nvSpPr>
        <p:spPr>
          <a:xfrm>
            <a:off x="4628561" y="6400800"/>
            <a:ext cx="184731" cy="307777"/>
          </a:xfrm>
          <a:prstGeom prst="rect">
            <a:avLst/>
          </a:prstGeom>
          <a:noFill/>
        </p:spPr>
        <p:txBody>
          <a:bodyPr wrap="none" rtlCol="0">
            <a:spAutoFit/>
          </a:bodyPr>
          <a:lstStyle/>
          <a:p>
            <a:endParaRPr lang="en-US"/>
          </a:p>
        </p:txBody>
      </p:sp>
      <p:sp>
        <p:nvSpPr>
          <p:cNvPr id="3" name="文本框 2">
            <a:extLst>
              <a:ext uri="{FF2B5EF4-FFF2-40B4-BE49-F238E27FC236}">
                <a16:creationId xmlns:a16="http://schemas.microsoft.com/office/drawing/2014/main" id="{FC526086-ADAD-944E-8E7B-316F5C69B354}"/>
              </a:ext>
            </a:extLst>
          </p:cNvPr>
          <p:cNvSpPr txBox="1"/>
          <p:nvPr/>
        </p:nvSpPr>
        <p:spPr>
          <a:xfrm>
            <a:off x="399245" y="4629150"/>
            <a:ext cx="846624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800"/>
              <a:t>“The work we submitted as part of this assignment is original, and due credit is given to others where appropriate. We accept and acknowledge that that each member of our team is equally responsible for if the assignment found to be plagiarized in any way, and we will be subject to school’s Academic</a:t>
            </a:r>
            <a:r>
              <a:rPr lang="zh-CN" altLang="en-US" sz="800"/>
              <a:t> </a:t>
            </a:r>
            <a:r>
              <a:rPr lang="zh-CN" sz="800"/>
              <a:t>Integrity policy”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1"/>
        <p:cNvGrpSpPr/>
        <p:nvPr/>
      </p:nvGrpSpPr>
      <p:grpSpPr>
        <a:xfrm>
          <a:off x="0" y="0"/>
          <a:ext cx="0" cy="0"/>
          <a:chOff x="0" y="0"/>
          <a:chExt cx="0" cy="0"/>
        </a:xfrm>
      </p:grpSpPr>
      <p:sp>
        <p:nvSpPr>
          <p:cNvPr id="1402" name="Google Shape;1402;p63"/>
          <p:cNvSpPr txBox="1">
            <a:spLocks noGrp="1"/>
          </p:cNvSpPr>
          <p:nvPr>
            <p:ph type="title"/>
          </p:nvPr>
        </p:nvSpPr>
        <p:spPr>
          <a:xfrm>
            <a:off x="1324875" y="288235"/>
            <a:ext cx="2667859" cy="5403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a:t>Conclusions</a:t>
            </a:r>
          </a:p>
        </p:txBody>
      </p:sp>
      <p:sp>
        <p:nvSpPr>
          <p:cNvPr id="1403" name="Google Shape;1403;p63"/>
          <p:cNvSpPr txBox="1">
            <a:spLocks noGrp="1"/>
          </p:cNvSpPr>
          <p:nvPr>
            <p:ph type="title" idx="2"/>
          </p:nvPr>
        </p:nvSpPr>
        <p:spPr>
          <a:xfrm>
            <a:off x="565664" y="383555"/>
            <a:ext cx="639476" cy="34966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04</a:t>
            </a:r>
            <a:endParaRPr lang="en-CN" sz="2500"/>
          </a:p>
        </p:txBody>
      </p:sp>
      <p:grpSp>
        <p:nvGrpSpPr>
          <p:cNvPr id="1413" name="Google Shape;1413;p63"/>
          <p:cNvGrpSpPr/>
          <p:nvPr/>
        </p:nvGrpSpPr>
        <p:grpSpPr>
          <a:xfrm>
            <a:off x="349633" y="53697"/>
            <a:ext cx="978715" cy="234539"/>
            <a:chOff x="4082647" y="1350796"/>
            <a:chExt cx="978715" cy="234539"/>
          </a:xfrm>
        </p:grpSpPr>
        <p:sp>
          <p:nvSpPr>
            <p:cNvPr id="1414" name="Google Shape;1414;p63"/>
            <p:cNvSpPr/>
            <p:nvPr/>
          </p:nvSpPr>
          <p:spPr>
            <a:xfrm>
              <a:off x="4448797" y="1350796"/>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3"/>
            <p:cNvSpPr/>
            <p:nvPr/>
          </p:nvSpPr>
          <p:spPr>
            <a:xfrm>
              <a:off x="4082647" y="1350796"/>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3"/>
            <p:cNvSpPr/>
            <p:nvPr/>
          </p:nvSpPr>
          <p:spPr>
            <a:xfrm>
              <a:off x="4814947" y="1350796"/>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1E4A8BBA-D46C-C078-0BC9-2CB89FC53344}"/>
              </a:ext>
            </a:extLst>
          </p:cNvPr>
          <p:cNvSpPr txBox="1"/>
          <p:nvPr/>
        </p:nvSpPr>
        <p:spPr>
          <a:xfrm>
            <a:off x="491021" y="828535"/>
            <a:ext cx="8353302" cy="4108817"/>
          </a:xfrm>
          <a:prstGeom prst="rect">
            <a:avLst/>
          </a:prstGeom>
          <a:noFill/>
        </p:spPr>
        <p:txBody>
          <a:bodyPr wrap="square" rtlCol="0">
            <a:spAutoFit/>
          </a:bodyPr>
          <a:lstStyle/>
          <a:p>
            <a:r>
              <a:rPr lang="en-US" sz="1300" b="1">
                <a:latin typeface="Calibri" panose="020F0502020204030204" pitchFamily="34" charset="0"/>
                <a:cs typeface="Calibri" panose="020F0502020204030204" pitchFamily="34" charset="0"/>
              </a:rPr>
              <a:t>Several </a:t>
            </a:r>
            <a:r>
              <a:rPr lang="en-US" sz="1300" b="1" u="sng">
                <a:latin typeface="Calibri" panose="020F0502020204030204" pitchFamily="34" charset="0"/>
                <a:cs typeface="Calibri" panose="020F0502020204030204" pitchFamily="34" charset="0"/>
              </a:rPr>
              <a:t>correlations</a:t>
            </a:r>
            <a:r>
              <a:rPr lang="en-US" sz="1300" b="1">
                <a:latin typeface="Calibri" panose="020F0502020204030204" pitchFamily="34" charset="0"/>
                <a:cs typeface="Calibri" panose="020F0502020204030204" pitchFamily="34" charset="0"/>
              </a:rPr>
              <a:t> and </a:t>
            </a:r>
            <a:r>
              <a:rPr lang="en-US" sz="1300" b="1" u="sng">
                <a:latin typeface="Calibri" panose="020F0502020204030204" pitchFamily="34" charset="0"/>
                <a:cs typeface="Calibri" panose="020F0502020204030204" pitchFamily="34" charset="0"/>
              </a:rPr>
              <a:t>odds ratios</a:t>
            </a:r>
            <a:r>
              <a:rPr lang="en-US" sz="1300" b="1">
                <a:latin typeface="Calibri" panose="020F0502020204030204" pitchFamily="34" charset="0"/>
                <a:cs typeface="Calibri" panose="020F0502020204030204" pitchFamily="34" charset="0"/>
              </a:rPr>
              <a:t> are associated with firearms incidents and their severity.</a:t>
            </a:r>
          </a:p>
          <a:p>
            <a:pPr marL="285750" indent="-285750">
              <a:buClr>
                <a:srgbClr val="3771B1"/>
              </a:buClr>
              <a:buFont typeface="System Font Regular"/>
              <a:buChar char="◎"/>
            </a:pPr>
            <a:r>
              <a:rPr lang="en-US" sz="1300">
                <a:latin typeface="Calibri" panose="020F0502020204030204" pitchFamily="34" charset="0"/>
                <a:cs typeface="Calibri" panose="020F0502020204030204" pitchFamily="34" charset="0"/>
              </a:rPr>
              <a:t>Very weak positive correlation between time of day and deaths</a:t>
            </a:r>
          </a:p>
          <a:p>
            <a:pPr marL="285750" indent="-285750">
              <a:buClr>
                <a:srgbClr val="3771B1"/>
              </a:buClr>
              <a:buFont typeface="System Font Regular"/>
              <a:buChar char="◎"/>
            </a:pPr>
            <a:r>
              <a:rPr lang="en-US" sz="1300">
                <a:latin typeface="Calibri" panose="020F0502020204030204" pitchFamily="34" charset="0"/>
                <a:cs typeface="Calibri" panose="020F0502020204030204" pitchFamily="34" charset="0"/>
              </a:rPr>
              <a:t>Very weak negative correlation between time of day and injuries</a:t>
            </a:r>
          </a:p>
          <a:p>
            <a:pPr marL="285750" indent="-285750">
              <a:buClr>
                <a:srgbClr val="3771B1"/>
              </a:buClr>
              <a:buFont typeface="System Font Regular"/>
              <a:buChar char="◎"/>
            </a:pPr>
            <a:r>
              <a:rPr lang="en-US" sz="1300">
                <a:latin typeface="Calibri" panose="020F0502020204030204" pitchFamily="34" charset="0"/>
                <a:cs typeface="Calibri" panose="020F0502020204030204" pitchFamily="34" charset="0"/>
              </a:rPr>
              <a:t>Weak negative correlation between the number of deaths and the number of injuries</a:t>
            </a:r>
          </a:p>
          <a:p>
            <a:endParaRPr lang="en-US" sz="1300">
              <a:latin typeface="Calibri" panose="020F0502020204030204" pitchFamily="34" charset="0"/>
              <a:cs typeface="Calibri" panose="020F0502020204030204" pitchFamily="34" charset="0"/>
            </a:endParaRPr>
          </a:p>
          <a:p>
            <a:r>
              <a:rPr lang="en-US" sz="1300" b="1">
                <a:latin typeface="Calibri" panose="020F0502020204030204" pitchFamily="34" charset="0"/>
                <a:cs typeface="Calibri" panose="020F0502020204030204" pitchFamily="34" charset="0"/>
              </a:rPr>
              <a:t>Accidents occurring in some </a:t>
            </a:r>
            <a:r>
              <a:rPr lang="en-US" sz="1300" b="1" u="sng">
                <a:latin typeface="Calibri" panose="020F0502020204030204" pitchFamily="34" charset="0"/>
                <a:cs typeface="Calibri" panose="020F0502020204030204" pitchFamily="34" charset="0"/>
              </a:rPr>
              <a:t>subdivisions</a:t>
            </a:r>
            <a:r>
              <a:rPr lang="en-US" sz="1300" b="1">
                <a:latin typeface="Calibri" panose="020F0502020204030204" pitchFamily="34" charset="0"/>
                <a:cs typeface="Calibri" panose="020F0502020204030204" pitchFamily="34" charset="0"/>
              </a:rPr>
              <a:t> are more likely to result in injuries and fatalities.</a:t>
            </a:r>
          </a:p>
          <a:p>
            <a:pPr marL="285750" indent="-285750">
              <a:buClr>
                <a:srgbClr val="3771B1"/>
              </a:buClr>
              <a:buFont typeface="System Font Regular"/>
              <a:buChar char="◎"/>
            </a:pPr>
            <a:r>
              <a:rPr lang="en-US" sz="1300">
                <a:latin typeface="Calibri" panose="020F0502020204030204" pitchFamily="34" charset="0"/>
                <a:cs typeface="Calibri" panose="020F0502020204030204" pitchFamily="34" charset="0"/>
              </a:rPr>
              <a:t>DIVISION_D51</a:t>
            </a:r>
          </a:p>
          <a:p>
            <a:pPr marL="285750" indent="-285750">
              <a:buClr>
                <a:srgbClr val="3771B1"/>
              </a:buClr>
              <a:buFont typeface="System Font Regular"/>
              <a:buChar char="◎"/>
            </a:pPr>
            <a:r>
              <a:rPr lang="en-US" sz="1300">
                <a:latin typeface="Calibri" panose="020F0502020204030204" pitchFamily="34" charset="0"/>
                <a:cs typeface="Calibri" panose="020F0502020204030204" pitchFamily="34" charset="0"/>
              </a:rPr>
              <a:t>DIVISION_D14</a:t>
            </a:r>
          </a:p>
          <a:p>
            <a:pPr marL="285750" indent="-285750">
              <a:buClr>
                <a:srgbClr val="3771B1"/>
              </a:buClr>
              <a:buFont typeface="System Font Regular"/>
              <a:buChar char="◎"/>
            </a:pPr>
            <a:r>
              <a:rPr lang="en-US" sz="1300">
                <a:latin typeface="Calibri" panose="020F0502020204030204" pitchFamily="34" charset="0"/>
                <a:cs typeface="Calibri" panose="020F0502020204030204" pitchFamily="34" charset="0"/>
              </a:rPr>
              <a:t>DIVISION_D52</a:t>
            </a:r>
          </a:p>
          <a:p>
            <a:endParaRPr lang="en-US" sz="1300">
              <a:latin typeface="Calibri" panose="020F0502020204030204" pitchFamily="34" charset="0"/>
              <a:cs typeface="Calibri" panose="020F0502020204030204" pitchFamily="34" charset="0"/>
            </a:endParaRPr>
          </a:p>
          <a:p>
            <a:r>
              <a:rPr lang="en-US" sz="1300" b="1">
                <a:latin typeface="Calibri" panose="020F0502020204030204" pitchFamily="34" charset="0"/>
                <a:cs typeface="Calibri" panose="020F0502020204030204" pitchFamily="34" charset="0"/>
              </a:rPr>
              <a:t>Incidents occurring at </a:t>
            </a:r>
            <a:r>
              <a:rPr lang="en-US" sz="1300" b="1" u="sng">
                <a:latin typeface="Calibri" panose="020F0502020204030204" pitchFamily="34" charset="0"/>
                <a:cs typeface="Calibri" panose="020F0502020204030204" pitchFamily="34" charset="0"/>
              </a:rPr>
              <a:t>specific times </a:t>
            </a:r>
            <a:r>
              <a:rPr lang="en-US" sz="1300" b="1">
                <a:latin typeface="Calibri" panose="020F0502020204030204" pitchFamily="34" charset="0"/>
                <a:cs typeface="Calibri" panose="020F0502020204030204" pitchFamily="34" charset="0"/>
              </a:rPr>
              <a:t>are more likely to result in injury or death.</a:t>
            </a:r>
          </a:p>
          <a:p>
            <a:pPr marL="285750" indent="-285750">
              <a:buClr>
                <a:srgbClr val="3771B1"/>
              </a:buClr>
              <a:buFont typeface="System Font Regular"/>
              <a:buChar char="◎"/>
            </a:pPr>
            <a:r>
              <a:rPr lang="en-US" sz="1300">
                <a:latin typeface="Calibri" panose="020F0502020204030204" pitchFamily="34" charset="0"/>
                <a:cs typeface="Calibri" panose="020F0502020204030204" pitchFamily="34" charset="0"/>
              </a:rPr>
              <a:t>Winter</a:t>
            </a:r>
          </a:p>
          <a:p>
            <a:pPr marL="285750" indent="-285750">
              <a:buClr>
                <a:srgbClr val="3771B1"/>
              </a:buClr>
              <a:buFont typeface="System Font Regular"/>
              <a:buChar char="◎"/>
            </a:pPr>
            <a:r>
              <a:rPr lang="en-US" sz="1300">
                <a:latin typeface="Calibri" panose="020F0502020204030204" pitchFamily="34" charset="0"/>
                <a:cs typeface="Calibri" panose="020F0502020204030204" pitchFamily="34" charset="0"/>
              </a:rPr>
              <a:t>April </a:t>
            </a:r>
          </a:p>
          <a:p>
            <a:pPr marL="285750" indent="-285750">
              <a:buClr>
                <a:srgbClr val="3771B1"/>
              </a:buClr>
              <a:buFont typeface="System Font Regular"/>
              <a:buChar char="◎"/>
            </a:pPr>
            <a:r>
              <a:rPr lang="en-US" sz="1300">
                <a:latin typeface="Calibri" panose="020F0502020204030204" pitchFamily="34" charset="0"/>
                <a:cs typeface="Calibri" panose="020F0502020204030204" pitchFamily="34" charset="0"/>
              </a:rPr>
              <a:t>January</a:t>
            </a:r>
          </a:p>
          <a:p>
            <a:pPr marL="285750" indent="-285750">
              <a:buClr>
                <a:srgbClr val="3771B1"/>
              </a:buClr>
              <a:buFont typeface="System Font Regular"/>
              <a:buChar char="◎"/>
            </a:pPr>
            <a:r>
              <a:rPr lang="en-US" sz="1300">
                <a:latin typeface="Calibri" panose="020F0502020204030204" pitchFamily="34" charset="0"/>
                <a:cs typeface="Calibri" panose="020F0502020204030204" pitchFamily="34" charset="0"/>
              </a:rPr>
              <a:t>S</a:t>
            </a:r>
            <a:r>
              <a:rPr lang="en-US" altLang="zh-CN" sz="1300">
                <a:latin typeface="Calibri" panose="020F0502020204030204" pitchFamily="34" charset="0"/>
                <a:cs typeface="Calibri" panose="020F0502020204030204" pitchFamily="34" charset="0"/>
              </a:rPr>
              <a:t>atur</a:t>
            </a:r>
            <a:r>
              <a:rPr lang="en-US" sz="1300">
                <a:latin typeface="Calibri" panose="020F0502020204030204" pitchFamily="34" charset="0"/>
                <a:cs typeface="Calibri" panose="020F0502020204030204" pitchFamily="34" charset="0"/>
              </a:rPr>
              <a:t>day </a:t>
            </a:r>
          </a:p>
          <a:p>
            <a:pPr marL="285750" indent="-285750">
              <a:buClr>
                <a:srgbClr val="3771B1"/>
              </a:buClr>
              <a:buFont typeface="System Font Regular"/>
              <a:buChar char="◎"/>
            </a:pPr>
            <a:r>
              <a:rPr lang="en-US" sz="1300">
                <a:latin typeface="Calibri" panose="020F0502020204030204" pitchFamily="34" charset="0"/>
                <a:cs typeface="Calibri" panose="020F0502020204030204" pitchFamily="34" charset="0"/>
              </a:rPr>
              <a:t>Tuesday</a:t>
            </a:r>
          </a:p>
          <a:p>
            <a:pPr marL="285750" indent="-285750">
              <a:buClr>
                <a:srgbClr val="3771B1"/>
              </a:buClr>
              <a:buFont typeface="System Font Regular"/>
              <a:buChar char="◎"/>
            </a:pPr>
            <a:r>
              <a:rPr lang="en-US" sz="1300">
                <a:latin typeface="Calibri" panose="020F0502020204030204" pitchFamily="34" charset="0"/>
                <a:cs typeface="Calibri" panose="020F0502020204030204" pitchFamily="34" charset="0"/>
              </a:rPr>
              <a:t>4</a:t>
            </a:r>
            <a:r>
              <a:rPr lang="en-CA" sz="1300">
                <a:latin typeface="Calibri" panose="020F0502020204030204" pitchFamily="34" charset="0"/>
                <a:cs typeface="Calibri" panose="020F0502020204030204" pitchFamily="34" charset="0"/>
              </a:rPr>
              <a:t>:00</a:t>
            </a:r>
            <a:r>
              <a:rPr lang="en-US" sz="1300">
                <a:latin typeface="Calibri" panose="020F0502020204030204" pitchFamily="34" charset="0"/>
                <a:cs typeface="Calibri" panose="020F0502020204030204" pitchFamily="34" charset="0"/>
              </a:rPr>
              <a:t> </a:t>
            </a:r>
            <a:r>
              <a:rPr lang="en-CA" sz="1300">
                <a:latin typeface="Calibri" panose="020F0502020204030204" pitchFamily="34" charset="0"/>
                <a:cs typeface="Calibri" panose="020F0502020204030204" pitchFamily="34" charset="0"/>
              </a:rPr>
              <a:t>a.m.</a:t>
            </a:r>
            <a:r>
              <a:rPr lang="en-US" sz="1300">
                <a:latin typeface="Calibri" panose="020F0502020204030204" pitchFamily="34" charset="0"/>
                <a:cs typeface="Calibri" panose="020F0502020204030204" pitchFamily="34" charset="0"/>
              </a:rPr>
              <a:t> to 12:00 p.m.</a:t>
            </a:r>
          </a:p>
          <a:p>
            <a:endParaRPr lang="en-US" sz="1300">
              <a:latin typeface="Calibri" panose="020F0502020204030204" pitchFamily="34" charset="0"/>
              <a:cs typeface="Calibri" panose="020F0502020204030204" pitchFamily="34" charset="0"/>
            </a:endParaRPr>
          </a:p>
          <a:p>
            <a:r>
              <a:rPr lang="en-US" sz="1300" b="1" u="sng">
                <a:latin typeface="Calibri" panose="020F0502020204030204" pitchFamily="34" charset="0"/>
                <a:cs typeface="Calibri" panose="020F0502020204030204" pitchFamily="34" charset="0"/>
              </a:rPr>
              <a:t>Prediction</a:t>
            </a:r>
            <a:r>
              <a:rPr lang="en-US" sz="1300" b="1">
                <a:latin typeface="Calibri" panose="020F0502020204030204" pitchFamily="34" charset="0"/>
                <a:cs typeface="Calibri" panose="020F0502020204030204" pitchFamily="34" charset="0"/>
              </a:rPr>
              <a:t> for the next year.</a:t>
            </a:r>
          </a:p>
          <a:p>
            <a:pPr marL="285750" indent="-285750">
              <a:buClr>
                <a:srgbClr val="3771B1"/>
              </a:buClr>
              <a:buFont typeface="System Font Regular"/>
              <a:buChar char="◎"/>
            </a:pPr>
            <a:r>
              <a:rPr lang="en-US" sz="1300">
                <a:latin typeface="Calibri" panose="020F0502020204030204" pitchFamily="34" charset="0"/>
                <a:cs typeface="Calibri" panose="020F0502020204030204" pitchFamily="34" charset="0"/>
              </a:rPr>
              <a:t>Fluctuation and</a:t>
            </a:r>
            <a:r>
              <a:rPr lang="zh-CN" altLang="en-US" sz="1300">
                <a:latin typeface="Calibri" panose="020F0502020204030204" pitchFamily="34" charset="0"/>
                <a:cs typeface="Calibri" panose="020F0502020204030204" pitchFamily="34" charset="0"/>
              </a:rPr>
              <a:t> </a:t>
            </a:r>
            <a:r>
              <a:rPr lang="en-US" sz="1300">
                <a:latin typeface="Calibri" panose="020F0502020204030204" pitchFamily="34" charset="0"/>
                <a:cs typeface="Calibri" panose="020F0502020204030204" pitchFamily="34" charset="0"/>
              </a:rPr>
              <a:t>possible upward trend in the number of incidents</a:t>
            </a:r>
            <a:r>
              <a:rPr lang="zh-CN" altLang="en-US" sz="1300">
                <a:latin typeface="Calibri" panose="020F0502020204030204" pitchFamily="34" charset="0"/>
                <a:cs typeface="Calibri" panose="020F0502020204030204" pitchFamily="34" charset="0"/>
              </a:rPr>
              <a:t> </a:t>
            </a:r>
            <a:r>
              <a:rPr lang="en-US" sz="1400">
                <a:latin typeface="Calibri" panose="020F0502020204030204" pitchFamily="34" charset="0"/>
                <a:cs typeface="Calibri" panose="020F0502020204030204" pitchFamily="34" charset="0"/>
              </a:rPr>
              <a:t>in the past </a:t>
            </a:r>
            <a:r>
              <a:rPr lang="en-US" altLang="zh-CN" sz="1400">
                <a:latin typeface="Calibri" panose="020F0502020204030204" pitchFamily="34" charset="0"/>
                <a:cs typeface="Calibri" panose="020F0502020204030204" pitchFamily="34" charset="0"/>
              </a:rPr>
              <a:t>are</a:t>
            </a:r>
            <a:r>
              <a:rPr lang="en-US" sz="1400">
                <a:latin typeface="Calibri" panose="020F0502020204030204" pitchFamily="34" charset="0"/>
                <a:cs typeface="Calibri" panose="020F0502020204030204" pitchFamily="34" charset="0"/>
              </a:rPr>
              <a:t> still likely to occur in the future.</a:t>
            </a:r>
            <a:endParaRPr lang="en-CN"/>
          </a:p>
        </p:txBody>
      </p:sp>
      <p:grpSp>
        <p:nvGrpSpPr>
          <p:cNvPr id="4" name="Google Shape;1318;p60">
            <a:extLst>
              <a:ext uri="{FF2B5EF4-FFF2-40B4-BE49-F238E27FC236}">
                <a16:creationId xmlns:a16="http://schemas.microsoft.com/office/drawing/2014/main" id="{D80CCB79-8E95-09F1-B10F-C9735D0DFC00}"/>
              </a:ext>
            </a:extLst>
          </p:cNvPr>
          <p:cNvGrpSpPr/>
          <p:nvPr/>
        </p:nvGrpSpPr>
        <p:grpSpPr>
          <a:xfrm>
            <a:off x="7302679" y="854899"/>
            <a:ext cx="1350300" cy="3460066"/>
            <a:chOff x="3896851" y="1253375"/>
            <a:chExt cx="1350300" cy="3460066"/>
          </a:xfrm>
        </p:grpSpPr>
        <p:sp>
          <p:nvSpPr>
            <p:cNvPr id="5" name="Google Shape;1319;p60">
              <a:extLst>
                <a:ext uri="{FF2B5EF4-FFF2-40B4-BE49-F238E27FC236}">
                  <a16:creationId xmlns:a16="http://schemas.microsoft.com/office/drawing/2014/main" id="{876E8E1A-3533-995C-64BE-E736E040A3D0}"/>
                </a:ext>
              </a:extLst>
            </p:cNvPr>
            <p:cNvSpPr/>
            <p:nvPr/>
          </p:nvSpPr>
          <p:spPr>
            <a:xfrm>
              <a:off x="3896851" y="4537941"/>
              <a:ext cx="1350300" cy="175500"/>
            </a:xfrm>
            <a:prstGeom prst="ellipse">
              <a:avLst/>
            </a:prstGeom>
            <a:solidFill>
              <a:srgbClr val="183147">
                <a:alpha val="290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20;p60">
              <a:extLst>
                <a:ext uri="{FF2B5EF4-FFF2-40B4-BE49-F238E27FC236}">
                  <a16:creationId xmlns:a16="http://schemas.microsoft.com/office/drawing/2014/main" id="{6383469E-D908-CA72-8097-E719032652AD}"/>
                </a:ext>
              </a:extLst>
            </p:cNvPr>
            <p:cNvSpPr/>
            <p:nvPr/>
          </p:nvSpPr>
          <p:spPr>
            <a:xfrm>
              <a:off x="3953925" y="2085832"/>
              <a:ext cx="365824" cy="441518"/>
            </a:xfrm>
            <a:custGeom>
              <a:avLst/>
              <a:gdLst/>
              <a:ahLst/>
              <a:cxnLst/>
              <a:rect l="l" t="t" r="r" b="b"/>
              <a:pathLst>
                <a:path w="9922" h="11975" extrusionOk="0">
                  <a:moveTo>
                    <a:pt x="3257" y="1"/>
                  </a:moveTo>
                  <a:cubicBezTo>
                    <a:pt x="2737" y="507"/>
                    <a:pt x="2395" y="1027"/>
                    <a:pt x="2053" y="1533"/>
                  </a:cubicBezTo>
                  <a:cubicBezTo>
                    <a:pt x="1889" y="1876"/>
                    <a:pt x="1369" y="2396"/>
                    <a:pt x="1027" y="2902"/>
                  </a:cubicBezTo>
                  <a:cubicBezTo>
                    <a:pt x="0" y="4448"/>
                    <a:pt x="521" y="6501"/>
                    <a:pt x="2053" y="7527"/>
                  </a:cubicBezTo>
                  <a:cubicBezTo>
                    <a:pt x="2395" y="7869"/>
                    <a:pt x="2915" y="8212"/>
                    <a:pt x="3257" y="8376"/>
                  </a:cubicBezTo>
                  <a:cubicBezTo>
                    <a:pt x="5310" y="9744"/>
                    <a:pt x="7527" y="10948"/>
                    <a:pt x="9758" y="11975"/>
                  </a:cubicBezTo>
                  <a:cubicBezTo>
                    <a:pt x="9758" y="11633"/>
                    <a:pt x="9922" y="11455"/>
                    <a:pt x="9922" y="11455"/>
                  </a:cubicBezTo>
                  <a:lnTo>
                    <a:pt x="9922" y="8212"/>
                  </a:lnTo>
                  <a:cubicBezTo>
                    <a:pt x="8553" y="7185"/>
                    <a:pt x="7363" y="6323"/>
                    <a:pt x="6159" y="5297"/>
                  </a:cubicBezTo>
                  <a:cubicBezTo>
                    <a:pt x="6337" y="4955"/>
                    <a:pt x="6679" y="4612"/>
                    <a:pt x="7021" y="4270"/>
                  </a:cubicBezTo>
                  <a:lnTo>
                    <a:pt x="3257" y="1"/>
                  </a:lnTo>
                  <a:close/>
                </a:path>
              </a:pathLst>
            </a:custGeom>
            <a:solidFill>
              <a:srgbClr val="FEB1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21;p60">
              <a:extLst>
                <a:ext uri="{FF2B5EF4-FFF2-40B4-BE49-F238E27FC236}">
                  <a16:creationId xmlns:a16="http://schemas.microsoft.com/office/drawing/2014/main" id="{49AA5BA3-67CA-FE32-F39E-2064E99D0A8C}"/>
                </a:ext>
              </a:extLst>
            </p:cNvPr>
            <p:cNvSpPr/>
            <p:nvPr/>
          </p:nvSpPr>
          <p:spPr>
            <a:xfrm>
              <a:off x="4824245" y="2073223"/>
              <a:ext cx="365824" cy="454128"/>
            </a:xfrm>
            <a:custGeom>
              <a:avLst/>
              <a:gdLst/>
              <a:ahLst/>
              <a:cxnLst/>
              <a:rect l="l" t="t" r="r" b="b"/>
              <a:pathLst>
                <a:path w="9922" h="12317" extrusionOk="0">
                  <a:moveTo>
                    <a:pt x="6337" y="1"/>
                  </a:moveTo>
                  <a:lnTo>
                    <a:pt x="2573" y="4270"/>
                  </a:lnTo>
                  <a:cubicBezTo>
                    <a:pt x="2915" y="4612"/>
                    <a:pt x="3422" y="5132"/>
                    <a:pt x="3764" y="5639"/>
                  </a:cubicBezTo>
                  <a:cubicBezTo>
                    <a:pt x="2573" y="6501"/>
                    <a:pt x="1369" y="7527"/>
                    <a:pt x="178" y="8554"/>
                  </a:cubicBezTo>
                  <a:lnTo>
                    <a:pt x="1" y="11290"/>
                  </a:lnTo>
                  <a:lnTo>
                    <a:pt x="521" y="12317"/>
                  </a:lnTo>
                  <a:lnTo>
                    <a:pt x="6679" y="8718"/>
                  </a:lnTo>
                  <a:cubicBezTo>
                    <a:pt x="7021" y="8554"/>
                    <a:pt x="7527" y="8211"/>
                    <a:pt x="7869" y="7869"/>
                  </a:cubicBezTo>
                  <a:cubicBezTo>
                    <a:pt x="9416" y="6843"/>
                    <a:pt x="9922" y="4790"/>
                    <a:pt x="8896" y="3244"/>
                  </a:cubicBezTo>
                  <a:cubicBezTo>
                    <a:pt x="8554" y="2738"/>
                    <a:pt x="8211" y="2218"/>
                    <a:pt x="7869" y="1875"/>
                  </a:cubicBezTo>
                  <a:cubicBezTo>
                    <a:pt x="7363" y="1191"/>
                    <a:pt x="6843" y="507"/>
                    <a:pt x="6337" y="1"/>
                  </a:cubicBezTo>
                  <a:close/>
                </a:path>
              </a:pathLst>
            </a:custGeom>
            <a:solidFill>
              <a:srgbClr val="FEB1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22;p60">
              <a:extLst>
                <a:ext uri="{FF2B5EF4-FFF2-40B4-BE49-F238E27FC236}">
                  <a16:creationId xmlns:a16="http://schemas.microsoft.com/office/drawing/2014/main" id="{0A3FED10-EEC9-F8E1-A220-51C0C5A278C3}"/>
                </a:ext>
              </a:extLst>
            </p:cNvPr>
            <p:cNvSpPr/>
            <p:nvPr/>
          </p:nvSpPr>
          <p:spPr>
            <a:xfrm>
              <a:off x="4508908" y="1612586"/>
              <a:ext cx="145342" cy="277557"/>
            </a:xfrm>
            <a:custGeom>
              <a:avLst/>
              <a:gdLst/>
              <a:ahLst/>
              <a:cxnLst/>
              <a:rect l="l" t="t" r="r" b="b"/>
              <a:pathLst>
                <a:path w="3942" h="7528" extrusionOk="0">
                  <a:moveTo>
                    <a:pt x="1" y="1"/>
                  </a:moveTo>
                  <a:lnTo>
                    <a:pt x="1" y="7527"/>
                  </a:lnTo>
                  <a:lnTo>
                    <a:pt x="3942" y="7527"/>
                  </a:lnTo>
                  <a:lnTo>
                    <a:pt x="3942" y="1"/>
                  </a:lnTo>
                  <a:close/>
                </a:path>
              </a:pathLst>
            </a:custGeom>
            <a:solidFill>
              <a:srgbClr val="FEB1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23;p60">
              <a:extLst>
                <a:ext uri="{FF2B5EF4-FFF2-40B4-BE49-F238E27FC236}">
                  <a16:creationId xmlns:a16="http://schemas.microsoft.com/office/drawing/2014/main" id="{9DBBB428-5720-B56B-D0CB-167E2CD49425}"/>
                </a:ext>
              </a:extLst>
            </p:cNvPr>
            <p:cNvSpPr/>
            <p:nvPr/>
          </p:nvSpPr>
          <p:spPr>
            <a:xfrm>
              <a:off x="4074006" y="1770495"/>
              <a:ext cx="983913" cy="807342"/>
            </a:xfrm>
            <a:custGeom>
              <a:avLst/>
              <a:gdLst/>
              <a:ahLst/>
              <a:cxnLst/>
              <a:rect l="l" t="t" r="r" b="b"/>
              <a:pathLst>
                <a:path w="26686" h="21897" extrusionOk="0">
                  <a:moveTo>
                    <a:pt x="11797" y="1"/>
                  </a:moveTo>
                  <a:lnTo>
                    <a:pt x="9744" y="1027"/>
                  </a:lnTo>
                  <a:cubicBezTo>
                    <a:pt x="9744" y="1027"/>
                    <a:pt x="6501" y="2054"/>
                    <a:pt x="5981" y="2396"/>
                  </a:cubicBezTo>
                  <a:cubicBezTo>
                    <a:pt x="5639" y="2560"/>
                    <a:pt x="1711" y="6501"/>
                    <a:pt x="343" y="7692"/>
                  </a:cubicBezTo>
                  <a:cubicBezTo>
                    <a:pt x="165" y="8034"/>
                    <a:pt x="0" y="8212"/>
                    <a:pt x="0" y="8212"/>
                  </a:cubicBezTo>
                  <a:lnTo>
                    <a:pt x="165" y="8376"/>
                  </a:lnTo>
                  <a:lnTo>
                    <a:pt x="3764" y="12823"/>
                  </a:lnTo>
                  <a:lnTo>
                    <a:pt x="3928" y="12823"/>
                  </a:lnTo>
                  <a:lnTo>
                    <a:pt x="4448" y="12317"/>
                  </a:lnTo>
                  <a:lnTo>
                    <a:pt x="6665" y="10264"/>
                  </a:lnTo>
                  <a:lnTo>
                    <a:pt x="6665" y="20008"/>
                  </a:lnTo>
                  <a:cubicBezTo>
                    <a:pt x="6665" y="20008"/>
                    <a:pt x="6501" y="20186"/>
                    <a:pt x="6501" y="20528"/>
                  </a:cubicBezTo>
                  <a:cubicBezTo>
                    <a:pt x="6323" y="20870"/>
                    <a:pt x="6323" y="21376"/>
                    <a:pt x="6501" y="21896"/>
                  </a:cubicBezTo>
                  <a:lnTo>
                    <a:pt x="21034" y="21896"/>
                  </a:lnTo>
                  <a:cubicBezTo>
                    <a:pt x="21034" y="21896"/>
                    <a:pt x="21034" y="21212"/>
                    <a:pt x="20870" y="20528"/>
                  </a:cubicBezTo>
                  <a:lnTo>
                    <a:pt x="20350" y="19501"/>
                  </a:lnTo>
                  <a:lnTo>
                    <a:pt x="20527" y="16765"/>
                  </a:lnTo>
                  <a:lnTo>
                    <a:pt x="20692" y="10429"/>
                  </a:lnTo>
                  <a:lnTo>
                    <a:pt x="22238" y="11975"/>
                  </a:lnTo>
                  <a:lnTo>
                    <a:pt x="22580" y="12317"/>
                  </a:lnTo>
                  <a:lnTo>
                    <a:pt x="22744" y="12139"/>
                  </a:lnTo>
                  <a:lnTo>
                    <a:pt x="26508" y="7870"/>
                  </a:lnTo>
                  <a:lnTo>
                    <a:pt x="26686" y="7692"/>
                  </a:lnTo>
                  <a:cubicBezTo>
                    <a:pt x="26686" y="7692"/>
                    <a:pt x="26508" y="7527"/>
                    <a:pt x="26166" y="7349"/>
                  </a:cubicBezTo>
                  <a:cubicBezTo>
                    <a:pt x="24975" y="6159"/>
                    <a:pt x="21034" y="2396"/>
                    <a:pt x="20185" y="1876"/>
                  </a:cubicBezTo>
                  <a:lnTo>
                    <a:pt x="17613" y="1027"/>
                  </a:lnTo>
                  <a:lnTo>
                    <a:pt x="15738" y="1"/>
                  </a:lnTo>
                  <a:lnTo>
                    <a:pt x="15738" y="1027"/>
                  </a:lnTo>
                  <a:lnTo>
                    <a:pt x="13685" y="1876"/>
                  </a:lnTo>
                  <a:lnTo>
                    <a:pt x="11797" y="1191"/>
                  </a:lnTo>
                  <a:lnTo>
                    <a:pt x="117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24;p60">
              <a:extLst>
                <a:ext uri="{FF2B5EF4-FFF2-40B4-BE49-F238E27FC236}">
                  <a16:creationId xmlns:a16="http://schemas.microsoft.com/office/drawing/2014/main" id="{DAAEF4FB-CDB6-7272-7809-5A26B2D598B3}"/>
                </a:ext>
              </a:extLst>
            </p:cNvPr>
            <p:cNvSpPr/>
            <p:nvPr/>
          </p:nvSpPr>
          <p:spPr>
            <a:xfrm>
              <a:off x="4534126" y="1839623"/>
              <a:ext cx="82294" cy="69684"/>
            </a:xfrm>
            <a:custGeom>
              <a:avLst/>
              <a:gdLst/>
              <a:ahLst/>
              <a:cxnLst/>
              <a:rect l="l" t="t" r="r" b="b"/>
              <a:pathLst>
                <a:path w="2232" h="1890" extrusionOk="0">
                  <a:moveTo>
                    <a:pt x="1205" y="1"/>
                  </a:moveTo>
                  <a:lnTo>
                    <a:pt x="1" y="343"/>
                  </a:lnTo>
                  <a:lnTo>
                    <a:pt x="343" y="1889"/>
                  </a:lnTo>
                  <a:lnTo>
                    <a:pt x="2054" y="1889"/>
                  </a:lnTo>
                  <a:lnTo>
                    <a:pt x="2231" y="179"/>
                  </a:lnTo>
                  <a:lnTo>
                    <a:pt x="12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25;p60">
              <a:extLst>
                <a:ext uri="{FF2B5EF4-FFF2-40B4-BE49-F238E27FC236}">
                  <a16:creationId xmlns:a16="http://schemas.microsoft.com/office/drawing/2014/main" id="{D7E138BC-745D-B6A7-042F-A91E4C94F1FF}"/>
                </a:ext>
              </a:extLst>
            </p:cNvPr>
            <p:cNvSpPr/>
            <p:nvPr/>
          </p:nvSpPr>
          <p:spPr>
            <a:xfrm>
              <a:off x="4496299" y="1909268"/>
              <a:ext cx="170339" cy="580592"/>
            </a:xfrm>
            <a:custGeom>
              <a:avLst/>
              <a:gdLst/>
              <a:ahLst/>
              <a:cxnLst/>
              <a:rect l="l" t="t" r="r" b="b"/>
              <a:pathLst>
                <a:path w="4620" h="15747" extrusionOk="0">
                  <a:moveTo>
                    <a:pt x="1369" y="0"/>
                  </a:moveTo>
                  <a:cubicBezTo>
                    <a:pt x="1369" y="0"/>
                    <a:pt x="1" y="13343"/>
                    <a:pt x="178" y="13507"/>
                  </a:cubicBezTo>
                  <a:cubicBezTo>
                    <a:pt x="343" y="13849"/>
                    <a:pt x="2053" y="15737"/>
                    <a:pt x="2395" y="15737"/>
                  </a:cubicBezTo>
                  <a:cubicBezTo>
                    <a:pt x="2408" y="15743"/>
                    <a:pt x="2422" y="15746"/>
                    <a:pt x="2438" y="15746"/>
                  </a:cubicBezTo>
                  <a:cubicBezTo>
                    <a:pt x="2869" y="15746"/>
                    <a:pt x="4620" y="13673"/>
                    <a:pt x="4448" y="13343"/>
                  </a:cubicBezTo>
                  <a:cubicBezTo>
                    <a:pt x="4284" y="13165"/>
                    <a:pt x="3080" y="0"/>
                    <a:pt x="30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26;p60">
              <a:extLst>
                <a:ext uri="{FF2B5EF4-FFF2-40B4-BE49-F238E27FC236}">
                  <a16:creationId xmlns:a16="http://schemas.microsoft.com/office/drawing/2014/main" id="{A5B7736B-2830-DC25-E6B7-E1ACCACEB61A}"/>
                </a:ext>
              </a:extLst>
            </p:cNvPr>
            <p:cNvSpPr/>
            <p:nvPr/>
          </p:nvSpPr>
          <p:spPr>
            <a:xfrm>
              <a:off x="4439779" y="1770495"/>
              <a:ext cx="138816" cy="106997"/>
            </a:xfrm>
            <a:custGeom>
              <a:avLst/>
              <a:gdLst/>
              <a:ahLst/>
              <a:cxnLst/>
              <a:rect l="l" t="t" r="r" b="b"/>
              <a:pathLst>
                <a:path w="3765" h="2902" extrusionOk="0">
                  <a:moveTo>
                    <a:pt x="1876" y="1"/>
                  </a:moveTo>
                  <a:lnTo>
                    <a:pt x="1" y="1027"/>
                  </a:lnTo>
                  <a:cubicBezTo>
                    <a:pt x="849" y="2218"/>
                    <a:pt x="2218" y="2902"/>
                    <a:pt x="2218" y="2902"/>
                  </a:cubicBezTo>
                  <a:lnTo>
                    <a:pt x="2396" y="2054"/>
                  </a:lnTo>
                  <a:lnTo>
                    <a:pt x="3764" y="1876"/>
                  </a:lnTo>
                  <a:lnTo>
                    <a:pt x="1876" y="1191"/>
                  </a:lnTo>
                  <a:lnTo>
                    <a:pt x="18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27;p60">
              <a:extLst>
                <a:ext uri="{FF2B5EF4-FFF2-40B4-BE49-F238E27FC236}">
                  <a16:creationId xmlns:a16="http://schemas.microsoft.com/office/drawing/2014/main" id="{BDD98CA7-80D9-AD0D-232B-60B956FE6B3E}"/>
                </a:ext>
              </a:extLst>
            </p:cNvPr>
            <p:cNvSpPr/>
            <p:nvPr/>
          </p:nvSpPr>
          <p:spPr>
            <a:xfrm>
              <a:off x="4578553" y="1770495"/>
              <a:ext cx="138779" cy="106997"/>
            </a:xfrm>
            <a:custGeom>
              <a:avLst/>
              <a:gdLst/>
              <a:ahLst/>
              <a:cxnLst/>
              <a:rect l="l" t="t" r="r" b="b"/>
              <a:pathLst>
                <a:path w="3764" h="2902" extrusionOk="0">
                  <a:moveTo>
                    <a:pt x="2053" y="1"/>
                  </a:moveTo>
                  <a:lnTo>
                    <a:pt x="2053" y="1027"/>
                  </a:lnTo>
                  <a:lnTo>
                    <a:pt x="0" y="1876"/>
                  </a:lnTo>
                  <a:lnTo>
                    <a:pt x="1369" y="2054"/>
                  </a:lnTo>
                  <a:lnTo>
                    <a:pt x="1533" y="2902"/>
                  </a:lnTo>
                  <a:cubicBezTo>
                    <a:pt x="1533" y="2902"/>
                    <a:pt x="2737" y="2218"/>
                    <a:pt x="3763" y="849"/>
                  </a:cubicBezTo>
                  <a:lnTo>
                    <a:pt x="20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28;p60">
              <a:extLst>
                <a:ext uri="{FF2B5EF4-FFF2-40B4-BE49-F238E27FC236}">
                  <a16:creationId xmlns:a16="http://schemas.microsoft.com/office/drawing/2014/main" id="{BA6EF447-A24B-A712-735C-45C406290B64}"/>
                </a:ext>
              </a:extLst>
            </p:cNvPr>
            <p:cNvSpPr/>
            <p:nvPr/>
          </p:nvSpPr>
          <p:spPr>
            <a:xfrm>
              <a:off x="4660290" y="2003615"/>
              <a:ext cx="113560" cy="132732"/>
            </a:xfrm>
            <a:custGeom>
              <a:avLst/>
              <a:gdLst/>
              <a:ahLst/>
              <a:cxnLst/>
              <a:rect l="l" t="t" r="r" b="b"/>
              <a:pathLst>
                <a:path w="3080" h="3600" extrusionOk="0">
                  <a:moveTo>
                    <a:pt x="1546" y="0"/>
                  </a:moveTo>
                  <a:cubicBezTo>
                    <a:pt x="1546" y="0"/>
                    <a:pt x="1269" y="365"/>
                    <a:pt x="923" y="365"/>
                  </a:cubicBezTo>
                  <a:cubicBezTo>
                    <a:pt x="795" y="365"/>
                    <a:pt x="657" y="315"/>
                    <a:pt x="520" y="178"/>
                  </a:cubicBezTo>
                  <a:lnTo>
                    <a:pt x="178" y="520"/>
                  </a:lnTo>
                  <a:cubicBezTo>
                    <a:pt x="178" y="520"/>
                    <a:pt x="342" y="1026"/>
                    <a:pt x="342" y="1369"/>
                  </a:cubicBezTo>
                  <a:cubicBezTo>
                    <a:pt x="342" y="1547"/>
                    <a:pt x="178" y="1711"/>
                    <a:pt x="178" y="1889"/>
                  </a:cubicBezTo>
                  <a:cubicBezTo>
                    <a:pt x="0" y="2053"/>
                    <a:pt x="0" y="2231"/>
                    <a:pt x="0" y="2395"/>
                  </a:cubicBezTo>
                  <a:cubicBezTo>
                    <a:pt x="0" y="2737"/>
                    <a:pt x="178" y="2915"/>
                    <a:pt x="342" y="3079"/>
                  </a:cubicBezTo>
                  <a:cubicBezTo>
                    <a:pt x="520" y="3257"/>
                    <a:pt x="862" y="3257"/>
                    <a:pt x="1026" y="3257"/>
                  </a:cubicBezTo>
                  <a:cubicBezTo>
                    <a:pt x="1204" y="3257"/>
                    <a:pt x="1204" y="3421"/>
                    <a:pt x="1369" y="3421"/>
                  </a:cubicBezTo>
                  <a:cubicBezTo>
                    <a:pt x="1546" y="3421"/>
                    <a:pt x="1546" y="3599"/>
                    <a:pt x="1546" y="3599"/>
                  </a:cubicBezTo>
                  <a:lnTo>
                    <a:pt x="1711" y="3421"/>
                  </a:lnTo>
                  <a:lnTo>
                    <a:pt x="1889" y="3421"/>
                  </a:lnTo>
                  <a:lnTo>
                    <a:pt x="2053" y="3257"/>
                  </a:lnTo>
                  <a:cubicBezTo>
                    <a:pt x="2395" y="3257"/>
                    <a:pt x="2573" y="3257"/>
                    <a:pt x="2737" y="3079"/>
                  </a:cubicBezTo>
                  <a:cubicBezTo>
                    <a:pt x="2915" y="2915"/>
                    <a:pt x="3079" y="2737"/>
                    <a:pt x="3079" y="2395"/>
                  </a:cubicBezTo>
                  <a:lnTo>
                    <a:pt x="3079" y="1889"/>
                  </a:lnTo>
                  <a:cubicBezTo>
                    <a:pt x="2915" y="1711"/>
                    <a:pt x="2737" y="1547"/>
                    <a:pt x="2737" y="1369"/>
                  </a:cubicBezTo>
                  <a:cubicBezTo>
                    <a:pt x="2737" y="1026"/>
                    <a:pt x="3079" y="520"/>
                    <a:pt x="3079" y="520"/>
                  </a:cubicBezTo>
                  <a:lnTo>
                    <a:pt x="2573" y="178"/>
                  </a:lnTo>
                  <a:cubicBezTo>
                    <a:pt x="2432" y="315"/>
                    <a:pt x="2293" y="365"/>
                    <a:pt x="2164" y="365"/>
                  </a:cubicBezTo>
                  <a:cubicBezTo>
                    <a:pt x="1816" y="365"/>
                    <a:pt x="1546" y="0"/>
                    <a:pt x="15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29;p60">
              <a:extLst>
                <a:ext uri="{FF2B5EF4-FFF2-40B4-BE49-F238E27FC236}">
                  <a16:creationId xmlns:a16="http://schemas.microsoft.com/office/drawing/2014/main" id="{B9117D66-9F9B-8130-C6DC-B644017C5E5A}"/>
                </a:ext>
              </a:extLst>
            </p:cNvPr>
            <p:cNvSpPr/>
            <p:nvPr/>
          </p:nvSpPr>
          <p:spPr>
            <a:xfrm>
              <a:off x="4218789" y="1827014"/>
              <a:ext cx="145378" cy="113560"/>
            </a:xfrm>
            <a:custGeom>
              <a:avLst/>
              <a:gdLst/>
              <a:ahLst/>
              <a:cxnLst/>
              <a:rect l="l" t="t" r="r" b="b"/>
              <a:pathLst>
                <a:path w="3943" h="3080" extrusionOk="0">
                  <a:moveTo>
                    <a:pt x="3600" y="1"/>
                  </a:moveTo>
                  <a:cubicBezTo>
                    <a:pt x="3600" y="1"/>
                    <a:pt x="1889" y="343"/>
                    <a:pt x="1712" y="521"/>
                  </a:cubicBezTo>
                  <a:cubicBezTo>
                    <a:pt x="1547" y="685"/>
                    <a:pt x="1" y="2573"/>
                    <a:pt x="1" y="2573"/>
                  </a:cubicBezTo>
                  <a:lnTo>
                    <a:pt x="343" y="3080"/>
                  </a:lnTo>
                  <a:lnTo>
                    <a:pt x="3942" y="521"/>
                  </a:lnTo>
                  <a:lnTo>
                    <a:pt x="36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30;p60">
              <a:extLst>
                <a:ext uri="{FF2B5EF4-FFF2-40B4-BE49-F238E27FC236}">
                  <a16:creationId xmlns:a16="http://schemas.microsoft.com/office/drawing/2014/main" id="{55BDEE7D-D864-3810-CE9B-6531A36EF2E6}"/>
                </a:ext>
              </a:extLst>
            </p:cNvPr>
            <p:cNvSpPr/>
            <p:nvPr/>
          </p:nvSpPr>
          <p:spPr>
            <a:xfrm>
              <a:off x="4767726" y="1820968"/>
              <a:ext cx="144862" cy="106997"/>
            </a:xfrm>
            <a:custGeom>
              <a:avLst/>
              <a:gdLst/>
              <a:ahLst/>
              <a:cxnLst/>
              <a:rect l="l" t="t" r="r" b="b"/>
              <a:pathLst>
                <a:path w="3929" h="2902" extrusionOk="0">
                  <a:moveTo>
                    <a:pt x="343" y="0"/>
                  </a:moveTo>
                  <a:lnTo>
                    <a:pt x="1" y="342"/>
                  </a:lnTo>
                  <a:lnTo>
                    <a:pt x="3586" y="2901"/>
                  </a:lnTo>
                  <a:lnTo>
                    <a:pt x="3928" y="2559"/>
                  </a:lnTo>
                  <a:cubicBezTo>
                    <a:pt x="3928" y="2559"/>
                    <a:pt x="2218" y="507"/>
                    <a:pt x="2054" y="342"/>
                  </a:cubicBezTo>
                  <a:cubicBezTo>
                    <a:pt x="2054" y="165"/>
                    <a:pt x="343" y="0"/>
                    <a:pt x="3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31;p60">
              <a:extLst>
                <a:ext uri="{FF2B5EF4-FFF2-40B4-BE49-F238E27FC236}">
                  <a16:creationId xmlns:a16="http://schemas.microsoft.com/office/drawing/2014/main" id="{0F30D31B-D649-1746-AF3D-C9A2DDD97AB3}"/>
                </a:ext>
              </a:extLst>
            </p:cNvPr>
            <p:cNvSpPr/>
            <p:nvPr/>
          </p:nvSpPr>
          <p:spPr>
            <a:xfrm>
              <a:off x="4061397" y="2054051"/>
              <a:ext cx="182691" cy="201863"/>
            </a:xfrm>
            <a:custGeom>
              <a:avLst/>
              <a:gdLst/>
              <a:ahLst/>
              <a:cxnLst/>
              <a:rect l="l" t="t" r="r" b="b"/>
              <a:pathLst>
                <a:path w="4955" h="5475" extrusionOk="0">
                  <a:moveTo>
                    <a:pt x="685" y="1"/>
                  </a:moveTo>
                  <a:lnTo>
                    <a:pt x="0" y="521"/>
                  </a:lnTo>
                  <a:lnTo>
                    <a:pt x="342" y="863"/>
                  </a:lnTo>
                  <a:lnTo>
                    <a:pt x="4106" y="5132"/>
                  </a:lnTo>
                  <a:lnTo>
                    <a:pt x="4270" y="5474"/>
                  </a:lnTo>
                  <a:lnTo>
                    <a:pt x="4954" y="4790"/>
                  </a:lnTo>
                  <a:lnTo>
                    <a:pt x="4790" y="4626"/>
                  </a:lnTo>
                  <a:lnTo>
                    <a:pt x="4612" y="4626"/>
                  </a:lnTo>
                  <a:lnTo>
                    <a:pt x="849" y="179"/>
                  </a:lnTo>
                  <a:lnTo>
                    <a:pt x="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32;p60">
              <a:extLst>
                <a:ext uri="{FF2B5EF4-FFF2-40B4-BE49-F238E27FC236}">
                  <a16:creationId xmlns:a16="http://schemas.microsoft.com/office/drawing/2014/main" id="{0CFB32B0-B0A0-4848-FB61-3455402D2416}"/>
                </a:ext>
              </a:extLst>
            </p:cNvPr>
            <p:cNvSpPr/>
            <p:nvPr/>
          </p:nvSpPr>
          <p:spPr>
            <a:xfrm>
              <a:off x="4887327" y="2035396"/>
              <a:ext cx="183170" cy="201863"/>
            </a:xfrm>
            <a:custGeom>
              <a:avLst/>
              <a:gdLst/>
              <a:ahLst/>
              <a:cxnLst/>
              <a:rect l="l" t="t" r="r" b="b"/>
              <a:pathLst>
                <a:path w="4968" h="5475" extrusionOk="0">
                  <a:moveTo>
                    <a:pt x="4283" y="0"/>
                  </a:moveTo>
                  <a:lnTo>
                    <a:pt x="4106" y="164"/>
                  </a:lnTo>
                  <a:lnTo>
                    <a:pt x="4106" y="342"/>
                  </a:lnTo>
                  <a:lnTo>
                    <a:pt x="178" y="4612"/>
                  </a:lnTo>
                  <a:lnTo>
                    <a:pt x="178" y="4790"/>
                  </a:lnTo>
                  <a:lnTo>
                    <a:pt x="0" y="4790"/>
                  </a:lnTo>
                  <a:lnTo>
                    <a:pt x="684" y="5474"/>
                  </a:lnTo>
                  <a:lnTo>
                    <a:pt x="862" y="5296"/>
                  </a:lnTo>
                  <a:lnTo>
                    <a:pt x="4626" y="1027"/>
                  </a:lnTo>
                  <a:lnTo>
                    <a:pt x="4968" y="507"/>
                  </a:lnTo>
                  <a:lnTo>
                    <a:pt x="42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33;p60">
              <a:extLst>
                <a:ext uri="{FF2B5EF4-FFF2-40B4-BE49-F238E27FC236}">
                  <a16:creationId xmlns:a16="http://schemas.microsoft.com/office/drawing/2014/main" id="{5E295332-6DC7-B1A3-DD68-42F467A17BC5}"/>
                </a:ext>
              </a:extLst>
            </p:cNvPr>
            <p:cNvSpPr/>
            <p:nvPr/>
          </p:nvSpPr>
          <p:spPr>
            <a:xfrm>
              <a:off x="4375333" y="1379503"/>
              <a:ext cx="406492" cy="365824"/>
            </a:xfrm>
            <a:custGeom>
              <a:avLst/>
              <a:gdLst/>
              <a:ahLst/>
              <a:cxnLst/>
              <a:rect l="l" t="t" r="r" b="b"/>
              <a:pathLst>
                <a:path w="11025" h="9922" extrusionOk="0">
                  <a:moveTo>
                    <a:pt x="5512" y="0"/>
                  </a:moveTo>
                  <a:cubicBezTo>
                    <a:pt x="3802" y="0"/>
                    <a:pt x="2091" y="849"/>
                    <a:pt x="1749" y="1533"/>
                  </a:cubicBezTo>
                  <a:cubicBezTo>
                    <a:pt x="1749" y="2053"/>
                    <a:pt x="1571" y="3079"/>
                    <a:pt x="1749" y="4448"/>
                  </a:cubicBezTo>
                  <a:cubicBezTo>
                    <a:pt x="1571" y="4270"/>
                    <a:pt x="1229" y="4270"/>
                    <a:pt x="887" y="4270"/>
                  </a:cubicBezTo>
                  <a:cubicBezTo>
                    <a:pt x="0" y="4270"/>
                    <a:pt x="390" y="6700"/>
                    <a:pt x="1395" y="6700"/>
                  </a:cubicBezTo>
                  <a:cubicBezTo>
                    <a:pt x="1553" y="6700"/>
                    <a:pt x="1727" y="6640"/>
                    <a:pt x="1913" y="6500"/>
                  </a:cubicBezTo>
                  <a:lnTo>
                    <a:pt x="1913" y="6665"/>
                  </a:lnTo>
                  <a:cubicBezTo>
                    <a:pt x="2091" y="7349"/>
                    <a:pt x="2433" y="7869"/>
                    <a:pt x="2597" y="8211"/>
                  </a:cubicBezTo>
                  <a:cubicBezTo>
                    <a:pt x="3117" y="8895"/>
                    <a:pt x="3459" y="9237"/>
                    <a:pt x="3966" y="9402"/>
                  </a:cubicBezTo>
                  <a:cubicBezTo>
                    <a:pt x="4650" y="9922"/>
                    <a:pt x="5334" y="9922"/>
                    <a:pt x="5334" y="9922"/>
                  </a:cubicBezTo>
                  <a:lnTo>
                    <a:pt x="5676" y="9922"/>
                  </a:lnTo>
                  <a:cubicBezTo>
                    <a:pt x="5676" y="9922"/>
                    <a:pt x="6538" y="9922"/>
                    <a:pt x="7387" y="9402"/>
                  </a:cubicBezTo>
                  <a:cubicBezTo>
                    <a:pt x="7729" y="9059"/>
                    <a:pt x="8071" y="8717"/>
                    <a:pt x="8413" y="8211"/>
                  </a:cubicBezTo>
                  <a:cubicBezTo>
                    <a:pt x="8755" y="7869"/>
                    <a:pt x="8933" y="7349"/>
                    <a:pt x="9098" y="6665"/>
                  </a:cubicBezTo>
                  <a:lnTo>
                    <a:pt x="9098" y="6500"/>
                  </a:lnTo>
                  <a:cubicBezTo>
                    <a:pt x="9327" y="6677"/>
                    <a:pt x="9533" y="6752"/>
                    <a:pt x="9716" y="6752"/>
                  </a:cubicBezTo>
                  <a:cubicBezTo>
                    <a:pt x="10764" y="6752"/>
                    <a:pt x="11024" y="4270"/>
                    <a:pt x="10302" y="4270"/>
                  </a:cubicBezTo>
                  <a:cubicBezTo>
                    <a:pt x="9782" y="4270"/>
                    <a:pt x="9618" y="4270"/>
                    <a:pt x="9440" y="4448"/>
                  </a:cubicBezTo>
                  <a:cubicBezTo>
                    <a:pt x="9440" y="3079"/>
                    <a:pt x="9440" y="2053"/>
                    <a:pt x="9275" y="1533"/>
                  </a:cubicBezTo>
                  <a:cubicBezTo>
                    <a:pt x="9098" y="849"/>
                    <a:pt x="7387" y="0"/>
                    <a:pt x="5512" y="0"/>
                  </a:cubicBezTo>
                  <a:close/>
                </a:path>
              </a:pathLst>
            </a:custGeom>
            <a:solidFill>
              <a:srgbClr val="FEB1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34;p60">
              <a:extLst>
                <a:ext uri="{FF2B5EF4-FFF2-40B4-BE49-F238E27FC236}">
                  <a16:creationId xmlns:a16="http://schemas.microsoft.com/office/drawing/2014/main" id="{0A1D7859-A95F-725E-0D4A-477E2D6AB434}"/>
                </a:ext>
              </a:extLst>
            </p:cNvPr>
            <p:cNvSpPr/>
            <p:nvPr/>
          </p:nvSpPr>
          <p:spPr>
            <a:xfrm>
              <a:off x="4401952" y="1435064"/>
              <a:ext cx="75731" cy="121044"/>
            </a:xfrm>
            <a:custGeom>
              <a:avLst/>
              <a:gdLst/>
              <a:ahLst/>
              <a:cxnLst/>
              <a:rect l="l" t="t" r="r" b="b"/>
              <a:pathLst>
                <a:path w="2054" h="3283" extrusionOk="0">
                  <a:moveTo>
                    <a:pt x="1803" y="1"/>
                  </a:moveTo>
                  <a:cubicBezTo>
                    <a:pt x="1539" y="1"/>
                    <a:pt x="832" y="582"/>
                    <a:pt x="685" y="888"/>
                  </a:cubicBezTo>
                  <a:cubicBezTo>
                    <a:pt x="507" y="1230"/>
                    <a:pt x="0" y="2763"/>
                    <a:pt x="0" y="2763"/>
                  </a:cubicBezTo>
                  <a:cubicBezTo>
                    <a:pt x="67" y="2731"/>
                    <a:pt x="146" y="2718"/>
                    <a:pt x="230" y="2718"/>
                  </a:cubicBezTo>
                  <a:cubicBezTo>
                    <a:pt x="582" y="2718"/>
                    <a:pt x="1027" y="2941"/>
                    <a:pt x="1027" y="2941"/>
                  </a:cubicBezTo>
                  <a:lnTo>
                    <a:pt x="1369" y="3283"/>
                  </a:lnTo>
                  <a:cubicBezTo>
                    <a:pt x="1533" y="2941"/>
                    <a:pt x="1875" y="1572"/>
                    <a:pt x="1875" y="1572"/>
                  </a:cubicBezTo>
                  <a:cubicBezTo>
                    <a:pt x="1875" y="1572"/>
                    <a:pt x="2053" y="368"/>
                    <a:pt x="1875" y="26"/>
                  </a:cubicBezTo>
                  <a:cubicBezTo>
                    <a:pt x="1858" y="9"/>
                    <a:pt x="1833" y="1"/>
                    <a:pt x="1803" y="1"/>
                  </a:cubicBezTo>
                  <a:close/>
                </a:path>
              </a:pathLst>
            </a:custGeom>
            <a:solidFill>
              <a:srgbClr val="EDE4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35;p60">
              <a:extLst>
                <a:ext uri="{FF2B5EF4-FFF2-40B4-BE49-F238E27FC236}">
                  <a16:creationId xmlns:a16="http://schemas.microsoft.com/office/drawing/2014/main" id="{186D789C-FD5E-558E-0EC3-1EBF0E78F412}"/>
                </a:ext>
              </a:extLst>
            </p:cNvPr>
            <p:cNvSpPr/>
            <p:nvPr/>
          </p:nvSpPr>
          <p:spPr>
            <a:xfrm>
              <a:off x="4672900" y="1433110"/>
              <a:ext cx="88304" cy="122998"/>
            </a:xfrm>
            <a:custGeom>
              <a:avLst/>
              <a:gdLst/>
              <a:ahLst/>
              <a:cxnLst/>
              <a:rect l="l" t="t" r="r" b="b"/>
              <a:pathLst>
                <a:path w="2395" h="3336" extrusionOk="0">
                  <a:moveTo>
                    <a:pt x="377" y="0"/>
                  </a:moveTo>
                  <a:cubicBezTo>
                    <a:pt x="301" y="0"/>
                    <a:pt x="233" y="24"/>
                    <a:pt x="178" y="79"/>
                  </a:cubicBezTo>
                  <a:cubicBezTo>
                    <a:pt x="0" y="257"/>
                    <a:pt x="520" y="1625"/>
                    <a:pt x="520" y="1625"/>
                  </a:cubicBezTo>
                  <a:cubicBezTo>
                    <a:pt x="520" y="1625"/>
                    <a:pt x="862" y="2994"/>
                    <a:pt x="1027" y="3336"/>
                  </a:cubicBezTo>
                  <a:lnTo>
                    <a:pt x="1369" y="2994"/>
                  </a:lnTo>
                  <a:cubicBezTo>
                    <a:pt x="1369" y="2994"/>
                    <a:pt x="1814" y="2771"/>
                    <a:pt x="2165" y="2771"/>
                  </a:cubicBezTo>
                  <a:cubicBezTo>
                    <a:pt x="2250" y="2771"/>
                    <a:pt x="2329" y="2784"/>
                    <a:pt x="2395" y="2816"/>
                  </a:cubicBezTo>
                  <a:cubicBezTo>
                    <a:pt x="2395" y="2816"/>
                    <a:pt x="1711" y="1283"/>
                    <a:pt x="1547" y="941"/>
                  </a:cubicBezTo>
                  <a:cubicBezTo>
                    <a:pt x="1397" y="654"/>
                    <a:pt x="775" y="0"/>
                    <a:pt x="377" y="0"/>
                  </a:cubicBezTo>
                  <a:close/>
                </a:path>
              </a:pathLst>
            </a:custGeom>
            <a:solidFill>
              <a:srgbClr val="EDE4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36;p60">
              <a:extLst>
                <a:ext uri="{FF2B5EF4-FFF2-40B4-BE49-F238E27FC236}">
                  <a16:creationId xmlns:a16="http://schemas.microsoft.com/office/drawing/2014/main" id="{55DCC67E-813B-738C-9EAE-1DD86B6CC9DC}"/>
                </a:ext>
              </a:extLst>
            </p:cNvPr>
            <p:cNvSpPr/>
            <p:nvPr/>
          </p:nvSpPr>
          <p:spPr>
            <a:xfrm>
              <a:off x="4376734" y="1253375"/>
              <a:ext cx="397127" cy="214473"/>
            </a:xfrm>
            <a:custGeom>
              <a:avLst/>
              <a:gdLst/>
              <a:ahLst/>
              <a:cxnLst/>
              <a:rect l="l" t="t" r="r" b="b"/>
              <a:pathLst>
                <a:path w="10771" h="5817" extrusionOk="0">
                  <a:moveTo>
                    <a:pt x="5296" y="0"/>
                  </a:moveTo>
                  <a:cubicBezTo>
                    <a:pt x="4421" y="1006"/>
                    <a:pt x="3354" y="1272"/>
                    <a:pt x="2578" y="1272"/>
                  </a:cubicBezTo>
                  <a:cubicBezTo>
                    <a:pt x="2298" y="1272"/>
                    <a:pt x="2056" y="1238"/>
                    <a:pt x="1875" y="1191"/>
                  </a:cubicBezTo>
                  <a:lnTo>
                    <a:pt x="1711" y="1368"/>
                  </a:lnTo>
                  <a:cubicBezTo>
                    <a:pt x="1533" y="3079"/>
                    <a:pt x="684" y="3585"/>
                    <a:pt x="164" y="3928"/>
                  </a:cubicBezTo>
                  <a:cubicBezTo>
                    <a:pt x="164" y="3928"/>
                    <a:pt x="0" y="4105"/>
                    <a:pt x="164" y="4105"/>
                  </a:cubicBezTo>
                  <a:lnTo>
                    <a:pt x="1369" y="5816"/>
                  </a:lnTo>
                  <a:lnTo>
                    <a:pt x="1875" y="5296"/>
                  </a:lnTo>
                  <a:lnTo>
                    <a:pt x="5296" y="5132"/>
                  </a:lnTo>
                  <a:lnTo>
                    <a:pt x="9060" y="5296"/>
                  </a:lnTo>
                  <a:lnTo>
                    <a:pt x="9580" y="5816"/>
                  </a:lnTo>
                  <a:lnTo>
                    <a:pt x="10606" y="4105"/>
                  </a:lnTo>
                  <a:cubicBezTo>
                    <a:pt x="10770" y="4105"/>
                    <a:pt x="10606" y="3928"/>
                    <a:pt x="10606" y="3928"/>
                  </a:cubicBezTo>
                  <a:cubicBezTo>
                    <a:pt x="10086" y="3585"/>
                    <a:pt x="9237" y="3079"/>
                    <a:pt x="9060" y="1368"/>
                  </a:cubicBezTo>
                  <a:cubicBezTo>
                    <a:pt x="9060" y="1368"/>
                    <a:pt x="8895" y="1191"/>
                    <a:pt x="8717" y="1191"/>
                  </a:cubicBezTo>
                  <a:cubicBezTo>
                    <a:pt x="8583" y="1238"/>
                    <a:pt x="8376" y="1272"/>
                    <a:pt x="8122" y="1272"/>
                  </a:cubicBezTo>
                  <a:cubicBezTo>
                    <a:pt x="7416" y="1272"/>
                    <a:pt x="6349" y="1006"/>
                    <a:pt x="5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37;p60">
              <a:extLst>
                <a:ext uri="{FF2B5EF4-FFF2-40B4-BE49-F238E27FC236}">
                  <a16:creationId xmlns:a16="http://schemas.microsoft.com/office/drawing/2014/main" id="{872B482C-F931-85CE-720A-979306D37528}"/>
                </a:ext>
              </a:extLst>
            </p:cNvPr>
            <p:cNvSpPr/>
            <p:nvPr/>
          </p:nvSpPr>
          <p:spPr>
            <a:xfrm>
              <a:off x="4439779" y="1448595"/>
              <a:ext cx="270994" cy="69684"/>
            </a:xfrm>
            <a:custGeom>
              <a:avLst/>
              <a:gdLst/>
              <a:ahLst/>
              <a:cxnLst/>
              <a:rect l="l" t="t" r="r" b="b"/>
              <a:pathLst>
                <a:path w="7350" h="1890" extrusionOk="0">
                  <a:moveTo>
                    <a:pt x="1" y="1"/>
                  </a:moveTo>
                  <a:cubicBezTo>
                    <a:pt x="1" y="1"/>
                    <a:pt x="1191" y="1889"/>
                    <a:pt x="3422" y="1889"/>
                  </a:cubicBezTo>
                  <a:cubicBezTo>
                    <a:pt x="5981" y="1889"/>
                    <a:pt x="7350" y="1"/>
                    <a:pt x="73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38;p60">
              <a:extLst>
                <a:ext uri="{FF2B5EF4-FFF2-40B4-BE49-F238E27FC236}">
                  <a16:creationId xmlns:a16="http://schemas.microsoft.com/office/drawing/2014/main" id="{281E8B36-5099-93D7-5C12-94519030ED81}"/>
                </a:ext>
              </a:extLst>
            </p:cNvPr>
            <p:cNvSpPr/>
            <p:nvPr/>
          </p:nvSpPr>
          <p:spPr>
            <a:xfrm>
              <a:off x="4439779" y="1360331"/>
              <a:ext cx="270994" cy="88304"/>
            </a:xfrm>
            <a:custGeom>
              <a:avLst/>
              <a:gdLst/>
              <a:ahLst/>
              <a:cxnLst/>
              <a:rect l="l" t="t" r="r" b="b"/>
              <a:pathLst>
                <a:path w="7350" h="2395" extrusionOk="0">
                  <a:moveTo>
                    <a:pt x="3422" y="0"/>
                  </a:moveTo>
                  <a:cubicBezTo>
                    <a:pt x="1369" y="178"/>
                    <a:pt x="1" y="1711"/>
                    <a:pt x="1" y="1711"/>
                  </a:cubicBezTo>
                  <a:lnTo>
                    <a:pt x="165" y="2395"/>
                  </a:lnTo>
                  <a:lnTo>
                    <a:pt x="7350" y="2395"/>
                  </a:lnTo>
                  <a:lnTo>
                    <a:pt x="7350" y="1547"/>
                  </a:lnTo>
                  <a:cubicBezTo>
                    <a:pt x="7350" y="1547"/>
                    <a:pt x="5639" y="0"/>
                    <a:pt x="3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39;p60">
              <a:extLst>
                <a:ext uri="{FF2B5EF4-FFF2-40B4-BE49-F238E27FC236}">
                  <a16:creationId xmlns:a16="http://schemas.microsoft.com/office/drawing/2014/main" id="{66B20D90-60D6-CA4B-BD9D-516F6E65AAF4}"/>
                </a:ext>
              </a:extLst>
            </p:cNvPr>
            <p:cNvSpPr/>
            <p:nvPr/>
          </p:nvSpPr>
          <p:spPr>
            <a:xfrm>
              <a:off x="4528080" y="1329029"/>
              <a:ext cx="94387" cy="106997"/>
            </a:xfrm>
            <a:custGeom>
              <a:avLst/>
              <a:gdLst/>
              <a:ahLst/>
              <a:cxnLst/>
              <a:rect l="l" t="t" r="r" b="b"/>
              <a:pathLst>
                <a:path w="2560" h="2902" extrusionOk="0">
                  <a:moveTo>
                    <a:pt x="343" y="1"/>
                  </a:moveTo>
                  <a:lnTo>
                    <a:pt x="1" y="343"/>
                  </a:lnTo>
                  <a:cubicBezTo>
                    <a:pt x="1" y="343"/>
                    <a:pt x="343" y="685"/>
                    <a:pt x="343" y="1027"/>
                  </a:cubicBezTo>
                  <a:cubicBezTo>
                    <a:pt x="165" y="1191"/>
                    <a:pt x="165" y="1191"/>
                    <a:pt x="165" y="1369"/>
                  </a:cubicBezTo>
                  <a:cubicBezTo>
                    <a:pt x="1" y="1533"/>
                    <a:pt x="1" y="1711"/>
                    <a:pt x="1" y="1876"/>
                  </a:cubicBezTo>
                  <a:cubicBezTo>
                    <a:pt x="1" y="2053"/>
                    <a:pt x="165" y="2218"/>
                    <a:pt x="343" y="2396"/>
                  </a:cubicBezTo>
                  <a:cubicBezTo>
                    <a:pt x="507" y="2560"/>
                    <a:pt x="685" y="2560"/>
                    <a:pt x="849" y="2560"/>
                  </a:cubicBezTo>
                  <a:cubicBezTo>
                    <a:pt x="849" y="2738"/>
                    <a:pt x="1027" y="2738"/>
                    <a:pt x="1027" y="2738"/>
                  </a:cubicBezTo>
                  <a:lnTo>
                    <a:pt x="1191" y="2738"/>
                  </a:lnTo>
                  <a:lnTo>
                    <a:pt x="1191" y="2902"/>
                  </a:lnTo>
                  <a:lnTo>
                    <a:pt x="1369" y="2902"/>
                  </a:lnTo>
                  <a:lnTo>
                    <a:pt x="1369" y="2738"/>
                  </a:lnTo>
                  <a:lnTo>
                    <a:pt x="1533" y="2738"/>
                  </a:lnTo>
                  <a:cubicBezTo>
                    <a:pt x="1533" y="2738"/>
                    <a:pt x="1711" y="2738"/>
                    <a:pt x="1711" y="2560"/>
                  </a:cubicBezTo>
                  <a:cubicBezTo>
                    <a:pt x="1875" y="2560"/>
                    <a:pt x="2053" y="2560"/>
                    <a:pt x="2218" y="2396"/>
                  </a:cubicBezTo>
                  <a:cubicBezTo>
                    <a:pt x="2395" y="2218"/>
                    <a:pt x="2560" y="2053"/>
                    <a:pt x="2560" y="1876"/>
                  </a:cubicBezTo>
                  <a:cubicBezTo>
                    <a:pt x="2560" y="1711"/>
                    <a:pt x="2560" y="1533"/>
                    <a:pt x="2395" y="1369"/>
                  </a:cubicBezTo>
                  <a:cubicBezTo>
                    <a:pt x="2395" y="1191"/>
                    <a:pt x="2395" y="1191"/>
                    <a:pt x="2218" y="1027"/>
                  </a:cubicBezTo>
                  <a:cubicBezTo>
                    <a:pt x="2218" y="685"/>
                    <a:pt x="2560" y="343"/>
                    <a:pt x="2560" y="343"/>
                  </a:cubicBezTo>
                  <a:lnTo>
                    <a:pt x="2218" y="1"/>
                  </a:lnTo>
                  <a:cubicBezTo>
                    <a:pt x="2049" y="170"/>
                    <a:pt x="1898" y="226"/>
                    <a:pt x="1773" y="226"/>
                  </a:cubicBezTo>
                  <a:cubicBezTo>
                    <a:pt x="1521" y="226"/>
                    <a:pt x="1369" y="1"/>
                    <a:pt x="1369" y="1"/>
                  </a:cubicBezTo>
                  <a:cubicBezTo>
                    <a:pt x="1369" y="1"/>
                    <a:pt x="1138" y="226"/>
                    <a:pt x="834" y="226"/>
                  </a:cubicBezTo>
                  <a:cubicBezTo>
                    <a:pt x="682" y="226"/>
                    <a:pt x="512" y="170"/>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40;p60">
              <a:extLst>
                <a:ext uri="{FF2B5EF4-FFF2-40B4-BE49-F238E27FC236}">
                  <a16:creationId xmlns:a16="http://schemas.microsoft.com/office/drawing/2014/main" id="{DCD54FD6-2F67-B7A4-DA35-B89F04044FF2}"/>
                </a:ext>
              </a:extLst>
            </p:cNvPr>
            <p:cNvSpPr/>
            <p:nvPr/>
          </p:nvSpPr>
          <p:spPr>
            <a:xfrm>
              <a:off x="4442802" y="1511677"/>
              <a:ext cx="264948" cy="110905"/>
            </a:xfrm>
            <a:custGeom>
              <a:avLst/>
              <a:gdLst/>
              <a:ahLst/>
              <a:cxnLst/>
              <a:rect l="l" t="t" r="r" b="b"/>
              <a:pathLst>
                <a:path w="7186" h="3008" extrusionOk="0">
                  <a:moveTo>
                    <a:pt x="4791" y="178"/>
                  </a:moveTo>
                  <a:cubicBezTo>
                    <a:pt x="4448" y="178"/>
                    <a:pt x="4106" y="343"/>
                    <a:pt x="4106" y="521"/>
                  </a:cubicBezTo>
                  <a:cubicBezTo>
                    <a:pt x="3928" y="521"/>
                    <a:pt x="3928" y="685"/>
                    <a:pt x="3928" y="685"/>
                  </a:cubicBezTo>
                  <a:cubicBezTo>
                    <a:pt x="3586" y="685"/>
                    <a:pt x="3244" y="685"/>
                    <a:pt x="3080" y="863"/>
                  </a:cubicBezTo>
                  <a:lnTo>
                    <a:pt x="3080" y="521"/>
                  </a:lnTo>
                  <a:cubicBezTo>
                    <a:pt x="2902" y="343"/>
                    <a:pt x="2560" y="178"/>
                    <a:pt x="2396" y="178"/>
                  </a:cubicBezTo>
                  <a:close/>
                  <a:moveTo>
                    <a:pt x="849" y="1"/>
                  </a:moveTo>
                  <a:cubicBezTo>
                    <a:pt x="1" y="343"/>
                    <a:pt x="1" y="1547"/>
                    <a:pt x="1" y="2053"/>
                  </a:cubicBezTo>
                  <a:cubicBezTo>
                    <a:pt x="134" y="2476"/>
                    <a:pt x="503" y="3007"/>
                    <a:pt x="1188" y="3007"/>
                  </a:cubicBezTo>
                  <a:cubicBezTo>
                    <a:pt x="1346" y="3007"/>
                    <a:pt x="1520" y="2979"/>
                    <a:pt x="1712" y="2915"/>
                  </a:cubicBezTo>
                  <a:cubicBezTo>
                    <a:pt x="2560" y="2573"/>
                    <a:pt x="3080" y="1369"/>
                    <a:pt x="3080" y="1369"/>
                  </a:cubicBezTo>
                  <a:cubicBezTo>
                    <a:pt x="3080" y="1369"/>
                    <a:pt x="3244" y="1205"/>
                    <a:pt x="3244" y="863"/>
                  </a:cubicBezTo>
                  <a:lnTo>
                    <a:pt x="3928" y="863"/>
                  </a:lnTo>
                  <a:lnTo>
                    <a:pt x="3928" y="1369"/>
                  </a:lnTo>
                  <a:cubicBezTo>
                    <a:pt x="3928" y="1369"/>
                    <a:pt x="4448" y="2573"/>
                    <a:pt x="5475" y="2915"/>
                  </a:cubicBezTo>
                  <a:cubicBezTo>
                    <a:pt x="5633" y="2979"/>
                    <a:pt x="5781" y="3007"/>
                    <a:pt x="5916" y="3007"/>
                  </a:cubicBezTo>
                  <a:cubicBezTo>
                    <a:pt x="6505" y="3007"/>
                    <a:pt x="6874" y="2476"/>
                    <a:pt x="7008" y="2053"/>
                  </a:cubicBezTo>
                  <a:cubicBezTo>
                    <a:pt x="7185" y="1547"/>
                    <a:pt x="7185" y="343"/>
                    <a:pt x="6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41;p60">
              <a:extLst>
                <a:ext uri="{FF2B5EF4-FFF2-40B4-BE49-F238E27FC236}">
                  <a16:creationId xmlns:a16="http://schemas.microsoft.com/office/drawing/2014/main" id="{FEE072A8-31AC-C2BB-281D-E96FD8D02863}"/>
                </a:ext>
              </a:extLst>
            </p:cNvPr>
            <p:cNvSpPr/>
            <p:nvPr/>
          </p:nvSpPr>
          <p:spPr>
            <a:xfrm>
              <a:off x="4017007" y="4406714"/>
              <a:ext cx="302740" cy="176607"/>
            </a:xfrm>
            <a:custGeom>
              <a:avLst/>
              <a:gdLst/>
              <a:ahLst/>
              <a:cxnLst/>
              <a:rect l="l" t="t" r="r" b="b"/>
              <a:pathLst>
                <a:path w="8211" h="4790" extrusionOk="0">
                  <a:moveTo>
                    <a:pt x="4283" y="0"/>
                  </a:moveTo>
                  <a:lnTo>
                    <a:pt x="4105" y="2559"/>
                  </a:lnTo>
                  <a:cubicBezTo>
                    <a:pt x="3599" y="3079"/>
                    <a:pt x="2573" y="4106"/>
                    <a:pt x="0" y="4790"/>
                  </a:cubicBezTo>
                  <a:lnTo>
                    <a:pt x="8047" y="4790"/>
                  </a:lnTo>
                  <a:lnTo>
                    <a:pt x="8047" y="3586"/>
                  </a:lnTo>
                  <a:cubicBezTo>
                    <a:pt x="7869" y="3421"/>
                    <a:pt x="7527" y="2901"/>
                    <a:pt x="7185" y="2559"/>
                  </a:cubicBezTo>
                  <a:cubicBezTo>
                    <a:pt x="7362" y="2395"/>
                    <a:pt x="7705" y="1369"/>
                    <a:pt x="8211" y="0"/>
                  </a:cubicBezTo>
                  <a:close/>
                </a:path>
              </a:pathLst>
            </a:custGeom>
            <a:solidFill>
              <a:srgbClr val="FE89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42;p60">
              <a:extLst>
                <a:ext uri="{FF2B5EF4-FFF2-40B4-BE49-F238E27FC236}">
                  <a16:creationId xmlns:a16="http://schemas.microsoft.com/office/drawing/2014/main" id="{4E255E71-25BB-D13A-EE4B-7D250BB63BE5}"/>
                </a:ext>
              </a:extLst>
            </p:cNvPr>
            <p:cNvSpPr/>
            <p:nvPr/>
          </p:nvSpPr>
          <p:spPr>
            <a:xfrm>
              <a:off x="3979143" y="4488452"/>
              <a:ext cx="340605" cy="120122"/>
            </a:xfrm>
            <a:custGeom>
              <a:avLst/>
              <a:gdLst/>
              <a:ahLst/>
              <a:cxnLst/>
              <a:rect l="l" t="t" r="r" b="b"/>
              <a:pathLst>
                <a:path w="9238" h="3258" extrusionOk="0">
                  <a:moveTo>
                    <a:pt x="4284" y="0"/>
                  </a:moveTo>
                  <a:cubicBezTo>
                    <a:pt x="4106" y="0"/>
                    <a:pt x="3764" y="1369"/>
                    <a:pt x="3764" y="1369"/>
                  </a:cubicBezTo>
                  <a:cubicBezTo>
                    <a:pt x="3764" y="1369"/>
                    <a:pt x="863" y="2573"/>
                    <a:pt x="521" y="2737"/>
                  </a:cubicBezTo>
                  <a:cubicBezTo>
                    <a:pt x="179" y="2737"/>
                    <a:pt x="1" y="3257"/>
                    <a:pt x="1" y="3257"/>
                  </a:cubicBezTo>
                  <a:lnTo>
                    <a:pt x="6501" y="3257"/>
                  </a:lnTo>
                  <a:lnTo>
                    <a:pt x="6843" y="2915"/>
                  </a:lnTo>
                  <a:lnTo>
                    <a:pt x="6843" y="3257"/>
                  </a:lnTo>
                  <a:lnTo>
                    <a:pt x="9238" y="3257"/>
                  </a:lnTo>
                  <a:cubicBezTo>
                    <a:pt x="9238" y="3257"/>
                    <a:pt x="9238" y="1711"/>
                    <a:pt x="9074" y="1369"/>
                  </a:cubicBezTo>
                  <a:cubicBezTo>
                    <a:pt x="9074" y="1204"/>
                    <a:pt x="8732" y="178"/>
                    <a:pt x="8732" y="178"/>
                  </a:cubicBezTo>
                  <a:lnTo>
                    <a:pt x="8212" y="178"/>
                  </a:lnTo>
                  <a:cubicBezTo>
                    <a:pt x="8212" y="178"/>
                    <a:pt x="8047" y="1369"/>
                    <a:pt x="7527" y="1547"/>
                  </a:cubicBezTo>
                  <a:cubicBezTo>
                    <a:pt x="7481" y="1569"/>
                    <a:pt x="7428" y="1579"/>
                    <a:pt x="7371" y="1579"/>
                  </a:cubicBezTo>
                  <a:cubicBezTo>
                    <a:pt x="7008" y="1579"/>
                    <a:pt x="6479" y="1180"/>
                    <a:pt x="6337" y="1027"/>
                  </a:cubicBezTo>
                  <a:cubicBezTo>
                    <a:pt x="6159" y="862"/>
                    <a:pt x="4448" y="0"/>
                    <a:pt x="4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43;p60">
              <a:extLst>
                <a:ext uri="{FF2B5EF4-FFF2-40B4-BE49-F238E27FC236}">
                  <a16:creationId xmlns:a16="http://schemas.microsoft.com/office/drawing/2014/main" id="{9D748147-E3A7-D37B-168E-1B0D8FC6A241}"/>
                </a:ext>
              </a:extLst>
            </p:cNvPr>
            <p:cNvSpPr/>
            <p:nvPr/>
          </p:nvSpPr>
          <p:spPr>
            <a:xfrm>
              <a:off x="4830808" y="4406714"/>
              <a:ext cx="302776" cy="176607"/>
            </a:xfrm>
            <a:custGeom>
              <a:avLst/>
              <a:gdLst/>
              <a:ahLst/>
              <a:cxnLst/>
              <a:rect l="l" t="t" r="r" b="b"/>
              <a:pathLst>
                <a:path w="8212" h="4790" extrusionOk="0">
                  <a:moveTo>
                    <a:pt x="0" y="0"/>
                  </a:moveTo>
                  <a:cubicBezTo>
                    <a:pt x="507" y="1369"/>
                    <a:pt x="849" y="2395"/>
                    <a:pt x="1027" y="2559"/>
                  </a:cubicBezTo>
                  <a:cubicBezTo>
                    <a:pt x="685" y="2901"/>
                    <a:pt x="343" y="3421"/>
                    <a:pt x="165" y="3586"/>
                  </a:cubicBezTo>
                  <a:cubicBezTo>
                    <a:pt x="0" y="4106"/>
                    <a:pt x="165" y="4612"/>
                    <a:pt x="165" y="4790"/>
                  </a:cubicBezTo>
                  <a:lnTo>
                    <a:pt x="8211" y="4790"/>
                  </a:lnTo>
                  <a:cubicBezTo>
                    <a:pt x="5639" y="4106"/>
                    <a:pt x="4612" y="3079"/>
                    <a:pt x="4106" y="2559"/>
                  </a:cubicBezTo>
                  <a:lnTo>
                    <a:pt x="3928" y="0"/>
                  </a:lnTo>
                  <a:close/>
                </a:path>
              </a:pathLst>
            </a:custGeom>
            <a:solidFill>
              <a:srgbClr val="FE89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44;p60">
              <a:extLst>
                <a:ext uri="{FF2B5EF4-FFF2-40B4-BE49-F238E27FC236}">
                  <a16:creationId xmlns:a16="http://schemas.microsoft.com/office/drawing/2014/main" id="{A6A7AC8E-8A13-421F-2050-D311C58B0F72}"/>
                </a:ext>
              </a:extLst>
            </p:cNvPr>
            <p:cNvSpPr/>
            <p:nvPr/>
          </p:nvSpPr>
          <p:spPr>
            <a:xfrm>
              <a:off x="4824245" y="4488452"/>
              <a:ext cx="340605" cy="120122"/>
            </a:xfrm>
            <a:custGeom>
              <a:avLst/>
              <a:gdLst/>
              <a:ahLst/>
              <a:cxnLst/>
              <a:rect l="l" t="t" r="r" b="b"/>
              <a:pathLst>
                <a:path w="9238" h="3258" extrusionOk="0">
                  <a:moveTo>
                    <a:pt x="4968" y="0"/>
                  </a:moveTo>
                  <a:cubicBezTo>
                    <a:pt x="4790" y="0"/>
                    <a:pt x="3080" y="862"/>
                    <a:pt x="2915" y="1027"/>
                  </a:cubicBezTo>
                  <a:cubicBezTo>
                    <a:pt x="2762" y="1180"/>
                    <a:pt x="2230" y="1579"/>
                    <a:pt x="1868" y="1579"/>
                  </a:cubicBezTo>
                  <a:cubicBezTo>
                    <a:pt x="1811" y="1579"/>
                    <a:pt x="1758" y="1569"/>
                    <a:pt x="1711" y="1547"/>
                  </a:cubicBezTo>
                  <a:cubicBezTo>
                    <a:pt x="1369" y="1369"/>
                    <a:pt x="1027" y="178"/>
                    <a:pt x="1027" y="178"/>
                  </a:cubicBezTo>
                  <a:lnTo>
                    <a:pt x="521" y="178"/>
                  </a:lnTo>
                  <a:cubicBezTo>
                    <a:pt x="521" y="178"/>
                    <a:pt x="343" y="1204"/>
                    <a:pt x="178" y="1369"/>
                  </a:cubicBezTo>
                  <a:cubicBezTo>
                    <a:pt x="1" y="1711"/>
                    <a:pt x="1" y="3257"/>
                    <a:pt x="1" y="3257"/>
                  </a:cubicBezTo>
                  <a:lnTo>
                    <a:pt x="2573" y="3257"/>
                  </a:lnTo>
                  <a:lnTo>
                    <a:pt x="2573" y="2915"/>
                  </a:lnTo>
                  <a:lnTo>
                    <a:pt x="2915" y="3257"/>
                  </a:lnTo>
                  <a:lnTo>
                    <a:pt x="9238" y="3257"/>
                  </a:lnTo>
                  <a:cubicBezTo>
                    <a:pt x="9238" y="3257"/>
                    <a:pt x="9074" y="2737"/>
                    <a:pt x="8731" y="2737"/>
                  </a:cubicBezTo>
                  <a:cubicBezTo>
                    <a:pt x="8389" y="2573"/>
                    <a:pt x="5652" y="1369"/>
                    <a:pt x="5652" y="1369"/>
                  </a:cubicBezTo>
                  <a:cubicBezTo>
                    <a:pt x="5652" y="1369"/>
                    <a:pt x="5132" y="0"/>
                    <a:pt x="4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45;p60">
              <a:extLst>
                <a:ext uri="{FF2B5EF4-FFF2-40B4-BE49-F238E27FC236}">
                  <a16:creationId xmlns:a16="http://schemas.microsoft.com/office/drawing/2014/main" id="{98270DB6-687F-E0A0-9D3B-6525E6143DBB}"/>
                </a:ext>
              </a:extLst>
            </p:cNvPr>
            <p:cNvSpPr/>
            <p:nvPr/>
          </p:nvSpPr>
          <p:spPr>
            <a:xfrm>
              <a:off x="4137088" y="2552552"/>
              <a:ext cx="883000" cy="1936007"/>
            </a:xfrm>
            <a:custGeom>
              <a:avLst/>
              <a:gdLst/>
              <a:ahLst/>
              <a:cxnLst/>
              <a:rect l="l" t="t" r="r" b="b"/>
              <a:pathLst>
                <a:path w="23949" h="52509" extrusionOk="0">
                  <a:moveTo>
                    <a:pt x="4790" y="0"/>
                  </a:moveTo>
                  <a:lnTo>
                    <a:pt x="0" y="52508"/>
                  </a:lnTo>
                  <a:lnTo>
                    <a:pt x="5132" y="52508"/>
                  </a:lnTo>
                  <a:lnTo>
                    <a:pt x="12138" y="10086"/>
                  </a:lnTo>
                  <a:lnTo>
                    <a:pt x="18639" y="52344"/>
                  </a:lnTo>
                  <a:lnTo>
                    <a:pt x="23948" y="52344"/>
                  </a:lnTo>
                  <a:lnTo>
                    <a:pt x="18981" y="164"/>
                  </a:lnTo>
                  <a:lnTo>
                    <a:pt x="47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46;p60">
              <a:extLst>
                <a:ext uri="{FF2B5EF4-FFF2-40B4-BE49-F238E27FC236}">
                  <a16:creationId xmlns:a16="http://schemas.microsoft.com/office/drawing/2014/main" id="{05405CA4-A679-C280-FEC0-992A4DA6BADD}"/>
                </a:ext>
              </a:extLst>
            </p:cNvPr>
            <p:cNvSpPr/>
            <p:nvPr/>
          </p:nvSpPr>
          <p:spPr>
            <a:xfrm>
              <a:off x="4496299" y="2583817"/>
              <a:ext cx="183207" cy="44428"/>
            </a:xfrm>
            <a:custGeom>
              <a:avLst/>
              <a:gdLst/>
              <a:ahLst/>
              <a:cxnLst/>
              <a:rect l="l" t="t" r="r" b="b"/>
              <a:pathLst>
                <a:path w="4969" h="1205" extrusionOk="0">
                  <a:moveTo>
                    <a:pt x="1" y="1"/>
                  </a:moveTo>
                  <a:lnTo>
                    <a:pt x="1" y="1205"/>
                  </a:lnTo>
                  <a:lnTo>
                    <a:pt x="4968" y="1205"/>
                  </a:lnTo>
                  <a:lnTo>
                    <a:pt x="49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47;p60">
              <a:extLst>
                <a:ext uri="{FF2B5EF4-FFF2-40B4-BE49-F238E27FC236}">
                  <a16:creationId xmlns:a16="http://schemas.microsoft.com/office/drawing/2014/main" id="{9BEF5831-D6D2-7840-EA0B-1B95092859D0}"/>
                </a:ext>
              </a:extLst>
            </p:cNvPr>
            <p:cNvSpPr/>
            <p:nvPr/>
          </p:nvSpPr>
          <p:spPr>
            <a:xfrm>
              <a:off x="4755116" y="2583817"/>
              <a:ext cx="75731" cy="44428"/>
            </a:xfrm>
            <a:custGeom>
              <a:avLst/>
              <a:gdLst/>
              <a:ahLst/>
              <a:cxnLst/>
              <a:rect l="l" t="t" r="r" b="b"/>
              <a:pathLst>
                <a:path w="2054" h="1205" extrusionOk="0">
                  <a:moveTo>
                    <a:pt x="1" y="1"/>
                  </a:moveTo>
                  <a:lnTo>
                    <a:pt x="1" y="1205"/>
                  </a:lnTo>
                  <a:lnTo>
                    <a:pt x="2053" y="1205"/>
                  </a:lnTo>
                  <a:lnTo>
                    <a:pt x="18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48;p60">
              <a:extLst>
                <a:ext uri="{FF2B5EF4-FFF2-40B4-BE49-F238E27FC236}">
                  <a16:creationId xmlns:a16="http://schemas.microsoft.com/office/drawing/2014/main" id="{03085982-36AF-5F21-3B74-E78D0875FCAA}"/>
                </a:ext>
              </a:extLst>
            </p:cNvPr>
            <p:cNvSpPr/>
            <p:nvPr/>
          </p:nvSpPr>
          <p:spPr>
            <a:xfrm>
              <a:off x="4319699" y="2583817"/>
              <a:ext cx="94903" cy="44428"/>
            </a:xfrm>
            <a:custGeom>
              <a:avLst/>
              <a:gdLst/>
              <a:ahLst/>
              <a:cxnLst/>
              <a:rect l="l" t="t" r="r" b="b"/>
              <a:pathLst>
                <a:path w="2574" h="1205" extrusionOk="0">
                  <a:moveTo>
                    <a:pt x="179" y="1"/>
                  </a:moveTo>
                  <a:lnTo>
                    <a:pt x="1" y="1205"/>
                  </a:lnTo>
                  <a:lnTo>
                    <a:pt x="2574" y="1205"/>
                  </a:lnTo>
                  <a:lnTo>
                    <a:pt x="25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49;p60">
              <a:extLst>
                <a:ext uri="{FF2B5EF4-FFF2-40B4-BE49-F238E27FC236}">
                  <a16:creationId xmlns:a16="http://schemas.microsoft.com/office/drawing/2014/main" id="{0095F999-8FC8-B44C-2C2B-CA7B38234C3B}"/>
                </a:ext>
              </a:extLst>
            </p:cNvPr>
            <p:cNvSpPr/>
            <p:nvPr/>
          </p:nvSpPr>
          <p:spPr>
            <a:xfrm>
              <a:off x="4168353" y="2369389"/>
              <a:ext cx="214473" cy="687736"/>
            </a:xfrm>
            <a:custGeom>
              <a:avLst/>
              <a:gdLst/>
              <a:ahLst/>
              <a:cxnLst/>
              <a:rect l="l" t="t" r="r" b="b"/>
              <a:pathLst>
                <a:path w="5817" h="18653" extrusionOk="0">
                  <a:moveTo>
                    <a:pt x="4626" y="1"/>
                  </a:moveTo>
                  <a:cubicBezTo>
                    <a:pt x="4284" y="1"/>
                    <a:pt x="3942" y="343"/>
                    <a:pt x="3942" y="685"/>
                  </a:cubicBezTo>
                  <a:lnTo>
                    <a:pt x="3942" y="4626"/>
                  </a:lnTo>
                  <a:lnTo>
                    <a:pt x="685" y="4626"/>
                  </a:lnTo>
                  <a:cubicBezTo>
                    <a:pt x="178" y="4626"/>
                    <a:pt x="0" y="4968"/>
                    <a:pt x="0" y="5310"/>
                  </a:cubicBezTo>
                  <a:cubicBezTo>
                    <a:pt x="0" y="5652"/>
                    <a:pt x="178" y="5994"/>
                    <a:pt x="685" y="5994"/>
                  </a:cubicBezTo>
                  <a:lnTo>
                    <a:pt x="3942" y="5994"/>
                  </a:lnTo>
                  <a:lnTo>
                    <a:pt x="3942" y="17969"/>
                  </a:lnTo>
                  <a:cubicBezTo>
                    <a:pt x="3942" y="18311"/>
                    <a:pt x="4284" y="18653"/>
                    <a:pt x="4626" y="18653"/>
                  </a:cubicBezTo>
                  <a:lnTo>
                    <a:pt x="5132" y="18653"/>
                  </a:lnTo>
                  <a:cubicBezTo>
                    <a:pt x="5474" y="18653"/>
                    <a:pt x="5816" y="18311"/>
                    <a:pt x="5816" y="17969"/>
                  </a:cubicBezTo>
                  <a:lnTo>
                    <a:pt x="5816" y="685"/>
                  </a:lnTo>
                  <a:cubicBezTo>
                    <a:pt x="5816" y="343"/>
                    <a:pt x="5474" y="1"/>
                    <a:pt x="51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1644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1"/>
        <p:cNvGrpSpPr/>
        <p:nvPr/>
      </p:nvGrpSpPr>
      <p:grpSpPr>
        <a:xfrm>
          <a:off x="0" y="0"/>
          <a:ext cx="0" cy="0"/>
          <a:chOff x="0" y="0"/>
          <a:chExt cx="0" cy="0"/>
        </a:xfrm>
      </p:grpSpPr>
      <p:sp>
        <p:nvSpPr>
          <p:cNvPr id="3" name="TextBox 2">
            <a:extLst>
              <a:ext uri="{FF2B5EF4-FFF2-40B4-BE49-F238E27FC236}">
                <a16:creationId xmlns:a16="http://schemas.microsoft.com/office/drawing/2014/main" id="{1E4A8BBA-D46C-C078-0BC9-2CB89FC53344}"/>
              </a:ext>
            </a:extLst>
          </p:cNvPr>
          <p:cNvSpPr txBox="1"/>
          <p:nvPr/>
        </p:nvSpPr>
        <p:spPr>
          <a:xfrm>
            <a:off x="565663" y="923854"/>
            <a:ext cx="8161957" cy="2246769"/>
          </a:xfrm>
          <a:prstGeom prst="rect">
            <a:avLst/>
          </a:prstGeom>
          <a:noFill/>
        </p:spPr>
        <p:txBody>
          <a:bodyPr wrap="square" rtlCol="0">
            <a:spAutoFit/>
          </a:bodyPr>
          <a:lstStyle/>
          <a:p>
            <a:r>
              <a:rPr lang="en-US" b="1" i="0">
                <a:effectLst/>
                <a:latin typeface="Calibri" panose="020F0502020204030204" pitchFamily="34" charset="0"/>
                <a:cs typeface="Calibri" panose="020F0502020204030204" pitchFamily="34" charset="0"/>
              </a:rPr>
              <a:t>Community Policing and Resource Allocation</a:t>
            </a:r>
          </a:p>
          <a:p>
            <a:pPr marL="285750" indent="-285750">
              <a:buClr>
                <a:srgbClr val="3771B1"/>
              </a:buClr>
              <a:buFont typeface="System Font Regular"/>
              <a:buChar char="◎"/>
            </a:pPr>
            <a:r>
              <a:rPr lang="en-US" i="0">
                <a:effectLst/>
                <a:latin typeface="Calibri" panose="020F0502020204030204" pitchFamily="34" charset="0"/>
                <a:cs typeface="Calibri" panose="020F0502020204030204" pitchFamily="34" charset="0"/>
              </a:rPr>
              <a:t>Focus on DIVISION_D51, DIVISION_D14, and DIVISION_D52 as they exhibit higher odds of severe incidents.</a:t>
            </a:r>
          </a:p>
          <a:p>
            <a:endParaRPr lang="en-US" i="0">
              <a:effectLst/>
              <a:latin typeface="Calibri" panose="020F0502020204030204" pitchFamily="34" charset="0"/>
              <a:cs typeface="Calibri" panose="020F0502020204030204" pitchFamily="34" charset="0"/>
            </a:endParaRPr>
          </a:p>
          <a:p>
            <a:r>
              <a:rPr lang="en-US" b="1">
                <a:latin typeface="Calibri" panose="020F0502020204030204" pitchFamily="34" charset="0"/>
                <a:cs typeface="Calibri" panose="020F0502020204030204" pitchFamily="34" charset="0"/>
              </a:rPr>
              <a:t>Enhancing Patrolling and Awareness</a:t>
            </a:r>
          </a:p>
          <a:p>
            <a:pPr marL="285750" indent="-285750">
              <a:buClr>
                <a:srgbClr val="3771B1"/>
              </a:buClr>
              <a:buFont typeface="System Font Regular"/>
              <a:buChar char="◎"/>
            </a:pPr>
            <a:r>
              <a:rPr lang="en-US">
                <a:latin typeface="Calibri" panose="020F0502020204030204" pitchFamily="34" charset="0"/>
                <a:cs typeface="Calibri" panose="020F0502020204030204" pitchFamily="34" charset="0"/>
              </a:rPr>
              <a:t>Prioritize targeted law enforcement efforts during high-risk periods, such as winter, S</a:t>
            </a:r>
            <a:r>
              <a:rPr lang="en-US" altLang="zh-CN">
                <a:latin typeface="Calibri" panose="020F0502020204030204" pitchFamily="34" charset="0"/>
                <a:cs typeface="Calibri" panose="020F0502020204030204" pitchFamily="34" charset="0"/>
              </a:rPr>
              <a:t>atur</a:t>
            </a:r>
            <a:r>
              <a:rPr lang="en-US">
                <a:latin typeface="Calibri" panose="020F0502020204030204" pitchFamily="34" charset="0"/>
                <a:cs typeface="Calibri" panose="020F0502020204030204" pitchFamily="34" charset="0"/>
              </a:rPr>
              <a:t>days, </a:t>
            </a:r>
            <a:r>
              <a:rPr lang="en-US" altLang="zh-CN">
                <a:latin typeface="Calibri" panose="020F0502020204030204" pitchFamily="34" charset="0"/>
                <a:cs typeface="Calibri" panose="020F0502020204030204" pitchFamily="34" charset="0"/>
              </a:rPr>
              <a:t>and </a:t>
            </a:r>
            <a:r>
              <a:rPr lang="en-US">
                <a:latin typeface="Calibri" panose="020F0502020204030204" pitchFamily="34" charset="0"/>
                <a:cs typeface="Calibri" panose="020F0502020204030204" pitchFamily="34" charset="0"/>
              </a:rPr>
              <a:t>Tuesdays. </a:t>
            </a:r>
          </a:p>
          <a:p>
            <a:endParaRPr lang="en-US">
              <a:latin typeface="Calibri" panose="020F0502020204030204" pitchFamily="34" charset="0"/>
              <a:cs typeface="Calibri" panose="020F0502020204030204" pitchFamily="34" charset="0"/>
            </a:endParaRPr>
          </a:p>
          <a:p>
            <a:r>
              <a:rPr lang="en-US" b="1">
                <a:latin typeface="Calibri" panose="020F0502020204030204" pitchFamily="34" charset="0"/>
                <a:cs typeface="Calibri" panose="020F0502020204030204" pitchFamily="34" charset="0"/>
              </a:rPr>
              <a:t>Raising Awareness at Specific Times</a:t>
            </a:r>
          </a:p>
          <a:p>
            <a:pPr marL="285750" indent="-285750">
              <a:buClr>
                <a:srgbClr val="3771B1"/>
              </a:buClr>
              <a:buFont typeface="System Font Regular"/>
              <a:buChar char="◎"/>
            </a:pPr>
            <a:r>
              <a:rPr lang="en-US">
                <a:latin typeface="Calibri" panose="020F0502020204030204" pitchFamily="34" charset="0"/>
                <a:cs typeface="Calibri" panose="020F0502020204030204" pitchFamily="34" charset="0"/>
              </a:rPr>
              <a:t>Increase police presence and proactive patrols during the hours of 4:00 a.m. to 12:00 p.m.</a:t>
            </a:r>
          </a:p>
        </p:txBody>
      </p:sp>
      <p:grpSp>
        <p:nvGrpSpPr>
          <p:cNvPr id="2" name="Google Shape;1975;p75">
            <a:extLst>
              <a:ext uri="{FF2B5EF4-FFF2-40B4-BE49-F238E27FC236}">
                <a16:creationId xmlns:a16="http://schemas.microsoft.com/office/drawing/2014/main" id="{9601FA50-5AAE-5B93-B9DD-CA20F69454D4}"/>
              </a:ext>
            </a:extLst>
          </p:cNvPr>
          <p:cNvGrpSpPr/>
          <p:nvPr/>
        </p:nvGrpSpPr>
        <p:grpSpPr>
          <a:xfrm>
            <a:off x="739879" y="4347769"/>
            <a:ext cx="368524" cy="373389"/>
            <a:chOff x="301538" y="4486061"/>
            <a:chExt cx="637578" cy="442771"/>
          </a:xfrm>
        </p:grpSpPr>
        <p:sp>
          <p:nvSpPr>
            <p:cNvPr id="4" name="Google Shape;1976;p75">
              <a:extLst>
                <a:ext uri="{FF2B5EF4-FFF2-40B4-BE49-F238E27FC236}">
                  <a16:creationId xmlns:a16="http://schemas.microsoft.com/office/drawing/2014/main" id="{B3B6AF9D-F8C1-FB4E-2783-A1D7319E7A96}"/>
                </a:ext>
              </a:extLst>
            </p:cNvPr>
            <p:cNvSpPr/>
            <p:nvPr/>
          </p:nvSpPr>
          <p:spPr>
            <a:xfrm>
              <a:off x="301538" y="4571350"/>
              <a:ext cx="66451" cy="68445"/>
            </a:xfrm>
            <a:custGeom>
              <a:avLst/>
              <a:gdLst/>
              <a:ahLst/>
              <a:cxnLst/>
              <a:rect l="l" t="t" r="r" b="b"/>
              <a:pathLst>
                <a:path w="1799" h="1853" extrusionOk="0">
                  <a:moveTo>
                    <a:pt x="671" y="0"/>
                  </a:moveTo>
                  <a:cubicBezTo>
                    <a:pt x="255" y="0"/>
                    <a:pt x="0" y="457"/>
                    <a:pt x="215" y="806"/>
                  </a:cubicBezTo>
                  <a:lnTo>
                    <a:pt x="845" y="1853"/>
                  </a:lnTo>
                  <a:lnTo>
                    <a:pt x="1677" y="927"/>
                  </a:lnTo>
                  <a:lnTo>
                    <a:pt x="17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77;p75">
              <a:extLst>
                <a:ext uri="{FF2B5EF4-FFF2-40B4-BE49-F238E27FC236}">
                  <a16:creationId xmlns:a16="http://schemas.microsoft.com/office/drawing/2014/main" id="{F847E0F8-3408-2C5E-1710-369C1B3961A5}"/>
                </a:ext>
              </a:extLst>
            </p:cNvPr>
            <p:cNvSpPr/>
            <p:nvPr/>
          </p:nvSpPr>
          <p:spPr>
            <a:xfrm>
              <a:off x="522646" y="4699782"/>
              <a:ext cx="95225" cy="90238"/>
            </a:xfrm>
            <a:custGeom>
              <a:avLst/>
              <a:gdLst/>
              <a:ahLst/>
              <a:cxnLst/>
              <a:rect l="l" t="t" r="r" b="b"/>
              <a:pathLst>
                <a:path w="2578" h="2443" extrusionOk="0">
                  <a:moveTo>
                    <a:pt x="0" y="0"/>
                  </a:moveTo>
                  <a:lnTo>
                    <a:pt x="188" y="2443"/>
                  </a:lnTo>
                  <a:lnTo>
                    <a:pt x="2577" y="2443"/>
                  </a:lnTo>
                  <a:cubicBezTo>
                    <a:pt x="1275" y="1637"/>
                    <a:pt x="1946" y="0"/>
                    <a:pt x="19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78;p75">
              <a:extLst>
                <a:ext uri="{FF2B5EF4-FFF2-40B4-BE49-F238E27FC236}">
                  <a16:creationId xmlns:a16="http://schemas.microsoft.com/office/drawing/2014/main" id="{044A48D7-6D95-110D-9DF1-A7BB8211CECD}"/>
                </a:ext>
              </a:extLst>
            </p:cNvPr>
            <p:cNvSpPr/>
            <p:nvPr/>
          </p:nvSpPr>
          <p:spPr>
            <a:xfrm>
              <a:off x="525613" y="4676954"/>
              <a:ext cx="162119" cy="122485"/>
            </a:xfrm>
            <a:custGeom>
              <a:avLst/>
              <a:gdLst/>
              <a:ahLst/>
              <a:cxnLst/>
              <a:rect l="l" t="t" r="r" b="b"/>
              <a:pathLst>
                <a:path w="4389" h="3316" extrusionOk="0">
                  <a:moveTo>
                    <a:pt x="4121" y="1"/>
                  </a:moveTo>
                  <a:cubicBezTo>
                    <a:pt x="3986" y="1"/>
                    <a:pt x="3866" y="121"/>
                    <a:pt x="3866" y="269"/>
                  </a:cubicBezTo>
                  <a:lnTo>
                    <a:pt x="3866" y="1933"/>
                  </a:lnTo>
                  <a:cubicBezTo>
                    <a:pt x="3866" y="2403"/>
                    <a:pt x="3476" y="2792"/>
                    <a:pt x="3007" y="2792"/>
                  </a:cubicBezTo>
                  <a:lnTo>
                    <a:pt x="269" y="2792"/>
                  </a:lnTo>
                  <a:cubicBezTo>
                    <a:pt x="121" y="2792"/>
                    <a:pt x="1" y="2913"/>
                    <a:pt x="1" y="3061"/>
                  </a:cubicBezTo>
                  <a:cubicBezTo>
                    <a:pt x="1" y="3195"/>
                    <a:pt x="121" y="3315"/>
                    <a:pt x="269" y="3315"/>
                  </a:cubicBezTo>
                  <a:lnTo>
                    <a:pt x="3007" y="3315"/>
                  </a:lnTo>
                  <a:cubicBezTo>
                    <a:pt x="3772" y="3315"/>
                    <a:pt x="4389" y="2698"/>
                    <a:pt x="4389" y="1933"/>
                  </a:cubicBezTo>
                  <a:lnTo>
                    <a:pt x="4389" y="269"/>
                  </a:lnTo>
                  <a:cubicBezTo>
                    <a:pt x="4389" y="121"/>
                    <a:pt x="4269" y="1"/>
                    <a:pt x="41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79;p75">
              <a:extLst>
                <a:ext uri="{FF2B5EF4-FFF2-40B4-BE49-F238E27FC236}">
                  <a16:creationId xmlns:a16="http://schemas.microsoft.com/office/drawing/2014/main" id="{43FC34A9-ABBB-5AB5-9F54-8322458E9C8E}"/>
                </a:ext>
              </a:extLst>
            </p:cNvPr>
            <p:cNvSpPr/>
            <p:nvPr/>
          </p:nvSpPr>
          <p:spPr>
            <a:xfrm>
              <a:off x="380843" y="4686891"/>
              <a:ext cx="141840" cy="241941"/>
            </a:xfrm>
            <a:custGeom>
              <a:avLst/>
              <a:gdLst/>
              <a:ahLst/>
              <a:cxnLst/>
              <a:rect l="l" t="t" r="r" b="b"/>
              <a:pathLst>
                <a:path w="3840" h="6550" extrusionOk="0">
                  <a:moveTo>
                    <a:pt x="3839" y="0"/>
                  </a:moveTo>
                  <a:lnTo>
                    <a:pt x="1289" y="349"/>
                  </a:lnTo>
                  <a:lnTo>
                    <a:pt x="67" y="6013"/>
                  </a:lnTo>
                  <a:cubicBezTo>
                    <a:pt x="1" y="6281"/>
                    <a:pt x="215" y="6550"/>
                    <a:pt x="497" y="6550"/>
                  </a:cubicBezTo>
                  <a:lnTo>
                    <a:pt x="2134" y="6550"/>
                  </a:lnTo>
                  <a:cubicBezTo>
                    <a:pt x="2349" y="6550"/>
                    <a:pt x="2524" y="6402"/>
                    <a:pt x="2578" y="6201"/>
                  </a:cubicBezTo>
                  <a:lnTo>
                    <a:pt x="3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80;p75">
              <a:extLst>
                <a:ext uri="{FF2B5EF4-FFF2-40B4-BE49-F238E27FC236}">
                  <a16:creationId xmlns:a16="http://schemas.microsoft.com/office/drawing/2014/main" id="{117152D8-38E6-E701-46BC-AF3B0BC4D23C}"/>
                </a:ext>
              </a:extLst>
            </p:cNvPr>
            <p:cNvSpPr/>
            <p:nvPr/>
          </p:nvSpPr>
          <p:spPr>
            <a:xfrm>
              <a:off x="446776" y="4686891"/>
              <a:ext cx="101689" cy="241941"/>
            </a:xfrm>
            <a:custGeom>
              <a:avLst/>
              <a:gdLst/>
              <a:ahLst/>
              <a:cxnLst/>
              <a:rect l="l" t="t" r="r" b="b"/>
              <a:pathLst>
                <a:path w="2753" h="6550" extrusionOk="0">
                  <a:moveTo>
                    <a:pt x="2215" y="0"/>
                  </a:moveTo>
                  <a:lnTo>
                    <a:pt x="1705" y="349"/>
                  </a:lnTo>
                  <a:lnTo>
                    <a:pt x="444" y="6201"/>
                  </a:lnTo>
                  <a:cubicBezTo>
                    <a:pt x="390" y="6402"/>
                    <a:pt x="215" y="6550"/>
                    <a:pt x="0" y="6550"/>
                  </a:cubicBezTo>
                  <a:lnTo>
                    <a:pt x="1061" y="6550"/>
                  </a:lnTo>
                  <a:cubicBezTo>
                    <a:pt x="1262" y="6550"/>
                    <a:pt x="1450" y="6402"/>
                    <a:pt x="1490" y="6201"/>
                  </a:cubicBezTo>
                  <a:lnTo>
                    <a:pt x="2752" y="349"/>
                  </a:lnTo>
                  <a:lnTo>
                    <a:pt x="22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81;p75">
              <a:extLst>
                <a:ext uri="{FF2B5EF4-FFF2-40B4-BE49-F238E27FC236}">
                  <a16:creationId xmlns:a16="http://schemas.microsoft.com/office/drawing/2014/main" id="{26E24B06-7D44-4459-B70E-87BD53604FCF}"/>
                </a:ext>
              </a:extLst>
            </p:cNvPr>
            <p:cNvSpPr/>
            <p:nvPr/>
          </p:nvSpPr>
          <p:spPr>
            <a:xfrm>
              <a:off x="332750" y="4626387"/>
              <a:ext cx="479929" cy="73432"/>
            </a:xfrm>
            <a:custGeom>
              <a:avLst/>
              <a:gdLst/>
              <a:ahLst/>
              <a:cxnLst/>
              <a:rect l="l" t="t" r="r" b="b"/>
              <a:pathLst>
                <a:path w="12993" h="1988" extrusionOk="0">
                  <a:moveTo>
                    <a:pt x="6430" y="1"/>
                  </a:moveTo>
                  <a:lnTo>
                    <a:pt x="0" y="363"/>
                  </a:lnTo>
                  <a:lnTo>
                    <a:pt x="1235" y="1853"/>
                  </a:lnTo>
                  <a:cubicBezTo>
                    <a:pt x="1303" y="1946"/>
                    <a:pt x="1410" y="1987"/>
                    <a:pt x="1503" y="1987"/>
                  </a:cubicBezTo>
                  <a:lnTo>
                    <a:pt x="11489" y="1987"/>
                  </a:lnTo>
                  <a:cubicBezTo>
                    <a:pt x="11596" y="1987"/>
                    <a:pt x="11691" y="1946"/>
                    <a:pt x="11757" y="1853"/>
                  </a:cubicBezTo>
                  <a:lnTo>
                    <a:pt x="12992" y="363"/>
                  </a:lnTo>
                  <a:lnTo>
                    <a:pt x="64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2;p75">
              <a:extLst>
                <a:ext uri="{FF2B5EF4-FFF2-40B4-BE49-F238E27FC236}">
                  <a16:creationId xmlns:a16="http://schemas.microsoft.com/office/drawing/2014/main" id="{73077A70-43CC-D3B9-B31B-470BD72C8ECD}"/>
                </a:ext>
              </a:extLst>
            </p:cNvPr>
            <p:cNvSpPr/>
            <p:nvPr/>
          </p:nvSpPr>
          <p:spPr>
            <a:xfrm>
              <a:off x="332750" y="4542576"/>
              <a:ext cx="547857" cy="97219"/>
            </a:xfrm>
            <a:custGeom>
              <a:avLst/>
              <a:gdLst/>
              <a:ahLst/>
              <a:cxnLst/>
              <a:rect l="l" t="t" r="r" b="b"/>
              <a:pathLst>
                <a:path w="14832" h="2632" extrusionOk="0">
                  <a:moveTo>
                    <a:pt x="1557" y="1"/>
                  </a:moveTo>
                  <a:cubicBezTo>
                    <a:pt x="1423" y="1"/>
                    <a:pt x="1303" y="81"/>
                    <a:pt x="1249" y="189"/>
                  </a:cubicBezTo>
                  <a:lnTo>
                    <a:pt x="0" y="2632"/>
                  </a:lnTo>
                  <a:lnTo>
                    <a:pt x="2457" y="2632"/>
                  </a:lnTo>
                  <a:lnTo>
                    <a:pt x="2711" y="2270"/>
                  </a:lnTo>
                  <a:lnTo>
                    <a:pt x="2980" y="2632"/>
                  </a:lnTo>
                  <a:lnTo>
                    <a:pt x="3785" y="2632"/>
                  </a:lnTo>
                  <a:lnTo>
                    <a:pt x="4054" y="2270"/>
                  </a:lnTo>
                  <a:lnTo>
                    <a:pt x="4309" y="2632"/>
                  </a:lnTo>
                  <a:lnTo>
                    <a:pt x="5114" y="2632"/>
                  </a:lnTo>
                  <a:lnTo>
                    <a:pt x="5383" y="2270"/>
                  </a:lnTo>
                  <a:lnTo>
                    <a:pt x="5651" y="2632"/>
                  </a:lnTo>
                  <a:lnTo>
                    <a:pt x="14483" y="2632"/>
                  </a:lnTo>
                  <a:cubicBezTo>
                    <a:pt x="14670" y="2632"/>
                    <a:pt x="14831" y="2470"/>
                    <a:pt x="14831" y="2270"/>
                  </a:cubicBezTo>
                  <a:lnTo>
                    <a:pt x="14831" y="1"/>
                  </a:lnTo>
                  <a:lnTo>
                    <a:pt x="12577" y="1"/>
                  </a:lnTo>
                  <a:lnTo>
                    <a:pt x="9744" y="350"/>
                  </a:lnTo>
                  <a:lnTo>
                    <a:pt x="69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3;p75">
              <a:extLst>
                <a:ext uri="{FF2B5EF4-FFF2-40B4-BE49-F238E27FC236}">
                  <a16:creationId xmlns:a16="http://schemas.microsoft.com/office/drawing/2014/main" id="{E41C8D0A-3CA6-8764-5EB2-95ED6DBCF3C3}"/>
                </a:ext>
              </a:extLst>
            </p:cNvPr>
            <p:cNvSpPr/>
            <p:nvPr/>
          </p:nvSpPr>
          <p:spPr>
            <a:xfrm>
              <a:off x="893461" y="4562928"/>
              <a:ext cx="45655" cy="56551"/>
            </a:xfrm>
            <a:custGeom>
              <a:avLst/>
              <a:gdLst/>
              <a:ahLst/>
              <a:cxnLst/>
              <a:rect l="l" t="t" r="r" b="b"/>
              <a:pathLst>
                <a:path w="1236" h="1531" extrusionOk="0">
                  <a:moveTo>
                    <a:pt x="0" y="1"/>
                  </a:moveTo>
                  <a:lnTo>
                    <a:pt x="0" y="1531"/>
                  </a:lnTo>
                  <a:lnTo>
                    <a:pt x="537" y="1531"/>
                  </a:lnTo>
                  <a:lnTo>
                    <a:pt x="1060" y="1463"/>
                  </a:lnTo>
                  <a:cubicBezTo>
                    <a:pt x="1155" y="1463"/>
                    <a:pt x="1235" y="1383"/>
                    <a:pt x="1235" y="1289"/>
                  </a:cubicBezTo>
                  <a:lnTo>
                    <a:pt x="1235" y="242"/>
                  </a:lnTo>
                  <a:cubicBezTo>
                    <a:pt x="1235" y="148"/>
                    <a:pt x="1155" y="67"/>
                    <a:pt x="1060" y="67"/>
                  </a:cubicBezTo>
                  <a:lnTo>
                    <a:pt x="5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84;p75">
              <a:extLst>
                <a:ext uri="{FF2B5EF4-FFF2-40B4-BE49-F238E27FC236}">
                  <a16:creationId xmlns:a16="http://schemas.microsoft.com/office/drawing/2014/main" id="{8C31A61C-5C4C-9D5C-1822-8D29FE849B94}"/>
                </a:ext>
              </a:extLst>
            </p:cNvPr>
            <p:cNvSpPr/>
            <p:nvPr/>
          </p:nvSpPr>
          <p:spPr>
            <a:xfrm>
              <a:off x="423469" y="4584241"/>
              <a:ext cx="19355" cy="55554"/>
            </a:xfrm>
            <a:custGeom>
              <a:avLst/>
              <a:gdLst/>
              <a:ahLst/>
              <a:cxnLst/>
              <a:rect l="l" t="t" r="r" b="b"/>
              <a:pathLst>
                <a:path w="524" h="1504" extrusionOk="0">
                  <a:moveTo>
                    <a:pt x="255" y="0"/>
                  </a:moveTo>
                  <a:cubicBezTo>
                    <a:pt x="108" y="0"/>
                    <a:pt x="1" y="122"/>
                    <a:pt x="1" y="269"/>
                  </a:cubicBezTo>
                  <a:lnTo>
                    <a:pt x="1" y="1504"/>
                  </a:lnTo>
                  <a:lnTo>
                    <a:pt x="524" y="1504"/>
                  </a:lnTo>
                  <a:lnTo>
                    <a:pt x="524" y="269"/>
                  </a:lnTo>
                  <a:cubicBezTo>
                    <a:pt x="524" y="122"/>
                    <a:pt x="404" y="0"/>
                    <a:pt x="2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5;p75">
              <a:extLst>
                <a:ext uri="{FF2B5EF4-FFF2-40B4-BE49-F238E27FC236}">
                  <a16:creationId xmlns:a16="http://schemas.microsoft.com/office/drawing/2014/main" id="{5C635366-5B47-D6F9-3DD2-FACCFEECE794}"/>
                </a:ext>
              </a:extLst>
            </p:cNvPr>
            <p:cNvSpPr/>
            <p:nvPr/>
          </p:nvSpPr>
          <p:spPr>
            <a:xfrm>
              <a:off x="472559" y="4584241"/>
              <a:ext cx="19392" cy="55554"/>
            </a:xfrm>
            <a:custGeom>
              <a:avLst/>
              <a:gdLst/>
              <a:ahLst/>
              <a:cxnLst/>
              <a:rect l="l" t="t" r="r" b="b"/>
              <a:pathLst>
                <a:path w="525" h="1504" extrusionOk="0">
                  <a:moveTo>
                    <a:pt x="269" y="0"/>
                  </a:moveTo>
                  <a:cubicBezTo>
                    <a:pt x="121" y="0"/>
                    <a:pt x="0" y="122"/>
                    <a:pt x="0" y="269"/>
                  </a:cubicBezTo>
                  <a:lnTo>
                    <a:pt x="0" y="1504"/>
                  </a:lnTo>
                  <a:lnTo>
                    <a:pt x="524" y="1504"/>
                  </a:lnTo>
                  <a:lnTo>
                    <a:pt x="524" y="269"/>
                  </a:lnTo>
                  <a:cubicBezTo>
                    <a:pt x="524" y="122"/>
                    <a:pt x="403" y="0"/>
                    <a:pt x="2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86;p75">
              <a:extLst>
                <a:ext uri="{FF2B5EF4-FFF2-40B4-BE49-F238E27FC236}">
                  <a16:creationId xmlns:a16="http://schemas.microsoft.com/office/drawing/2014/main" id="{58652C5D-556D-B2FE-3F45-968DD7A22164}"/>
                </a:ext>
              </a:extLst>
            </p:cNvPr>
            <p:cNvSpPr/>
            <p:nvPr/>
          </p:nvSpPr>
          <p:spPr>
            <a:xfrm>
              <a:off x="521648" y="4584241"/>
              <a:ext cx="19872" cy="55554"/>
            </a:xfrm>
            <a:custGeom>
              <a:avLst/>
              <a:gdLst/>
              <a:ahLst/>
              <a:cxnLst/>
              <a:rect l="l" t="t" r="r" b="b"/>
              <a:pathLst>
                <a:path w="538" h="1504" extrusionOk="0">
                  <a:moveTo>
                    <a:pt x="269" y="0"/>
                  </a:moveTo>
                  <a:cubicBezTo>
                    <a:pt x="121" y="0"/>
                    <a:pt x="0" y="122"/>
                    <a:pt x="0" y="269"/>
                  </a:cubicBezTo>
                  <a:lnTo>
                    <a:pt x="0" y="1504"/>
                  </a:lnTo>
                  <a:lnTo>
                    <a:pt x="537" y="1504"/>
                  </a:lnTo>
                  <a:lnTo>
                    <a:pt x="537" y="269"/>
                  </a:lnTo>
                  <a:cubicBezTo>
                    <a:pt x="537" y="122"/>
                    <a:pt x="416" y="0"/>
                    <a:pt x="2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87;p75">
              <a:extLst>
                <a:ext uri="{FF2B5EF4-FFF2-40B4-BE49-F238E27FC236}">
                  <a16:creationId xmlns:a16="http://schemas.microsoft.com/office/drawing/2014/main" id="{2A287222-83A8-E8C6-4B2B-626439C49358}"/>
                </a:ext>
              </a:extLst>
            </p:cNvPr>
            <p:cNvSpPr/>
            <p:nvPr/>
          </p:nvSpPr>
          <p:spPr>
            <a:xfrm>
              <a:off x="837427" y="4486061"/>
              <a:ext cx="56071" cy="56551"/>
            </a:xfrm>
            <a:custGeom>
              <a:avLst/>
              <a:gdLst/>
              <a:ahLst/>
              <a:cxnLst/>
              <a:rect l="l" t="t" r="r" b="b"/>
              <a:pathLst>
                <a:path w="1518" h="1531" extrusionOk="0">
                  <a:moveTo>
                    <a:pt x="1020" y="1"/>
                  </a:moveTo>
                  <a:cubicBezTo>
                    <a:pt x="832" y="1"/>
                    <a:pt x="645" y="122"/>
                    <a:pt x="564" y="296"/>
                  </a:cubicBezTo>
                  <a:lnTo>
                    <a:pt x="0" y="1531"/>
                  </a:lnTo>
                  <a:lnTo>
                    <a:pt x="1517" y="1531"/>
                  </a:lnTo>
                  <a:lnTo>
                    <a:pt x="1517" y="511"/>
                  </a:lnTo>
                  <a:cubicBezTo>
                    <a:pt x="1517" y="230"/>
                    <a:pt x="1303" y="1"/>
                    <a:pt x="10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88;p75">
              <a:extLst>
                <a:ext uri="{FF2B5EF4-FFF2-40B4-BE49-F238E27FC236}">
                  <a16:creationId xmlns:a16="http://schemas.microsoft.com/office/drawing/2014/main" id="{B5E0319A-840C-A050-0F58-2D9D7E0E8497}"/>
                </a:ext>
              </a:extLst>
            </p:cNvPr>
            <p:cNvSpPr/>
            <p:nvPr/>
          </p:nvSpPr>
          <p:spPr>
            <a:xfrm>
              <a:off x="841379" y="4542576"/>
              <a:ext cx="52119" cy="97219"/>
            </a:xfrm>
            <a:custGeom>
              <a:avLst/>
              <a:gdLst/>
              <a:ahLst/>
              <a:cxnLst/>
              <a:rect l="l" t="t" r="r" b="b"/>
              <a:pathLst>
                <a:path w="1411" h="2632" extrusionOk="0">
                  <a:moveTo>
                    <a:pt x="364" y="1"/>
                  </a:moveTo>
                  <a:lnTo>
                    <a:pt x="364" y="2270"/>
                  </a:lnTo>
                  <a:cubicBezTo>
                    <a:pt x="364" y="2470"/>
                    <a:pt x="203" y="2632"/>
                    <a:pt x="1" y="2632"/>
                  </a:cubicBezTo>
                  <a:lnTo>
                    <a:pt x="1061" y="2632"/>
                  </a:lnTo>
                  <a:cubicBezTo>
                    <a:pt x="1249" y="2632"/>
                    <a:pt x="1410" y="2470"/>
                    <a:pt x="1410" y="2270"/>
                  </a:cubicBezTo>
                  <a:lnTo>
                    <a:pt x="14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89;p75">
              <a:extLst>
                <a:ext uri="{FF2B5EF4-FFF2-40B4-BE49-F238E27FC236}">
                  <a16:creationId xmlns:a16="http://schemas.microsoft.com/office/drawing/2014/main" id="{66710DAF-E79E-AD3A-BC4B-BA67F99B94A5}"/>
                </a:ext>
              </a:extLst>
            </p:cNvPr>
            <p:cNvSpPr/>
            <p:nvPr/>
          </p:nvSpPr>
          <p:spPr>
            <a:xfrm>
              <a:off x="588062" y="4542576"/>
              <a:ext cx="209251" cy="48647"/>
            </a:xfrm>
            <a:custGeom>
              <a:avLst/>
              <a:gdLst/>
              <a:ahLst/>
              <a:cxnLst/>
              <a:rect l="l" t="t" r="r" b="b"/>
              <a:pathLst>
                <a:path w="5665" h="1317" extrusionOk="0">
                  <a:moveTo>
                    <a:pt x="1" y="1"/>
                  </a:moveTo>
                  <a:lnTo>
                    <a:pt x="1" y="874"/>
                  </a:lnTo>
                  <a:cubicBezTo>
                    <a:pt x="1" y="1115"/>
                    <a:pt x="202" y="1316"/>
                    <a:pt x="443" y="1316"/>
                  </a:cubicBezTo>
                  <a:lnTo>
                    <a:pt x="5221" y="1316"/>
                  </a:lnTo>
                  <a:cubicBezTo>
                    <a:pt x="5463" y="1316"/>
                    <a:pt x="5665" y="1115"/>
                    <a:pt x="5665" y="874"/>
                  </a:cubicBezTo>
                  <a:lnTo>
                    <a:pt x="56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2011;p75">
            <a:extLst>
              <a:ext uri="{FF2B5EF4-FFF2-40B4-BE49-F238E27FC236}">
                <a16:creationId xmlns:a16="http://schemas.microsoft.com/office/drawing/2014/main" id="{590B3073-882B-49FE-F7E6-1CF7E4A78DDB}"/>
              </a:ext>
            </a:extLst>
          </p:cNvPr>
          <p:cNvGrpSpPr/>
          <p:nvPr/>
        </p:nvGrpSpPr>
        <p:grpSpPr>
          <a:xfrm>
            <a:off x="6720030" y="4334904"/>
            <a:ext cx="375393" cy="351612"/>
            <a:chOff x="10161080" y="3299259"/>
            <a:chExt cx="649472" cy="608324"/>
          </a:xfrm>
        </p:grpSpPr>
        <p:sp>
          <p:nvSpPr>
            <p:cNvPr id="19" name="Google Shape;2012;p75">
              <a:extLst>
                <a:ext uri="{FF2B5EF4-FFF2-40B4-BE49-F238E27FC236}">
                  <a16:creationId xmlns:a16="http://schemas.microsoft.com/office/drawing/2014/main" id="{7BBD261A-2364-0E0E-0A31-DB360E71BECA}"/>
                </a:ext>
              </a:extLst>
            </p:cNvPr>
            <p:cNvSpPr/>
            <p:nvPr/>
          </p:nvSpPr>
          <p:spPr>
            <a:xfrm>
              <a:off x="10161080" y="3402869"/>
              <a:ext cx="107599" cy="238986"/>
            </a:xfrm>
            <a:custGeom>
              <a:avLst/>
              <a:gdLst/>
              <a:ahLst/>
              <a:cxnLst/>
              <a:rect l="l" t="t" r="r" b="b"/>
              <a:pathLst>
                <a:path w="2913" h="6470" extrusionOk="0">
                  <a:moveTo>
                    <a:pt x="2913" y="1"/>
                  </a:moveTo>
                  <a:lnTo>
                    <a:pt x="1839" y="1329"/>
                  </a:lnTo>
                  <a:lnTo>
                    <a:pt x="81" y="4698"/>
                  </a:lnTo>
                  <a:cubicBezTo>
                    <a:pt x="1" y="4872"/>
                    <a:pt x="67" y="5101"/>
                    <a:pt x="242" y="5181"/>
                  </a:cubicBezTo>
                  <a:lnTo>
                    <a:pt x="2913" y="6470"/>
                  </a:lnTo>
                  <a:lnTo>
                    <a:pt x="29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13;p75">
              <a:extLst>
                <a:ext uri="{FF2B5EF4-FFF2-40B4-BE49-F238E27FC236}">
                  <a16:creationId xmlns:a16="http://schemas.microsoft.com/office/drawing/2014/main" id="{9B0B74DD-FCE5-77FA-73A9-B3A639427D34}"/>
                </a:ext>
              </a:extLst>
            </p:cNvPr>
            <p:cNvSpPr/>
            <p:nvPr/>
          </p:nvSpPr>
          <p:spPr>
            <a:xfrm>
              <a:off x="10689065" y="3376570"/>
              <a:ext cx="121487" cy="265285"/>
            </a:xfrm>
            <a:custGeom>
              <a:avLst/>
              <a:gdLst/>
              <a:ahLst/>
              <a:cxnLst/>
              <a:rect l="l" t="t" r="r" b="b"/>
              <a:pathLst>
                <a:path w="3289" h="7182" extrusionOk="0">
                  <a:moveTo>
                    <a:pt x="363" y="1"/>
                  </a:moveTo>
                  <a:lnTo>
                    <a:pt x="0" y="3585"/>
                  </a:lnTo>
                  <a:lnTo>
                    <a:pt x="363" y="7182"/>
                  </a:lnTo>
                  <a:lnTo>
                    <a:pt x="3033" y="5893"/>
                  </a:lnTo>
                  <a:cubicBezTo>
                    <a:pt x="3208" y="5813"/>
                    <a:pt x="3289" y="5584"/>
                    <a:pt x="3194" y="5410"/>
                  </a:cubicBezTo>
                  <a:lnTo>
                    <a:pt x="3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14;p75">
              <a:extLst>
                <a:ext uri="{FF2B5EF4-FFF2-40B4-BE49-F238E27FC236}">
                  <a16:creationId xmlns:a16="http://schemas.microsoft.com/office/drawing/2014/main" id="{35F7B2A1-BDCC-EFAA-1C3B-93DFC134F6E0}"/>
                </a:ext>
              </a:extLst>
            </p:cNvPr>
            <p:cNvSpPr/>
            <p:nvPr/>
          </p:nvSpPr>
          <p:spPr>
            <a:xfrm>
              <a:off x="10689065" y="3376570"/>
              <a:ext cx="121487" cy="228089"/>
            </a:xfrm>
            <a:custGeom>
              <a:avLst/>
              <a:gdLst/>
              <a:ahLst/>
              <a:cxnLst/>
              <a:rect l="l" t="t" r="r" b="b"/>
              <a:pathLst>
                <a:path w="3289" h="6175" extrusionOk="0">
                  <a:moveTo>
                    <a:pt x="363" y="1"/>
                  </a:moveTo>
                  <a:lnTo>
                    <a:pt x="0" y="766"/>
                  </a:lnTo>
                  <a:lnTo>
                    <a:pt x="363" y="1867"/>
                  </a:lnTo>
                  <a:lnTo>
                    <a:pt x="2484" y="5799"/>
                  </a:lnTo>
                  <a:cubicBezTo>
                    <a:pt x="2537" y="5933"/>
                    <a:pt x="2523" y="6067"/>
                    <a:pt x="2457" y="6175"/>
                  </a:cubicBezTo>
                  <a:lnTo>
                    <a:pt x="3033" y="5893"/>
                  </a:lnTo>
                  <a:cubicBezTo>
                    <a:pt x="3208" y="5813"/>
                    <a:pt x="3289" y="5584"/>
                    <a:pt x="3194" y="5410"/>
                  </a:cubicBezTo>
                  <a:lnTo>
                    <a:pt x="3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15;p75">
              <a:extLst>
                <a:ext uri="{FF2B5EF4-FFF2-40B4-BE49-F238E27FC236}">
                  <a16:creationId xmlns:a16="http://schemas.microsoft.com/office/drawing/2014/main" id="{538D761C-90A5-8B0D-3A39-FFB737FC3B2A}"/>
                </a:ext>
              </a:extLst>
            </p:cNvPr>
            <p:cNvSpPr/>
            <p:nvPr/>
          </p:nvSpPr>
          <p:spPr>
            <a:xfrm>
              <a:off x="10229008" y="3376570"/>
              <a:ext cx="80339" cy="265285"/>
            </a:xfrm>
            <a:custGeom>
              <a:avLst/>
              <a:gdLst/>
              <a:ahLst/>
              <a:cxnLst/>
              <a:rect l="l" t="t" r="r" b="b"/>
              <a:pathLst>
                <a:path w="2175" h="7182" extrusionOk="0">
                  <a:moveTo>
                    <a:pt x="1074" y="1"/>
                  </a:moveTo>
                  <a:lnTo>
                    <a:pt x="0" y="2041"/>
                  </a:lnTo>
                  <a:lnTo>
                    <a:pt x="0" y="6672"/>
                  </a:lnTo>
                  <a:lnTo>
                    <a:pt x="1074" y="7182"/>
                  </a:lnTo>
                  <a:lnTo>
                    <a:pt x="2174" y="3290"/>
                  </a:lnTo>
                  <a:lnTo>
                    <a:pt x="10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16;p75">
              <a:extLst>
                <a:ext uri="{FF2B5EF4-FFF2-40B4-BE49-F238E27FC236}">
                  <a16:creationId xmlns:a16="http://schemas.microsoft.com/office/drawing/2014/main" id="{6256D722-B4BF-670F-FA46-A9F05D2F01F5}"/>
                </a:ext>
              </a:extLst>
            </p:cNvPr>
            <p:cNvSpPr/>
            <p:nvPr/>
          </p:nvSpPr>
          <p:spPr>
            <a:xfrm>
              <a:off x="10268642" y="3365673"/>
              <a:ext cx="433868" cy="541910"/>
            </a:xfrm>
            <a:custGeom>
              <a:avLst/>
              <a:gdLst/>
              <a:ahLst/>
              <a:cxnLst/>
              <a:rect l="l" t="t" r="r" b="b"/>
              <a:pathLst>
                <a:path w="11746" h="14671" extrusionOk="0">
                  <a:moveTo>
                    <a:pt x="2417" y="1"/>
                  </a:moveTo>
                  <a:lnTo>
                    <a:pt x="1" y="296"/>
                  </a:lnTo>
                  <a:lnTo>
                    <a:pt x="1" y="14308"/>
                  </a:lnTo>
                  <a:cubicBezTo>
                    <a:pt x="1" y="14510"/>
                    <a:pt x="162" y="14671"/>
                    <a:pt x="364" y="14671"/>
                  </a:cubicBezTo>
                  <a:lnTo>
                    <a:pt x="5611" y="14671"/>
                  </a:lnTo>
                  <a:lnTo>
                    <a:pt x="5879" y="14308"/>
                  </a:lnTo>
                  <a:lnTo>
                    <a:pt x="6148" y="14671"/>
                  </a:lnTo>
                  <a:lnTo>
                    <a:pt x="11382" y="14671"/>
                  </a:lnTo>
                  <a:cubicBezTo>
                    <a:pt x="11584" y="14671"/>
                    <a:pt x="11745" y="14510"/>
                    <a:pt x="11745" y="14308"/>
                  </a:cubicBezTo>
                  <a:lnTo>
                    <a:pt x="11745" y="296"/>
                  </a:lnTo>
                  <a:lnTo>
                    <a:pt x="93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17;p75">
              <a:extLst>
                <a:ext uri="{FF2B5EF4-FFF2-40B4-BE49-F238E27FC236}">
                  <a16:creationId xmlns:a16="http://schemas.microsoft.com/office/drawing/2014/main" id="{B2D7FA9F-6A35-2CE9-7EC4-CAE7EE4C33E4}"/>
                </a:ext>
              </a:extLst>
            </p:cNvPr>
            <p:cNvSpPr/>
            <p:nvPr/>
          </p:nvSpPr>
          <p:spPr>
            <a:xfrm>
              <a:off x="10384183" y="3299259"/>
              <a:ext cx="202787" cy="66451"/>
            </a:xfrm>
            <a:custGeom>
              <a:avLst/>
              <a:gdLst/>
              <a:ahLst/>
              <a:cxnLst/>
              <a:rect l="l" t="t" r="r" b="b"/>
              <a:pathLst>
                <a:path w="5490" h="1799" extrusionOk="0">
                  <a:moveTo>
                    <a:pt x="255" y="0"/>
                  </a:moveTo>
                  <a:lnTo>
                    <a:pt x="1" y="1450"/>
                  </a:lnTo>
                  <a:lnTo>
                    <a:pt x="2751" y="1799"/>
                  </a:lnTo>
                  <a:lnTo>
                    <a:pt x="5489" y="1450"/>
                  </a:lnTo>
                  <a:lnTo>
                    <a:pt x="52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18;p75">
              <a:extLst>
                <a:ext uri="{FF2B5EF4-FFF2-40B4-BE49-F238E27FC236}">
                  <a16:creationId xmlns:a16="http://schemas.microsoft.com/office/drawing/2014/main" id="{39454B4B-39BE-A4E4-843E-23FD341C3B93}"/>
                </a:ext>
              </a:extLst>
            </p:cNvPr>
            <p:cNvSpPr/>
            <p:nvPr/>
          </p:nvSpPr>
          <p:spPr>
            <a:xfrm>
              <a:off x="10438185" y="3509951"/>
              <a:ext cx="17915" cy="17878"/>
            </a:xfrm>
            <a:custGeom>
              <a:avLst/>
              <a:gdLst/>
              <a:ahLst/>
              <a:cxnLst/>
              <a:rect l="l" t="t" r="r" b="b"/>
              <a:pathLst>
                <a:path w="485" h="484" extrusionOk="0">
                  <a:moveTo>
                    <a:pt x="243" y="1"/>
                  </a:moveTo>
                  <a:cubicBezTo>
                    <a:pt x="108" y="1"/>
                    <a:pt x="1" y="108"/>
                    <a:pt x="1" y="242"/>
                  </a:cubicBezTo>
                  <a:cubicBezTo>
                    <a:pt x="1" y="376"/>
                    <a:pt x="108" y="484"/>
                    <a:pt x="243" y="484"/>
                  </a:cubicBezTo>
                  <a:cubicBezTo>
                    <a:pt x="377" y="484"/>
                    <a:pt x="484" y="376"/>
                    <a:pt x="484" y="242"/>
                  </a:cubicBezTo>
                  <a:cubicBezTo>
                    <a:pt x="484" y="108"/>
                    <a:pt x="377" y="1"/>
                    <a:pt x="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19;p75">
              <a:extLst>
                <a:ext uri="{FF2B5EF4-FFF2-40B4-BE49-F238E27FC236}">
                  <a16:creationId xmlns:a16="http://schemas.microsoft.com/office/drawing/2014/main" id="{5E5951CA-5F33-89AC-C6FC-AE784A422145}"/>
                </a:ext>
              </a:extLst>
            </p:cNvPr>
            <p:cNvSpPr/>
            <p:nvPr/>
          </p:nvSpPr>
          <p:spPr>
            <a:xfrm>
              <a:off x="10438185" y="3610569"/>
              <a:ext cx="17915" cy="17878"/>
            </a:xfrm>
            <a:custGeom>
              <a:avLst/>
              <a:gdLst/>
              <a:ahLst/>
              <a:cxnLst/>
              <a:rect l="l" t="t" r="r" b="b"/>
              <a:pathLst>
                <a:path w="485" h="484" extrusionOk="0">
                  <a:moveTo>
                    <a:pt x="243" y="1"/>
                  </a:moveTo>
                  <a:cubicBezTo>
                    <a:pt x="108" y="1"/>
                    <a:pt x="1" y="108"/>
                    <a:pt x="1" y="242"/>
                  </a:cubicBezTo>
                  <a:cubicBezTo>
                    <a:pt x="1" y="376"/>
                    <a:pt x="108" y="484"/>
                    <a:pt x="243" y="484"/>
                  </a:cubicBezTo>
                  <a:cubicBezTo>
                    <a:pt x="377" y="484"/>
                    <a:pt x="484" y="376"/>
                    <a:pt x="484" y="242"/>
                  </a:cubicBezTo>
                  <a:cubicBezTo>
                    <a:pt x="484" y="108"/>
                    <a:pt x="377" y="1"/>
                    <a:pt x="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20;p75">
              <a:extLst>
                <a:ext uri="{FF2B5EF4-FFF2-40B4-BE49-F238E27FC236}">
                  <a16:creationId xmlns:a16="http://schemas.microsoft.com/office/drawing/2014/main" id="{BD3E94B6-366E-4036-2240-8504479754D5}"/>
                </a:ext>
              </a:extLst>
            </p:cNvPr>
            <p:cNvSpPr/>
            <p:nvPr/>
          </p:nvSpPr>
          <p:spPr>
            <a:xfrm>
              <a:off x="10438185" y="3711223"/>
              <a:ext cx="17915" cy="17878"/>
            </a:xfrm>
            <a:custGeom>
              <a:avLst/>
              <a:gdLst/>
              <a:ahLst/>
              <a:cxnLst/>
              <a:rect l="l" t="t" r="r" b="b"/>
              <a:pathLst>
                <a:path w="485" h="484" extrusionOk="0">
                  <a:moveTo>
                    <a:pt x="243" y="1"/>
                  </a:moveTo>
                  <a:cubicBezTo>
                    <a:pt x="108" y="1"/>
                    <a:pt x="1" y="108"/>
                    <a:pt x="1" y="242"/>
                  </a:cubicBezTo>
                  <a:cubicBezTo>
                    <a:pt x="1" y="377"/>
                    <a:pt x="108" y="484"/>
                    <a:pt x="243" y="484"/>
                  </a:cubicBezTo>
                  <a:cubicBezTo>
                    <a:pt x="377" y="484"/>
                    <a:pt x="484" y="377"/>
                    <a:pt x="484" y="242"/>
                  </a:cubicBezTo>
                  <a:cubicBezTo>
                    <a:pt x="484" y="108"/>
                    <a:pt x="377" y="1"/>
                    <a:pt x="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21;p75">
              <a:extLst>
                <a:ext uri="{FF2B5EF4-FFF2-40B4-BE49-F238E27FC236}">
                  <a16:creationId xmlns:a16="http://schemas.microsoft.com/office/drawing/2014/main" id="{43C92640-C69A-6905-EFD6-7FE87C999CCB}"/>
                </a:ext>
              </a:extLst>
            </p:cNvPr>
            <p:cNvSpPr/>
            <p:nvPr/>
          </p:nvSpPr>
          <p:spPr>
            <a:xfrm>
              <a:off x="10438185" y="3811841"/>
              <a:ext cx="17915" cy="17878"/>
            </a:xfrm>
            <a:custGeom>
              <a:avLst/>
              <a:gdLst/>
              <a:ahLst/>
              <a:cxnLst/>
              <a:rect l="l" t="t" r="r" b="b"/>
              <a:pathLst>
                <a:path w="485" h="484" extrusionOk="0">
                  <a:moveTo>
                    <a:pt x="243" y="1"/>
                  </a:moveTo>
                  <a:cubicBezTo>
                    <a:pt x="108" y="1"/>
                    <a:pt x="1" y="108"/>
                    <a:pt x="1" y="242"/>
                  </a:cubicBezTo>
                  <a:cubicBezTo>
                    <a:pt x="1" y="377"/>
                    <a:pt x="108" y="484"/>
                    <a:pt x="243" y="484"/>
                  </a:cubicBezTo>
                  <a:cubicBezTo>
                    <a:pt x="377" y="484"/>
                    <a:pt x="484" y="377"/>
                    <a:pt x="484" y="242"/>
                  </a:cubicBezTo>
                  <a:cubicBezTo>
                    <a:pt x="484" y="108"/>
                    <a:pt x="377" y="1"/>
                    <a:pt x="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22;p75">
              <a:extLst>
                <a:ext uri="{FF2B5EF4-FFF2-40B4-BE49-F238E27FC236}">
                  <a16:creationId xmlns:a16="http://schemas.microsoft.com/office/drawing/2014/main" id="{9E5C59B6-C735-29C9-E695-3FC506F58D50}"/>
                </a:ext>
              </a:extLst>
            </p:cNvPr>
            <p:cNvSpPr/>
            <p:nvPr/>
          </p:nvSpPr>
          <p:spPr>
            <a:xfrm>
              <a:off x="10475861" y="3365673"/>
              <a:ext cx="19872" cy="541910"/>
            </a:xfrm>
            <a:custGeom>
              <a:avLst/>
              <a:gdLst/>
              <a:ahLst/>
              <a:cxnLst/>
              <a:rect l="l" t="t" r="r" b="b"/>
              <a:pathLst>
                <a:path w="538" h="14671" extrusionOk="0">
                  <a:moveTo>
                    <a:pt x="1" y="1"/>
                  </a:moveTo>
                  <a:lnTo>
                    <a:pt x="1" y="14671"/>
                  </a:lnTo>
                  <a:lnTo>
                    <a:pt x="538" y="14671"/>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23;p75">
              <a:extLst>
                <a:ext uri="{FF2B5EF4-FFF2-40B4-BE49-F238E27FC236}">
                  <a16:creationId xmlns:a16="http://schemas.microsoft.com/office/drawing/2014/main" id="{A9E80746-903C-3424-D4EA-2A9152E7DBCF}"/>
                </a:ext>
              </a:extLst>
            </p:cNvPr>
            <p:cNvSpPr/>
            <p:nvPr/>
          </p:nvSpPr>
          <p:spPr>
            <a:xfrm>
              <a:off x="10329146" y="3557563"/>
              <a:ext cx="96185" cy="19835"/>
            </a:xfrm>
            <a:custGeom>
              <a:avLst/>
              <a:gdLst/>
              <a:ahLst/>
              <a:cxnLst/>
              <a:rect l="l" t="t" r="r" b="b"/>
              <a:pathLst>
                <a:path w="2604" h="537" extrusionOk="0">
                  <a:moveTo>
                    <a:pt x="269" y="0"/>
                  </a:moveTo>
                  <a:cubicBezTo>
                    <a:pt x="122" y="0"/>
                    <a:pt x="0" y="120"/>
                    <a:pt x="0" y="269"/>
                  </a:cubicBezTo>
                  <a:cubicBezTo>
                    <a:pt x="0" y="416"/>
                    <a:pt x="122" y="537"/>
                    <a:pt x="269" y="537"/>
                  </a:cubicBezTo>
                  <a:lnTo>
                    <a:pt x="2336" y="537"/>
                  </a:lnTo>
                  <a:cubicBezTo>
                    <a:pt x="2484" y="537"/>
                    <a:pt x="2604" y="416"/>
                    <a:pt x="2604" y="269"/>
                  </a:cubicBezTo>
                  <a:cubicBezTo>
                    <a:pt x="2604" y="120"/>
                    <a:pt x="2484" y="0"/>
                    <a:pt x="2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24;p75">
              <a:extLst>
                <a:ext uri="{FF2B5EF4-FFF2-40B4-BE49-F238E27FC236}">
                  <a16:creationId xmlns:a16="http://schemas.microsoft.com/office/drawing/2014/main" id="{79E78347-C4D9-1011-03D6-684F3C614E33}"/>
                </a:ext>
              </a:extLst>
            </p:cNvPr>
            <p:cNvSpPr/>
            <p:nvPr/>
          </p:nvSpPr>
          <p:spPr>
            <a:xfrm>
              <a:off x="10573561" y="3352782"/>
              <a:ext cx="128949" cy="92750"/>
            </a:xfrm>
            <a:custGeom>
              <a:avLst/>
              <a:gdLst/>
              <a:ahLst/>
              <a:cxnLst/>
              <a:rect l="l" t="t" r="r" b="b"/>
              <a:pathLst>
                <a:path w="3491" h="2511" extrusionOk="0">
                  <a:moveTo>
                    <a:pt x="1087" y="1"/>
                  </a:moveTo>
                  <a:lnTo>
                    <a:pt x="1" y="1557"/>
                  </a:lnTo>
                  <a:lnTo>
                    <a:pt x="3490" y="2511"/>
                  </a:lnTo>
                  <a:lnTo>
                    <a:pt x="3490" y="645"/>
                  </a:lnTo>
                  <a:lnTo>
                    <a:pt x="10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25;p75">
              <a:extLst>
                <a:ext uri="{FF2B5EF4-FFF2-40B4-BE49-F238E27FC236}">
                  <a16:creationId xmlns:a16="http://schemas.microsoft.com/office/drawing/2014/main" id="{3F2AEDF9-0F67-4740-5C13-3891191190AC}"/>
                </a:ext>
              </a:extLst>
            </p:cNvPr>
            <p:cNvSpPr/>
            <p:nvPr/>
          </p:nvSpPr>
          <p:spPr>
            <a:xfrm>
              <a:off x="10268642" y="3352782"/>
              <a:ext cx="128949" cy="92750"/>
            </a:xfrm>
            <a:custGeom>
              <a:avLst/>
              <a:gdLst/>
              <a:ahLst/>
              <a:cxnLst/>
              <a:rect l="l" t="t" r="r" b="b"/>
              <a:pathLst>
                <a:path w="3491" h="2511" extrusionOk="0">
                  <a:moveTo>
                    <a:pt x="2417" y="1"/>
                  </a:moveTo>
                  <a:lnTo>
                    <a:pt x="1" y="645"/>
                  </a:lnTo>
                  <a:lnTo>
                    <a:pt x="1" y="2511"/>
                  </a:lnTo>
                  <a:lnTo>
                    <a:pt x="3490" y="1557"/>
                  </a:lnTo>
                  <a:lnTo>
                    <a:pt x="24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26;p75">
              <a:extLst>
                <a:ext uri="{FF2B5EF4-FFF2-40B4-BE49-F238E27FC236}">
                  <a16:creationId xmlns:a16="http://schemas.microsoft.com/office/drawing/2014/main" id="{275C2892-A792-6875-3C7F-1E2B00CF6DD5}"/>
                </a:ext>
              </a:extLst>
            </p:cNvPr>
            <p:cNvSpPr/>
            <p:nvPr/>
          </p:nvSpPr>
          <p:spPr>
            <a:xfrm>
              <a:off x="10428803" y="3352782"/>
              <a:ext cx="113546" cy="85326"/>
            </a:xfrm>
            <a:custGeom>
              <a:avLst/>
              <a:gdLst/>
              <a:ahLst/>
              <a:cxnLst/>
              <a:rect l="l" t="t" r="r" b="b"/>
              <a:pathLst>
                <a:path w="3074" h="2310" extrusionOk="0">
                  <a:moveTo>
                    <a:pt x="0" y="1"/>
                  </a:moveTo>
                  <a:lnTo>
                    <a:pt x="1543" y="2309"/>
                  </a:lnTo>
                  <a:lnTo>
                    <a:pt x="3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27;p75">
              <a:extLst>
                <a:ext uri="{FF2B5EF4-FFF2-40B4-BE49-F238E27FC236}">
                  <a16:creationId xmlns:a16="http://schemas.microsoft.com/office/drawing/2014/main" id="{56BB305D-1491-742F-D79B-31632C98F8BF}"/>
                </a:ext>
              </a:extLst>
            </p:cNvPr>
            <p:cNvSpPr/>
            <p:nvPr/>
          </p:nvSpPr>
          <p:spPr>
            <a:xfrm>
              <a:off x="10357883" y="3299259"/>
              <a:ext cx="127951" cy="172055"/>
            </a:xfrm>
            <a:custGeom>
              <a:avLst/>
              <a:gdLst/>
              <a:ahLst/>
              <a:cxnLst/>
              <a:rect l="l" t="t" r="r" b="b"/>
              <a:pathLst>
                <a:path w="3464" h="4658" extrusionOk="0">
                  <a:moveTo>
                    <a:pt x="967" y="0"/>
                  </a:moveTo>
                  <a:lnTo>
                    <a:pt x="1" y="1450"/>
                  </a:lnTo>
                  <a:lnTo>
                    <a:pt x="2243" y="4658"/>
                  </a:lnTo>
                  <a:lnTo>
                    <a:pt x="3463" y="3758"/>
                  </a:lnTo>
                  <a:lnTo>
                    <a:pt x="9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28;p75">
              <a:extLst>
                <a:ext uri="{FF2B5EF4-FFF2-40B4-BE49-F238E27FC236}">
                  <a16:creationId xmlns:a16="http://schemas.microsoft.com/office/drawing/2014/main" id="{B2424F51-1BB8-8C50-1EC7-64F5FEF8EEF5}"/>
                </a:ext>
              </a:extLst>
            </p:cNvPr>
            <p:cNvSpPr/>
            <p:nvPr/>
          </p:nvSpPr>
          <p:spPr>
            <a:xfrm>
              <a:off x="10485798" y="3299259"/>
              <a:ext cx="127951" cy="172055"/>
            </a:xfrm>
            <a:custGeom>
              <a:avLst/>
              <a:gdLst/>
              <a:ahLst/>
              <a:cxnLst/>
              <a:rect l="l" t="t" r="r" b="b"/>
              <a:pathLst>
                <a:path w="3464" h="4658" extrusionOk="0">
                  <a:moveTo>
                    <a:pt x="2497" y="0"/>
                  </a:moveTo>
                  <a:lnTo>
                    <a:pt x="0" y="3758"/>
                  </a:lnTo>
                  <a:lnTo>
                    <a:pt x="1222" y="4658"/>
                  </a:lnTo>
                  <a:lnTo>
                    <a:pt x="3463" y="1450"/>
                  </a:lnTo>
                  <a:lnTo>
                    <a:pt x="24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29;p75">
              <a:extLst>
                <a:ext uri="{FF2B5EF4-FFF2-40B4-BE49-F238E27FC236}">
                  <a16:creationId xmlns:a16="http://schemas.microsoft.com/office/drawing/2014/main" id="{7C9A7902-FB90-D30E-2857-1F12CC1A80CD}"/>
                </a:ext>
              </a:extLst>
            </p:cNvPr>
            <p:cNvSpPr/>
            <p:nvPr/>
          </p:nvSpPr>
          <p:spPr>
            <a:xfrm>
              <a:off x="10529421" y="3525834"/>
              <a:ext cx="124479" cy="116242"/>
            </a:xfrm>
            <a:custGeom>
              <a:avLst/>
              <a:gdLst/>
              <a:ahLst/>
              <a:cxnLst/>
              <a:rect l="l" t="t" r="r" b="b"/>
              <a:pathLst>
                <a:path w="3370" h="3147" extrusionOk="0">
                  <a:moveTo>
                    <a:pt x="981" y="0"/>
                  </a:moveTo>
                  <a:cubicBezTo>
                    <a:pt x="967" y="0"/>
                    <a:pt x="954" y="0"/>
                    <a:pt x="940" y="13"/>
                  </a:cubicBezTo>
                  <a:lnTo>
                    <a:pt x="524" y="362"/>
                  </a:lnTo>
                  <a:cubicBezTo>
                    <a:pt x="510" y="376"/>
                    <a:pt x="510" y="389"/>
                    <a:pt x="524" y="403"/>
                  </a:cubicBezTo>
                  <a:cubicBezTo>
                    <a:pt x="591" y="510"/>
                    <a:pt x="847" y="967"/>
                    <a:pt x="457" y="1745"/>
                  </a:cubicBezTo>
                  <a:cubicBezTo>
                    <a:pt x="0" y="2631"/>
                    <a:pt x="1357" y="2912"/>
                    <a:pt x="1357" y="2912"/>
                  </a:cubicBezTo>
                  <a:cubicBezTo>
                    <a:pt x="1357" y="2912"/>
                    <a:pt x="1584" y="2980"/>
                    <a:pt x="1732" y="3127"/>
                  </a:cubicBezTo>
                  <a:cubicBezTo>
                    <a:pt x="1732" y="3140"/>
                    <a:pt x="1739" y="3147"/>
                    <a:pt x="1747" y="3147"/>
                  </a:cubicBezTo>
                  <a:cubicBezTo>
                    <a:pt x="1756" y="3147"/>
                    <a:pt x="1766" y="3140"/>
                    <a:pt x="1772" y="3127"/>
                  </a:cubicBezTo>
                  <a:cubicBezTo>
                    <a:pt x="1906" y="2980"/>
                    <a:pt x="2135" y="2912"/>
                    <a:pt x="2135" y="2912"/>
                  </a:cubicBezTo>
                  <a:cubicBezTo>
                    <a:pt x="2135" y="2912"/>
                    <a:pt x="2162" y="2899"/>
                    <a:pt x="2189" y="2899"/>
                  </a:cubicBezTo>
                  <a:cubicBezTo>
                    <a:pt x="2216" y="2885"/>
                    <a:pt x="2255" y="2845"/>
                    <a:pt x="2296" y="2832"/>
                  </a:cubicBezTo>
                  <a:cubicBezTo>
                    <a:pt x="2631" y="2724"/>
                    <a:pt x="3370" y="2443"/>
                    <a:pt x="3007" y="1745"/>
                  </a:cubicBezTo>
                  <a:cubicBezTo>
                    <a:pt x="2618" y="967"/>
                    <a:pt x="2873" y="510"/>
                    <a:pt x="2940" y="403"/>
                  </a:cubicBezTo>
                  <a:cubicBezTo>
                    <a:pt x="2953" y="389"/>
                    <a:pt x="2953" y="376"/>
                    <a:pt x="2940" y="362"/>
                  </a:cubicBezTo>
                  <a:lnTo>
                    <a:pt x="2564" y="40"/>
                  </a:lnTo>
                  <a:lnTo>
                    <a:pt x="2524" y="40"/>
                  </a:lnTo>
                  <a:cubicBezTo>
                    <a:pt x="2470" y="67"/>
                    <a:pt x="2416" y="94"/>
                    <a:pt x="2363" y="108"/>
                  </a:cubicBezTo>
                  <a:cubicBezTo>
                    <a:pt x="2355" y="110"/>
                    <a:pt x="2346" y="111"/>
                    <a:pt x="2338" y="111"/>
                  </a:cubicBezTo>
                  <a:cubicBezTo>
                    <a:pt x="2315" y="111"/>
                    <a:pt x="2292" y="103"/>
                    <a:pt x="2268" y="103"/>
                  </a:cubicBezTo>
                  <a:cubicBezTo>
                    <a:pt x="2260" y="103"/>
                    <a:pt x="2251" y="104"/>
                    <a:pt x="2242" y="108"/>
                  </a:cubicBezTo>
                  <a:cubicBezTo>
                    <a:pt x="2191" y="118"/>
                    <a:pt x="2143" y="122"/>
                    <a:pt x="2100" y="122"/>
                  </a:cubicBezTo>
                  <a:cubicBezTo>
                    <a:pt x="1920" y="122"/>
                    <a:pt x="1815" y="46"/>
                    <a:pt x="1772" y="13"/>
                  </a:cubicBezTo>
                  <a:cubicBezTo>
                    <a:pt x="1766" y="7"/>
                    <a:pt x="1759" y="3"/>
                    <a:pt x="1752" y="3"/>
                  </a:cubicBezTo>
                  <a:cubicBezTo>
                    <a:pt x="1746" y="3"/>
                    <a:pt x="1739" y="7"/>
                    <a:pt x="1732" y="13"/>
                  </a:cubicBezTo>
                  <a:cubicBezTo>
                    <a:pt x="1691" y="46"/>
                    <a:pt x="1585" y="119"/>
                    <a:pt x="1408" y="119"/>
                  </a:cubicBezTo>
                  <a:cubicBezTo>
                    <a:pt x="1295" y="119"/>
                    <a:pt x="1153" y="89"/>
                    <a:pt x="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30;p75">
              <a:extLst>
                <a:ext uri="{FF2B5EF4-FFF2-40B4-BE49-F238E27FC236}">
                  <a16:creationId xmlns:a16="http://schemas.microsoft.com/office/drawing/2014/main" id="{5FF0850E-C114-16AF-4CE0-B2D5A4DC1C53}"/>
                </a:ext>
              </a:extLst>
            </p:cNvPr>
            <p:cNvSpPr/>
            <p:nvPr/>
          </p:nvSpPr>
          <p:spPr>
            <a:xfrm>
              <a:off x="10609723" y="3632916"/>
              <a:ext cx="37" cy="37"/>
            </a:xfrm>
            <a:custGeom>
              <a:avLst/>
              <a:gdLst/>
              <a:ahLst/>
              <a:cxnLst/>
              <a:rect l="l" t="t" r="r" b="b"/>
              <a:pathLst>
                <a:path w="1" h="1" extrusionOk="0">
                  <a:moveTo>
                    <a:pt x="1" y="0"/>
                  </a:moveTo>
                  <a:close/>
                </a:path>
              </a:pathLst>
            </a:custGeom>
            <a:solidFill>
              <a:srgbClr val="FFD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2038;p75">
            <a:extLst>
              <a:ext uri="{FF2B5EF4-FFF2-40B4-BE49-F238E27FC236}">
                <a16:creationId xmlns:a16="http://schemas.microsoft.com/office/drawing/2014/main" id="{DAEF977E-6E14-AC67-EC2D-E1AC07899052}"/>
              </a:ext>
            </a:extLst>
          </p:cNvPr>
          <p:cNvGrpSpPr/>
          <p:nvPr/>
        </p:nvGrpSpPr>
        <p:grpSpPr>
          <a:xfrm>
            <a:off x="6018811" y="4345203"/>
            <a:ext cx="365659" cy="323663"/>
            <a:chOff x="8003561" y="3339669"/>
            <a:chExt cx="632629" cy="559972"/>
          </a:xfrm>
        </p:grpSpPr>
        <p:sp>
          <p:nvSpPr>
            <p:cNvPr id="39" name="Google Shape;2039;p75">
              <a:extLst>
                <a:ext uri="{FF2B5EF4-FFF2-40B4-BE49-F238E27FC236}">
                  <a16:creationId xmlns:a16="http://schemas.microsoft.com/office/drawing/2014/main" id="{606CF6A5-7124-DF0F-FEC0-5BFC3DC06B73}"/>
                </a:ext>
              </a:extLst>
            </p:cNvPr>
            <p:cNvSpPr/>
            <p:nvPr/>
          </p:nvSpPr>
          <p:spPr>
            <a:xfrm>
              <a:off x="8034293" y="3497540"/>
              <a:ext cx="559751" cy="358959"/>
            </a:xfrm>
            <a:custGeom>
              <a:avLst/>
              <a:gdLst/>
              <a:ahLst/>
              <a:cxnLst/>
              <a:rect l="l" t="t" r="r" b="b"/>
              <a:pathLst>
                <a:path w="15154" h="9718" extrusionOk="0">
                  <a:moveTo>
                    <a:pt x="7583" y="1"/>
                  </a:moveTo>
                  <a:lnTo>
                    <a:pt x="350" y="364"/>
                  </a:lnTo>
                  <a:lnTo>
                    <a:pt x="1" y="1155"/>
                  </a:lnTo>
                  <a:lnTo>
                    <a:pt x="1" y="9356"/>
                  </a:lnTo>
                  <a:lnTo>
                    <a:pt x="7758" y="9718"/>
                  </a:lnTo>
                  <a:lnTo>
                    <a:pt x="15153" y="9356"/>
                  </a:lnTo>
                  <a:lnTo>
                    <a:pt x="15153" y="364"/>
                  </a:lnTo>
                  <a:lnTo>
                    <a:pt x="75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40;p75">
              <a:extLst>
                <a:ext uri="{FF2B5EF4-FFF2-40B4-BE49-F238E27FC236}">
                  <a16:creationId xmlns:a16="http://schemas.microsoft.com/office/drawing/2014/main" id="{1392FD29-4760-7D1F-4F74-003997C5DA51}"/>
                </a:ext>
              </a:extLst>
            </p:cNvPr>
            <p:cNvSpPr/>
            <p:nvPr/>
          </p:nvSpPr>
          <p:spPr>
            <a:xfrm>
              <a:off x="8454715" y="3612083"/>
              <a:ext cx="97663" cy="88761"/>
            </a:xfrm>
            <a:custGeom>
              <a:avLst/>
              <a:gdLst/>
              <a:ahLst/>
              <a:cxnLst/>
              <a:rect l="l" t="t" r="r" b="b"/>
              <a:pathLst>
                <a:path w="2644" h="2403" extrusionOk="0">
                  <a:moveTo>
                    <a:pt x="362" y="0"/>
                  </a:moveTo>
                  <a:cubicBezTo>
                    <a:pt x="161" y="0"/>
                    <a:pt x="0" y="162"/>
                    <a:pt x="0" y="362"/>
                  </a:cubicBezTo>
                  <a:lnTo>
                    <a:pt x="0" y="2041"/>
                  </a:lnTo>
                  <a:cubicBezTo>
                    <a:pt x="0" y="2241"/>
                    <a:pt x="161" y="2402"/>
                    <a:pt x="362" y="2402"/>
                  </a:cubicBezTo>
                  <a:lnTo>
                    <a:pt x="1235" y="2402"/>
                  </a:lnTo>
                  <a:lnTo>
                    <a:pt x="1503" y="2041"/>
                  </a:lnTo>
                  <a:lnTo>
                    <a:pt x="1758" y="2402"/>
                  </a:lnTo>
                  <a:lnTo>
                    <a:pt x="2295" y="2402"/>
                  </a:lnTo>
                  <a:cubicBezTo>
                    <a:pt x="2483" y="2402"/>
                    <a:pt x="2644" y="2241"/>
                    <a:pt x="2644" y="2041"/>
                  </a:cubicBezTo>
                  <a:lnTo>
                    <a:pt x="2644" y="362"/>
                  </a:lnTo>
                  <a:cubicBezTo>
                    <a:pt x="2644" y="162"/>
                    <a:pt x="2483" y="0"/>
                    <a:pt x="2295" y="0"/>
                  </a:cubicBezTo>
                  <a:lnTo>
                    <a:pt x="1758" y="0"/>
                  </a:lnTo>
                  <a:lnTo>
                    <a:pt x="1503" y="349"/>
                  </a:lnTo>
                  <a:lnTo>
                    <a:pt x="12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41;p75">
              <a:extLst>
                <a:ext uri="{FF2B5EF4-FFF2-40B4-BE49-F238E27FC236}">
                  <a16:creationId xmlns:a16="http://schemas.microsoft.com/office/drawing/2014/main" id="{EC538F3F-07DF-C84A-D228-6307657F83ED}"/>
                </a:ext>
              </a:extLst>
            </p:cNvPr>
            <p:cNvSpPr/>
            <p:nvPr/>
          </p:nvSpPr>
          <p:spPr>
            <a:xfrm>
              <a:off x="8168154" y="3563510"/>
              <a:ext cx="37" cy="37"/>
            </a:xfrm>
            <a:custGeom>
              <a:avLst/>
              <a:gdLst/>
              <a:ahLst/>
              <a:cxnLst/>
              <a:rect l="l" t="t" r="r" b="b"/>
              <a:pathLst>
                <a:path w="1" h="1" extrusionOk="0">
                  <a:moveTo>
                    <a:pt x="1" y="0"/>
                  </a:moveTo>
                  <a:close/>
                </a:path>
              </a:pathLst>
            </a:custGeom>
            <a:solidFill>
              <a:srgbClr val="3C87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42;p75">
              <a:extLst>
                <a:ext uri="{FF2B5EF4-FFF2-40B4-BE49-F238E27FC236}">
                  <a16:creationId xmlns:a16="http://schemas.microsoft.com/office/drawing/2014/main" id="{DC05A8D6-6A94-3500-BA37-5A1E4ACDEFF9}"/>
                </a:ext>
              </a:extLst>
            </p:cNvPr>
            <p:cNvSpPr/>
            <p:nvPr/>
          </p:nvSpPr>
          <p:spPr>
            <a:xfrm>
              <a:off x="8500333" y="3612083"/>
              <a:ext cx="19318" cy="88761"/>
            </a:xfrm>
            <a:custGeom>
              <a:avLst/>
              <a:gdLst/>
              <a:ahLst/>
              <a:cxnLst/>
              <a:rect l="l" t="t" r="r" b="b"/>
              <a:pathLst>
                <a:path w="523" h="2403" extrusionOk="0">
                  <a:moveTo>
                    <a:pt x="0" y="0"/>
                  </a:moveTo>
                  <a:lnTo>
                    <a:pt x="0" y="2402"/>
                  </a:lnTo>
                  <a:lnTo>
                    <a:pt x="523" y="2402"/>
                  </a:lnTo>
                  <a:lnTo>
                    <a:pt x="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43;p75">
              <a:extLst>
                <a:ext uri="{FF2B5EF4-FFF2-40B4-BE49-F238E27FC236}">
                  <a16:creationId xmlns:a16="http://schemas.microsoft.com/office/drawing/2014/main" id="{D932093F-3469-2192-3824-5258669358CF}"/>
                </a:ext>
              </a:extLst>
            </p:cNvPr>
            <p:cNvSpPr/>
            <p:nvPr/>
          </p:nvSpPr>
          <p:spPr>
            <a:xfrm>
              <a:off x="8003561" y="3382036"/>
              <a:ext cx="632629" cy="142320"/>
            </a:xfrm>
            <a:custGeom>
              <a:avLst/>
              <a:gdLst/>
              <a:ahLst/>
              <a:cxnLst/>
              <a:rect l="l" t="t" r="r" b="b"/>
              <a:pathLst>
                <a:path w="17127" h="3853" extrusionOk="0">
                  <a:moveTo>
                    <a:pt x="350" y="1"/>
                  </a:moveTo>
                  <a:cubicBezTo>
                    <a:pt x="162" y="1"/>
                    <a:pt x="1" y="148"/>
                    <a:pt x="1" y="350"/>
                  </a:cubicBezTo>
                  <a:lnTo>
                    <a:pt x="1" y="3503"/>
                  </a:lnTo>
                  <a:cubicBezTo>
                    <a:pt x="1" y="3691"/>
                    <a:pt x="162" y="3852"/>
                    <a:pt x="350" y="3852"/>
                  </a:cubicBezTo>
                  <a:lnTo>
                    <a:pt x="4242" y="3852"/>
                  </a:lnTo>
                  <a:lnTo>
                    <a:pt x="5006" y="3503"/>
                  </a:lnTo>
                  <a:lnTo>
                    <a:pt x="5409" y="3852"/>
                  </a:lnTo>
                  <a:lnTo>
                    <a:pt x="16778" y="3852"/>
                  </a:lnTo>
                  <a:cubicBezTo>
                    <a:pt x="16978" y="3852"/>
                    <a:pt x="17127" y="3691"/>
                    <a:pt x="17127" y="3503"/>
                  </a:cubicBezTo>
                  <a:lnTo>
                    <a:pt x="17127" y="350"/>
                  </a:lnTo>
                  <a:cubicBezTo>
                    <a:pt x="17127" y="148"/>
                    <a:pt x="16978" y="1"/>
                    <a:pt x="16778" y="1"/>
                  </a:cubicBezTo>
                  <a:lnTo>
                    <a:pt x="6402" y="1"/>
                  </a:lnTo>
                  <a:lnTo>
                    <a:pt x="5906" y="350"/>
                  </a:lnTo>
                  <a:lnTo>
                    <a:pt x="50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44;p75">
              <a:extLst>
                <a:ext uri="{FF2B5EF4-FFF2-40B4-BE49-F238E27FC236}">
                  <a16:creationId xmlns:a16="http://schemas.microsoft.com/office/drawing/2014/main" id="{6AD2A36F-839B-E927-2B9A-5434EEB8B522}"/>
                </a:ext>
              </a:extLst>
            </p:cNvPr>
            <p:cNvSpPr/>
            <p:nvPr/>
          </p:nvSpPr>
          <p:spPr>
            <a:xfrm>
              <a:off x="8404148" y="3411808"/>
              <a:ext cx="41665" cy="82814"/>
            </a:xfrm>
            <a:custGeom>
              <a:avLst/>
              <a:gdLst/>
              <a:ahLst/>
              <a:cxnLst/>
              <a:rect l="l" t="t" r="r" b="b"/>
              <a:pathLst>
                <a:path w="1128" h="2242" extrusionOk="0">
                  <a:moveTo>
                    <a:pt x="269" y="0"/>
                  </a:moveTo>
                  <a:cubicBezTo>
                    <a:pt x="121" y="0"/>
                    <a:pt x="0" y="120"/>
                    <a:pt x="0" y="269"/>
                  </a:cubicBezTo>
                  <a:lnTo>
                    <a:pt x="0" y="1973"/>
                  </a:lnTo>
                  <a:cubicBezTo>
                    <a:pt x="0" y="2094"/>
                    <a:pt x="94" y="2214"/>
                    <a:pt x="215" y="2228"/>
                  </a:cubicBezTo>
                  <a:cubicBezTo>
                    <a:pt x="242" y="2228"/>
                    <a:pt x="255" y="2241"/>
                    <a:pt x="443" y="2241"/>
                  </a:cubicBezTo>
                  <a:cubicBezTo>
                    <a:pt x="537" y="2241"/>
                    <a:pt x="671" y="2241"/>
                    <a:pt x="859" y="2228"/>
                  </a:cubicBezTo>
                  <a:cubicBezTo>
                    <a:pt x="1006" y="2228"/>
                    <a:pt x="1128" y="2121"/>
                    <a:pt x="1128" y="1973"/>
                  </a:cubicBezTo>
                  <a:cubicBezTo>
                    <a:pt x="1128" y="1826"/>
                    <a:pt x="1006" y="1704"/>
                    <a:pt x="859" y="1704"/>
                  </a:cubicBezTo>
                  <a:lnTo>
                    <a:pt x="523" y="1704"/>
                  </a:lnTo>
                  <a:lnTo>
                    <a:pt x="523" y="269"/>
                  </a:lnTo>
                  <a:cubicBezTo>
                    <a:pt x="523" y="120"/>
                    <a:pt x="416" y="0"/>
                    <a:pt x="2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45;p75">
              <a:extLst>
                <a:ext uri="{FF2B5EF4-FFF2-40B4-BE49-F238E27FC236}">
                  <a16:creationId xmlns:a16="http://schemas.microsoft.com/office/drawing/2014/main" id="{857D1A9A-E299-ABDA-8730-F7CD66B0651E}"/>
                </a:ext>
              </a:extLst>
            </p:cNvPr>
            <p:cNvSpPr/>
            <p:nvPr/>
          </p:nvSpPr>
          <p:spPr>
            <a:xfrm>
              <a:off x="8456156" y="3411808"/>
              <a:ext cx="19872" cy="82814"/>
            </a:xfrm>
            <a:custGeom>
              <a:avLst/>
              <a:gdLst/>
              <a:ahLst/>
              <a:cxnLst/>
              <a:rect l="l" t="t" r="r" b="b"/>
              <a:pathLst>
                <a:path w="538" h="2242" extrusionOk="0">
                  <a:moveTo>
                    <a:pt x="269" y="0"/>
                  </a:moveTo>
                  <a:cubicBezTo>
                    <a:pt x="122" y="0"/>
                    <a:pt x="1" y="120"/>
                    <a:pt x="1" y="269"/>
                  </a:cubicBezTo>
                  <a:lnTo>
                    <a:pt x="1" y="1973"/>
                  </a:lnTo>
                  <a:cubicBezTo>
                    <a:pt x="1" y="2121"/>
                    <a:pt x="122" y="2241"/>
                    <a:pt x="269" y="2241"/>
                  </a:cubicBezTo>
                  <a:cubicBezTo>
                    <a:pt x="418" y="2241"/>
                    <a:pt x="538" y="2121"/>
                    <a:pt x="538" y="1973"/>
                  </a:cubicBezTo>
                  <a:lnTo>
                    <a:pt x="538" y="269"/>
                  </a:lnTo>
                  <a:cubicBezTo>
                    <a:pt x="538" y="120"/>
                    <a:pt x="418" y="0"/>
                    <a:pt x="2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46;p75">
              <a:extLst>
                <a:ext uri="{FF2B5EF4-FFF2-40B4-BE49-F238E27FC236}">
                  <a16:creationId xmlns:a16="http://schemas.microsoft.com/office/drawing/2014/main" id="{4AFAB753-1505-054B-36C0-4EEA16D33CF5}"/>
                </a:ext>
              </a:extLst>
            </p:cNvPr>
            <p:cNvSpPr/>
            <p:nvPr/>
          </p:nvSpPr>
          <p:spPr>
            <a:xfrm>
              <a:off x="8568224" y="3412288"/>
              <a:ext cx="45618" cy="81854"/>
            </a:xfrm>
            <a:custGeom>
              <a:avLst/>
              <a:gdLst/>
              <a:ahLst/>
              <a:cxnLst/>
              <a:rect l="l" t="t" r="r" b="b"/>
              <a:pathLst>
                <a:path w="1235" h="2216" extrusionOk="0">
                  <a:moveTo>
                    <a:pt x="256" y="0"/>
                  </a:moveTo>
                  <a:cubicBezTo>
                    <a:pt x="108" y="0"/>
                    <a:pt x="0" y="121"/>
                    <a:pt x="0" y="269"/>
                  </a:cubicBezTo>
                  <a:lnTo>
                    <a:pt x="0" y="1947"/>
                  </a:lnTo>
                  <a:cubicBezTo>
                    <a:pt x="0" y="2094"/>
                    <a:pt x="108" y="2215"/>
                    <a:pt x="256" y="2215"/>
                  </a:cubicBezTo>
                  <a:lnTo>
                    <a:pt x="967" y="2215"/>
                  </a:lnTo>
                  <a:cubicBezTo>
                    <a:pt x="1115" y="2215"/>
                    <a:pt x="1235" y="2094"/>
                    <a:pt x="1235" y="1947"/>
                  </a:cubicBezTo>
                  <a:cubicBezTo>
                    <a:pt x="1235" y="1799"/>
                    <a:pt x="1115" y="1691"/>
                    <a:pt x="967" y="1691"/>
                  </a:cubicBezTo>
                  <a:lnTo>
                    <a:pt x="524" y="1691"/>
                  </a:lnTo>
                  <a:lnTo>
                    <a:pt x="524" y="1369"/>
                  </a:lnTo>
                  <a:lnTo>
                    <a:pt x="913" y="1369"/>
                  </a:lnTo>
                  <a:cubicBezTo>
                    <a:pt x="1061" y="1369"/>
                    <a:pt x="1181" y="1249"/>
                    <a:pt x="1181" y="1101"/>
                  </a:cubicBezTo>
                  <a:cubicBezTo>
                    <a:pt x="1181" y="966"/>
                    <a:pt x="1061" y="846"/>
                    <a:pt x="913" y="846"/>
                  </a:cubicBezTo>
                  <a:lnTo>
                    <a:pt x="524" y="846"/>
                  </a:lnTo>
                  <a:lnTo>
                    <a:pt x="524" y="524"/>
                  </a:lnTo>
                  <a:lnTo>
                    <a:pt x="967" y="524"/>
                  </a:lnTo>
                  <a:cubicBezTo>
                    <a:pt x="1115" y="524"/>
                    <a:pt x="1235" y="403"/>
                    <a:pt x="1235" y="269"/>
                  </a:cubicBezTo>
                  <a:cubicBezTo>
                    <a:pt x="1235" y="121"/>
                    <a:pt x="1115" y="0"/>
                    <a:pt x="9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47;p75">
              <a:extLst>
                <a:ext uri="{FF2B5EF4-FFF2-40B4-BE49-F238E27FC236}">
                  <a16:creationId xmlns:a16="http://schemas.microsoft.com/office/drawing/2014/main" id="{276A1275-0283-5A1B-C5AE-9E1A1ECAF969}"/>
                </a:ext>
              </a:extLst>
            </p:cNvPr>
            <p:cNvSpPr/>
            <p:nvPr/>
          </p:nvSpPr>
          <p:spPr>
            <a:xfrm>
              <a:off x="8486445" y="3411808"/>
              <a:ext cx="71880" cy="82814"/>
            </a:xfrm>
            <a:custGeom>
              <a:avLst/>
              <a:gdLst/>
              <a:ahLst/>
              <a:cxnLst/>
              <a:rect l="l" t="t" r="r" b="b"/>
              <a:pathLst>
                <a:path w="1946" h="2242" extrusionOk="0">
                  <a:moveTo>
                    <a:pt x="1114" y="0"/>
                  </a:moveTo>
                  <a:cubicBezTo>
                    <a:pt x="510" y="0"/>
                    <a:pt x="0" y="510"/>
                    <a:pt x="0" y="1114"/>
                  </a:cubicBezTo>
                  <a:cubicBezTo>
                    <a:pt x="0" y="1731"/>
                    <a:pt x="510" y="2241"/>
                    <a:pt x="1114" y="2241"/>
                  </a:cubicBezTo>
                  <a:cubicBezTo>
                    <a:pt x="1369" y="2241"/>
                    <a:pt x="1584" y="2148"/>
                    <a:pt x="1758" y="1999"/>
                  </a:cubicBezTo>
                  <a:cubicBezTo>
                    <a:pt x="1799" y="1973"/>
                    <a:pt x="1826" y="1933"/>
                    <a:pt x="1852" y="1906"/>
                  </a:cubicBezTo>
                  <a:cubicBezTo>
                    <a:pt x="1946" y="1785"/>
                    <a:pt x="1933" y="1624"/>
                    <a:pt x="1826" y="1530"/>
                  </a:cubicBezTo>
                  <a:cubicBezTo>
                    <a:pt x="1777" y="1488"/>
                    <a:pt x="1715" y="1467"/>
                    <a:pt x="1653" y="1467"/>
                  </a:cubicBezTo>
                  <a:cubicBezTo>
                    <a:pt x="1577" y="1467"/>
                    <a:pt x="1501" y="1498"/>
                    <a:pt x="1450" y="1557"/>
                  </a:cubicBezTo>
                  <a:cubicBezTo>
                    <a:pt x="1436" y="1584"/>
                    <a:pt x="1423" y="1597"/>
                    <a:pt x="1409" y="1611"/>
                  </a:cubicBezTo>
                  <a:cubicBezTo>
                    <a:pt x="1342" y="1677"/>
                    <a:pt x="1235" y="1704"/>
                    <a:pt x="1114" y="1704"/>
                  </a:cubicBezTo>
                  <a:cubicBezTo>
                    <a:pt x="792" y="1704"/>
                    <a:pt x="537" y="1450"/>
                    <a:pt x="537" y="1114"/>
                  </a:cubicBezTo>
                  <a:cubicBezTo>
                    <a:pt x="537" y="792"/>
                    <a:pt x="792" y="537"/>
                    <a:pt x="1114" y="537"/>
                  </a:cubicBezTo>
                  <a:cubicBezTo>
                    <a:pt x="1235" y="537"/>
                    <a:pt x="1355" y="564"/>
                    <a:pt x="1450" y="631"/>
                  </a:cubicBezTo>
                  <a:cubicBezTo>
                    <a:pt x="1496" y="661"/>
                    <a:pt x="1548" y="677"/>
                    <a:pt x="1600" y="677"/>
                  </a:cubicBezTo>
                  <a:cubicBezTo>
                    <a:pt x="1682" y="677"/>
                    <a:pt x="1762" y="638"/>
                    <a:pt x="1812" y="564"/>
                  </a:cubicBezTo>
                  <a:cubicBezTo>
                    <a:pt x="1892" y="443"/>
                    <a:pt x="1865" y="282"/>
                    <a:pt x="1745" y="201"/>
                  </a:cubicBezTo>
                  <a:cubicBezTo>
                    <a:pt x="1557" y="67"/>
                    <a:pt x="1342"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48;p75">
              <a:extLst>
                <a:ext uri="{FF2B5EF4-FFF2-40B4-BE49-F238E27FC236}">
                  <a16:creationId xmlns:a16="http://schemas.microsoft.com/office/drawing/2014/main" id="{365B3620-A513-09B9-9E10-88B288A3BE58}"/>
                </a:ext>
              </a:extLst>
            </p:cNvPr>
            <p:cNvSpPr/>
            <p:nvPr/>
          </p:nvSpPr>
          <p:spPr>
            <a:xfrm>
              <a:off x="8244984" y="3411808"/>
              <a:ext cx="55554" cy="82814"/>
            </a:xfrm>
            <a:custGeom>
              <a:avLst/>
              <a:gdLst/>
              <a:ahLst/>
              <a:cxnLst/>
              <a:rect l="l" t="t" r="r" b="b"/>
              <a:pathLst>
                <a:path w="1504" h="2242" extrusionOk="0">
                  <a:moveTo>
                    <a:pt x="739" y="537"/>
                  </a:moveTo>
                  <a:cubicBezTo>
                    <a:pt x="873" y="537"/>
                    <a:pt x="967" y="631"/>
                    <a:pt x="967" y="752"/>
                  </a:cubicBezTo>
                  <a:cubicBezTo>
                    <a:pt x="967" y="872"/>
                    <a:pt x="873" y="967"/>
                    <a:pt x="739" y="967"/>
                  </a:cubicBezTo>
                  <a:lnTo>
                    <a:pt x="537" y="967"/>
                  </a:lnTo>
                  <a:lnTo>
                    <a:pt x="537" y="752"/>
                  </a:lnTo>
                  <a:lnTo>
                    <a:pt x="537" y="537"/>
                  </a:lnTo>
                  <a:close/>
                  <a:moveTo>
                    <a:pt x="269" y="0"/>
                  </a:moveTo>
                  <a:cubicBezTo>
                    <a:pt x="122" y="0"/>
                    <a:pt x="0" y="120"/>
                    <a:pt x="0" y="269"/>
                  </a:cubicBezTo>
                  <a:lnTo>
                    <a:pt x="0" y="1973"/>
                  </a:lnTo>
                  <a:cubicBezTo>
                    <a:pt x="0" y="2121"/>
                    <a:pt x="122" y="2241"/>
                    <a:pt x="269" y="2241"/>
                  </a:cubicBezTo>
                  <a:cubicBezTo>
                    <a:pt x="417" y="2241"/>
                    <a:pt x="537" y="2121"/>
                    <a:pt x="537" y="1973"/>
                  </a:cubicBezTo>
                  <a:lnTo>
                    <a:pt x="537" y="1489"/>
                  </a:lnTo>
                  <a:lnTo>
                    <a:pt x="739" y="1489"/>
                  </a:lnTo>
                  <a:cubicBezTo>
                    <a:pt x="1155" y="1489"/>
                    <a:pt x="1504" y="1154"/>
                    <a:pt x="1504" y="752"/>
                  </a:cubicBezTo>
                  <a:cubicBezTo>
                    <a:pt x="1504" y="335"/>
                    <a:pt x="1155" y="0"/>
                    <a:pt x="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49;p75">
              <a:extLst>
                <a:ext uri="{FF2B5EF4-FFF2-40B4-BE49-F238E27FC236}">
                  <a16:creationId xmlns:a16="http://schemas.microsoft.com/office/drawing/2014/main" id="{AB79686C-5AB4-17A5-A76E-094F1C2CA798}"/>
                </a:ext>
              </a:extLst>
            </p:cNvPr>
            <p:cNvSpPr/>
            <p:nvPr/>
          </p:nvSpPr>
          <p:spPr>
            <a:xfrm>
              <a:off x="8310955" y="3411808"/>
              <a:ext cx="82297" cy="82814"/>
            </a:xfrm>
            <a:custGeom>
              <a:avLst/>
              <a:gdLst/>
              <a:ahLst/>
              <a:cxnLst/>
              <a:rect l="l" t="t" r="r" b="b"/>
              <a:pathLst>
                <a:path w="2228" h="2242" extrusionOk="0">
                  <a:moveTo>
                    <a:pt x="1113" y="537"/>
                  </a:moveTo>
                  <a:cubicBezTo>
                    <a:pt x="1450" y="537"/>
                    <a:pt x="1704" y="792"/>
                    <a:pt x="1704" y="1114"/>
                  </a:cubicBezTo>
                  <a:cubicBezTo>
                    <a:pt x="1704" y="1450"/>
                    <a:pt x="1450" y="1704"/>
                    <a:pt x="1113" y="1704"/>
                  </a:cubicBezTo>
                  <a:cubicBezTo>
                    <a:pt x="791" y="1704"/>
                    <a:pt x="537" y="1450"/>
                    <a:pt x="537" y="1114"/>
                  </a:cubicBezTo>
                  <a:cubicBezTo>
                    <a:pt x="537" y="792"/>
                    <a:pt x="791" y="537"/>
                    <a:pt x="1113" y="537"/>
                  </a:cubicBezTo>
                  <a:close/>
                  <a:moveTo>
                    <a:pt x="1113" y="0"/>
                  </a:moveTo>
                  <a:cubicBezTo>
                    <a:pt x="510" y="0"/>
                    <a:pt x="0" y="510"/>
                    <a:pt x="0" y="1114"/>
                  </a:cubicBezTo>
                  <a:cubicBezTo>
                    <a:pt x="0" y="1731"/>
                    <a:pt x="510" y="2241"/>
                    <a:pt x="1113" y="2241"/>
                  </a:cubicBezTo>
                  <a:cubicBezTo>
                    <a:pt x="1731" y="2241"/>
                    <a:pt x="2228" y="1731"/>
                    <a:pt x="2228" y="1114"/>
                  </a:cubicBezTo>
                  <a:cubicBezTo>
                    <a:pt x="2228" y="510"/>
                    <a:pt x="1731"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50;p75">
              <a:extLst>
                <a:ext uri="{FF2B5EF4-FFF2-40B4-BE49-F238E27FC236}">
                  <a16:creationId xmlns:a16="http://schemas.microsoft.com/office/drawing/2014/main" id="{A05C7CC4-E593-046A-1E57-B9D9242C5A37}"/>
                </a:ext>
              </a:extLst>
            </p:cNvPr>
            <p:cNvSpPr/>
            <p:nvPr/>
          </p:nvSpPr>
          <p:spPr>
            <a:xfrm>
              <a:off x="8062550" y="3339669"/>
              <a:ext cx="176044" cy="226833"/>
            </a:xfrm>
            <a:custGeom>
              <a:avLst/>
              <a:gdLst/>
              <a:ahLst/>
              <a:cxnLst/>
              <a:rect l="l" t="t" r="r" b="b"/>
              <a:pathLst>
                <a:path w="4766" h="6141" extrusionOk="0">
                  <a:moveTo>
                    <a:pt x="2383" y="0"/>
                  </a:moveTo>
                  <a:cubicBezTo>
                    <a:pt x="2255" y="0"/>
                    <a:pt x="2128" y="34"/>
                    <a:pt x="2014" y="101"/>
                  </a:cubicBezTo>
                  <a:lnTo>
                    <a:pt x="269" y="1107"/>
                  </a:lnTo>
                  <a:cubicBezTo>
                    <a:pt x="95" y="1215"/>
                    <a:pt x="0" y="1390"/>
                    <a:pt x="0" y="1590"/>
                  </a:cubicBezTo>
                  <a:cubicBezTo>
                    <a:pt x="95" y="3228"/>
                    <a:pt x="806" y="4772"/>
                    <a:pt x="2001" y="5899"/>
                  </a:cubicBezTo>
                  <a:lnTo>
                    <a:pt x="2175" y="6060"/>
                  </a:lnTo>
                  <a:cubicBezTo>
                    <a:pt x="2235" y="6114"/>
                    <a:pt x="2309" y="6141"/>
                    <a:pt x="2383" y="6141"/>
                  </a:cubicBezTo>
                  <a:cubicBezTo>
                    <a:pt x="2457" y="6141"/>
                    <a:pt x="2531" y="6114"/>
                    <a:pt x="2591" y="6060"/>
                  </a:cubicBezTo>
                  <a:lnTo>
                    <a:pt x="2765" y="5899"/>
                  </a:lnTo>
                  <a:cubicBezTo>
                    <a:pt x="3960" y="4772"/>
                    <a:pt x="4671" y="3228"/>
                    <a:pt x="4766" y="1590"/>
                  </a:cubicBezTo>
                  <a:cubicBezTo>
                    <a:pt x="4766" y="1390"/>
                    <a:pt x="4671" y="1215"/>
                    <a:pt x="4497" y="1107"/>
                  </a:cubicBezTo>
                  <a:lnTo>
                    <a:pt x="2752" y="101"/>
                  </a:lnTo>
                  <a:cubicBezTo>
                    <a:pt x="2638" y="34"/>
                    <a:pt x="2510" y="0"/>
                    <a:pt x="2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051;p75">
              <a:extLst>
                <a:ext uri="{FF2B5EF4-FFF2-40B4-BE49-F238E27FC236}">
                  <a16:creationId xmlns:a16="http://schemas.microsoft.com/office/drawing/2014/main" id="{FDC7F08A-F9E4-B3B8-2633-DFF83073ED14}"/>
                </a:ext>
              </a:extLst>
            </p:cNvPr>
            <p:cNvSpPr/>
            <p:nvPr/>
          </p:nvSpPr>
          <p:spPr>
            <a:xfrm>
              <a:off x="8112120" y="3393967"/>
              <a:ext cx="82334" cy="94708"/>
            </a:xfrm>
            <a:custGeom>
              <a:avLst/>
              <a:gdLst/>
              <a:ahLst/>
              <a:cxnLst/>
              <a:rect l="l" t="t" r="r" b="b"/>
              <a:pathLst>
                <a:path w="2229" h="2564" extrusionOk="0">
                  <a:moveTo>
                    <a:pt x="1115" y="0"/>
                  </a:moveTo>
                  <a:lnTo>
                    <a:pt x="793" y="725"/>
                  </a:lnTo>
                  <a:lnTo>
                    <a:pt x="1" y="630"/>
                  </a:lnTo>
                  <a:lnTo>
                    <a:pt x="471" y="1275"/>
                  </a:lnTo>
                  <a:lnTo>
                    <a:pt x="1" y="1919"/>
                  </a:lnTo>
                  <a:lnTo>
                    <a:pt x="793" y="1838"/>
                  </a:lnTo>
                  <a:lnTo>
                    <a:pt x="1115" y="2563"/>
                  </a:lnTo>
                  <a:lnTo>
                    <a:pt x="1437" y="1838"/>
                  </a:lnTo>
                  <a:lnTo>
                    <a:pt x="2228" y="1919"/>
                  </a:lnTo>
                  <a:lnTo>
                    <a:pt x="2228" y="1919"/>
                  </a:lnTo>
                  <a:lnTo>
                    <a:pt x="1759" y="1275"/>
                  </a:lnTo>
                  <a:lnTo>
                    <a:pt x="2228" y="630"/>
                  </a:lnTo>
                  <a:lnTo>
                    <a:pt x="1437" y="725"/>
                  </a:lnTo>
                  <a:lnTo>
                    <a:pt x="11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52;p75">
              <a:extLst>
                <a:ext uri="{FF2B5EF4-FFF2-40B4-BE49-F238E27FC236}">
                  <a16:creationId xmlns:a16="http://schemas.microsoft.com/office/drawing/2014/main" id="{020BC94E-91AF-239B-AFEE-DDA9D78235AF}"/>
                </a:ext>
              </a:extLst>
            </p:cNvPr>
            <p:cNvSpPr/>
            <p:nvPr/>
          </p:nvSpPr>
          <p:spPr>
            <a:xfrm>
              <a:off x="8244504" y="3617033"/>
              <a:ext cx="159681" cy="239466"/>
            </a:xfrm>
            <a:custGeom>
              <a:avLst/>
              <a:gdLst/>
              <a:ahLst/>
              <a:cxnLst/>
              <a:rect l="l" t="t" r="r" b="b"/>
              <a:pathLst>
                <a:path w="4323" h="6483" extrusionOk="0">
                  <a:moveTo>
                    <a:pt x="362" y="1"/>
                  </a:moveTo>
                  <a:cubicBezTo>
                    <a:pt x="162" y="1"/>
                    <a:pt x="1" y="162"/>
                    <a:pt x="1" y="363"/>
                  </a:cubicBezTo>
                  <a:lnTo>
                    <a:pt x="1" y="6134"/>
                  </a:lnTo>
                  <a:lnTo>
                    <a:pt x="2161" y="6483"/>
                  </a:lnTo>
                  <a:lnTo>
                    <a:pt x="4322" y="6134"/>
                  </a:lnTo>
                  <a:lnTo>
                    <a:pt x="4322" y="363"/>
                  </a:lnTo>
                  <a:cubicBezTo>
                    <a:pt x="4322" y="162"/>
                    <a:pt x="4161" y="1"/>
                    <a:pt x="39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53;p75">
              <a:extLst>
                <a:ext uri="{FF2B5EF4-FFF2-40B4-BE49-F238E27FC236}">
                  <a16:creationId xmlns:a16="http://schemas.microsoft.com/office/drawing/2014/main" id="{3C29D438-16CA-F92D-730C-6431D3649038}"/>
                </a:ext>
              </a:extLst>
            </p:cNvPr>
            <p:cNvSpPr/>
            <p:nvPr/>
          </p:nvSpPr>
          <p:spPr>
            <a:xfrm>
              <a:off x="8003561" y="3843570"/>
              <a:ext cx="632629" cy="56071"/>
            </a:xfrm>
            <a:custGeom>
              <a:avLst/>
              <a:gdLst/>
              <a:ahLst/>
              <a:cxnLst/>
              <a:rect l="l" t="t" r="r" b="b"/>
              <a:pathLst>
                <a:path w="17127" h="1518" extrusionOk="0">
                  <a:moveTo>
                    <a:pt x="363" y="1"/>
                  </a:moveTo>
                  <a:cubicBezTo>
                    <a:pt x="162" y="1"/>
                    <a:pt x="1" y="162"/>
                    <a:pt x="1" y="350"/>
                  </a:cubicBezTo>
                  <a:lnTo>
                    <a:pt x="1" y="1155"/>
                  </a:lnTo>
                  <a:cubicBezTo>
                    <a:pt x="1" y="1357"/>
                    <a:pt x="162" y="1518"/>
                    <a:pt x="363" y="1518"/>
                  </a:cubicBezTo>
                  <a:lnTo>
                    <a:pt x="16764" y="1518"/>
                  </a:lnTo>
                  <a:cubicBezTo>
                    <a:pt x="16965" y="1518"/>
                    <a:pt x="17127" y="1357"/>
                    <a:pt x="17127" y="1155"/>
                  </a:cubicBezTo>
                  <a:lnTo>
                    <a:pt x="17127" y="350"/>
                  </a:lnTo>
                  <a:cubicBezTo>
                    <a:pt x="17127" y="162"/>
                    <a:pt x="16965" y="1"/>
                    <a:pt x="167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54;p75">
              <a:extLst>
                <a:ext uri="{FF2B5EF4-FFF2-40B4-BE49-F238E27FC236}">
                  <a16:creationId xmlns:a16="http://schemas.microsoft.com/office/drawing/2014/main" id="{BBBFF1B5-1A6B-09FD-BE9B-9C1412A47225}"/>
                </a:ext>
              </a:extLst>
            </p:cNvPr>
            <p:cNvSpPr/>
            <p:nvPr/>
          </p:nvSpPr>
          <p:spPr>
            <a:xfrm>
              <a:off x="8636152" y="3843570"/>
              <a:ext cx="37" cy="37"/>
            </a:xfrm>
            <a:custGeom>
              <a:avLst/>
              <a:gdLst/>
              <a:ahLst/>
              <a:cxnLst/>
              <a:rect l="l" t="t" r="r" b="b"/>
              <a:pathLst>
                <a:path w="1" h="1" extrusionOk="0">
                  <a:moveTo>
                    <a:pt x="1" y="1"/>
                  </a:moveTo>
                  <a:close/>
                </a:path>
              </a:pathLst>
            </a:custGeom>
            <a:solidFill>
              <a:srgbClr val="D7D0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55;p75">
              <a:extLst>
                <a:ext uri="{FF2B5EF4-FFF2-40B4-BE49-F238E27FC236}">
                  <a16:creationId xmlns:a16="http://schemas.microsoft.com/office/drawing/2014/main" id="{6B109B80-78F7-6D5F-837B-3AA00C9D9617}"/>
                </a:ext>
              </a:extLst>
            </p:cNvPr>
            <p:cNvSpPr/>
            <p:nvPr/>
          </p:nvSpPr>
          <p:spPr>
            <a:xfrm>
              <a:off x="8087335" y="3612083"/>
              <a:ext cx="97700" cy="88761"/>
            </a:xfrm>
            <a:custGeom>
              <a:avLst/>
              <a:gdLst/>
              <a:ahLst/>
              <a:cxnLst/>
              <a:rect l="l" t="t" r="r" b="b"/>
              <a:pathLst>
                <a:path w="2645" h="2403" extrusionOk="0">
                  <a:moveTo>
                    <a:pt x="363" y="0"/>
                  </a:moveTo>
                  <a:cubicBezTo>
                    <a:pt x="161" y="0"/>
                    <a:pt x="0" y="162"/>
                    <a:pt x="0" y="362"/>
                  </a:cubicBezTo>
                  <a:lnTo>
                    <a:pt x="0" y="2041"/>
                  </a:lnTo>
                  <a:cubicBezTo>
                    <a:pt x="0" y="2241"/>
                    <a:pt x="161" y="2402"/>
                    <a:pt x="363" y="2402"/>
                  </a:cubicBezTo>
                  <a:lnTo>
                    <a:pt x="1235" y="2402"/>
                  </a:lnTo>
                  <a:lnTo>
                    <a:pt x="1504" y="2041"/>
                  </a:lnTo>
                  <a:lnTo>
                    <a:pt x="1759" y="2402"/>
                  </a:lnTo>
                  <a:lnTo>
                    <a:pt x="2296" y="2402"/>
                  </a:lnTo>
                  <a:cubicBezTo>
                    <a:pt x="2484" y="2402"/>
                    <a:pt x="2645" y="2241"/>
                    <a:pt x="2645" y="2041"/>
                  </a:cubicBezTo>
                  <a:lnTo>
                    <a:pt x="2645" y="362"/>
                  </a:lnTo>
                  <a:cubicBezTo>
                    <a:pt x="2645" y="162"/>
                    <a:pt x="2484" y="0"/>
                    <a:pt x="2296" y="0"/>
                  </a:cubicBezTo>
                  <a:lnTo>
                    <a:pt x="1759" y="0"/>
                  </a:lnTo>
                  <a:lnTo>
                    <a:pt x="1504" y="349"/>
                  </a:lnTo>
                  <a:lnTo>
                    <a:pt x="12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056;p75">
              <a:extLst>
                <a:ext uri="{FF2B5EF4-FFF2-40B4-BE49-F238E27FC236}">
                  <a16:creationId xmlns:a16="http://schemas.microsoft.com/office/drawing/2014/main" id="{D27CF48D-0063-C1F6-9ED9-DE3D38516608}"/>
                </a:ext>
              </a:extLst>
            </p:cNvPr>
            <p:cNvSpPr/>
            <p:nvPr/>
          </p:nvSpPr>
          <p:spPr>
            <a:xfrm>
              <a:off x="8132953" y="3612083"/>
              <a:ext cx="19392" cy="88761"/>
            </a:xfrm>
            <a:custGeom>
              <a:avLst/>
              <a:gdLst/>
              <a:ahLst/>
              <a:cxnLst/>
              <a:rect l="l" t="t" r="r" b="b"/>
              <a:pathLst>
                <a:path w="525" h="2403" extrusionOk="0">
                  <a:moveTo>
                    <a:pt x="0" y="0"/>
                  </a:moveTo>
                  <a:lnTo>
                    <a:pt x="0" y="2402"/>
                  </a:lnTo>
                  <a:lnTo>
                    <a:pt x="524" y="2402"/>
                  </a:lnTo>
                  <a:lnTo>
                    <a:pt x="5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057;p75">
              <a:extLst>
                <a:ext uri="{FF2B5EF4-FFF2-40B4-BE49-F238E27FC236}">
                  <a16:creationId xmlns:a16="http://schemas.microsoft.com/office/drawing/2014/main" id="{34444632-9595-DD55-A73A-1B221204B463}"/>
                </a:ext>
              </a:extLst>
            </p:cNvPr>
            <p:cNvSpPr/>
            <p:nvPr/>
          </p:nvSpPr>
          <p:spPr>
            <a:xfrm>
              <a:off x="8274239" y="3700327"/>
              <a:ext cx="19355" cy="46652"/>
            </a:xfrm>
            <a:custGeom>
              <a:avLst/>
              <a:gdLst/>
              <a:ahLst/>
              <a:cxnLst/>
              <a:rect l="l" t="t" r="r" b="b"/>
              <a:pathLst>
                <a:path w="524" h="1263" extrusionOk="0">
                  <a:moveTo>
                    <a:pt x="255" y="0"/>
                  </a:moveTo>
                  <a:cubicBezTo>
                    <a:pt x="121" y="0"/>
                    <a:pt x="1" y="121"/>
                    <a:pt x="1" y="269"/>
                  </a:cubicBezTo>
                  <a:lnTo>
                    <a:pt x="1" y="994"/>
                  </a:lnTo>
                  <a:cubicBezTo>
                    <a:pt x="1" y="1141"/>
                    <a:pt x="121" y="1262"/>
                    <a:pt x="255" y="1262"/>
                  </a:cubicBezTo>
                  <a:cubicBezTo>
                    <a:pt x="403" y="1262"/>
                    <a:pt x="524" y="1141"/>
                    <a:pt x="524" y="994"/>
                  </a:cubicBezTo>
                  <a:lnTo>
                    <a:pt x="524" y="269"/>
                  </a:lnTo>
                  <a:cubicBezTo>
                    <a:pt x="524" y="121"/>
                    <a:pt x="403" y="0"/>
                    <a:pt x="2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2107;p75">
            <a:extLst>
              <a:ext uri="{FF2B5EF4-FFF2-40B4-BE49-F238E27FC236}">
                <a16:creationId xmlns:a16="http://schemas.microsoft.com/office/drawing/2014/main" id="{E8D71F5F-519A-6724-B44C-459C3986BE32}"/>
              </a:ext>
            </a:extLst>
          </p:cNvPr>
          <p:cNvGrpSpPr/>
          <p:nvPr/>
        </p:nvGrpSpPr>
        <p:grpSpPr>
          <a:xfrm>
            <a:off x="3280253" y="4346499"/>
            <a:ext cx="367366" cy="372832"/>
            <a:chOff x="3634002" y="3280865"/>
            <a:chExt cx="635584" cy="645040"/>
          </a:xfrm>
        </p:grpSpPr>
        <p:sp>
          <p:nvSpPr>
            <p:cNvPr id="59" name="Google Shape;2108;p75">
              <a:extLst>
                <a:ext uri="{FF2B5EF4-FFF2-40B4-BE49-F238E27FC236}">
                  <a16:creationId xmlns:a16="http://schemas.microsoft.com/office/drawing/2014/main" id="{101EB111-4F6F-4A88-87F7-CDDFAC5EF3A6}"/>
                </a:ext>
              </a:extLst>
            </p:cNvPr>
            <p:cNvSpPr/>
            <p:nvPr/>
          </p:nvSpPr>
          <p:spPr>
            <a:xfrm>
              <a:off x="3936410" y="3628373"/>
              <a:ext cx="333176" cy="297532"/>
            </a:xfrm>
            <a:custGeom>
              <a:avLst/>
              <a:gdLst/>
              <a:ahLst/>
              <a:cxnLst/>
              <a:rect l="l" t="t" r="r" b="b"/>
              <a:pathLst>
                <a:path w="9020" h="8055" extrusionOk="0">
                  <a:moveTo>
                    <a:pt x="5315" y="1371"/>
                  </a:moveTo>
                  <a:cubicBezTo>
                    <a:pt x="6684" y="1371"/>
                    <a:pt x="7824" y="2418"/>
                    <a:pt x="7959" y="3760"/>
                  </a:cubicBezTo>
                  <a:cubicBezTo>
                    <a:pt x="7973" y="3854"/>
                    <a:pt x="8012" y="3935"/>
                    <a:pt x="8012" y="4028"/>
                  </a:cubicBezTo>
                  <a:cubicBezTo>
                    <a:pt x="8012" y="4123"/>
                    <a:pt x="7973" y="4203"/>
                    <a:pt x="7959" y="4297"/>
                  </a:cubicBezTo>
                  <a:cubicBezTo>
                    <a:pt x="7838" y="5639"/>
                    <a:pt x="6697" y="6700"/>
                    <a:pt x="5315" y="6700"/>
                  </a:cubicBezTo>
                  <a:cubicBezTo>
                    <a:pt x="3839" y="6700"/>
                    <a:pt x="2644" y="5505"/>
                    <a:pt x="2644" y="4028"/>
                  </a:cubicBezTo>
                  <a:cubicBezTo>
                    <a:pt x="2644" y="3948"/>
                    <a:pt x="2658" y="3867"/>
                    <a:pt x="2658" y="3801"/>
                  </a:cubicBezTo>
                  <a:cubicBezTo>
                    <a:pt x="2671" y="3693"/>
                    <a:pt x="2644" y="3545"/>
                    <a:pt x="2671" y="3452"/>
                  </a:cubicBezTo>
                  <a:cubicBezTo>
                    <a:pt x="2697" y="3344"/>
                    <a:pt x="2751" y="3277"/>
                    <a:pt x="2792" y="3183"/>
                  </a:cubicBezTo>
                  <a:cubicBezTo>
                    <a:pt x="3141" y="2122"/>
                    <a:pt x="4147" y="1371"/>
                    <a:pt x="5315" y="1371"/>
                  </a:cubicBezTo>
                  <a:close/>
                  <a:moveTo>
                    <a:pt x="5332" y="1"/>
                  </a:moveTo>
                  <a:cubicBezTo>
                    <a:pt x="3791" y="1"/>
                    <a:pt x="2441" y="862"/>
                    <a:pt x="1758" y="2122"/>
                  </a:cubicBezTo>
                  <a:cubicBezTo>
                    <a:pt x="1718" y="2217"/>
                    <a:pt x="1704" y="2337"/>
                    <a:pt x="1664" y="2432"/>
                  </a:cubicBezTo>
                  <a:lnTo>
                    <a:pt x="1262" y="2391"/>
                  </a:lnTo>
                  <a:lnTo>
                    <a:pt x="510" y="2391"/>
                  </a:lnTo>
                  <a:cubicBezTo>
                    <a:pt x="228" y="2391"/>
                    <a:pt x="0" y="2620"/>
                    <a:pt x="0" y="2901"/>
                  </a:cubicBezTo>
                  <a:lnTo>
                    <a:pt x="0" y="5156"/>
                  </a:lnTo>
                  <a:cubicBezTo>
                    <a:pt x="0" y="5438"/>
                    <a:pt x="228" y="5666"/>
                    <a:pt x="510" y="5666"/>
                  </a:cubicBezTo>
                  <a:lnTo>
                    <a:pt x="1624" y="5666"/>
                  </a:lnTo>
                  <a:cubicBezTo>
                    <a:pt x="2255" y="7075"/>
                    <a:pt x="3678" y="8055"/>
                    <a:pt x="5315" y="8055"/>
                  </a:cubicBezTo>
                  <a:cubicBezTo>
                    <a:pt x="7556" y="8055"/>
                    <a:pt x="9019" y="6217"/>
                    <a:pt x="8993" y="3975"/>
                  </a:cubicBezTo>
                  <a:cubicBezTo>
                    <a:pt x="8952" y="1827"/>
                    <a:pt x="7570" y="69"/>
                    <a:pt x="5435" y="2"/>
                  </a:cubicBezTo>
                  <a:cubicBezTo>
                    <a:pt x="5401" y="1"/>
                    <a:pt x="5366" y="1"/>
                    <a:pt x="5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09;p75">
              <a:extLst>
                <a:ext uri="{FF2B5EF4-FFF2-40B4-BE49-F238E27FC236}">
                  <a16:creationId xmlns:a16="http://schemas.microsoft.com/office/drawing/2014/main" id="{109514B8-927A-C195-6467-F4F73E104AF6}"/>
                </a:ext>
              </a:extLst>
            </p:cNvPr>
            <p:cNvSpPr/>
            <p:nvPr/>
          </p:nvSpPr>
          <p:spPr>
            <a:xfrm>
              <a:off x="3634002" y="3280865"/>
              <a:ext cx="286561" cy="344627"/>
            </a:xfrm>
            <a:custGeom>
              <a:avLst/>
              <a:gdLst/>
              <a:ahLst/>
              <a:cxnLst/>
              <a:rect l="l" t="t" r="r" b="b"/>
              <a:pathLst>
                <a:path w="7758" h="9330" extrusionOk="0">
                  <a:moveTo>
                    <a:pt x="4080" y="1290"/>
                  </a:moveTo>
                  <a:cubicBezTo>
                    <a:pt x="4174" y="1290"/>
                    <a:pt x="4254" y="1357"/>
                    <a:pt x="4349" y="1371"/>
                  </a:cubicBezTo>
                  <a:cubicBezTo>
                    <a:pt x="5691" y="1505"/>
                    <a:pt x="6751" y="2633"/>
                    <a:pt x="6751" y="4014"/>
                  </a:cubicBezTo>
                  <a:cubicBezTo>
                    <a:pt x="6751" y="5491"/>
                    <a:pt x="5543" y="6686"/>
                    <a:pt x="4080" y="6686"/>
                  </a:cubicBezTo>
                  <a:cubicBezTo>
                    <a:pt x="4013" y="6686"/>
                    <a:pt x="3946" y="6686"/>
                    <a:pt x="3878" y="6672"/>
                  </a:cubicBezTo>
                  <a:cubicBezTo>
                    <a:pt x="3816" y="6672"/>
                    <a:pt x="3736" y="6678"/>
                    <a:pt x="3657" y="6678"/>
                  </a:cubicBezTo>
                  <a:cubicBezTo>
                    <a:pt x="3618" y="6678"/>
                    <a:pt x="3579" y="6677"/>
                    <a:pt x="3543" y="6672"/>
                  </a:cubicBezTo>
                  <a:cubicBezTo>
                    <a:pt x="3449" y="6659"/>
                    <a:pt x="3382" y="6591"/>
                    <a:pt x="3288" y="6565"/>
                  </a:cubicBezTo>
                  <a:cubicBezTo>
                    <a:pt x="2201" y="6230"/>
                    <a:pt x="1409" y="5209"/>
                    <a:pt x="1409" y="4014"/>
                  </a:cubicBezTo>
                  <a:cubicBezTo>
                    <a:pt x="1409" y="2645"/>
                    <a:pt x="2470" y="1505"/>
                    <a:pt x="3812" y="1371"/>
                  </a:cubicBezTo>
                  <a:cubicBezTo>
                    <a:pt x="3892" y="1357"/>
                    <a:pt x="3986" y="1290"/>
                    <a:pt x="4080" y="1290"/>
                  </a:cubicBezTo>
                  <a:close/>
                  <a:moveTo>
                    <a:pt x="3831" y="0"/>
                  </a:moveTo>
                  <a:cubicBezTo>
                    <a:pt x="3824" y="0"/>
                    <a:pt x="3818" y="1"/>
                    <a:pt x="3812" y="2"/>
                  </a:cubicBezTo>
                  <a:cubicBezTo>
                    <a:pt x="1758" y="136"/>
                    <a:pt x="108" y="1827"/>
                    <a:pt x="54" y="3907"/>
                  </a:cubicBezTo>
                  <a:cubicBezTo>
                    <a:pt x="0" y="5491"/>
                    <a:pt x="886" y="6874"/>
                    <a:pt x="2174" y="7572"/>
                  </a:cubicBezTo>
                  <a:cubicBezTo>
                    <a:pt x="2268" y="7611"/>
                    <a:pt x="2389" y="7625"/>
                    <a:pt x="2483" y="7665"/>
                  </a:cubicBezTo>
                  <a:lnTo>
                    <a:pt x="2443" y="8068"/>
                  </a:lnTo>
                  <a:lnTo>
                    <a:pt x="2443" y="8819"/>
                  </a:lnTo>
                  <a:cubicBezTo>
                    <a:pt x="2443" y="9102"/>
                    <a:pt x="2670" y="9329"/>
                    <a:pt x="2953" y="9329"/>
                  </a:cubicBezTo>
                  <a:lnTo>
                    <a:pt x="4859" y="9329"/>
                  </a:lnTo>
                  <a:cubicBezTo>
                    <a:pt x="5140" y="9329"/>
                    <a:pt x="5369" y="9102"/>
                    <a:pt x="5369" y="8819"/>
                  </a:cubicBezTo>
                  <a:lnTo>
                    <a:pt x="5369" y="7706"/>
                  </a:lnTo>
                  <a:cubicBezTo>
                    <a:pt x="6777" y="7075"/>
                    <a:pt x="7758" y="5666"/>
                    <a:pt x="7758" y="4014"/>
                  </a:cubicBezTo>
                  <a:cubicBezTo>
                    <a:pt x="7758" y="1881"/>
                    <a:pt x="6416" y="136"/>
                    <a:pt x="4349" y="2"/>
                  </a:cubicBezTo>
                  <a:cubicBezTo>
                    <a:pt x="4339" y="1"/>
                    <a:pt x="4329" y="0"/>
                    <a:pt x="4319" y="0"/>
                  </a:cubicBezTo>
                  <a:cubicBezTo>
                    <a:pt x="4221" y="0"/>
                    <a:pt x="4123" y="56"/>
                    <a:pt x="4013" y="56"/>
                  </a:cubicBezTo>
                  <a:cubicBezTo>
                    <a:pt x="3952" y="56"/>
                    <a:pt x="3891" y="0"/>
                    <a:pt x="38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10;p75">
              <a:extLst>
                <a:ext uri="{FF2B5EF4-FFF2-40B4-BE49-F238E27FC236}">
                  <a16:creationId xmlns:a16="http://schemas.microsoft.com/office/drawing/2014/main" id="{19773CAF-57FC-C349-0C5A-828EDB4E5EA5}"/>
                </a:ext>
              </a:extLst>
            </p:cNvPr>
            <p:cNvSpPr/>
            <p:nvPr/>
          </p:nvSpPr>
          <p:spPr>
            <a:xfrm>
              <a:off x="3761880" y="3625455"/>
              <a:ext cx="45655" cy="86286"/>
            </a:xfrm>
            <a:custGeom>
              <a:avLst/>
              <a:gdLst/>
              <a:ahLst/>
              <a:cxnLst/>
              <a:rect l="l" t="t" r="r" b="b"/>
              <a:pathLst>
                <a:path w="1236" h="2336" extrusionOk="0">
                  <a:moveTo>
                    <a:pt x="618" y="0"/>
                  </a:moveTo>
                  <a:cubicBezTo>
                    <a:pt x="282" y="0"/>
                    <a:pt x="1" y="269"/>
                    <a:pt x="1" y="605"/>
                  </a:cubicBezTo>
                  <a:lnTo>
                    <a:pt x="1" y="1718"/>
                  </a:lnTo>
                  <a:cubicBezTo>
                    <a:pt x="1" y="2067"/>
                    <a:pt x="282" y="2336"/>
                    <a:pt x="618" y="2336"/>
                  </a:cubicBezTo>
                  <a:cubicBezTo>
                    <a:pt x="953" y="2336"/>
                    <a:pt x="1236" y="2067"/>
                    <a:pt x="1236" y="1718"/>
                  </a:cubicBezTo>
                  <a:lnTo>
                    <a:pt x="1236" y="605"/>
                  </a:lnTo>
                  <a:cubicBezTo>
                    <a:pt x="1236" y="269"/>
                    <a:pt x="953" y="0"/>
                    <a:pt x="6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11;p75">
              <a:extLst>
                <a:ext uri="{FF2B5EF4-FFF2-40B4-BE49-F238E27FC236}">
                  <a16:creationId xmlns:a16="http://schemas.microsoft.com/office/drawing/2014/main" id="{4DCE42FE-5590-1D66-774F-AFAFEEF275C9}"/>
                </a:ext>
              </a:extLst>
            </p:cNvPr>
            <p:cNvSpPr/>
            <p:nvPr/>
          </p:nvSpPr>
          <p:spPr>
            <a:xfrm>
              <a:off x="3850124" y="3754847"/>
              <a:ext cx="86323" cy="45138"/>
            </a:xfrm>
            <a:custGeom>
              <a:avLst/>
              <a:gdLst/>
              <a:ahLst/>
              <a:cxnLst/>
              <a:rect l="l" t="t" r="r" b="b"/>
              <a:pathLst>
                <a:path w="2337" h="1222" extrusionOk="0">
                  <a:moveTo>
                    <a:pt x="618" y="1"/>
                  </a:moveTo>
                  <a:cubicBezTo>
                    <a:pt x="282" y="1"/>
                    <a:pt x="1" y="269"/>
                    <a:pt x="1" y="604"/>
                  </a:cubicBezTo>
                  <a:cubicBezTo>
                    <a:pt x="1" y="940"/>
                    <a:pt x="282" y="1222"/>
                    <a:pt x="618" y="1222"/>
                  </a:cubicBezTo>
                  <a:lnTo>
                    <a:pt x="1732" y="1222"/>
                  </a:lnTo>
                  <a:cubicBezTo>
                    <a:pt x="2068" y="1222"/>
                    <a:pt x="2336" y="940"/>
                    <a:pt x="2336" y="604"/>
                  </a:cubicBezTo>
                  <a:cubicBezTo>
                    <a:pt x="2336" y="269"/>
                    <a:pt x="2068" y="1"/>
                    <a:pt x="17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12;p75">
              <a:extLst>
                <a:ext uri="{FF2B5EF4-FFF2-40B4-BE49-F238E27FC236}">
                  <a16:creationId xmlns:a16="http://schemas.microsoft.com/office/drawing/2014/main" id="{EA3177C5-4D8F-302E-33AB-14932439D2AC}"/>
                </a:ext>
              </a:extLst>
            </p:cNvPr>
            <p:cNvSpPr/>
            <p:nvPr/>
          </p:nvSpPr>
          <p:spPr>
            <a:xfrm>
              <a:off x="3771816" y="3703799"/>
              <a:ext cx="88761" cy="83811"/>
            </a:xfrm>
            <a:custGeom>
              <a:avLst/>
              <a:gdLst/>
              <a:ahLst/>
              <a:cxnLst/>
              <a:rect l="l" t="t" r="r" b="b"/>
              <a:pathLst>
                <a:path w="2403" h="2269" extrusionOk="0">
                  <a:moveTo>
                    <a:pt x="758" y="0"/>
                  </a:moveTo>
                  <a:cubicBezTo>
                    <a:pt x="581" y="0"/>
                    <a:pt x="403" y="68"/>
                    <a:pt x="269" y="202"/>
                  </a:cubicBezTo>
                  <a:cubicBezTo>
                    <a:pt x="0" y="470"/>
                    <a:pt x="0" y="913"/>
                    <a:pt x="269" y="1181"/>
                  </a:cubicBezTo>
                  <a:lnTo>
                    <a:pt x="1155" y="2067"/>
                  </a:lnTo>
                  <a:cubicBezTo>
                    <a:pt x="1289" y="2201"/>
                    <a:pt x="1466" y="2268"/>
                    <a:pt x="1644" y="2268"/>
                  </a:cubicBezTo>
                  <a:cubicBezTo>
                    <a:pt x="1822" y="2268"/>
                    <a:pt x="2000" y="2201"/>
                    <a:pt x="2134" y="2067"/>
                  </a:cubicBezTo>
                  <a:cubicBezTo>
                    <a:pt x="2402" y="1798"/>
                    <a:pt x="2402" y="1356"/>
                    <a:pt x="2134" y="1088"/>
                  </a:cubicBezTo>
                  <a:lnTo>
                    <a:pt x="1248" y="202"/>
                  </a:lnTo>
                  <a:cubicBezTo>
                    <a:pt x="1114" y="68"/>
                    <a:pt x="936" y="0"/>
                    <a:pt x="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4" name="Google Shape;2198;p75">
            <a:extLst>
              <a:ext uri="{FF2B5EF4-FFF2-40B4-BE49-F238E27FC236}">
                <a16:creationId xmlns:a16="http://schemas.microsoft.com/office/drawing/2014/main" id="{C2AA905E-412C-92F5-F8E7-238B2E55F48E}"/>
              </a:ext>
            </a:extLst>
          </p:cNvPr>
          <p:cNvGrpSpPr/>
          <p:nvPr/>
        </p:nvGrpSpPr>
        <p:grpSpPr>
          <a:xfrm>
            <a:off x="1351969" y="4341603"/>
            <a:ext cx="336710" cy="373240"/>
            <a:chOff x="8017449" y="2225376"/>
            <a:chExt cx="582542" cy="645741"/>
          </a:xfrm>
        </p:grpSpPr>
        <p:sp>
          <p:nvSpPr>
            <p:cNvPr id="1345" name="Google Shape;2199;p75">
              <a:extLst>
                <a:ext uri="{FF2B5EF4-FFF2-40B4-BE49-F238E27FC236}">
                  <a16:creationId xmlns:a16="http://schemas.microsoft.com/office/drawing/2014/main" id="{4ED934D5-C692-8F5C-73A6-F7BAC95651F9}"/>
                </a:ext>
              </a:extLst>
            </p:cNvPr>
            <p:cNvSpPr/>
            <p:nvPr/>
          </p:nvSpPr>
          <p:spPr>
            <a:xfrm>
              <a:off x="8017449" y="2356614"/>
              <a:ext cx="220148" cy="323646"/>
            </a:xfrm>
            <a:custGeom>
              <a:avLst/>
              <a:gdLst/>
              <a:ahLst/>
              <a:cxnLst/>
              <a:rect l="l" t="t" r="r" b="b"/>
              <a:pathLst>
                <a:path w="5960" h="8762" extrusionOk="0">
                  <a:moveTo>
                    <a:pt x="2617" y="1"/>
                  </a:moveTo>
                  <a:cubicBezTo>
                    <a:pt x="2234" y="1"/>
                    <a:pt x="1863" y="88"/>
                    <a:pt x="1517" y="261"/>
                  </a:cubicBezTo>
                  <a:cubicBezTo>
                    <a:pt x="672" y="678"/>
                    <a:pt x="40" y="1549"/>
                    <a:pt x="27" y="2623"/>
                  </a:cubicBezTo>
                  <a:cubicBezTo>
                    <a:pt x="1" y="5429"/>
                    <a:pt x="1517" y="7857"/>
                    <a:pt x="2014" y="8596"/>
                  </a:cubicBezTo>
                  <a:cubicBezTo>
                    <a:pt x="2085" y="8699"/>
                    <a:pt x="2204" y="8762"/>
                    <a:pt x="2328" y="8762"/>
                  </a:cubicBezTo>
                  <a:cubicBezTo>
                    <a:pt x="2367" y="8762"/>
                    <a:pt x="2405" y="8756"/>
                    <a:pt x="2443" y="8743"/>
                  </a:cubicBezTo>
                  <a:lnTo>
                    <a:pt x="5745" y="7871"/>
                  </a:lnTo>
                  <a:cubicBezTo>
                    <a:pt x="5919" y="7818"/>
                    <a:pt x="5960" y="7670"/>
                    <a:pt x="5960" y="7482"/>
                  </a:cubicBezTo>
                  <a:cubicBezTo>
                    <a:pt x="5960" y="6771"/>
                    <a:pt x="5960" y="4919"/>
                    <a:pt x="5865" y="3308"/>
                  </a:cubicBezTo>
                  <a:cubicBezTo>
                    <a:pt x="5772" y="1939"/>
                    <a:pt x="5006" y="812"/>
                    <a:pt x="3759" y="275"/>
                  </a:cubicBezTo>
                  <a:lnTo>
                    <a:pt x="3718" y="234"/>
                  </a:lnTo>
                  <a:cubicBezTo>
                    <a:pt x="3347" y="78"/>
                    <a:pt x="2977" y="1"/>
                    <a:pt x="26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2200;p75">
              <a:extLst>
                <a:ext uri="{FF2B5EF4-FFF2-40B4-BE49-F238E27FC236}">
                  <a16:creationId xmlns:a16="http://schemas.microsoft.com/office/drawing/2014/main" id="{9047310A-1073-0E77-02EC-31A8E970D7A4}"/>
                </a:ext>
              </a:extLst>
            </p:cNvPr>
            <p:cNvSpPr/>
            <p:nvPr/>
          </p:nvSpPr>
          <p:spPr>
            <a:xfrm>
              <a:off x="8379363" y="2225376"/>
              <a:ext cx="220628" cy="324754"/>
            </a:xfrm>
            <a:custGeom>
              <a:avLst/>
              <a:gdLst/>
              <a:ahLst/>
              <a:cxnLst/>
              <a:rect l="l" t="t" r="r" b="b"/>
              <a:pathLst>
                <a:path w="5973" h="8792" extrusionOk="0">
                  <a:moveTo>
                    <a:pt x="3356" y="1"/>
                  </a:moveTo>
                  <a:cubicBezTo>
                    <a:pt x="2998" y="1"/>
                    <a:pt x="2639" y="70"/>
                    <a:pt x="2282" y="231"/>
                  </a:cubicBezTo>
                  <a:cubicBezTo>
                    <a:pt x="1033" y="768"/>
                    <a:pt x="188" y="1976"/>
                    <a:pt x="108" y="3331"/>
                  </a:cubicBezTo>
                  <a:cubicBezTo>
                    <a:pt x="13" y="4941"/>
                    <a:pt x="0" y="6807"/>
                    <a:pt x="13" y="7518"/>
                  </a:cubicBezTo>
                  <a:cubicBezTo>
                    <a:pt x="13" y="7693"/>
                    <a:pt x="134" y="7840"/>
                    <a:pt x="295" y="7894"/>
                  </a:cubicBezTo>
                  <a:lnTo>
                    <a:pt x="3597" y="8780"/>
                  </a:lnTo>
                  <a:cubicBezTo>
                    <a:pt x="3629" y="8788"/>
                    <a:pt x="3658" y="8792"/>
                    <a:pt x="3684" y="8792"/>
                  </a:cubicBezTo>
                  <a:cubicBezTo>
                    <a:pt x="3795" y="8792"/>
                    <a:pt x="3870" y="8727"/>
                    <a:pt x="3946" y="8619"/>
                  </a:cubicBezTo>
                  <a:cubicBezTo>
                    <a:pt x="4456" y="7894"/>
                    <a:pt x="5972" y="5465"/>
                    <a:pt x="5945" y="2647"/>
                  </a:cubicBezTo>
                  <a:cubicBezTo>
                    <a:pt x="5919" y="1156"/>
                    <a:pt x="4805" y="56"/>
                    <a:pt x="3449" y="2"/>
                  </a:cubicBezTo>
                  <a:cubicBezTo>
                    <a:pt x="3418" y="1"/>
                    <a:pt x="3387" y="1"/>
                    <a:pt x="33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2201;p75">
              <a:extLst>
                <a:ext uri="{FF2B5EF4-FFF2-40B4-BE49-F238E27FC236}">
                  <a16:creationId xmlns:a16="http://schemas.microsoft.com/office/drawing/2014/main" id="{32221CCD-3E56-1290-29A7-74C7AFF7DBC5}"/>
                </a:ext>
              </a:extLst>
            </p:cNvPr>
            <p:cNvSpPr/>
            <p:nvPr/>
          </p:nvSpPr>
          <p:spPr>
            <a:xfrm>
              <a:off x="8110643" y="2693780"/>
              <a:ext cx="177004" cy="177337"/>
            </a:xfrm>
            <a:custGeom>
              <a:avLst/>
              <a:gdLst/>
              <a:ahLst/>
              <a:cxnLst/>
              <a:rect l="l" t="t" r="r" b="b"/>
              <a:pathLst>
                <a:path w="4792" h="4801" extrusionOk="0">
                  <a:moveTo>
                    <a:pt x="3678" y="1"/>
                  </a:moveTo>
                  <a:cubicBezTo>
                    <a:pt x="3644" y="1"/>
                    <a:pt x="3609" y="6"/>
                    <a:pt x="3571" y="18"/>
                  </a:cubicBezTo>
                  <a:lnTo>
                    <a:pt x="336" y="877"/>
                  </a:lnTo>
                  <a:cubicBezTo>
                    <a:pt x="135" y="931"/>
                    <a:pt x="1" y="1145"/>
                    <a:pt x="67" y="1360"/>
                  </a:cubicBezTo>
                  <a:lnTo>
                    <a:pt x="577" y="3266"/>
                  </a:lnTo>
                  <a:cubicBezTo>
                    <a:pt x="824" y="4198"/>
                    <a:pt x="1653" y="4801"/>
                    <a:pt x="2561" y="4801"/>
                  </a:cubicBezTo>
                  <a:cubicBezTo>
                    <a:pt x="2739" y="4801"/>
                    <a:pt x="2920" y="4778"/>
                    <a:pt x="3101" y="4729"/>
                  </a:cubicBezTo>
                  <a:cubicBezTo>
                    <a:pt x="4201" y="4434"/>
                    <a:pt x="4792" y="3307"/>
                    <a:pt x="4496" y="2206"/>
                  </a:cubicBezTo>
                  <a:lnTo>
                    <a:pt x="3986" y="286"/>
                  </a:lnTo>
                  <a:cubicBezTo>
                    <a:pt x="3942" y="121"/>
                    <a:pt x="3835" y="1"/>
                    <a:pt x="3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2202;p75">
              <a:extLst>
                <a:ext uri="{FF2B5EF4-FFF2-40B4-BE49-F238E27FC236}">
                  <a16:creationId xmlns:a16="http://schemas.microsoft.com/office/drawing/2014/main" id="{5B894761-A4BD-A873-9CB2-420BAE02790E}"/>
                </a:ext>
              </a:extLst>
            </p:cNvPr>
            <p:cNvSpPr/>
            <p:nvPr/>
          </p:nvSpPr>
          <p:spPr>
            <a:xfrm>
              <a:off x="8329793" y="2563575"/>
              <a:ext cx="175527" cy="177632"/>
            </a:xfrm>
            <a:custGeom>
              <a:avLst/>
              <a:gdLst/>
              <a:ahLst/>
              <a:cxnLst/>
              <a:rect l="l" t="t" r="r" b="b"/>
              <a:pathLst>
                <a:path w="4752" h="4809" extrusionOk="0">
                  <a:moveTo>
                    <a:pt x="1186" y="1"/>
                  </a:moveTo>
                  <a:cubicBezTo>
                    <a:pt x="1009" y="1"/>
                    <a:pt x="850" y="115"/>
                    <a:pt x="805" y="295"/>
                  </a:cubicBezTo>
                  <a:lnTo>
                    <a:pt x="295" y="2201"/>
                  </a:lnTo>
                  <a:cubicBezTo>
                    <a:pt x="0" y="3301"/>
                    <a:pt x="657" y="4443"/>
                    <a:pt x="1758" y="4738"/>
                  </a:cubicBezTo>
                  <a:cubicBezTo>
                    <a:pt x="1936" y="4786"/>
                    <a:pt x="2112" y="4809"/>
                    <a:pt x="2283" y="4809"/>
                  </a:cubicBezTo>
                  <a:cubicBezTo>
                    <a:pt x="3170" y="4809"/>
                    <a:pt x="3928" y="4197"/>
                    <a:pt x="4188" y="3274"/>
                  </a:cubicBezTo>
                  <a:lnTo>
                    <a:pt x="4698" y="1356"/>
                  </a:lnTo>
                  <a:cubicBezTo>
                    <a:pt x="4751" y="1154"/>
                    <a:pt x="4724" y="939"/>
                    <a:pt x="4523" y="873"/>
                  </a:cubicBezTo>
                  <a:lnTo>
                    <a:pt x="1289" y="14"/>
                  </a:lnTo>
                  <a:cubicBezTo>
                    <a:pt x="1254" y="5"/>
                    <a:pt x="1220" y="1"/>
                    <a:pt x="11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2203;p75">
              <a:extLst>
                <a:ext uri="{FF2B5EF4-FFF2-40B4-BE49-F238E27FC236}">
                  <a16:creationId xmlns:a16="http://schemas.microsoft.com/office/drawing/2014/main" id="{81AB7480-C407-7EF3-9374-DD854110BE50}"/>
                </a:ext>
              </a:extLst>
            </p:cNvPr>
            <p:cNvSpPr/>
            <p:nvPr/>
          </p:nvSpPr>
          <p:spPr>
            <a:xfrm>
              <a:off x="8196929" y="2435181"/>
              <a:ext cx="213203" cy="226575"/>
            </a:xfrm>
            <a:custGeom>
              <a:avLst/>
              <a:gdLst/>
              <a:ahLst/>
              <a:cxnLst/>
              <a:rect l="l" t="t" r="r" b="b"/>
              <a:pathLst>
                <a:path w="5772" h="6134" extrusionOk="0">
                  <a:moveTo>
                    <a:pt x="3060" y="0"/>
                  </a:moveTo>
                  <a:cubicBezTo>
                    <a:pt x="1369" y="0"/>
                    <a:pt x="0" y="1369"/>
                    <a:pt x="0" y="3060"/>
                  </a:cubicBezTo>
                  <a:cubicBezTo>
                    <a:pt x="0" y="4764"/>
                    <a:pt x="1369" y="6133"/>
                    <a:pt x="3060" y="6133"/>
                  </a:cubicBezTo>
                  <a:cubicBezTo>
                    <a:pt x="4751" y="6133"/>
                    <a:pt x="5771" y="4764"/>
                    <a:pt x="5771" y="3060"/>
                  </a:cubicBezTo>
                  <a:cubicBezTo>
                    <a:pt x="5771" y="1369"/>
                    <a:pt x="4751" y="0"/>
                    <a:pt x="3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2204;p75">
              <a:extLst>
                <a:ext uri="{FF2B5EF4-FFF2-40B4-BE49-F238E27FC236}">
                  <a16:creationId xmlns:a16="http://schemas.microsoft.com/office/drawing/2014/main" id="{F449899A-3A37-4072-C91C-A1FE26335F2E}"/>
                </a:ext>
              </a:extLst>
            </p:cNvPr>
            <p:cNvSpPr/>
            <p:nvPr/>
          </p:nvSpPr>
          <p:spPr>
            <a:xfrm>
              <a:off x="8300021" y="2605352"/>
              <a:ext cx="21350" cy="19909"/>
            </a:xfrm>
            <a:custGeom>
              <a:avLst/>
              <a:gdLst/>
              <a:ahLst/>
              <a:cxnLst/>
              <a:rect l="l" t="t" r="r" b="b"/>
              <a:pathLst>
                <a:path w="578" h="539" extrusionOk="0">
                  <a:moveTo>
                    <a:pt x="281" y="0"/>
                  </a:moveTo>
                  <a:cubicBezTo>
                    <a:pt x="161" y="0"/>
                    <a:pt x="61" y="87"/>
                    <a:pt x="28" y="211"/>
                  </a:cubicBezTo>
                  <a:cubicBezTo>
                    <a:pt x="1" y="345"/>
                    <a:pt x="81" y="493"/>
                    <a:pt x="228" y="533"/>
                  </a:cubicBezTo>
                  <a:cubicBezTo>
                    <a:pt x="247" y="536"/>
                    <a:pt x="266" y="538"/>
                    <a:pt x="284" y="538"/>
                  </a:cubicBezTo>
                  <a:cubicBezTo>
                    <a:pt x="409" y="538"/>
                    <a:pt x="516" y="460"/>
                    <a:pt x="551" y="332"/>
                  </a:cubicBezTo>
                  <a:cubicBezTo>
                    <a:pt x="577" y="184"/>
                    <a:pt x="497" y="50"/>
                    <a:pt x="350" y="10"/>
                  </a:cubicBezTo>
                  <a:cubicBezTo>
                    <a:pt x="326" y="4"/>
                    <a:pt x="303" y="0"/>
                    <a:pt x="2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2205;p75">
              <a:extLst>
                <a:ext uri="{FF2B5EF4-FFF2-40B4-BE49-F238E27FC236}">
                  <a16:creationId xmlns:a16="http://schemas.microsoft.com/office/drawing/2014/main" id="{5C61369D-9312-4CD7-A777-F3A0EA997B35}"/>
                </a:ext>
              </a:extLst>
            </p:cNvPr>
            <p:cNvSpPr/>
            <p:nvPr/>
          </p:nvSpPr>
          <p:spPr>
            <a:xfrm>
              <a:off x="8301018" y="2465395"/>
              <a:ext cx="19872" cy="119530"/>
            </a:xfrm>
            <a:custGeom>
              <a:avLst/>
              <a:gdLst/>
              <a:ahLst/>
              <a:cxnLst/>
              <a:rect l="l" t="t" r="r" b="b"/>
              <a:pathLst>
                <a:path w="538" h="3236" extrusionOk="0">
                  <a:moveTo>
                    <a:pt x="269" y="0"/>
                  </a:moveTo>
                  <a:cubicBezTo>
                    <a:pt x="121" y="0"/>
                    <a:pt x="1" y="122"/>
                    <a:pt x="1" y="256"/>
                  </a:cubicBezTo>
                  <a:lnTo>
                    <a:pt x="1" y="2967"/>
                  </a:lnTo>
                  <a:cubicBezTo>
                    <a:pt x="1" y="3114"/>
                    <a:pt x="121" y="3235"/>
                    <a:pt x="269" y="3235"/>
                  </a:cubicBezTo>
                  <a:cubicBezTo>
                    <a:pt x="416" y="3235"/>
                    <a:pt x="537" y="3114"/>
                    <a:pt x="537" y="2967"/>
                  </a:cubicBezTo>
                  <a:lnTo>
                    <a:pt x="537" y="256"/>
                  </a:lnTo>
                  <a:cubicBezTo>
                    <a:pt x="537" y="122"/>
                    <a:pt x="416" y="0"/>
                    <a:pt x="2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2218;p75">
            <a:extLst>
              <a:ext uri="{FF2B5EF4-FFF2-40B4-BE49-F238E27FC236}">
                <a16:creationId xmlns:a16="http://schemas.microsoft.com/office/drawing/2014/main" id="{E6625963-14FC-1AE5-36B5-E75E9B8F9F50}"/>
              </a:ext>
            </a:extLst>
          </p:cNvPr>
          <p:cNvGrpSpPr/>
          <p:nvPr/>
        </p:nvGrpSpPr>
        <p:grpSpPr>
          <a:xfrm>
            <a:off x="8053658" y="4326398"/>
            <a:ext cx="220950" cy="373110"/>
            <a:chOff x="5936760" y="2209086"/>
            <a:chExt cx="382266" cy="645520"/>
          </a:xfrm>
        </p:grpSpPr>
        <p:sp>
          <p:nvSpPr>
            <p:cNvPr id="1353" name="Google Shape;2219;p75">
              <a:extLst>
                <a:ext uri="{FF2B5EF4-FFF2-40B4-BE49-F238E27FC236}">
                  <a16:creationId xmlns:a16="http://schemas.microsoft.com/office/drawing/2014/main" id="{1BBB9E35-6B26-CB7F-D03F-E5A872343BFB}"/>
                </a:ext>
              </a:extLst>
            </p:cNvPr>
            <p:cNvSpPr/>
            <p:nvPr/>
          </p:nvSpPr>
          <p:spPr>
            <a:xfrm>
              <a:off x="5936760" y="2644358"/>
              <a:ext cx="382266" cy="210248"/>
            </a:xfrm>
            <a:custGeom>
              <a:avLst/>
              <a:gdLst/>
              <a:ahLst/>
              <a:cxnLst/>
              <a:rect l="l" t="t" r="r" b="b"/>
              <a:pathLst>
                <a:path w="10349" h="5692" extrusionOk="0">
                  <a:moveTo>
                    <a:pt x="1611" y="1"/>
                  </a:moveTo>
                  <a:cubicBezTo>
                    <a:pt x="725" y="1"/>
                    <a:pt x="0" y="726"/>
                    <a:pt x="0" y="1611"/>
                  </a:cubicBezTo>
                  <a:lnTo>
                    <a:pt x="0" y="5369"/>
                  </a:lnTo>
                  <a:cubicBezTo>
                    <a:pt x="0" y="5557"/>
                    <a:pt x="148" y="5692"/>
                    <a:pt x="322" y="5692"/>
                  </a:cubicBezTo>
                  <a:lnTo>
                    <a:pt x="1410" y="5692"/>
                  </a:lnTo>
                  <a:lnTo>
                    <a:pt x="1678" y="5343"/>
                  </a:lnTo>
                  <a:lnTo>
                    <a:pt x="1933" y="5692"/>
                  </a:lnTo>
                  <a:lnTo>
                    <a:pt x="4215" y="5692"/>
                  </a:lnTo>
                  <a:lnTo>
                    <a:pt x="5342" y="5343"/>
                  </a:lnTo>
                  <a:lnTo>
                    <a:pt x="6483" y="5692"/>
                  </a:lnTo>
                  <a:lnTo>
                    <a:pt x="8765" y="5692"/>
                  </a:lnTo>
                  <a:lnTo>
                    <a:pt x="9019" y="5343"/>
                  </a:lnTo>
                  <a:lnTo>
                    <a:pt x="9288" y="5692"/>
                  </a:lnTo>
                  <a:lnTo>
                    <a:pt x="10027" y="5692"/>
                  </a:lnTo>
                  <a:cubicBezTo>
                    <a:pt x="10201" y="5692"/>
                    <a:pt x="10349" y="5557"/>
                    <a:pt x="10349" y="5369"/>
                  </a:cubicBezTo>
                  <a:lnTo>
                    <a:pt x="10349" y="1611"/>
                  </a:lnTo>
                  <a:cubicBezTo>
                    <a:pt x="10349" y="726"/>
                    <a:pt x="9624" y="1"/>
                    <a:pt x="87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2220;p75">
              <a:extLst>
                <a:ext uri="{FF2B5EF4-FFF2-40B4-BE49-F238E27FC236}">
                  <a16:creationId xmlns:a16="http://schemas.microsoft.com/office/drawing/2014/main" id="{638747A9-7F7A-2992-F4D3-1A825FDC4AF6}"/>
                </a:ext>
              </a:extLst>
            </p:cNvPr>
            <p:cNvSpPr/>
            <p:nvPr/>
          </p:nvSpPr>
          <p:spPr>
            <a:xfrm>
              <a:off x="5990799" y="2265600"/>
              <a:ext cx="274187" cy="339160"/>
            </a:xfrm>
            <a:custGeom>
              <a:avLst/>
              <a:gdLst/>
              <a:ahLst/>
              <a:cxnLst/>
              <a:rect l="l" t="t" r="r" b="b"/>
              <a:pathLst>
                <a:path w="7423" h="9182" extrusionOk="0">
                  <a:moveTo>
                    <a:pt x="3879" y="1"/>
                  </a:moveTo>
                  <a:cubicBezTo>
                    <a:pt x="1745" y="1"/>
                    <a:pt x="1" y="1732"/>
                    <a:pt x="1" y="3879"/>
                  </a:cubicBezTo>
                  <a:lnTo>
                    <a:pt x="1" y="8818"/>
                  </a:lnTo>
                  <a:cubicBezTo>
                    <a:pt x="1" y="9020"/>
                    <a:pt x="162" y="9181"/>
                    <a:pt x="350" y="9181"/>
                  </a:cubicBezTo>
                  <a:lnTo>
                    <a:pt x="7060" y="9181"/>
                  </a:lnTo>
                  <a:cubicBezTo>
                    <a:pt x="7261" y="9181"/>
                    <a:pt x="7422" y="9020"/>
                    <a:pt x="7422" y="8818"/>
                  </a:cubicBezTo>
                  <a:lnTo>
                    <a:pt x="7422" y="3879"/>
                  </a:lnTo>
                  <a:cubicBezTo>
                    <a:pt x="7422" y="1732"/>
                    <a:pt x="6026" y="1"/>
                    <a:pt x="3879" y="1"/>
                  </a:cubicBezTo>
                  <a:close/>
                </a:path>
              </a:pathLst>
            </a:custGeom>
            <a:solidFill>
              <a:srgbClr val="FFE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2221;p75">
              <a:extLst>
                <a:ext uri="{FF2B5EF4-FFF2-40B4-BE49-F238E27FC236}">
                  <a16:creationId xmlns:a16="http://schemas.microsoft.com/office/drawing/2014/main" id="{A3595722-DFC4-643C-7ACE-2F9322E91244}"/>
                </a:ext>
              </a:extLst>
            </p:cNvPr>
            <p:cNvSpPr/>
            <p:nvPr/>
          </p:nvSpPr>
          <p:spPr>
            <a:xfrm>
              <a:off x="6115205" y="2265600"/>
              <a:ext cx="162673" cy="339160"/>
            </a:xfrm>
            <a:custGeom>
              <a:avLst/>
              <a:gdLst/>
              <a:ahLst/>
              <a:cxnLst/>
              <a:rect l="l" t="t" r="r" b="b"/>
              <a:pathLst>
                <a:path w="4404" h="9182" extrusionOk="0">
                  <a:moveTo>
                    <a:pt x="511" y="1"/>
                  </a:moveTo>
                  <a:cubicBezTo>
                    <a:pt x="350" y="1"/>
                    <a:pt x="176" y="1"/>
                    <a:pt x="1" y="28"/>
                  </a:cubicBezTo>
                  <a:cubicBezTo>
                    <a:pt x="1907" y="282"/>
                    <a:pt x="3383" y="1907"/>
                    <a:pt x="3383" y="3879"/>
                  </a:cubicBezTo>
                  <a:lnTo>
                    <a:pt x="3383" y="8818"/>
                  </a:lnTo>
                  <a:cubicBezTo>
                    <a:pt x="3383" y="9020"/>
                    <a:pt x="3222" y="9181"/>
                    <a:pt x="3034" y="9181"/>
                  </a:cubicBezTo>
                  <a:lnTo>
                    <a:pt x="4054" y="9181"/>
                  </a:lnTo>
                  <a:cubicBezTo>
                    <a:pt x="4242" y="9181"/>
                    <a:pt x="4403" y="9020"/>
                    <a:pt x="4403" y="8818"/>
                  </a:cubicBezTo>
                  <a:lnTo>
                    <a:pt x="4403" y="3879"/>
                  </a:lnTo>
                  <a:cubicBezTo>
                    <a:pt x="4403" y="1732"/>
                    <a:pt x="2658" y="1"/>
                    <a:pt x="511" y="1"/>
                  </a:cubicBezTo>
                  <a:close/>
                </a:path>
              </a:pathLst>
            </a:custGeom>
            <a:solidFill>
              <a:srgbClr val="FFD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2222;p75">
              <a:extLst>
                <a:ext uri="{FF2B5EF4-FFF2-40B4-BE49-F238E27FC236}">
                  <a16:creationId xmlns:a16="http://schemas.microsoft.com/office/drawing/2014/main" id="{3E068852-B02D-F456-9403-3D30E3470C6A}"/>
                </a:ext>
              </a:extLst>
            </p:cNvPr>
            <p:cNvSpPr/>
            <p:nvPr/>
          </p:nvSpPr>
          <p:spPr>
            <a:xfrm>
              <a:off x="6092414" y="2690973"/>
              <a:ext cx="83848" cy="67928"/>
            </a:xfrm>
            <a:custGeom>
              <a:avLst/>
              <a:gdLst/>
              <a:ahLst/>
              <a:cxnLst/>
              <a:rect l="l" t="t" r="r" b="b"/>
              <a:pathLst>
                <a:path w="2270" h="1839" extrusionOk="0">
                  <a:moveTo>
                    <a:pt x="1128" y="0"/>
                  </a:moveTo>
                  <a:lnTo>
                    <a:pt x="1" y="846"/>
                  </a:lnTo>
                  <a:lnTo>
                    <a:pt x="1128" y="1839"/>
                  </a:lnTo>
                  <a:lnTo>
                    <a:pt x="2269" y="846"/>
                  </a:lnTo>
                  <a:lnTo>
                    <a:pt x="11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2223;p75">
              <a:extLst>
                <a:ext uri="{FF2B5EF4-FFF2-40B4-BE49-F238E27FC236}">
                  <a16:creationId xmlns:a16="http://schemas.microsoft.com/office/drawing/2014/main" id="{9C13195D-9336-958E-A0F4-28C92263DCFF}"/>
                </a:ext>
              </a:extLst>
            </p:cNvPr>
            <p:cNvSpPr/>
            <p:nvPr/>
          </p:nvSpPr>
          <p:spPr>
            <a:xfrm>
              <a:off x="6085987" y="2553639"/>
              <a:ext cx="96702" cy="137371"/>
            </a:xfrm>
            <a:custGeom>
              <a:avLst/>
              <a:gdLst/>
              <a:ahLst/>
              <a:cxnLst/>
              <a:rect l="l" t="t" r="r" b="b"/>
              <a:pathLst>
                <a:path w="2618" h="3719" extrusionOk="0">
                  <a:moveTo>
                    <a:pt x="1" y="0"/>
                  </a:moveTo>
                  <a:lnTo>
                    <a:pt x="1" y="1933"/>
                  </a:lnTo>
                  <a:lnTo>
                    <a:pt x="1302" y="3718"/>
                  </a:lnTo>
                  <a:lnTo>
                    <a:pt x="2617" y="1933"/>
                  </a:lnTo>
                  <a:lnTo>
                    <a:pt x="2617" y="0"/>
                  </a:lnTo>
                  <a:close/>
                </a:path>
              </a:pathLst>
            </a:custGeom>
            <a:solidFill>
              <a:srgbClr val="FED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2224;p75">
              <a:extLst>
                <a:ext uri="{FF2B5EF4-FFF2-40B4-BE49-F238E27FC236}">
                  <a16:creationId xmlns:a16="http://schemas.microsoft.com/office/drawing/2014/main" id="{C6528C8E-480B-9183-BF92-D7EA9BE7ECCF}"/>
                </a:ext>
              </a:extLst>
            </p:cNvPr>
            <p:cNvSpPr/>
            <p:nvPr/>
          </p:nvSpPr>
          <p:spPr>
            <a:xfrm>
              <a:off x="6092414" y="2758864"/>
              <a:ext cx="83848" cy="95742"/>
            </a:xfrm>
            <a:custGeom>
              <a:avLst/>
              <a:gdLst/>
              <a:ahLst/>
              <a:cxnLst/>
              <a:rect l="l" t="t" r="r" b="b"/>
              <a:pathLst>
                <a:path w="2270" h="2592" extrusionOk="0">
                  <a:moveTo>
                    <a:pt x="1128" y="1"/>
                  </a:moveTo>
                  <a:lnTo>
                    <a:pt x="1" y="2592"/>
                  </a:lnTo>
                  <a:lnTo>
                    <a:pt x="2269" y="2592"/>
                  </a:lnTo>
                  <a:lnTo>
                    <a:pt x="11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2225;p75">
              <a:extLst>
                <a:ext uri="{FF2B5EF4-FFF2-40B4-BE49-F238E27FC236}">
                  <a16:creationId xmlns:a16="http://schemas.microsoft.com/office/drawing/2014/main" id="{FD1DE044-F8F1-B0D7-DD30-7C9DFE584562}"/>
                </a:ext>
              </a:extLst>
            </p:cNvPr>
            <p:cNvSpPr/>
            <p:nvPr/>
          </p:nvSpPr>
          <p:spPr>
            <a:xfrm>
              <a:off x="6028476" y="2327101"/>
              <a:ext cx="208734" cy="288556"/>
            </a:xfrm>
            <a:custGeom>
              <a:avLst/>
              <a:gdLst/>
              <a:ahLst/>
              <a:cxnLst/>
              <a:rect l="l" t="t" r="r" b="b"/>
              <a:pathLst>
                <a:path w="5651" h="7812" extrusionOk="0">
                  <a:moveTo>
                    <a:pt x="2859" y="0"/>
                  </a:moveTo>
                  <a:cubicBezTo>
                    <a:pt x="1275" y="0"/>
                    <a:pt x="1" y="1302"/>
                    <a:pt x="1" y="2899"/>
                  </a:cubicBezTo>
                  <a:lnTo>
                    <a:pt x="1" y="4912"/>
                  </a:lnTo>
                  <a:cubicBezTo>
                    <a:pt x="1" y="6509"/>
                    <a:pt x="1275" y="7811"/>
                    <a:pt x="2859" y="7811"/>
                  </a:cubicBezTo>
                  <a:cubicBezTo>
                    <a:pt x="4443" y="7811"/>
                    <a:pt x="5651" y="6509"/>
                    <a:pt x="5651" y="4912"/>
                  </a:cubicBezTo>
                  <a:lnTo>
                    <a:pt x="5651" y="2899"/>
                  </a:lnTo>
                  <a:cubicBezTo>
                    <a:pt x="5651" y="1302"/>
                    <a:pt x="4443" y="0"/>
                    <a:pt x="2859" y="0"/>
                  </a:cubicBezTo>
                  <a:close/>
                </a:path>
              </a:pathLst>
            </a:custGeom>
            <a:solidFill>
              <a:srgbClr val="FED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2226;p75">
              <a:extLst>
                <a:ext uri="{FF2B5EF4-FFF2-40B4-BE49-F238E27FC236}">
                  <a16:creationId xmlns:a16="http://schemas.microsoft.com/office/drawing/2014/main" id="{A77AAFDF-6029-3B3F-DFB9-0F4BAAFA7CA3}"/>
                </a:ext>
              </a:extLst>
            </p:cNvPr>
            <p:cNvSpPr/>
            <p:nvPr/>
          </p:nvSpPr>
          <p:spPr>
            <a:xfrm>
              <a:off x="6057730" y="2625002"/>
              <a:ext cx="76350" cy="109520"/>
            </a:xfrm>
            <a:custGeom>
              <a:avLst/>
              <a:gdLst/>
              <a:ahLst/>
              <a:cxnLst/>
              <a:rect l="l" t="t" r="r" b="b"/>
              <a:pathLst>
                <a:path w="2067" h="2965" extrusionOk="0">
                  <a:moveTo>
                    <a:pt x="766" y="1"/>
                  </a:moveTo>
                  <a:lnTo>
                    <a:pt x="0" y="525"/>
                  </a:lnTo>
                  <a:lnTo>
                    <a:pt x="430" y="2927"/>
                  </a:lnTo>
                  <a:cubicBezTo>
                    <a:pt x="430" y="2946"/>
                    <a:pt x="450" y="2965"/>
                    <a:pt x="476" y="2965"/>
                  </a:cubicBezTo>
                  <a:cubicBezTo>
                    <a:pt x="487" y="2965"/>
                    <a:pt x="498" y="2961"/>
                    <a:pt x="510" y="2954"/>
                  </a:cubicBezTo>
                  <a:lnTo>
                    <a:pt x="2067" y="1786"/>
                  </a:lnTo>
                  <a:lnTo>
                    <a:pt x="7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2227;p75">
              <a:extLst>
                <a:ext uri="{FF2B5EF4-FFF2-40B4-BE49-F238E27FC236}">
                  <a16:creationId xmlns:a16="http://schemas.microsoft.com/office/drawing/2014/main" id="{E2003B28-FD3C-5B7F-90A7-449188209995}"/>
                </a:ext>
              </a:extLst>
            </p:cNvPr>
            <p:cNvSpPr/>
            <p:nvPr/>
          </p:nvSpPr>
          <p:spPr>
            <a:xfrm>
              <a:off x="6134043" y="2625002"/>
              <a:ext cx="76904" cy="109520"/>
            </a:xfrm>
            <a:custGeom>
              <a:avLst/>
              <a:gdLst/>
              <a:ahLst/>
              <a:cxnLst/>
              <a:rect l="l" t="t" r="r" b="b"/>
              <a:pathLst>
                <a:path w="2082" h="2965" extrusionOk="0">
                  <a:moveTo>
                    <a:pt x="1316" y="1"/>
                  </a:moveTo>
                  <a:lnTo>
                    <a:pt x="1" y="1786"/>
                  </a:lnTo>
                  <a:lnTo>
                    <a:pt x="1572" y="2954"/>
                  </a:lnTo>
                  <a:cubicBezTo>
                    <a:pt x="1583" y="2961"/>
                    <a:pt x="1595" y="2965"/>
                    <a:pt x="1606" y="2965"/>
                  </a:cubicBezTo>
                  <a:cubicBezTo>
                    <a:pt x="1632" y="2965"/>
                    <a:pt x="1652" y="2946"/>
                    <a:pt x="1652" y="2927"/>
                  </a:cubicBezTo>
                  <a:lnTo>
                    <a:pt x="2082" y="525"/>
                  </a:lnTo>
                  <a:lnTo>
                    <a:pt x="13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2228;p75">
              <a:extLst>
                <a:ext uri="{FF2B5EF4-FFF2-40B4-BE49-F238E27FC236}">
                  <a16:creationId xmlns:a16="http://schemas.microsoft.com/office/drawing/2014/main" id="{FB670D90-4F7F-2399-0C59-1CCD08F8A2C6}"/>
                </a:ext>
              </a:extLst>
            </p:cNvPr>
            <p:cNvSpPr/>
            <p:nvPr/>
          </p:nvSpPr>
          <p:spPr>
            <a:xfrm>
              <a:off x="5963503" y="2209086"/>
              <a:ext cx="328744" cy="200349"/>
            </a:xfrm>
            <a:custGeom>
              <a:avLst/>
              <a:gdLst/>
              <a:ahLst/>
              <a:cxnLst/>
              <a:rect l="l" t="t" r="r" b="b"/>
              <a:pathLst>
                <a:path w="8900" h="5424" extrusionOk="0">
                  <a:moveTo>
                    <a:pt x="4618" y="1"/>
                  </a:moveTo>
                  <a:cubicBezTo>
                    <a:pt x="2068" y="1"/>
                    <a:pt x="1" y="2444"/>
                    <a:pt x="1" y="3503"/>
                  </a:cubicBezTo>
                  <a:cubicBezTo>
                    <a:pt x="1" y="4564"/>
                    <a:pt x="2068" y="5423"/>
                    <a:pt x="4618" y="5423"/>
                  </a:cubicBezTo>
                  <a:cubicBezTo>
                    <a:pt x="7182" y="5423"/>
                    <a:pt x="8900" y="4564"/>
                    <a:pt x="8900" y="3503"/>
                  </a:cubicBezTo>
                  <a:cubicBezTo>
                    <a:pt x="8900" y="2444"/>
                    <a:pt x="7182" y="1"/>
                    <a:pt x="46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2229;p75">
              <a:extLst>
                <a:ext uri="{FF2B5EF4-FFF2-40B4-BE49-F238E27FC236}">
                  <a16:creationId xmlns:a16="http://schemas.microsoft.com/office/drawing/2014/main" id="{895E0CEA-747A-FC39-F855-A4A23A4A6B8F}"/>
                </a:ext>
              </a:extLst>
            </p:cNvPr>
            <p:cNvSpPr/>
            <p:nvPr/>
          </p:nvSpPr>
          <p:spPr>
            <a:xfrm>
              <a:off x="6084990" y="2255701"/>
              <a:ext cx="99214" cy="92713"/>
            </a:xfrm>
            <a:custGeom>
              <a:avLst/>
              <a:gdLst/>
              <a:ahLst/>
              <a:cxnLst/>
              <a:rect l="l" t="t" r="r" b="b"/>
              <a:pathLst>
                <a:path w="2686" h="2510" extrusionOk="0">
                  <a:moveTo>
                    <a:pt x="1343" y="0"/>
                  </a:moveTo>
                  <a:cubicBezTo>
                    <a:pt x="1343" y="0"/>
                    <a:pt x="1017" y="432"/>
                    <a:pt x="579" y="432"/>
                  </a:cubicBezTo>
                  <a:cubicBezTo>
                    <a:pt x="476" y="432"/>
                    <a:pt x="367" y="408"/>
                    <a:pt x="255" y="349"/>
                  </a:cubicBezTo>
                  <a:lnTo>
                    <a:pt x="255" y="349"/>
                  </a:lnTo>
                  <a:cubicBezTo>
                    <a:pt x="1" y="1221"/>
                    <a:pt x="645" y="2510"/>
                    <a:pt x="1343" y="2510"/>
                  </a:cubicBezTo>
                  <a:cubicBezTo>
                    <a:pt x="2041" y="2510"/>
                    <a:pt x="2685" y="1221"/>
                    <a:pt x="2430" y="349"/>
                  </a:cubicBezTo>
                  <a:lnTo>
                    <a:pt x="2430" y="349"/>
                  </a:lnTo>
                  <a:cubicBezTo>
                    <a:pt x="2317" y="408"/>
                    <a:pt x="2209" y="432"/>
                    <a:pt x="2106" y="432"/>
                  </a:cubicBezTo>
                  <a:cubicBezTo>
                    <a:pt x="1668" y="432"/>
                    <a:pt x="1343" y="0"/>
                    <a:pt x="13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2230;p75">
              <a:extLst>
                <a:ext uri="{FF2B5EF4-FFF2-40B4-BE49-F238E27FC236}">
                  <a16:creationId xmlns:a16="http://schemas.microsoft.com/office/drawing/2014/main" id="{29C12EA7-C66A-330D-D977-6878188A274B}"/>
                </a:ext>
              </a:extLst>
            </p:cNvPr>
            <p:cNvSpPr/>
            <p:nvPr/>
          </p:nvSpPr>
          <p:spPr>
            <a:xfrm>
              <a:off x="6026518" y="2804999"/>
              <a:ext cx="46615" cy="19355"/>
            </a:xfrm>
            <a:custGeom>
              <a:avLst/>
              <a:gdLst/>
              <a:ahLst/>
              <a:cxnLst/>
              <a:rect l="l" t="t" r="r" b="b"/>
              <a:pathLst>
                <a:path w="1262" h="524" extrusionOk="0">
                  <a:moveTo>
                    <a:pt x="255" y="0"/>
                  </a:moveTo>
                  <a:cubicBezTo>
                    <a:pt x="107" y="0"/>
                    <a:pt x="0" y="108"/>
                    <a:pt x="0" y="255"/>
                  </a:cubicBezTo>
                  <a:cubicBezTo>
                    <a:pt x="0" y="403"/>
                    <a:pt x="107" y="523"/>
                    <a:pt x="255" y="523"/>
                  </a:cubicBezTo>
                  <a:lnTo>
                    <a:pt x="993" y="523"/>
                  </a:lnTo>
                  <a:cubicBezTo>
                    <a:pt x="1140" y="523"/>
                    <a:pt x="1262" y="403"/>
                    <a:pt x="1262" y="255"/>
                  </a:cubicBezTo>
                  <a:cubicBezTo>
                    <a:pt x="1262" y="108"/>
                    <a:pt x="1140" y="0"/>
                    <a:pt x="9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2231;p75">
              <a:extLst>
                <a:ext uri="{FF2B5EF4-FFF2-40B4-BE49-F238E27FC236}">
                  <a16:creationId xmlns:a16="http://schemas.microsoft.com/office/drawing/2014/main" id="{A590EB87-76F1-1D35-DDA3-689F54FB7084}"/>
                </a:ext>
              </a:extLst>
            </p:cNvPr>
            <p:cNvSpPr/>
            <p:nvPr/>
          </p:nvSpPr>
          <p:spPr>
            <a:xfrm>
              <a:off x="6195544" y="2804999"/>
              <a:ext cx="46615" cy="19355"/>
            </a:xfrm>
            <a:custGeom>
              <a:avLst/>
              <a:gdLst/>
              <a:ahLst/>
              <a:cxnLst/>
              <a:rect l="l" t="t" r="r" b="b"/>
              <a:pathLst>
                <a:path w="1262" h="524" extrusionOk="0">
                  <a:moveTo>
                    <a:pt x="269" y="0"/>
                  </a:moveTo>
                  <a:cubicBezTo>
                    <a:pt x="122" y="0"/>
                    <a:pt x="0" y="108"/>
                    <a:pt x="0" y="255"/>
                  </a:cubicBezTo>
                  <a:cubicBezTo>
                    <a:pt x="0" y="403"/>
                    <a:pt x="122" y="523"/>
                    <a:pt x="269" y="523"/>
                  </a:cubicBezTo>
                  <a:lnTo>
                    <a:pt x="1007" y="523"/>
                  </a:lnTo>
                  <a:cubicBezTo>
                    <a:pt x="1154" y="523"/>
                    <a:pt x="1262" y="403"/>
                    <a:pt x="1262" y="255"/>
                  </a:cubicBezTo>
                  <a:cubicBezTo>
                    <a:pt x="1262" y="108"/>
                    <a:pt x="1154" y="0"/>
                    <a:pt x="10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2232;p75">
              <a:extLst>
                <a:ext uri="{FF2B5EF4-FFF2-40B4-BE49-F238E27FC236}">
                  <a16:creationId xmlns:a16="http://schemas.microsoft.com/office/drawing/2014/main" id="{76087F9A-3968-24C9-9281-2103EDBC7F63}"/>
                </a:ext>
              </a:extLst>
            </p:cNvPr>
            <p:cNvSpPr/>
            <p:nvPr/>
          </p:nvSpPr>
          <p:spPr>
            <a:xfrm>
              <a:off x="6007163" y="2390560"/>
              <a:ext cx="228569" cy="45618"/>
            </a:xfrm>
            <a:custGeom>
              <a:avLst/>
              <a:gdLst/>
              <a:ahLst/>
              <a:cxnLst/>
              <a:rect l="l" t="t" r="r" b="b"/>
              <a:pathLst>
                <a:path w="6188" h="1235" extrusionOk="0">
                  <a:moveTo>
                    <a:pt x="0" y="0"/>
                  </a:moveTo>
                  <a:cubicBezTo>
                    <a:pt x="0" y="684"/>
                    <a:pt x="551" y="1235"/>
                    <a:pt x="1235" y="1235"/>
                  </a:cubicBezTo>
                  <a:lnTo>
                    <a:pt x="4939" y="1235"/>
                  </a:lnTo>
                  <a:cubicBezTo>
                    <a:pt x="5624" y="1235"/>
                    <a:pt x="6188" y="684"/>
                    <a:pt x="6188" y="0"/>
                  </a:cubicBezTo>
                  <a:close/>
                </a:path>
              </a:pathLst>
            </a:custGeom>
            <a:solidFill>
              <a:srgbClr val="554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2233;p75">
              <a:extLst>
                <a:ext uri="{FF2B5EF4-FFF2-40B4-BE49-F238E27FC236}">
                  <a16:creationId xmlns:a16="http://schemas.microsoft.com/office/drawing/2014/main" id="{DD980163-8DE2-C6F8-CE58-022B44C5718B}"/>
                </a:ext>
              </a:extLst>
            </p:cNvPr>
            <p:cNvSpPr/>
            <p:nvPr/>
          </p:nvSpPr>
          <p:spPr>
            <a:xfrm>
              <a:off x="5992794" y="2348377"/>
              <a:ext cx="256826" cy="42220"/>
            </a:xfrm>
            <a:custGeom>
              <a:avLst/>
              <a:gdLst/>
              <a:ahLst/>
              <a:cxnLst/>
              <a:rect l="l" t="t" r="r" b="b"/>
              <a:pathLst>
                <a:path w="6953" h="1143" extrusionOk="0">
                  <a:moveTo>
                    <a:pt x="349" y="1"/>
                  </a:moveTo>
                  <a:cubicBezTo>
                    <a:pt x="161" y="1"/>
                    <a:pt x="0" y="162"/>
                    <a:pt x="0" y="350"/>
                  </a:cubicBezTo>
                  <a:lnTo>
                    <a:pt x="0" y="793"/>
                  </a:lnTo>
                  <a:cubicBezTo>
                    <a:pt x="0" y="981"/>
                    <a:pt x="161" y="1142"/>
                    <a:pt x="349" y="1142"/>
                  </a:cubicBezTo>
                  <a:lnTo>
                    <a:pt x="6617" y="1142"/>
                  </a:lnTo>
                  <a:cubicBezTo>
                    <a:pt x="6805" y="1142"/>
                    <a:pt x="6953" y="981"/>
                    <a:pt x="6953" y="793"/>
                  </a:cubicBezTo>
                  <a:lnTo>
                    <a:pt x="6953" y="350"/>
                  </a:lnTo>
                  <a:cubicBezTo>
                    <a:pt x="6953" y="162"/>
                    <a:pt x="6805" y="1"/>
                    <a:pt x="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2235;p75">
            <a:extLst>
              <a:ext uri="{FF2B5EF4-FFF2-40B4-BE49-F238E27FC236}">
                <a16:creationId xmlns:a16="http://schemas.microsoft.com/office/drawing/2014/main" id="{BF003191-DD21-C7EC-D681-AFF3F7F15C0E}"/>
              </a:ext>
            </a:extLst>
          </p:cNvPr>
          <p:cNvGrpSpPr/>
          <p:nvPr/>
        </p:nvGrpSpPr>
        <p:grpSpPr>
          <a:xfrm>
            <a:off x="7351281" y="4341605"/>
            <a:ext cx="368522" cy="372984"/>
            <a:chOff x="4652738" y="2225449"/>
            <a:chExt cx="637579" cy="645299"/>
          </a:xfrm>
        </p:grpSpPr>
        <p:sp>
          <p:nvSpPr>
            <p:cNvPr id="1369" name="Google Shape;2236;p75">
              <a:extLst>
                <a:ext uri="{FF2B5EF4-FFF2-40B4-BE49-F238E27FC236}">
                  <a16:creationId xmlns:a16="http://schemas.microsoft.com/office/drawing/2014/main" id="{6AED16A6-319F-4D94-B914-B50FA98FE08A}"/>
                </a:ext>
              </a:extLst>
            </p:cNvPr>
            <p:cNvSpPr/>
            <p:nvPr/>
          </p:nvSpPr>
          <p:spPr>
            <a:xfrm>
              <a:off x="4879313" y="2521910"/>
              <a:ext cx="127434" cy="127915"/>
            </a:xfrm>
            <a:custGeom>
              <a:avLst/>
              <a:gdLst/>
              <a:ahLst/>
              <a:cxnLst/>
              <a:rect l="l" t="t" r="r" b="b"/>
              <a:pathLst>
                <a:path w="3450" h="3463" extrusionOk="0">
                  <a:moveTo>
                    <a:pt x="2295" y="0"/>
                  </a:moveTo>
                  <a:lnTo>
                    <a:pt x="1" y="2309"/>
                  </a:lnTo>
                  <a:lnTo>
                    <a:pt x="1141" y="3463"/>
                  </a:lnTo>
                  <a:lnTo>
                    <a:pt x="3450" y="1154"/>
                  </a:lnTo>
                  <a:lnTo>
                    <a:pt x="22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2237;p75">
              <a:extLst>
                <a:ext uri="{FF2B5EF4-FFF2-40B4-BE49-F238E27FC236}">
                  <a16:creationId xmlns:a16="http://schemas.microsoft.com/office/drawing/2014/main" id="{4B183BC7-6D98-37A9-63F0-B22DBE90A612}"/>
                </a:ext>
              </a:extLst>
            </p:cNvPr>
            <p:cNvSpPr/>
            <p:nvPr/>
          </p:nvSpPr>
          <p:spPr>
            <a:xfrm>
              <a:off x="4896674" y="2225449"/>
              <a:ext cx="393643" cy="407051"/>
            </a:xfrm>
            <a:custGeom>
              <a:avLst/>
              <a:gdLst/>
              <a:ahLst/>
              <a:cxnLst/>
              <a:rect l="l" t="t" r="r" b="b"/>
              <a:pathLst>
                <a:path w="10657" h="11020" extrusionOk="0">
                  <a:moveTo>
                    <a:pt x="5503" y="0"/>
                  </a:moveTo>
                  <a:cubicBezTo>
                    <a:pt x="2457" y="0"/>
                    <a:pt x="0" y="2470"/>
                    <a:pt x="0" y="5517"/>
                  </a:cubicBezTo>
                  <a:cubicBezTo>
                    <a:pt x="0" y="8550"/>
                    <a:pt x="2457" y="11020"/>
                    <a:pt x="5503" y="11020"/>
                  </a:cubicBezTo>
                  <a:cubicBezTo>
                    <a:pt x="8550" y="11020"/>
                    <a:pt x="10657" y="8550"/>
                    <a:pt x="10657" y="5517"/>
                  </a:cubicBezTo>
                  <a:cubicBezTo>
                    <a:pt x="10657" y="2470"/>
                    <a:pt x="8550" y="0"/>
                    <a:pt x="5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2238;p75">
              <a:extLst>
                <a:ext uri="{FF2B5EF4-FFF2-40B4-BE49-F238E27FC236}">
                  <a16:creationId xmlns:a16="http://schemas.microsoft.com/office/drawing/2014/main" id="{20B36868-E567-F6A5-F1EA-3EA81BB07915}"/>
                </a:ext>
              </a:extLst>
            </p:cNvPr>
            <p:cNvSpPr/>
            <p:nvPr/>
          </p:nvSpPr>
          <p:spPr>
            <a:xfrm>
              <a:off x="4954666" y="2283921"/>
              <a:ext cx="277659" cy="290550"/>
            </a:xfrm>
            <a:custGeom>
              <a:avLst/>
              <a:gdLst/>
              <a:ahLst/>
              <a:cxnLst/>
              <a:rect l="l" t="t" r="r" b="b"/>
              <a:pathLst>
                <a:path w="7517" h="7866" extrusionOk="0">
                  <a:moveTo>
                    <a:pt x="3933" y="1"/>
                  </a:moveTo>
                  <a:cubicBezTo>
                    <a:pt x="1759" y="1"/>
                    <a:pt x="1" y="1760"/>
                    <a:pt x="1" y="3934"/>
                  </a:cubicBezTo>
                  <a:cubicBezTo>
                    <a:pt x="1" y="6094"/>
                    <a:pt x="1759" y="7866"/>
                    <a:pt x="3933" y="7866"/>
                  </a:cubicBezTo>
                  <a:cubicBezTo>
                    <a:pt x="6107" y="7866"/>
                    <a:pt x="7517" y="6094"/>
                    <a:pt x="7517" y="3934"/>
                  </a:cubicBezTo>
                  <a:cubicBezTo>
                    <a:pt x="7517" y="1760"/>
                    <a:pt x="6107" y="1"/>
                    <a:pt x="3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2239;p75">
              <a:extLst>
                <a:ext uri="{FF2B5EF4-FFF2-40B4-BE49-F238E27FC236}">
                  <a16:creationId xmlns:a16="http://schemas.microsoft.com/office/drawing/2014/main" id="{E9385E99-C0BC-E1B6-72E0-0BEE0FEABDC6}"/>
                </a:ext>
              </a:extLst>
            </p:cNvPr>
            <p:cNvSpPr/>
            <p:nvPr/>
          </p:nvSpPr>
          <p:spPr>
            <a:xfrm>
              <a:off x="4652738" y="2584002"/>
              <a:ext cx="293062" cy="286746"/>
            </a:xfrm>
            <a:custGeom>
              <a:avLst/>
              <a:gdLst/>
              <a:ahLst/>
              <a:cxnLst/>
              <a:rect l="l" t="t" r="r" b="b"/>
              <a:pathLst>
                <a:path w="7934" h="7763" extrusionOk="0">
                  <a:moveTo>
                    <a:pt x="6215" y="1"/>
                  </a:moveTo>
                  <a:cubicBezTo>
                    <a:pt x="6064" y="1"/>
                    <a:pt x="5913" y="58"/>
                    <a:pt x="5799" y="171"/>
                  </a:cubicBezTo>
                  <a:lnTo>
                    <a:pt x="5181" y="789"/>
                  </a:lnTo>
                  <a:lnTo>
                    <a:pt x="5088" y="1030"/>
                  </a:lnTo>
                  <a:lnTo>
                    <a:pt x="4820" y="1165"/>
                  </a:lnTo>
                  <a:lnTo>
                    <a:pt x="1733" y="4252"/>
                  </a:lnTo>
                  <a:lnTo>
                    <a:pt x="1611" y="4507"/>
                  </a:lnTo>
                  <a:lnTo>
                    <a:pt x="1357" y="4627"/>
                  </a:lnTo>
                  <a:lnTo>
                    <a:pt x="538" y="5433"/>
                  </a:lnTo>
                  <a:cubicBezTo>
                    <a:pt x="1" y="5969"/>
                    <a:pt x="1" y="6842"/>
                    <a:pt x="538" y="7379"/>
                  </a:cubicBezTo>
                  <a:cubicBezTo>
                    <a:pt x="796" y="7637"/>
                    <a:pt x="1122" y="7762"/>
                    <a:pt x="1452" y="7762"/>
                  </a:cubicBezTo>
                  <a:cubicBezTo>
                    <a:pt x="1807" y="7762"/>
                    <a:pt x="2165" y="7617"/>
                    <a:pt x="2443" y="7338"/>
                  </a:cubicBezTo>
                  <a:lnTo>
                    <a:pt x="7705" y="2077"/>
                  </a:lnTo>
                  <a:cubicBezTo>
                    <a:pt x="7933" y="1850"/>
                    <a:pt x="7933" y="1474"/>
                    <a:pt x="7705" y="1245"/>
                  </a:cubicBezTo>
                  <a:lnTo>
                    <a:pt x="6631" y="171"/>
                  </a:lnTo>
                  <a:cubicBezTo>
                    <a:pt x="6517" y="58"/>
                    <a:pt x="6366" y="1"/>
                    <a:pt x="6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2240;p75">
              <a:extLst>
                <a:ext uri="{FF2B5EF4-FFF2-40B4-BE49-F238E27FC236}">
                  <a16:creationId xmlns:a16="http://schemas.microsoft.com/office/drawing/2014/main" id="{1E4C76D3-6D9D-72E4-4E12-344A116095DD}"/>
                </a:ext>
              </a:extLst>
            </p:cNvPr>
            <p:cNvSpPr/>
            <p:nvPr/>
          </p:nvSpPr>
          <p:spPr>
            <a:xfrm>
              <a:off x="5090005" y="2484234"/>
              <a:ext cx="19872" cy="19872"/>
            </a:xfrm>
            <a:custGeom>
              <a:avLst/>
              <a:gdLst/>
              <a:ahLst/>
              <a:cxnLst/>
              <a:rect l="l" t="t" r="r" b="b"/>
              <a:pathLst>
                <a:path w="538" h="538" extrusionOk="0">
                  <a:moveTo>
                    <a:pt x="269" y="0"/>
                  </a:moveTo>
                  <a:cubicBezTo>
                    <a:pt x="122" y="0"/>
                    <a:pt x="0" y="122"/>
                    <a:pt x="0" y="269"/>
                  </a:cubicBezTo>
                  <a:cubicBezTo>
                    <a:pt x="0" y="417"/>
                    <a:pt x="122" y="537"/>
                    <a:pt x="269" y="537"/>
                  </a:cubicBezTo>
                  <a:cubicBezTo>
                    <a:pt x="417" y="537"/>
                    <a:pt x="537" y="417"/>
                    <a:pt x="537" y="269"/>
                  </a:cubicBezTo>
                  <a:cubicBezTo>
                    <a:pt x="537" y="122"/>
                    <a:pt x="417" y="0"/>
                    <a:pt x="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2241;p75">
              <a:extLst>
                <a:ext uri="{FF2B5EF4-FFF2-40B4-BE49-F238E27FC236}">
                  <a16:creationId xmlns:a16="http://schemas.microsoft.com/office/drawing/2014/main" id="{2FBF3F94-3D4B-D63F-7452-FF815C4115A3}"/>
                </a:ext>
              </a:extLst>
            </p:cNvPr>
            <p:cNvSpPr/>
            <p:nvPr/>
          </p:nvSpPr>
          <p:spPr>
            <a:xfrm>
              <a:off x="5090522" y="2344425"/>
              <a:ext cx="19355" cy="119530"/>
            </a:xfrm>
            <a:custGeom>
              <a:avLst/>
              <a:gdLst/>
              <a:ahLst/>
              <a:cxnLst/>
              <a:rect l="l" t="t" r="r" b="b"/>
              <a:pathLst>
                <a:path w="524" h="3236" extrusionOk="0">
                  <a:moveTo>
                    <a:pt x="255" y="0"/>
                  </a:moveTo>
                  <a:cubicBezTo>
                    <a:pt x="108" y="0"/>
                    <a:pt x="0" y="122"/>
                    <a:pt x="0" y="256"/>
                  </a:cubicBezTo>
                  <a:lnTo>
                    <a:pt x="0" y="2967"/>
                  </a:lnTo>
                  <a:cubicBezTo>
                    <a:pt x="0" y="3114"/>
                    <a:pt x="108" y="3235"/>
                    <a:pt x="255" y="3235"/>
                  </a:cubicBezTo>
                  <a:cubicBezTo>
                    <a:pt x="403" y="3235"/>
                    <a:pt x="523" y="3114"/>
                    <a:pt x="523" y="2967"/>
                  </a:cubicBezTo>
                  <a:lnTo>
                    <a:pt x="523" y="256"/>
                  </a:lnTo>
                  <a:cubicBezTo>
                    <a:pt x="523" y="122"/>
                    <a:pt x="403"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5" name="Google Shape;2260;p75">
            <a:extLst>
              <a:ext uri="{FF2B5EF4-FFF2-40B4-BE49-F238E27FC236}">
                <a16:creationId xmlns:a16="http://schemas.microsoft.com/office/drawing/2014/main" id="{724757B0-A73C-83E2-0432-6129AB102DAD}"/>
              </a:ext>
            </a:extLst>
          </p:cNvPr>
          <p:cNvGrpSpPr/>
          <p:nvPr/>
        </p:nvGrpSpPr>
        <p:grpSpPr>
          <a:xfrm>
            <a:off x="2633650" y="4350362"/>
            <a:ext cx="228401" cy="373109"/>
            <a:chOff x="413052" y="2209086"/>
            <a:chExt cx="395157" cy="645519"/>
          </a:xfrm>
        </p:grpSpPr>
        <p:sp>
          <p:nvSpPr>
            <p:cNvPr id="1376" name="Google Shape;2261;p75">
              <a:extLst>
                <a:ext uri="{FF2B5EF4-FFF2-40B4-BE49-F238E27FC236}">
                  <a16:creationId xmlns:a16="http://schemas.microsoft.com/office/drawing/2014/main" id="{400223D5-BB58-50F5-2C15-7BFBC76E0EA0}"/>
                </a:ext>
              </a:extLst>
            </p:cNvPr>
            <p:cNvSpPr/>
            <p:nvPr/>
          </p:nvSpPr>
          <p:spPr>
            <a:xfrm>
              <a:off x="413052" y="2209086"/>
              <a:ext cx="395157" cy="527541"/>
            </a:xfrm>
            <a:custGeom>
              <a:avLst/>
              <a:gdLst/>
              <a:ahLst/>
              <a:cxnLst/>
              <a:rect l="l" t="t" r="r" b="b"/>
              <a:pathLst>
                <a:path w="10698" h="14282" extrusionOk="0">
                  <a:moveTo>
                    <a:pt x="6255" y="1"/>
                  </a:moveTo>
                  <a:cubicBezTo>
                    <a:pt x="5759" y="1"/>
                    <a:pt x="5356" y="404"/>
                    <a:pt x="5356" y="900"/>
                  </a:cubicBezTo>
                  <a:lnTo>
                    <a:pt x="5356" y="2256"/>
                  </a:lnTo>
                  <a:cubicBezTo>
                    <a:pt x="5356" y="2081"/>
                    <a:pt x="5235" y="1960"/>
                    <a:pt x="5141" y="1812"/>
                  </a:cubicBezTo>
                  <a:cubicBezTo>
                    <a:pt x="5047" y="1665"/>
                    <a:pt x="4993" y="1517"/>
                    <a:pt x="4819" y="1436"/>
                  </a:cubicBezTo>
                  <a:cubicBezTo>
                    <a:pt x="4712" y="1383"/>
                    <a:pt x="4578" y="1356"/>
                    <a:pt x="4444" y="1356"/>
                  </a:cubicBezTo>
                  <a:cubicBezTo>
                    <a:pt x="3946" y="1356"/>
                    <a:pt x="3544" y="1759"/>
                    <a:pt x="3544" y="2256"/>
                  </a:cubicBezTo>
                  <a:lnTo>
                    <a:pt x="3544" y="9584"/>
                  </a:lnTo>
                  <a:lnTo>
                    <a:pt x="1316" y="8752"/>
                  </a:lnTo>
                  <a:cubicBezTo>
                    <a:pt x="1206" y="8712"/>
                    <a:pt x="1093" y="8693"/>
                    <a:pt x="983" y="8693"/>
                  </a:cubicBezTo>
                  <a:cubicBezTo>
                    <a:pt x="569" y="8693"/>
                    <a:pt x="184" y="8958"/>
                    <a:pt x="68" y="9382"/>
                  </a:cubicBezTo>
                  <a:cubicBezTo>
                    <a:pt x="1" y="9584"/>
                    <a:pt x="81" y="9799"/>
                    <a:pt x="256" y="9919"/>
                  </a:cubicBezTo>
                  <a:lnTo>
                    <a:pt x="4175" y="12335"/>
                  </a:lnTo>
                  <a:lnTo>
                    <a:pt x="4175" y="13932"/>
                  </a:lnTo>
                  <a:lnTo>
                    <a:pt x="6779" y="14281"/>
                  </a:lnTo>
                  <a:lnTo>
                    <a:pt x="9302" y="13932"/>
                  </a:lnTo>
                  <a:lnTo>
                    <a:pt x="9302" y="12523"/>
                  </a:lnTo>
                  <a:lnTo>
                    <a:pt x="10228" y="11865"/>
                  </a:lnTo>
                  <a:cubicBezTo>
                    <a:pt x="10523" y="11664"/>
                    <a:pt x="10698" y="11315"/>
                    <a:pt x="10698" y="10953"/>
                  </a:cubicBezTo>
                  <a:lnTo>
                    <a:pt x="10698" y="3611"/>
                  </a:lnTo>
                  <a:cubicBezTo>
                    <a:pt x="10698" y="3115"/>
                    <a:pt x="10362" y="2712"/>
                    <a:pt x="9866" y="2712"/>
                  </a:cubicBezTo>
                  <a:cubicBezTo>
                    <a:pt x="9369" y="2712"/>
                    <a:pt x="8966" y="3115"/>
                    <a:pt x="8966" y="3611"/>
                  </a:cubicBezTo>
                  <a:lnTo>
                    <a:pt x="8899" y="2256"/>
                  </a:lnTo>
                  <a:cubicBezTo>
                    <a:pt x="8899" y="1893"/>
                    <a:pt x="8751" y="1585"/>
                    <a:pt x="8443" y="1436"/>
                  </a:cubicBezTo>
                  <a:cubicBezTo>
                    <a:pt x="8322" y="1383"/>
                    <a:pt x="8202" y="1356"/>
                    <a:pt x="8067" y="1356"/>
                  </a:cubicBezTo>
                  <a:cubicBezTo>
                    <a:pt x="7557" y="1356"/>
                    <a:pt x="7155" y="1759"/>
                    <a:pt x="7155" y="2256"/>
                  </a:cubicBezTo>
                  <a:lnTo>
                    <a:pt x="7087" y="900"/>
                  </a:lnTo>
                  <a:cubicBezTo>
                    <a:pt x="7087" y="538"/>
                    <a:pt x="6940" y="229"/>
                    <a:pt x="6631" y="81"/>
                  </a:cubicBezTo>
                  <a:cubicBezTo>
                    <a:pt x="6523" y="28"/>
                    <a:pt x="6389" y="1"/>
                    <a:pt x="6255" y="1"/>
                  </a:cubicBezTo>
                  <a:close/>
                </a:path>
              </a:pathLst>
            </a:custGeom>
            <a:solidFill>
              <a:srgbClr val="FED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2262;p75">
              <a:extLst>
                <a:ext uri="{FF2B5EF4-FFF2-40B4-BE49-F238E27FC236}">
                  <a16:creationId xmlns:a16="http://schemas.microsoft.com/office/drawing/2014/main" id="{21ADB198-D95B-9057-ED5F-C32DAB3B2433}"/>
                </a:ext>
              </a:extLst>
            </p:cNvPr>
            <p:cNvSpPr/>
            <p:nvPr/>
          </p:nvSpPr>
          <p:spPr>
            <a:xfrm>
              <a:off x="530550" y="2723699"/>
              <a:ext cx="239466" cy="130906"/>
            </a:xfrm>
            <a:custGeom>
              <a:avLst/>
              <a:gdLst/>
              <a:ahLst/>
              <a:cxnLst/>
              <a:rect l="l" t="t" r="r" b="b"/>
              <a:pathLst>
                <a:path w="6483" h="3544" extrusionOk="0">
                  <a:moveTo>
                    <a:pt x="350" y="0"/>
                  </a:moveTo>
                  <a:cubicBezTo>
                    <a:pt x="148" y="0"/>
                    <a:pt x="1" y="147"/>
                    <a:pt x="1" y="335"/>
                  </a:cubicBezTo>
                  <a:lnTo>
                    <a:pt x="1" y="3207"/>
                  </a:lnTo>
                  <a:cubicBezTo>
                    <a:pt x="1" y="3395"/>
                    <a:pt x="148" y="3544"/>
                    <a:pt x="350" y="3544"/>
                  </a:cubicBezTo>
                  <a:lnTo>
                    <a:pt x="6134" y="3544"/>
                  </a:lnTo>
                  <a:cubicBezTo>
                    <a:pt x="6322" y="3544"/>
                    <a:pt x="6483" y="3395"/>
                    <a:pt x="6483" y="3207"/>
                  </a:cubicBezTo>
                  <a:lnTo>
                    <a:pt x="6483" y="335"/>
                  </a:lnTo>
                  <a:cubicBezTo>
                    <a:pt x="6483" y="147"/>
                    <a:pt x="6322" y="0"/>
                    <a:pt x="6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2263;p75">
              <a:extLst>
                <a:ext uri="{FF2B5EF4-FFF2-40B4-BE49-F238E27FC236}">
                  <a16:creationId xmlns:a16="http://schemas.microsoft.com/office/drawing/2014/main" id="{7C23CEA6-6A8B-5B37-6C02-8B88125F7F75}"/>
                </a:ext>
              </a:extLst>
            </p:cNvPr>
            <p:cNvSpPr/>
            <p:nvPr/>
          </p:nvSpPr>
          <p:spPr>
            <a:xfrm>
              <a:off x="693186" y="2765328"/>
              <a:ext cx="48093" cy="48130"/>
            </a:xfrm>
            <a:custGeom>
              <a:avLst/>
              <a:gdLst/>
              <a:ahLst/>
              <a:cxnLst/>
              <a:rect l="l" t="t" r="r" b="b"/>
              <a:pathLst>
                <a:path w="1302" h="1303" extrusionOk="0">
                  <a:moveTo>
                    <a:pt x="657" y="1"/>
                  </a:moveTo>
                  <a:cubicBezTo>
                    <a:pt x="295" y="1"/>
                    <a:pt x="0" y="282"/>
                    <a:pt x="0" y="645"/>
                  </a:cubicBezTo>
                  <a:cubicBezTo>
                    <a:pt x="0" y="1007"/>
                    <a:pt x="295" y="1302"/>
                    <a:pt x="657" y="1302"/>
                  </a:cubicBezTo>
                  <a:cubicBezTo>
                    <a:pt x="1006" y="1302"/>
                    <a:pt x="1302" y="1007"/>
                    <a:pt x="1302" y="645"/>
                  </a:cubicBezTo>
                  <a:cubicBezTo>
                    <a:pt x="1302" y="282"/>
                    <a:pt x="1006" y="1"/>
                    <a:pt x="6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9" name="Google Shape;2422;p75">
            <a:extLst>
              <a:ext uri="{FF2B5EF4-FFF2-40B4-BE49-F238E27FC236}">
                <a16:creationId xmlns:a16="http://schemas.microsoft.com/office/drawing/2014/main" id="{D17211EA-7053-28D6-A1BF-CDE50AAEB44F}"/>
              </a:ext>
            </a:extLst>
          </p:cNvPr>
          <p:cNvGrpSpPr/>
          <p:nvPr/>
        </p:nvGrpSpPr>
        <p:grpSpPr>
          <a:xfrm>
            <a:off x="2060978" y="4347757"/>
            <a:ext cx="263073" cy="373388"/>
            <a:chOff x="10274589" y="214683"/>
            <a:chExt cx="455144" cy="646000"/>
          </a:xfrm>
        </p:grpSpPr>
        <p:sp>
          <p:nvSpPr>
            <p:cNvPr id="1380" name="Google Shape;2423;p75">
              <a:extLst>
                <a:ext uri="{FF2B5EF4-FFF2-40B4-BE49-F238E27FC236}">
                  <a16:creationId xmlns:a16="http://schemas.microsoft.com/office/drawing/2014/main" id="{C32759FA-4971-2B25-3E56-877E575E61DA}"/>
                </a:ext>
              </a:extLst>
            </p:cNvPr>
            <p:cNvSpPr/>
            <p:nvPr/>
          </p:nvSpPr>
          <p:spPr>
            <a:xfrm>
              <a:off x="10274589" y="214683"/>
              <a:ext cx="442253" cy="646000"/>
            </a:xfrm>
            <a:custGeom>
              <a:avLst/>
              <a:gdLst/>
              <a:ahLst/>
              <a:cxnLst/>
              <a:rect l="l" t="t" r="r" b="b"/>
              <a:pathLst>
                <a:path w="11973" h="17489" extrusionOk="0">
                  <a:moveTo>
                    <a:pt x="874" y="0"/>
                  </a:moveTo>
                  <a:cubicBezTo>
                    <a:pt x="391" y="0"/>
                    <a:pt x="1" y="390"/>
                    <a:pt x="1" y="886"/>
                  </a:cubicBezTo>
                  <a:lnTo>
                    <a:pt x="1" y="16603"/>
                  </a:lnTo>
                  <a:cubicBezTo>
                    <a:pt x="1" y="17086"/>
                    <a:pt x="391" y="17489"/>
                    <a:pt x="874" y="17489"/>
                  </a:cubicBezTo>
                  <a:lnTo>
                    <a:pt x="11087" y="17489"/>
                  </a:lnTo>
                  <a:cubicBezTo>
                    <a:pt x="11570" y="17489"/>
                    <a:pt x="11973" y="17086"/>
                    <a:pt x="11973" y="16603"/>
                  </a:cubicBezTo>
                  <a:lnTo>
                    <a:pt x="11973" y="886"/>
                  </a:lnTo>
                  <a:cubicBezTo>
                    <a:pt x="11973" y="390"/>
                    <a:pt x="11570" y="0"/>
                    <a:pt x="110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2424;p75">
              <a:extLst>
                <a:ext uri="{FF2B5EF4-FFF2-40B4-BE49-F238E27FC236}">
                  <a16:creationId xmlns:a16="http://schemas.microsoft.com/office/drawing/2014/main" id="{32BCA2B8-684D-0737-4513-B867A2BBBB4F}"/>
                </a:ext>
              </a:extLst>
            </p:cNvPr>
            <p:cNvSpPr/>
            <p:nvPr/>
          </p:nvSpPr>
          <p:spPr>
            <a:xfrm>
              <a:off x="10658333" y="214683"/>
              <a:ext cx="71400" cy="646000"/>
            </a:xfrm>
            <a:custGeom>
              <a:avLst/>
              <a:gdLst/>
              <a:ahLst/>
              <a:cxnLst/>
              <a:rect l="l" t="t" r="r" b="b"/>
              <a:pathLst>
                <a:path w="1933" h="17489" extrusionOk="0">
                  <a:moveTo>
                    <a:pt x="0" y="0"/>
                  </a:moveTo>
                  <a:cubicBezTo>
                    <a:pt x="483" y="0"/>
                    <a:pt x="873" y="390"/>
                    <a:pt x="873" y="886"/>
                  </a:cubicBezTo>
                  <a:lnTo>
                    <a:pt x="873" y="16603"/>
                  </a:lnTo>
                  <a:cubicBezTo>
                    <a:pt x="873" y="17086"/>
                    <a:pt x="483" y="17489"/>
                    <a:pt x="0" y="17489"/>
                  </a:cubicBezTo>
                  <a:lnTo>
                    <a:pt x="1047" y="17489"/>
                  </a:lnTo>
                  <a:cubicBezTo>
                    <a:pt x="1530" y="17489"/>
                    <a:pt x="1933" y="17086"/>
                    <a:pt x="1933" y="16603"/>
                  </a:cubicBezTo>
                  <a:lnTo>
                    <a:pt x="1933" y="886"/>
                  </a:lnTo>
                  <a:cubicBezTo>
                    <a:pt x="1933" y="390"/>
                    <a:pt x="1530" y="0"/>
                    <a:pt x="1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2425;p75">
              <a:extLst>
                <a:ext uri="{FF2B5EF4-FFF2-40B4-BE49-F238E27FC236}">
                  <a16:creationId xmlns:a16="http://schemas.microsoft.com/office/drawing/2014/main" id="{44749282-6E26-A592-9DFD-3388D9922B8F}"/>
                </a:ext>
              </a:extLst>
            </p:cNvPr>
            <p:cNvSpPr/>
            <p:nvPr/>
          </p:nvSpPr>
          <p:spPr>
            <a:xfrm>
              <a:off x="10374283" y="525069"/>
              <a:ext cx="253317" cy="244231"/>
            </a:xfrm>
            <a:custGeom>
              <a:avLst/>
              <a:gdLst/>
              <a:ahLst/>
              <a:cxnLst/>
              <a:rect l="l" t="t" r="r" b="b"/>
              <a:pathLst>
                <a:path w="6858" h="6612" extrusionOk="0">
                  <a:moveTo>
                    <a:pt x="1302" y="1"/>
                  </a:moveTo>
                  <a:cubicBezTo>
                    <a:pt x="1132" y="1"/>
                    <a:pt x="961" y="66"/>
                    <a:pt x="832" y="201"/>
                  </a:cubicBezTo>
                  <a:lnTo>
                    <a:pt x="308" y="711"/>
                  </a:lnTo>
                  <a:cubicBezTo>
                    <a:pt x="228" y="791"/>
                    <a:pt x="174" y="899"/>
                    <a:pt x="161" y="1019"/>
                  </a:cubicBezTo>
                  <a:cubicBezTo>
                    <a:pt x="0" y="2683"/>
                    <a:pt x="2040" y="4723"/>
                    <a:pt x="2040" y="4723"/>
                  </a:cubicBezTo>
                  <a:cubicBezTo>
                    <a:pt x="2040" y="4723"/>
                    <a:pt x="3928" y="6611"/>
                    <a:pt x="5553" y="6611"/>
                  </a:cubicBezTo>
                  <a:cubicBezTo>
                    <a:pt x="5618" y="6611"/>
                    <a:pt x="5681" y="6608"/>
                    <a:pt x="5744" y="6602"/>
                  </a:cubicBezTo>
                  <a:cubicBezTo>
                    <a:pt x="5865" y="6589"/>
                    <a:pt x="5972" y="6536"/>
                    <a:pt x="6053" y="6455"/>
                  </a:cubicBezTo>
                  <a:lnTo>
                    <a:pt x="6563" y="5945"/>
                  </a:lnTo>
                  <a:cubicBezTo>
                    <a:pt x="6858" y="5650"/>
                    <a:pt x="6831" y="5167"/>
                    <a:pt x="6496" y="4925"/>
                  </a:cubicBezTo>
                  <a:lnTo>
                    <a:pt x="5892" y="4469"/>
                  </a:lnTo>
                  <a:cubicBezTo>
                    <a:pt x="5749" y="4362"/>
                    <a:pt x="5580" y="4310"/>
                    <a:pt x="5410" y="4310"/>
                  </a:cubicBezTo>
                  <a:cubicBezTo>
                    <a:pt x="5197" y="4310"/>
                    <a:pt x="4982" y="4392"/>
                    <a:pt x="4818" y="4549"/>
                  </a:cubicBezTo>
                  <a:lnTo>
                    <a:pt x="4603" y="4764"/>
                  </a:lnTo>
                  <a:cubicBezTo>
                    <a:pt x="4563" y="4804"/>
                    <a:pt x="4496" y="4831"/>
                    <a:pt x="4429" y="4831"/>
                  </a:cubicBezTo>
                  <a:cubicBezTo>
                    <a:pt x="4227" y="4804"/>
                    <a:pt x="3744" y="4643"/>
                    <a:pt x="2939" y="3837"/>
                  </a:cubicBezTo>
                  <a:cubicBezTo>
                    <a:pt x="2121" y="3019"/>
                    <a:pt x="1973" y="2536"/>
                    <a:pt x="1946" y="2334"/>
                  </a:cubicBezTo>
                  <a:cubicBezTo>
                    <a:pt x="1933" y="2268"/>
                    <a:pt x="1960" y="2214"/>
                    <a:pt x="1999" y="2160"/>
                  </a:cubicBezTo>
                  <a:lnTo>
                    <a:pt x="2214" y="1945"/>
                  </a:lnTo>
                  <a:cubicBezTo>
                    <a:pt x="2509" y="1663"/>
                    <a:pt x="2536" y="1207"/>
                    <a:pt x="2295" y="872"/>
                  </a:cubicBezTo>
                  <a:lnTo>
                    <a:pt x="1838" y="267"/>
                  </a:lnTo>
                  <a:cubicBezTo>
                    <a:pt x="1707" y="92"/>
                    <a:pt x="1505" y="1"/>
                    <a:pt x="1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2426;p75">
              <a:extLst>
                <a:ext uri="{FF2B5EF4-FFF2-40B4-BE49-F238E27FC236}">
                  <a16:creationId xmlns:a16="http://schemas.microsoft.com/office/drawing/2014/main" id="{027F54CB-9A6C-2055-93A7-BE9DCDC3238B}"/>
                </a:ext>
              </a:extLst>
            </p:cNvPr>
            <p:cNvSpPr/>
            <p:nvPr/>
          </p:nvSpPr>
          <p:spPr>
            <a:xfrm>
              <a:off x="10388135" y="214683"/>
              <a:ext cx="215198" cy="66451"/>
            </a:xfrm>
            <a:custGeom>
              <a:avLst/>
              <a:gdLst/>
              <a:ahLst/>
              <a:cxnLst/>
              <a:rect l="l" t="t" r="r" b="b"/>
              <a:pathLst>
                <a:path w="5826" h="1799" extrusionOk="0">
                  <a:moveTo>
                    <a:pt x="1" y="0"/>
                  </a:moveTo>
                  <a:lnTo>
                    <a:pt x="484" y="1235"/>
                  </a:lnTo>
                  <a:cubicBezTo>
                    <a:pt x="618" y="1571"/>
                    <a:pt x="940" y="1798"/>
                    <a:pt x="1302" y="1798"/>
                  </a:cubicBezTo>
                  <a:lnTo>
                    <a:pt x="4523" y="1798"/>
                  </a:lnTo>
                  <a:cubicBezTo>
                    <a:pt x="4886" y="1798"/>
                    <a:pt x="5208" y="1571"/>
                    <a:pt x="5343" y="1235"/>
                  </a:cubicBezTo>
                  <a:lnTo>
                    <a:pt x="58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2427;p75">
              <a:extLst>
                <a:ext uri="{FF2B5EF4-FFF2-40B4-BE49-F238E27FC236}">
                  <a16:creationId xmlns:a16="http://schemas.microsoft.com/office/drawing/2014/main" id="{BE9B1B4E-D2EB-21ED-DD1C-6DD1BB96D372}"/>
                </a:ext>
              </a:extLst>
            </p:cNvPr>
            <p:cNvSpPr/>
            <p:nvPr/>
          </p:nvSpPr>
          <p:spPr>
            <a:xfrm>
              <a:off x="10528941" y="214683"/>
              <a:ext cx="87283" cy="66451"/>
            </a:xfrm>
            <a:custGeom>
              <a:avLst/>
              <a:gdLst/>
              <a:ahLst/>
              <a:cxnLst/>
              <a:rect l="l" t="t" r="r" b="b"/>
              <a:pathLst>
                <a:path w="2363" h="1799" extrusionOk="0">
                  <a:moveTo>
                    <a:pt x="1302" y="0"/>
                  </a:moveTo>
                  <a:lnTo>
                    <a:pt x="819" y="1235"/>
                  </a:lnTo>
                  <a:cubicBezTo>
                    <a:pt x="685" y="1571"/>
                    <a:pt x="362" y="1798"/>
                    <a:pt x="1" y="1798"/>
                  </a:cubicBezTo>
                  <a:lnTo>
                    <a:pt x="1060" y="1798"/>
                  </a:lnTo>
                  <a:cubicBezTo>
                    <a:pt x="1423" y="1798"/>
                    <a:pt x="1745" y="1571"/>
                    <a:pt x="1880" y="1235"/>
                  </a:cubicBezTo>
                  <a:lnTo>
                    <a:pt x="2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2428;p75">
              <a:extLst>
                <a:ext uri="{FF2B5EF4-FFF2-40B4-BE49-F238E27FC236}">
                  <a16:creationId xmlns:a16="http://schemas.microsoft.com/office/drawing/2014/main" id="{9A4D2930-7D74-C6C1-AB6D-943CD9FF6D91}"/>
                </a:ext>
              </a:extLst>
            </p:cNvPr>
            <p:cNvSpPr/>
            <p:nvPr/>
          </p:nvSpPr>
          <p:spPr>
            <a:xfrm>
              <a:off x="10502161" y="344555"/>
              <a:ext cx="43660" cy="133898"/>
            </a:xfrm>
            <a:custGeom>
              <a:avLst/>
              <a:gdLst/>
              <a:ahLst/>
              <a:cxnLst/>
              <a:rect l="l" t="t" r="r" b="b"/>
              <a:pathLst>
                <a:path w="1182" h="3625" extrusionOk="0">
                  <a:moveTo>
                    <a:pt x="255" y="0"/>
                  </a:moveTo>
                  <a:cubicBezTo>
                    <a:pt x="108" y="0"/>
                    <a:pt x="1" y="122"/>
                    <a:pt x="1" y="269"/>
                  </a:cubicBezTo>
                  <a:cubicBezTo>
                    <a:pt x="1" y="403"/>
                    <a:pt x="108" y="524"/>
                    <a:pt x="255" y="524"/>
                  </a:cubicBezTo>
                  <a:lnTo>
                    <a:pt x="658" y="524"/>
                  </a:lnTo>
                  <a:lnTo>
                    <a:pt x="658" y="3356"/>
                  </a:lnTo>
                  <a:cubicBezTo>
                    <a:pt x="658" y="3504"/>
                    <a:pt x="779" y="3624"/>
                    <a:pt x="926" y="3624"/>
                  </a:cubicBezTo>
                  <a:cubicBezTo>
                    <a:pt x="1061" y="3624"/>
                    <a:pt x="1182" y="3504"/>
                    <a:pt x="1182" y="3356"/>
                  </a:cubicBezTo>
                  <a:lnTo>
                    <a:pt x="1182" y="269"/>
                  </a:lnTo>
                  <a:cubicBezTo>
                    <a:pt x="1182" y="122"/>
                    <a:pt x="1061" y="0"/>
                    <a:pt x="9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2429;p75">
              <a:extLst>
                <a:ext uri="{FF2B5EF4-FFF2-40B4-BE49-F238E27FC236}">
                  <a16:creationId xmlns:a16="http://schemas.microsoft.com/office/drawing/2014/main" id="{7C093076-E3AF-2977-F4D8-B55189D2212C}"/>
                </a:ext>
              </a:extLst>
            </p:cNvPr>
            <p:cNvSpPr/>
            <p:nvPr/>
          </p:nvSpPr>
          <p:spPr>
            <a:xfrm>
              <a:off x="10560153" y="344555"/>
              <a:ext cx="43660" cy="133898"/>
            </a:xfrm>
            <a:custGeom>
              <a:avLst/>
              <a:gdLst/>
              <a:ahLst/>
              <a:cxnLst/>
              <a:rect l="l" t="t" r="r" b="b"/>
              <a:pathLst>
                <a:path w="1182" h="3625" extrusionOk="0">
                  <a:moveTo>
                    <a:pt x="256" y="0"/>
                  </a:moveTo>
                  <a:cubicBezTo>
                    <a:pt x="122" y="0"/>
                    <a:pt x="1" y="122"/>
                    <a:pt x="1" y="269"/>
                  </a:cubicBezTo>
                  <a:cubicBezTo>
                    <a:pt x="1" y="403"/>
                    <a:pt x="122" y="524"/>
                    <a:pt x="256" y="524"/>
                  </a:cubicBezTo>
                  <a:lnTo>
                    <a:pt x="659" y="524"/>
                  </a:lnTo>
                  <a:lnTo>
                    <a:pt x="659" y="3356"/>
                  </a:lnTo>
                  <a:cubicBezTo>
                    <a:pt x="659" y="3504"/>
                    <a:pt x="779" y="3624"/>
                    <a:pt x="927" y="3624"/>
                  </a:cubicBezTo>
                  <a:cubicBezTo>
                    <a:pt x="1074" y="3624"/>
                    <a:pt x="1182" y="3504"/>
                    <a:pt x="1182" y="3356"/>
                  </a:cubicBezTo>
                  <a:lnTo>
                    <a:pt x="1182" y="269"/>
                  </a:lnTo>
                  <a:cubicBezTo>
                    <a:pt x="1182" y="122"/>
                    <a:pt x="1074" y="0"/>
                    <a:pt x="9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2430;p75">
              <a:extLst>
                <a:ext uri="{FF2B5EF4-FFF2-40B4-BE49-F238E27FC236}">
                  <a16:creationId xmlns:a16="http://schemas.microsoft.com/office/drawing/2014/main" id="{C024F244-5380-C747-D22D-29AE07E7E6A4}"/>
                </a:ext>
              </a:extLst>
            </p:cNvPr>
            <p:cNvSpPr/>
            <p:nvPr/>
          </p:nvSpPr>
          <p:spPr>
            <a:xfrm>
              <a:off x="10400066" y="345072"/>
              <a:ext cx="85769" cy="132901"/>
            </a:xfrm>
            <a:custGeom>
              <a:avLst/>
              <a:gdLst/>
              <a:ahLst/>
              <a:cxnLst/>
              <a:rect l="l" t="t" r="r" b="b"/>
              <a:pathLst>
                <a:path w="2322" h="3598" extrusionOk="0">
                  <a:moveTo>
                    <a:pt x="1167" y="523"/>
                  </a:moveTo>
                  <a:cubicBezTo>
                    <a:pt x="1516" y="523"/>
                    <a:pt x="1798" y="819"/>
                    <a:pt x="1798" y="1167"/>
                  </a:cubicBezTo>
                  <a:cubicBezTo>
                    <a:pt x="1798" y="1516"/>
                    <a:pt x="1516" y="1799"/>
                    <a:pt x="1167" y="1799"/>
                  </a:cubicBezTo>
                  <a:cubicBezTo>
                    <a:pt x="818" y="1799"/>
                    <a:pt x="537" y="1516"/>
                    <a:pt x="537" y="1167"/>
                  </a:cubicBezTo>
                  <a:cubicBezTo>
                    <a:pt x="537" y="819"/>
                    <a:pt x="818" y="523"/>
                    <a:pt x="1167" y="523"/>
                  </a:cubicBezTo>
                  <a:close/>
                  <a:moveTo>
                    <a:pt x="1167" y="0"/>
                  </a:moveTo>
                  <a:cubicBezTo>
                    <a:pt x="523" y="0"/>
                    <a:pt x="0" y="523"/>
                    <a:pt x="0" y="1167"/>
                  </a:cubicBezTo>
                  <a:cubicBezTo>
                    <a:pt x="0" y="1799"/>
                    <a:pt x="523" y="2322"/>
                    <a:pt x="1167" y="2322"/>
                  </a:cubicBezTo>
                  <a:cubicBezTo>
                    <a:pt x="1275" y="2322"/>
                    <a:pt x="1369" y="2309"/>
                    <a:pt x="1462" y="2282"/>
                  </a:cubicBezTo>
                  <a:lnTo>
                    <a:pt x="1462" y="2282"/>
                  </a:lnTo>
                  <a:cubicBezTo>
                    <a:pt x="1167" y="2819"/>
                    <a:pt x="805" y="3114"/>
                    <a:pt x="791" y="3114"/>
                  </a:cubicBezTo>
                  <a:cubicBezTo>
                    <a:pt x="671" y="3208"/>
                    <a:pt x="644" y="3369"/>
                    <a:pt x="738" y="3490"/>
                  </a:cubicBezTo>
                  <a:cubicBezTo>
                    <a:pt x="791" y="3557"/>
                    <a:pt x="872" y="3597"/>
                    <a:pt x="952" y="3597"/>
                  </a:cubicBezTo>
                  <a:cubicBezTo>
                    <a:pt x="1006" y="3597"/>
                    <a:pt x="1060" y="3583"/>
                    <a:pt x="1101" y="3544"/>
                  </a:cubicBezTo>
                  <a:cubicBezTo>
                    <a:pt x="1154" y="3517"/>
                    <a:pt x="2133" y="2765"/>
                    <a:pt x="2308" y="1343"/>
                  </a:cubicBezTo>
                  <a:cubicBezTo>
                    <a:pt x="2321" y="1289"/>
                    <a:pt x="2321" y="1221"/>
                    <a:pt x="2321" y="1167"/>
                  </a:cubicBezTo>
                  <a:cubicBezTo>
                    <a:pt x="2321" y="523"/>
                    <a:pt x="1798" y="0"/>
                    <a:pt x="1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8" name="Google Shape;2440;p75">
            <a:extLst>
              <a:ext uri="{FF2B5EF4-FFF2-40B4-BE49-F238E27FC236}">
                <a16:creationId xmlns:a16="http://schemas.microsoft.com/office/drawing/2014/main" id="{E2E8C4B3-B250-A535-7C71-623C05BF50EE}"/>
              </a:ext>
            </a:extLst>
          </p:cNvPr>
          <p:cNvGrpSpPr/>
          <p:nvPr/>
        </p:nvGrpSpPr>
        <p:grpSpPr>
          <a:xfrm>
            <a:off x="3943043" y="4334901"/>
            <a:ext cx="295738" cy="373389"/>
            <a:chOff x="8066022" y="214683"/>
            <a:chExt cx="511658" cy="646000"/>
          </a:xfrm>
        </p:grpSpPr>
        <p:sp>
          <p:nvSpPr>
            <p:cNvPr id="1389" name="Google Shape;2441;p75">
              <a:extLst>
                <a:ext uri="{FF2B5EF4-FFF2-40B4-BE49-F238E27FC236}">
                  <a16:creationId xmlns:a16="http://schemas.microsoft.com/office/drawing/2014/main" id="{B9CCCB2D-83D2-D596-AE2D-414F6D95BD57}"/>
                </a:ext>
              </a:extLst>
            </p:cNvPr>
            <p:cNvSpPr/>
            <p:nvPr/>
          </p:nvSpPr>
          <p:spPr>
            <a:xfrm>
              <a:off x="8066022" y="454149"/>
              <a:ext cx="511658" cy="406534"/>
            </a:xfrm>
            <a:custGeom>
              <a:avLst/>
              <a:gdLst/>
              <a:ahLst/>
              <a:cxnLst/>
              <a:rect l="l" t="t" r="r" b="b"/>
              <a:pathLst>
                <a:path w="13852" h="11006" extrusionOk="0">
                  <a:moveTo>
                    <a:pt x="5248" y="0"/>
                  </a:moveTo>
                  <a:lnTo>
                    <a:pt x="5248" y="3248"/>
                  </a:lnTo>
                  <a:lnTo>
                    <a:pt x="2175" y="3248"/>
                  </a:lnTo>
                  <a:cubicBezTo>
                    <a:pt x="980" y="3248"/>
                    <a:pt x="14" y="4227"/>
                    <a:pt x="1" y="5435"/>
                  </a:cubicBezTo>
                  <a:lnTo>
                    <a:pt x="1" y="10630"/>
                  </a:lnTo>
                  <a:cubicBezTo>
                    <a:pt x="1" y="10831"/>
                    <a:pt x="162" y="11006"/>
                    <a:pt x="363" y="11006"/>
                  </a:cubicBezTo>
                  <a:lnTo>
                    <a:pt x="13489" y="11006"/>
                  </a:lnTo>
                  <a:cubicBezTo>
                    <a:pt x="13691" y="11006"/>
                    <a:pt x="13852" y="10831"/>
                    <a:pt x="13852" y="10630"/>
                  </a:cubicBezTo>
                  <a:lnTo>
                    <a:pt x="13852" y="5449"/>
                  </a:lnTo>
                  <a:cubicBezTo>
                    <a:pt x="13852" y="4241"/>
                    <a:pt x="12898" y="3248"/>
                    <a:pt x="11704" y="3248"/>
                  </a:cubicBezTo>
                  <a:lnTo>
                    <a:pt x="8644" y="3248"/>
                  </a:lnTo>
                  <a:lnTo>
                    <a:pt x="86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2442;p75">
              <a:extLst>
                <a:ext uri="{FF2B5EF4-FFF2-40B4-BE49-F238E27FC236}">
                  <a16:creationId xmlns:a16="http://schemas.microsoft.com/office/drawing/2014/main" id="{1BBACB4A-A42B-61FE-0DA8-9AC8C52CD026}"/>
                </a:ext>
              </a:extLst>
            </p:cNvPr>
            <p:cNvSpPr/>
            <p:nvPr/>
          </p:nvSpPr>
          <p:spPr>
            <a:xfrm>
              <a:off x="8066022" y="817503"/>
              <a:ext cx="511141" cy="43180"/>
            </a:xfrm>
            <a:custGeom>
              <a:avLst/>
              <a:gdLst/>
              <a:ahLst/>
              <a:cxnLst/>
              <a:rect l="l" t="t" r="r" b="b"/>
              <a:pathLst>
                <a:path w="13838" h="1169" extrusionOk="0">
                  <a:moveTo>
                    <a:pt x="1" y="0"/>
                  </a:moveTo>
                  <a:lnTo>
                    <a:pt x="1" y="793"/>
                  </a:lnTo>
                  <a:cubicBezTo>
                    <a:pt x="1" y="994"/>
                    <a:pt x="175" y="1169"/>
                    <a:pt x="377" y="1169"/>
                  </a:cubicBezTo>
                  <a:lnTo>
                    <a:pt x="13462" y="1169"/>
                  </a:lnTo>
                  <a:cubicBezTo>
                    <a:pt x="13677" y="1169"/>
                    <a:pt x="13838" y="994"/>
                    <a:pt x="13838" y="793"/>
                  </a:cubicBezTo>
                  <a:lnTo>
                    <a:pt x="138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2443;p75">
              <a:extLst>
                <a:ext uri="{FF2B5EF4-FFF2-40B4-BE49-F238E27FC236}">
                  <a16:creationId xmlns:a16="http://schemas.microsoft.com/office/drawing/2014/main" id="{ED4D0D7E-C4AE-1302-1A42-B17DB6A41AE8}"/>
                </a:ext>
              </a:extLst>
            </p:cNvPr>
            <p:cNvSpPr/>
            <p:nvPr/>
          </p:nvSpPr>
          <p:spPr>
            <a:xfrm>
              <a:off x="8066022" y="721835"/>
              <a:ext cx="511658" cy="43143"/>
            </a:xfrm>
            <a:custGeom>
              <a:avLst/>
              <a:gdLst/>
              <a:ahLst/>
              <a:cxnLst/>
              <a:rect l="l" t="t" r="r" b="b"/>
              <a:pathLst>
                <a:path w="13852" h="1168" extrusionOk="0">
                  <a:moveTo>
                    <a:pt x="1" y="1"/>
                  </a:moveTo>
                  <a:lnTo>
                    <a:pt x="1" y="1168"/>
                  </a:lnTo>
                  <a:lnTo>
                    <a:pt x="13852" y="1168"/>
                  </a:lnTo>
                  <a:lnTo>
                    <a:pt x="138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2444;p75">
              <a:extLst>
                <a:ext uri="{FF2B5EF4-FFF2-40B4-BE49-F238E27FC236}">
                  <a16:creationId xmlns:a16="http://schemas.microsoft.com/office/drawing/2014/main" id="{60C9ABD6-A621-7529-46C0-8D584EA14F47}"/>
                </a:ext>
              </a:extLst>
            </p:cNvPr>
            <p:cNvSpPr/>
            <p:nvPr/>
          </p:nvSpPr>
          <p:spPr>
            <a:xfrm>
              <a:off x="8066022" y="626647"/>
              <a:ext cx="511141" cy="42663"/>
            </a:xfrm>
            <a:custGeom>
              <a:avLst/>
              <a:gdLst/>
              <a:ahLst/>
              <a:cxnLst/>
              <a:rect l="l" t="t" r="r" b="b"/>
              <a:pathLst>
                <a:path w="13838" h="1155" extrusionOk="0">
                  <a:moveTo>
                    <a:pt x="148" y="1"/>
                  </a:moveTo>
                  <a:cubicBezTo>
                    <a:pt x="55" y="228"/>
                    <a:pt x="1" y="497"/>
                    <a:pt x="1" y="765"/>
                  </a:cubicBezTo>
                  <a:lnTo>
                    <a:pt x="1" y="1155"/>
                  </a:lnTo>
                  <a:lnTo>
                    <a:pt x="13838" y="1155"/>
                  </a:lnTo>
                  <a:lnTo>
                    <a:pt x="13838" y="779"/>
                  </a:lnTo>
                  <a:cubicBezTo>
                    <a:pt x="13838" y="511"/>
                    <a:pt x="13784" y="242"/>
                    <a:pt x="136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2445;p75">
              <a:extLst>
                <a:ext uri="{FF2B5EF4-FFF2-40B4-BE49-F238E27FC236}">
                  <a16:creationId xmlns:a16="http://schemas.microsoft.com/office/drawing/2014/main" id="{F685C25E-9DEA-EE3D-2343-A6928F5996EA}"/>
                </a:ext>
              </a:extLst>
            </p:cNvPr>
            <p:cNvSpPr/>
            <p:nvPr/>
          </p:nvSpPr>
          <p:spPr>
            <a:xfrm>
              <a:off x="8262825" y="454149"/>
              <a:ext cx="127951" cy="215161"/>
            </a:xfrm>
            <a:custGeom>
              <a:avLst/>
              <a:gdLst/>
              <a:ahLst/>
              <a:cxnLst/>
              <a:rect l="l" t="t" r="r" b="b"/>
              <a:pathLst>
                <a:path w="3464" h="5825" extrusionOk="0">
                  <a:moveTo>
                    <a:pt x="1" y="0"/>
                  </a:moveTo>
                  <a:lnTo>
                    <a:pt x="1" y="4093"/>
                  </a:lnTo>
                  <a:cubicBezTo>
                    <a:pt x="1" y="5047"/>
                    <a:pt x="779" y="5825"/>
                    <a:pt x="1733" y="5825"/>
                  </a:cubicBezTo>
                  <a:cubicBezTo>
                    <a:pt x="2685" y="5825"/>
                    <a:pt x="3463" y="5047"/>
                    <a:pt x="3463" y="4093"/>
                  </a:cubicBezTo>
                  <a:lnTo>
                    <a:pt x="3463" y="0"/>
                  </a:lnTo>
                  <a:close/>
                </a:path>
              </a:pathLst>
            </a:custGeom>
            <a:solidFill>
              <a:srgbClr val="FED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2446;p75">
              <a:extLst>
                <a:ext uri="{FF2B5EF4-FFF2-40B4-BE49-F238E27FC236}">
                  <a16:creationId xmlns:a16="http://schemas.microsoft.com/office/drawing/2014/main" id="{011EE662-A929-7A5C-CD71-2E96B5D7E988}"/>
                </a:ext>
              </a:extLst>
            </p:cNvPr>
            <p:cNvSpPr/>
            <p:nvPr/>
          </p:nvSpPr>
          <p:spPr>
            <a:xfrm>
              <a:off x="8148319" y="345072"/>
              <a:ext cx="51602" cy="84328"/>
            </a:xfrm>
            <a:custGeom>
              <a:avLst/>
              <a:gdLst/>
              <a:ahLst/>
              <a:cxnLst/>
              <a:rect l="l" t="t" r="r" b="b"/>
              <a:pathLst>
                <a:path w="1397" h="2283" extrusionOk="0">
                  <a:moveTo>
                    <a:pt x="1155" y="0"/>
                  </a:moveTo>
                  <a:cubicBezTo>
                    <a:pt x="524" y="0"/>
                    <a:pt x="1" y="510"/>
                    <a:pt x="1" y="1141"/>
                  </a:cubicBezTo>
                  <a:cubicBezTo>
                    <a:pt x="1" y="1772"/>
                    <a:pt x="524" y="2282"/>
                    <a:pt x="1155" y="2282"/>
                  </a:cubicBezTo>
                  <a:lnTo>
                    <a:pt x="1397" y="2282"/>
                  </a:lnTo>
                  <a:lnTo>
                    <a:pt x="1397" y="0"/>
                  </a:lnTo>
                  <a:close/>
                </a:path>
              </a:pathLst>
            </a:custGeom>
            <a:solidFill>
              <a:srgbClr val="FED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2447;p75">
              <a:extLst>
                <a:ext uri="{FF2B5EF4-FFF2-40B4-BE49-F238E27FC236}">
                  <a16:creationId xmlns:a16="http://schemas.microsoft.com/office/drawing/2014/main" id="{6201E060-6932-A6B2-7DD0-DE73567B736F}"/>
                </a:ext>
              </a:extLst>
            </p:cNvPr>
            <p:cNvSpPr/>
            <p:nvPr/>
          </p:nvSpPr>
          <p:spPr>
            <a:xfrm>
              <a:off x="8436357" y="345072"/>
              <a:ext cx="51565" cy="84328"/>
            </a:xfrm>
            <a:custGeom>
              <a:avLst/>
              <a:gdLst/>
              <a:ahLst/>
              <a:cxnLst/>
              <a:rect l="l" t="t" r="r" b="b"/>
              <a:pathLst>
                <a:path w="1396" h="2283" extrusionOk="0">
                  <a:moveTo>
                    <a:pt x="0" y="0"/>
                  </a:moveTo>
                  <a:lnTo>
                    <a:pt x="0" y="2282"/>
                  </a:lnTo>
                  <a:lnTo>
                    <a:pt x="256" y="2282"/>
                  </a:lnTo>
                  <a:cubicBezTo>
                    <a:pt x="886" y="2282"/>
                    <a:pt x="1396" y="1772"/>
                    <a:pt x="1396" y="1141"/>
                  </a:cubicBezTo>
                  <a:cubicBezTo>
                    <a:pt x="1396" y="510"/>
                    <a:pt x="886" y="0"/>
                    <a:pt x="256" y="0"/>
                  </a:cubicBezTo>
                  <a:close/>
                </a:path>
              </a:pathLst>
            </a:custGeom>
            <a:solidFill>
              <a:srgbClr val="FED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2448;p75">
              <a:extLst>
                <a:ext uri="{FF2B5EF4-FFF2-40B4-BE49-F238E27FC236}">
                  <a16:creationId xmlns:a16="http://schemas.microsoft.com/office/drawing/2014/main" id="{790ABA65-8F63-85D2-8C7F-79F68E250DE4}"/>
                </a:ext>
              </a:extLst>
            </p:cNvPr>
            <p:cNvSpPr/>
            <p:nvPr/>
          </p:nvSpPr>
          <p:spPr>
            <a:xfrm>
              <a:off x="8199884" y="214683"/>
              <a:ext cx="250362" cy="345587"/>
            </a:xfrm>
            <a:custGeom>
              <a:avLst/>
              <a:gdLst/>
              <a:ahLst/>
              <a:cxnLst/>
              <a:rect l="l" t="t" r="r" b="b"/>
              <a:pathLst>
                <a:path w="6778" h="9356" extrusionOk="0">
                  <a:moveTo>
                    <a:pt x="3423" y="0"/>
                  </a:moveTo>
                  <a:cubicBezTo>
                    <a:pt x="1531" y="0"/>
                    <a:pt x="1" y="1557"/>
                    <a:pt x="1" y="3477"/>
                  </a:cubicBezTo>
                  <a:lnTo>
                    <a:pt x="1" y="5879"/>
                  </a:lnTo>
                  <a:cubicBezTo>
                    <a:pt x="1" y="7798"/>
                    <a:pt x="1531" y="9355"/>
                    <a:pt x="3423" y="9355"/>
                  </a:cubicBezTo>
                  <a:cubicBezTo>
                    <a:pt x="5316" y="9355"/>
                    <a:pt x="6778" y="7798"/>
                    <a:pt x="6778" y="5879"/>
                  </a:cubicBezTo>
                  <a:lnTo>
                    <a:pt x="6778" y="3477"/>
                  </a:lnTo>
                  <a:cubicBezTo>
                    <a:pt x="6778" y="1557"/>
                    <a:pt x="5316" y="0"/>
                    <a:pt x="3423" y="0"/>
                  </a:cubicBezTo>
                  <a:close/>
                </a:path>
              </a:pathLst>
            </a:custGeom>
            <a:solidFill>
              <a:srgbClr val="FED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2449;p75">
              <a:extLst>
                <a:ext uri="{FF2B5EF4-FFF2-40B4-BE49-F238E27FC236}">
                  <a16:creationId xmlns:a16="http://schemas.microsoft.com/office/drawing/2014/main" id="{0AE890B5-7CE6-101E-8F08-BCD57923A566}"/>
                </a:ext>
              </a:extLst>
            </p:cNvPr>
            <p:cNvSpPr/>
            <p:nvPr/>
          </p:nvSpPr>
          <p:spPr>
            <a:xfrm>
              <a:off x="8229101" y="214683"/>
              <a:ext cx="200349" cy="57512"/>
            </a:xfrm>
            <a:custGeom>
              <a:avLst/>
              <a:gdLst/>
              <a:ahLst/>
              <a:cxnLst/>
              <a:rect l="l" t="t" r="r" b="b"/>
              <a:pathLst>
                <a:path w="5424" h="1557" extrusionOk="0">
                  <a:moveTo>
                    <a:pt x="2914" y="0"/>
                  </a:moveTo>
                  <a:cubicBezTo>
                    <a:pt x="1746" y="0"/>
                    <a:pt x="699" y="483"/>
                    <a:pt x="1" y="1249"/>
                  </a:cubicBezTo>
                  <a:cubicBezTo>
                    <a:pt x="806" y="1437"/>
                    <a:pt x="1826" y="1557"/>
                    <a:pt x="2914" y="1557"/>
                  </a:cubicBezTo>
                  <a:cubicBezTo>
                    <a:pt x="3571" y="1557"/>
                    <a:pt x="4202" y="1517"/>
                    <a:pt x="4766" y="1437"/>
                  </a:cubicBezTo>
                  <a:cubicBezTo>
                    <a:pt x="5128" y="1396"/>
                    <a:pt x="5115" y="1329"/>
                    <a:pt x="5423" y="1262"/>
                  </a:cubicBezTo>
                  <a:cubicBezTo>
                    <a:pt x="4752" y="497"/>
                    <a:pt x="4095" y="0"/>
                    <a:pt x="29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8" name="Google Shape;2473;p75">
            <a:extLst>
              <a:ext uri="{FF2B5EF4-FFF2-40B4-BE49-F238E27FC236}">
                <a16:creationId xmlns:a16="http://schemas.microsoft.com/office/drawing/2014/main" id="{04752D97-ED9D-9E87-023F-86581BC1B722}"/>
              </a:ext>
            </a:extLst>
          </p:cNvPr>
          <p:cNvGrpSpPr/>
          <p:nvPr/>
        </p:nvGrpSpPr>
        <p:grpSpPr>
          <a:xfrm>
            <a:off x="5322552" y="4343667"/>
            <a:ext cx="365659" cy="373383"/>
            <a:chOff x="4657688" y="214683"/>
            <a:chExt cx="632629" cy="646000"/>
          </a:xfrm>
        </p:grpSpPr>
        <p:sp>
          <p:nvSpPr>
            <p:cNvPr id="1399" name="Google Shape;2474;p75">
              <a:extLst>
                <a:ext uri="{FF2B5EF4-FFF2-40B4-BE49-F238E27FC236}">
                  <a16:creationId xmlns:a16="http://schemas.microsoft.com/office/drawing/2014/main" id="{FFF44543-1A26-E85C-6790-25CD0CB51930}"/>
                </a:ext>
              </a:extLst>
            </p:cNvPr>
            <p:cNvSpPr/>
            <p:nvPr/>
          </p:nvSpPr>
          <p:spPr>
            <a:xfrm>
              <a:off x="4720186" y="516610"/>
              <a:ext cx="520560" cy="42146"/>
            </a:xfrm>
            <a:custGeom>
              <a:avLst/>
              <a:gdLst/>
              <a:ahLst/>
              <a:cxnLst/>
              <a:rect l="l" t="t" r="r" b="b"/>
              <a:pathLst>
                <a:path w="14093" h="1141" extrusionOk="0">
                  <a:moveTo>
                    <a:pt x="0" y="0"/>
                  </a:moveTo>
                  <a:lnTo>
                    <a:pt x="0" y="1140"/>
                  </a:lnTo>
                  <a:lnTo>
                    <a:pt x="14093" y="1140"/>
                  </a:lnTo>
                  <a:lnTo>
                    <a:pt x="140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2475;p75">
              <a:extLst>
                <a:ext uri="{FF2B5EF4-FFF2-40B4-BE49-F238E27FC236}">
                  <a16:creationId xmlns:a16="http://schemas.microsoft.com/office/drawing/2014/main" id="{5AEBCE47-BF18-92A6-1667-BA9E28732D9B}"/>
                </a:ext>
              </a:extLst>
            </p:cNvPr>
            <p:cNvSpPr/>
            <p:nvPr/>
          </p:nvSpPr>
          <p:spPr>
            <a:xfrm>
              <a:off x="5089524" y="248370"/>
              <a:ext cx="42146" cy="578109"/>
            </a:xfrm>
            <a:custGeom>
              <a:avLst/>
              <a:gdLst/>
              <a:ahLst/>
              <a:cxnLst/>
              <a:rect l="l" t="t" r="r" b="b"/>
              <a:pathLst>
                <a:path w="1141" h="15651" extrusionOk="0">
                  <a:moveTo>
                    <a:pt x="1" y="1"/>
                  </a:moveTo>
                  <a:lnTo>
                    <a:pt x="1" y="15650"/>
                  </a:lnTo>
                  <a:lnTo>
                    <a:pt x="1141" y="15650"/>
                  </a:lnTo>
                  <a:lnTo>
                    <a:pt x="11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2476;p75">
              <a:extLst>
                <a:ext uri="{FF2B5EF4-FFF2-40B4-BE49-F238E27FC236}">
                  <a16:creationId xmlns:a16="http://schemas.microsoft.com/office/drawing/2014/main" id="{011C464E-231C-D438-3ABC-3F9C57124750}"/>
                </a:ext>
              </a:extLst>
            </p:cNvPr>
            <p:cNvSpPr/>
            <p:nvPr/>
          </p:nvSpPr>
          <p:spPr>
            <a:xfrm>
              <a:off x="5194364" y="248370"/>
              <a:ext cx="42220" cy="578109"/>
            </a:xfrm>
            <a:custGeom>
              <a:avLst/>
              <a:gdLst/>
              <a:ahLst/>
              <a:cxnLst/>
              <a:rect l="l" t="t" r="r" b="b"/>
              <a:pathLst>
                <a:path w="1143" h="15651" extrusionOk="0">
                  <a:moveTo>
                    <a:pt x="1" y="1"/>
                  </a:moveTo>
                  <a:lnTo>
                    <a:pt x="1" y="15650"/>
                  </a:lnTo>
                  <a:lnTo>
                    <a:pt x="1142" y="15650"/>
                  </a:lnTo>
                  <a:lnTo>
                    <a:pt x="11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2477;p75">
              <a:extLst>
                <a:ext uri="{FF2B5EF4-FFF2-40B4-BE49-F238E27FC236}">
                  <a16:creationId xmlns:a16="http://schemas.microsoft.com/office/drawing/2014/main" id="{FCB025B1-AD82-D2D5-F286-0A5A82DEAC67}"/>
                </a:ext>
              </a:extLst>
            </p:cNvPr>
            <p:cNvSpPr/>
            <p:nvPr/>
          </p:nvSpPr>
          <p:spPr>
            <a:xfrm>
              <a:off x="4959652" y="248370"/>
              <a:ext cx="42146" cy="578109"/>
            </a:xfrm>
            <a:custGeom>
              <a:avLst/>
              <a:gdLst/>
              <a:ahLst/>
              <a:cxnLst/>
              <a:rect l="l" t="t" r="r" b="b"/>
              <a:pathLst>
                <a:path w="1141" h="15651" extrusionOk="0">
                  <a:moveTo>
                    <a:pt x="0" y="1"/>
                  </a:moveTo>
                  <a:lnTo>
                    <a:pt x="0" y="15650"/>
                  </a:lnTo>
                  <a:lnTo>
                    <a:pt x="1140" y="15650"/>
                  </a:lnTo>
                  <a:lnTo>
                    <a:pt x="1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2478;p75">
              <a:extLst>
                <a:ext uri="{FF2B5EF4-FFF2-40B4-BE49-F238E27FC236}">
                  <a16:creationId xmlns:a16="http://schemas.microsoft.com/office/drawing/2014/main" id="{0587B7A0-9970-6F1C-0BE2-58B74B5C1676}"/>
                </a:ext>
              </a:extLst>
            </p:cNvPr>
            <p:cNvSpPr/>
            <p:nvPr/>
          </p:nvSpPr>
          <p:spPr>
            <a:xfrm>
              <a:off x="4829226" y="248370"/>
              <a:ext cx="42220" cy="578109"/>
            </a:xfrm>
            <a:custGeom>
              <a:avLst/>
              <a:gdLst/>
              <a:ahLst/>
              <a:cxnLst/>
              <a:rect l="l" t="t" r="r" b="b"/>
              <a:pathLst>
                <a:path w="1143" h="15651" extrusionOk="0">
                  <a:moveTo>
                    <a:pt x="1" y="1"/>
                  </a:moveTo>
                  <a:lnTo>
                    <a:pt x="1" y="15650"/>
                  </a:lnTo>
                  <a:lnTo>
                    <a:pt x="1142" y="15650"/>
                  </a:lnTo>
                  <a:lnTo>
                    <a:pt x="11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2479;p75">
              <a:extLst>
                <a:ext uri="{FF2B5EF4-FFF2-40B4-BE49-F238E27FC236}">
                  <a16:creationId xmlns:a16="http://schemas.microsoft.com/office/drawing/2014/main" id="{E0DBFDCF-51F0-2D6A-06FF-26DC366EE227}"/>
                </a:ext>
              </a:extLst>
            </p:cNvPr>
            <p:cNvSpPr/>
            <p:nvPr/>
          </p:nvSpPr>
          <p:spPr>
            <a:xfrm>
              <a:off x="4699354" y="248370"/>
              <a:ext cx="42183" cy="578109"/>
            </a:xfrm>
            <a:custGeom>
              <a:avLst/>
              <a:gdLst/>
              <a:ahLst/>
              <a:cxnLst/>
              <a:rect l="l" t="t" r="r" b="b"/>
              <a:pathLst>
                <a:path w="1142" h="15651" extrusionOk="0">
                  <a:moveTo>
                    <a:pt x="0" y="1"/>
                  </a:moveTo>
                  <a:lnTo>
                    <a:pt x="0" y="15650"/>
                  </a:lnTo>
                  <a:lnTo>
                    <a:pt x="1142" y="15650"/>
                  </a:lnTo>
                  <a:lnTo>
                    <a:pt x="11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2480;p75">
              <a:extLst>
                <a:ext uri="{FF2B5EF4-FFF2-40B4-BE49-F238E27FC236}">
                  <a16:creationId xmlns:a16="http://schemas.microsoft.com/office/drawing/2014/main" id="{E630EEAF-EBEE-8BFC-8FF7-29C56A873ED1}"/>
                </a:ext>
              </a:extLst>
            </p:cNvPr>
            <p:cNvSpPr/>
            <p:nvPr/>
          </p:nvSpPr>
          <p:spPr>
            <a:xfrm>
              <a:off x="4657688" y="792718"/>
              <a:ext cx="632629" cy="67965"/>
            </a:xfrm>
            <a:custGeom>
              <a:avLst/>
              <a:gdLst/>
              <a:ahLst/>
              <a:cxnLst/>
              <a:rect l="l" t="t" r="r" b="b"/>
              <a:pathLst>
                <a:path w="17127" h="1840" extrusionOk="0">
                  <a:moveTo>
                    <a:pt x="350" y="0"/>
                  </a:moveTo>
                  <a:cubicBezTo>
                    <a:pt x="162" y="0"/>
                    <a:pt x="1" y="161"/>
                    <a:pt x="1" y="349"/>
                  </a:cubicBezTo>
                  <a:lnTo>
                    <a:pt x="1" y="1477"/>
                  </a:lnTo>
                  <a:cubicBezTo>
                    <a:pt x="1" y="1679"/>
                    <a:pt x="162" y="1840"/>
                    <a:pt x="350" y="1840"/>
                  </a:cubicBezTo>
                  <a:lnTo>
                    <a:pt x="16778" y="1840"/>
                  </a:lnTo>
                  <a:cubicBezTo>
                    <a:pt x="16966" y="1840"/>
                    <a:pt x="17127" y="1679"/>
                    <a:pt x="17127" y="1477"/>
                  </a:cubicBezTo>
                  <a:lnTo>
                    <a:pt x="17127" y="349"/>
                  </a:lnTo>
                  <a:cubicBezTo>
                    <a:pt x="17127" y="161"/>
                    <a:pt x="16966" y="0"/>
                    <a:pt x="167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2481;p75">
              <a:extLst>
                <a:ext uri="{FF2B5EF4-FFF2-40B4-BE49-F238E27FC236}">
                  <a16:creationId xmlns:a16="http://schemas.microsoft.com/office/drawing/2014/main" id="{D4D3C231-9EB5-2486-3276-C7A98074A6A0}"/>
                </a:ext>
              </a:extLst>
            </p:cNvPr>
            <p:cNvSpPr/>
            <p:nvPr/>
          </p:nvSpPr>
          <p:spPr>
            <a:xfrm>
              <a:off x="4657688" y="214683"/>
              <a:ext cx="632629" cy="67965"/>
            </a:xfrm>
            <a:custGeom>
              <a:avLst/>
              <a:gdLst/>
              <a:ahLst/>
              <a:cxnLst/>
              <a:rect l="l" t="t" r="r" b="b"/>
              <a:pathLst>
                <a:path w="17127" h="1840" extrusionOk="0">
                  <a:moveTo>
                    <a:pt x="350" y="0"/>
                  </a:moveTo>
                  <a:cubicBezTo>
                    <a:pt x="162" y="0"/>
                    <a:pt x="1" y="161"/>
                    <a:pt x="1" y="349"/>
                  </a:cubicBezTo>
                  <a:lnTo>
                    <a:pt x="1" y="1476"/>
                  </a:lnTo>
                  <a:cubicBezTo>
                    <a:pt x="1" y="1678"/>
                    <a:pt x="162" y="1839"/>
                    <a:pt x="350" y="1839"/>
                  </a:cubicBezTo>
                  <a:lnTo>
                    <a:pt x="16778" y="1839"/>
                  </a:lnTo>
                  <a:cubicBezTo>
                    <a:pt x="16966" y="1839"/>
                    <a:pt x="17127" y="1678"/>
                    <a:pt x="17127" y="1476"/>
                  </a:cubicBezTo>
                  <a:lnTo>
                    <a:pt x="17127" y="349"/>
                  </a:lnTo>
                  <a:cubicBezTo>
                    <a:pt x="17127" y="161"/>
                    <a:pt x="16966" y="0"/>
                    <a:pt x="167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2482;p75">
              <a:extLst>
                <a:ext uri="{FF2B5EF4-FFF2-40B4-BE49-F238E27FC236}">
                  <a16:creationId xmlns:a16="http://schemas.microsoft.com/office/drawing/2014/main" id="{53ACC70D-1910-A79C-1505-746FAA4016B1}"/>
                </a:ext>
              </a:extLst>
            </p:cNvPr>
            <p:cNvSpPr/>
            <p:nvPr/>
          </p:nvSpPr>
          <p:spPr>
            <a:xfrm>
              <a:off x="4920979" y="424377"/>
              <a:ext cx="119493" cy="96222"/>
            </a:xfrm>
            <a:custGeom>
              <a:avLst/>
              <a:gdLst/>
              <a:ahLst/>
              <a:cxnLst/>
              <a:rect l="l" t="t" r="r" b="b"/>
              <a:pathLst>
                <a:path w="3235" h="2605" extrusionOk="0">
                  <a:moveTo>
                    <a:pt x="1611" y="1"/>
                  </a:moveTo>
                  <a:cubicBezTo>
                    <a:pt x="725" y="1"/>
                    <a:pt x="0" y="726"/>
                    <a:pt x="0" y="1611"/>
                  </a:cubicBezTo>
                  <a:lnTo>
                    <a:pt x="0" y="2336"/>
                  </a:lnTo>
                  <a:cubicBezTo>
                    <a:pt x="0" y="2483"/>
                    <a:pt x="108" y="2605"/>
                    <a:pt x="255" y="2605"/>
                  </a:cubicBezTo>
                  <a:cubicBezTo>
                    <a:pt x="403" y="2605"/>
                    <a:pt x="523" y="2483"/>
                    <a:pt x="523" y="2336"/>
                  </a:cubicBezTo>
                  <a:lnTo>
                    <a:pt x="523" y="1611"/>
                  </a:lnTo>
                  <a:cubicBezTo>
                    <a:pt x="523" y="1007"/>
                    <a:pt x="1006" y="524"/>
                    <a:pt x="1611" y="524"/>
                  </a:cubicBezTo>
                  <a:cubicBezTo>
                    <a:pt x="2214" y="524"/>
                    <a:pt x="2711" y="1007"/>
                    <a:pt x="2711" y="1611"/>
                  </a:cubicBezTo>
                  <a:lnTo>
                    <a:pt x="2711" y="2336"/>
                  </a:lnTo>
                  <a:cubicBezTo>
                    <a:pt x="2711" y="2483"/>
                    <a:pt x="2819" y="2605"/>
                    <a:pt x="2966" y="2605"/>
                  </a:cubicBezTo>
                  <a:cubicBezTo>
                    <a:pt x="3114" y="2605"/>
                    <a:pt x="3234" y="2483"/>
                    <a:pt x="3234" y="2336"/>
                  </a:cubicBezTo>
                  <a:lnTo>
                    <a:pt x="3234" y="1611"/>
                  </a:lnTo>
                  <a:cubicBezTo>
                    <a:pt x="3234" y="726"/>
                    <a:pt x="2509" y="1"/>
                    <a:pt x="16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2483;p75">
              <a:extLst>
                <a:ext uri="{FF2B5EF4-FFF2-40B4-BE49-F238E27FC236}">
                  <a16:creationId xmlns:a16="http://schemas.microsoft.com/office/drawing/2014/main" id="{69E214CB-1DC5-7BD1-AAF8-57BB152C57CE}"/>
                </a:ext>
              </a:extLst>
            </p:cNvPr>
            <p:cNvSpPr/>
            <p:nvPr/>
          </p:nvSpPr>
          <p:spPr>
            <a:xfrm>
              <a:off x="4908087" y="510663"/>
              <a:ext cx="143281" cy="130907"/>
            </a:xfrm>
            <a:custGeom>
              <a:avLst/>
              <a:gdLst/>
              <a:ahLst/>
              <a:cxnLst/>
              <a:rect l="l" t="t" r="r" b="b"/>
              <a:pathLst>
                <a:path w="3879" h="3544" extrusionOk="0">
                  <a:moveTo>
                    <a:pt x="403" y="0"/>
                  </a:moveTo>
                  <a:cubicBezTo>
                    <a:pt x="188" y="0"/>
                    <a:pt x="0" y="188"/>
                    <a:pt x="0" y="403"/>
                  </a:cubicBezTo>
                  <a:lnTo>
                    <a:pt x="0" y="3127"/>
                  </a:lnTo>
                  <a:cubicBezTo>
                    <a:pt x="0" y="3355"/>
                    <a:pt x="188" y="3543"/>
                    <a:pt x="403" y="3543"/>
                  </a:cubicBezTo>
                  <a:lnTo>
                    <a:pt x="3476" y="3543"/>
                  </a:lnTo>
                  <a:cubicBezTo>
                    <a:pt x="3705" y="3543"/>
                    <a:pt x="3879" y="3355"/>
                    <a:pt x="3879" y="3127"/>
                  </a:cubicBezTo>
                  <a:lnTo>
                    <a:pt x="3879" y="403"/>
                  </a:lnTo>
                  <a:cubicBezTo>
                    <a:pt x="3879" y="188"/>
                    <a:pt x="3705" y="0"/>
                    <a:pt x="3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2484;p75">
              <a:extLst>
                <a:ext uri="{FF2B5EF4-FFF2-40B4-BE49-F238E27FC236}">
                  <a16:creationId xmlns:a16="http://schemas.microsoft.com/office/drawing/2014/main" id="{918A435C-8899-EA93-FCDD-4FDF0DB981BC}"/>
                </a:ext>
              </a:extLst>
            </p:cNvPr>
            <p:cNvSpPr/>
            <p:nvPr/>
          </p:nvSpPr>
          <p:spPr>
            <a:xfrm>
              <a:off x="4960613" y="544756"/>
              <a:ext cx="39708" cy="62092"/>
            </a:xfrm>
            <a:custGeom>
              <a:avLst/>
              <a:gdLst/>
              <a:ahLst/>
              <a:cxnLst/>
              <a:rect l="l" t="t" r="r" b="b"/>
              <a:pathLst>
                <a:path w="1075" h="1681" extrusionOk="0">
                  <a:moveTo>
                    <a:pt x="544" y="1"/>
                  </a:moveTo>
                  <a:cubicBezTo>
                    <a:pt x="270" y="1"/>
                    <a:pt x="41" y="220"/>
                    <a:pt x="41" y="500"/>
                  </a:cubicBezTo>
                  <a:cubicBezTo>
                    <a:pt x="41" y="688"/>
                    <a:pt x="148" y="862"/>
                    <a:pt x="296" y="942"/>
                  </a:cubicBezTo>
                  <a:lnTo>
                    <a:pt x="28" y="1574"/>
                  </a:lnTo>
                  <a:cubicBezTo>
                    <a:pt x="1" y="1627"/>
                    <a:pt x="41" y="1681"/>
                    <a:pt x="108" y="1681"/>
                  </a:cubicBezTo>
                  <a:lnTo>
                    <a:pt x="980" y="1681"/>
                  </a:lnTo>
                  <a:cubicBezTo>
                    <a:pt x="1034" y="1681"/>
                    <a:pt x="1075" y="1627"/>
                    <a:pt x="1048" y="1574"/>
                  </a:cubicBezTo>
                  <a:lnTo>
                    <a:pt x="779" y="942"/>
                  </a:lnTo>
                  <a:cubicBezTo>
                    <a:pt x="953" y="849"/>
                    <a:pt x="1061" y="661"/>
                    <a:pt x="1034" y="446"/>
                  </a:cubicBezTo>
                  <a:cubicBezTo>
                    <a:pt x="1007" y="217"/>
                    <a:pt x="819" y="30"/>
                    <a:pt x="591" y="3"/>
                  </a:cubicBezTo>
                  <a:cubicBezTo>
                    <a:pt x="576" y="1"/>
                    <a:pt x="560" y="1"/>
                    <a:pt x="5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2" name="Google Shape;2505;p75">
            <a:extLst>
              <a:ext uri="{FF2B5EF4-FFF2-40B4-BE49-F238E27FC236}">
                <a16:creationId xmlns:a16="http://schemas.microsoft.com/office/drawing/2014/main" id="{3660B52B-38A0-43D3-519A-65270370A737}"/>
              </a:ext>
            </a:extLst>
          </p:cNvPr>
          <p:cNvGrpSpPr/>
          <p:nvPr/>
        </p:nvGrpSpPr>
        <p:grpSpPr>
          <a:xfrm>
            <a:off x="4613800" y="4359648"/>
            <a:ext cx="401762" cy="373196"/>
            <a:chOff x="1374351" y="214757"/>
            <a:chExt cx="695090" cy="645668"/>
          </a:xfrm>
        </p:grpSpPr>
        <p:sp>
          <p:nvSpPr>
            <p:cNvPr id="1417" name="Google Shape;2506;p75">
              <a:extLst>
                <a:ext uri="{FF2B5EF4-FFF2-40B4-BE49-F238E27FC236}">
                  <a16:creationId xmlns:a16="http://schemas.microsoft.com/office/drawing/2014/main" id="{91F05C6B-FA0B-EA62-2457-357633D12BE7}"/>
                </a:ext>
              </a:extLst>
            </p:cNvPr>
            <p:cNvSpPr/>
            <p:nvPr/>
          </p:nvSpPr>
          <p:spPr>
            <a:xfrm>
              <a:off x="1374351" y="214757"/>
              <a:ext cx="695090" cy="645668"/>
            </a:xfrm>
            <a:custGeom>
              <a:avLst/>
              <a:gdLst/>
              <a:ahLst/>
              <a:cxnLst/>
              <a:rect l="l" t="t" r="r" b="b"/>
              <a:pathLst>
                <a:path w="18818" h="17480" extrusionOk="0">
                  <a:moveTo>
                    <a:pt x="5334" y="0"/>
                  </a:moveTo>
                  <a:cubicBezTo>
                    <a:pt x="5292" y="0"/>
                    <a:pt x="5252" y="15"/>
                    <a:pt x="5221" y="39"/>
                  </a:cubicBezTo>
                  <a:lnTo>
                    <a:pt x="2926" y="2011"/>
                  </a:lnTo>
                  <a:cubicBezTo>
                    <a:pt x="2858" y="2065"/>
                    <a:pt x="2846" y="2172"/>
                    <a:pt x="2885" y="2240"/>
                  </a:cubicBezTo>
                  <a:cubicBezTo>
                    <a:pt x="3288" y="2830"/>
                    <a:pt x="4725" y="5393"/>
                    <a:pt x="2523" y="9702"/>
                  </a:cubicBezTo>
                  <a:cubicBezTo>
                    <a:pt x="0" y="14641"/>
                    <a:pt x="7556" y="16171"/>
                    <a:pt x="7556" y="16171"/>
                  </a:cubicBezTo>
                  <a:cubicBezTo>
                    <a:pt x="7556" y="16171"/>
                    <a:pt x="8832" y="16533"/>
                    <a:pt x="9596" y="17419"/>
                  </a:cubicBezTo>
                  <a:cubicBezTo>
                    <a:pt x="9630" y="17459"/>
                    <a:pt x="9677" y="17479"/>
                    <a:pt x="9725" y="17479"/>
                  </a:cubicBezTo>
                  <a:cubicBezTo>
                    <a:pt x="9774" y="17479"/>
                    <a:pt x="9824" y="17459"/>
                    <a:pt x="9864" y="17419"/>
                  </a:cubicBezTo>
                  <a:cubicBezTo>
                    <a:pt x="10616" y="16533"/>
                    <a:pt x="11892" y="16171"/>
                    <a:pt x="11892" y="16171"/>
                  </a:cubicBezTo>
                  <a:lnTo>
                    <a:pt x="12160" y="16104"/>
                  </a:lnTo>
                  <a:cubicBezTo>
                    <a:pt x="13475" y="15782"/>
                    <a:pt x="18817" y="14078"/>
                    <a:pt x="16575" y="9702"/>
                  </a:cubicBezTo>
                  <a:cubicBezTo>
                    <a:pt x="14374" y="5393"/>
                    <a:pt x="15811" y="2830"/>
                    <a:pt x="16213" y="2240"/>
                  </a:cubicBezTo>
                  <a:cubicBezTo>
                    <a:pt x="16253" y="2172"/>
                    <a:pt x="16240" y="2065"/>
                    <a:pt x="16173" y="2011"/>
                  </a:cubicBezTo>
                  <a:lnTo>
                    <a:pt x="14227" y="401"/>
                  </a:lnTo>
                  <a:cubicBezTo>
                    <a:pt x="14176" y="350"/>
                    <a:pt x="14101" y="22"/>
                    <a:pt x="14048" y="22"/>
                  </a:cubicBezTo>
                  <a:cubicBezTo>
                    <a:pt x="14045" y="22"/>
                    <a:pt x="14042" y="23"/>
                    <a:pt x="14039" y="25"/>
                  </a:cubicBezTo>
                  <a:cubicBezTo>
                    <a:pt x="13068" y="507"/>
                    <a:pt x="12274" y="670"/>
                    <a:pt x="11644" y="670"/>
                  </a:cubicBezTo>
                  <a:cubicBezTo>
                    <a:pt x="10661" y="670"/>
                    <a:pt x="10075" y="275"/>
                    <a:pt x="9838" y="79"/>
                  </a:cubicBezTo>
                  <a:cubicBezTo>
                    <a:pt x="9804" y="52"/>
                    <a:pt x="9764" y="38"/>
                    <a:pt x="9724" y="38"/>
                  </a:cubicBezTo>
                  <a:cubicBezTo>
                    <a:pt x="9684" y="38"/>
                    <a:pt x="9643" y="52"/>
                    <a:pt x="9610" y="79"/>
                  </a:cubicBezTo>
                  <a:cubicBezTo>
                    <a:pt x="9381" y="275"/>
                    <a:pt x="8794" y="670"/>
                    <a:pt x="7811" y="670"/>
                  </a:cubicBezTo>
                  <a:cubicBezTo>
                    <a:pt x="7181" y="670"/>
                    <a:pt x="6388" y="507"/>
                    <a:pt x="5422" y="25"/>
                  </a:cubicBezTo>
                  <a:cubicBezTo>
                    <a:pt x="5394" y="8"/>
                    <a:pt x="5364" y="0"/>
                    <a:pt x="5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2507;p75">
              <a:extLst>
                <a:ext uri="{FF2B5EF4-FFF2-40B4-BE49-F238E27FC236}">
                  <a16:creationId xmlns:a16="http://schemas.microsoft.com/office/drawing/2014/main" id="{A41DA041-B0F7-CB25-F200-FC817B230734}"/>
                </a:ext>
              </a:extLst>
            </p:cNvPr>
            <p:cNvSpPr/>
            <p:nvPr/>
          </p:nvSpPr>
          <p:spPr>
            <a:xfrm>
              <a:off x="1494324" y="275334"/>
              <a:ext cx="465523" cy="517051"/>
            </a:xfrm>
            <a:custGeom>
              <a:avLst/>
              <a:gdLst/>
              <a:ahLst/>
              <a:cxnLst/>
              <a:rect l="l" t="t" r="r" b="b"/>
              <a:pathLst>
                <a:path w="12603" h="13998" extrusionOk="0">
                  <a:moveTo>
                    <a:pt x="2329" y="1"/>
                  </a:moveTo>
                  <a:cubicBezTo>
                    <a:pt x="2289" y="1"/>
                    <a:pt x="2253" y="10"/>
                    <a:pt x="2228" y="36"/>
                  </a:cubicBezTo>
                  <a:lnTo>
                    <a:pt x="1436" y="720"/>
                  </a:lnTo>
                  <a:cubicBezTo>
                    <a:pt x="1369" y="761"/>
                    <a:pt x="1355" y="842"/>
                    <a:pt x="1382" y="922"/>
                  </a:cubicBezTo>
                  <a:cubicBezTo>
                    <a:pt x="1570" y="1405"/>
                    <a:pt x="1745" y="2035"/>
                    <a:pt x="1826" y="2787"/>
                  </a:cubicBezTo>
                  <a:cubicBezTo>
                    <a:pt x="2026" y="4639"/>
                    <a:pt x="1584" y="6626"/>
                    <a:pt x="523" y="8706"/>
                  </a:cubicBezTo>
                  <a:cubicBezTo>
                    <a:pt x="0" y="9739"/>
                    <a:pt x="161" y="10330"/>
                    <a:pt x="322" y="10679"/>
                  </a:cubicBezTo>
                  <a:cubicBezTo>
                    <a:pt x="644" y="11337"/>
                    <a:pt x="1463" y="11981"/>
                    <a:pt x="2631" y="12504"/>
                  </a:cubicBezTo>
                  <a:cubicBezTo>
                    <a:pt x="3637" y="12948"/>
                    <a:pt x="4550" y="13148"/>
                    <a:pt x="4590" y="13148"/>
                  </a:cubicBezTo>
                  <a:cubicBezTo>
                    <a:pt x="4630" y="13162"/>
                    <a:pt x="4657" y="13162"/>
                    <a:pt x="4698" y="13175"/>
                  </a:cubicBezTo>
                  <a:cubicBezTo>
                    <a:pt x="4818" y="13216"/>
                    <a:pt x="5584" y="13444"/>
                    <a:pt x="6375" y="13968"/>
                  </a:cubicBezTo>
                  <a:cubicBezTo>
                    <a:pt x="6409" y="13988"/>
                    <a:pt x="6442" y="13997"/>
                    <a:pt x="6476" y="13997"/>
                  </a:cubicBezTo>
                  <a:cubicBezTo>
                    <a:pt x="6509" y="13997"/>
                    <a:pt x="6543" y="13988"/>
                    <a:pt x="6577" y="13968"/>
                  </a:cubicBezTo>
                  <a:cubicBezTo>
                    <a:pt x="7368" y="13444"/>
                    <a:pt x="8134" y="13216"/>
                    <a:pt x="8254" y="13175"/>
                  </a:cubicBezTo>
                  <a:cubicBezTo>
                    <a:pt x="8295" y="13162"/>
                    <a:pt x="8334" y="13162"/>
                    <a:pt x="8361" y="13148"/>
                  </a:cubicBezTo>
                  <a:cubicBezTo>
                    <a:pt x="8402" y="13148"/>
                    <a:pt x="8966" y="12948"/>
                    <a:pt x="9972" y="12504"/>
                  </a:cubicBezTo>
                  <a:cubicBezTo>
                    <a:pt x="11140" y="11981"/>
                    <a:pt x="11958" y="11337"/>
                    <a:pt x="12280" y="10679"/>
                  </a:cubicBezTo>
                  <a:cubicBezTo>
                    <a:pt x="12441" y="10330"/>
                    <a:pt x="12602" y="9739"/>
                    <a:pt x="12080" y="8706"/>
                  </a:cubicBezTo>
                  <a:cubicBezTo>
                    <a:pt x="11019" y="6626"/>
                    <a:pt x="10576" y="4639"/>
                    <a:pt x="10777" y="2787"/>
                  </a:cubicBezTo>
                  <a:cubicBezTo>
                    <a:pt x="10858" y="2035"/>
                    <a:pt x="11033" y="1405"/>
                    <a:pt x="11221" y="922"/>
                  </a:cubicBezTo>
                  <a:cubicBezTo>
                    <a:pt x="11247" y="842"/>
                    <a:pt x="11233" y="761"/>
                    <a:pt x="11167" y="720"/>
                  </a:cubicBezTo>
                  <a:lnTo>
                    <a:pt x="10737" y="398"/>
                  </a:lnTo>
                  <a:cubicBezTo>
                    <a:pt x="10685" y="359"/>
                    <a:pt x="10619" y="9"/>
                    <a:pt x="10553" y="9"/>
                  </a:cubicBezTo>
                  <a:cubicBezTo>
                    <a:pt x="10552" y="9"/>
                    <a:pt x="10551" y="9"/>
                    <a:pt x="10549" y="9"/>
                  </a:cubicBezTo>
                  <a:cubicBezTo>
                    <a:pt x="9798" y="291"/>
                    <a:pt x="9073" y="439"/>
                    <a:pt x="8388" y="439"/>
                  </a:cubicBezTo>
                  <a:cubicBezTo>
                    <a:pt x="7624" y="439"/>
                    <a:pt x="7019" y="264"/>
                    <a:pt x="6550" y="49"/>
                  </a:cubicBezTo>
                  <a:cubicBezTo>
                    <a:pt x="6529" y="43"/>
                    <a:pt x="6506" y="39"/>
                    <a:pt x="6481" y="39"/>
                  </a:cubicBezTo>
                  <a:cubicBezTo>
                    <a:pt x="6455" y="39"/>
                    <a:pt x="6429" y="43"/>
                    <a:pt x="6402" y="49"/>
                  </a:cubicBezTo>
                  <a:cubicBezTo>
                    <a:pt x="5945" y="264"/>
                    <a:pt x="5328" y="439"/>
                    <a:pt x="4564" y="439"/>
                  </a:cubicBezTo>
                  <a:cubicBezTo>
                    <a:pt x="3878" y="439"/>
                    <a:pt x="3154" y="291"/>
                    <a:pt x="2402" y="9"/>
                  </a:cubicBezTo>
                  <a:cubicBezTo>
                    <a:pt x="2378" y="4"/>
                    <a:pt x="2353" y="1"/>
                    <a:pt x="23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2508;p75">
              <a:extLst>
                <a:ext uri="{FF2B5EF4-FFF2-40B4-BE49-F238E27FC236}">
                  <a16:creationId xmlns:a16="http://schemas.microsoft.com/office/drawing/2014/main" id="{BCE6760F-2280-D644-FD9F-CDEFA86888BE}"/>
                </a:ext>
              </a:extLst>
            </p:cNvPr>
            <p:cNvSpPr/>
            <p:nvPr/>
          </p:nvSpPr>
          <p:spPr>
            <a:xfrm>
              <a:off x="1648981" y="684639"/>
              <a:ext cx="169580" cy="19392"/>
            </a:xfrm>
            <a:custGeom>
              <a:avLst/>
              <a:gdLst/>
              <a:ahLst/>
              <a:cxnLst/>
              <a:rect l="l" t="t" r="r" b="b"/>
              <a:pathLst>
                <a:path w="4591" h="525" extrusionOk="0">
                  <a:moveTo>
                    <a:pt x="255" y="1"/>
                  </a:moveTo>
                  <a:cubicBezTo>
                    <a:pt x="108" y="1"/>
                    <a:pt x="1" y="122"/>
                    <a:pt x="1" y="269"/>
                  </a:cubicBezTo>
                  <a:cubicBezTo>
                    <a:pt x="1" y="403"/>
                    <a:pt x="108" y="524"/>
                    <a:pt x="255" y="524"/>
                  </a:cubicBezTo>
                  <a:lnTo>
                    <a:pt x="4322" y="524"/>
                  </a:lnTo>
                  <a:cubicBezTo>
                    <a:pt x="4470" y="524"/>
                    <a:pt x="4591" y="403"/>
                    <a:pt x="4591" y="269"/>
                  </a:cubicBezTo>
                  <a:cubicBezTo>
                    <a:pt x="4591" y="122"/>
                    <a:pt x="4470" y="1"/>
                    <a:pt x="43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2509;p75">
              <a:extLst>
                <a:ext uri="{FF2B5EF4-FFF2-40B4-BE49-F238E27FC236}">
                  <a16:creationId xmlns:a16="http://schemas.microsoft.com/office/drawing/2014/main" id="{BD609081-A3AA-28AC-B419-3DC27E725928}"/>
                </a:ext>
              </a:extLst>
            </p:cNvPr>
            <p:cNvSpPr/>
            <p:nvPr/>
          </p:nvSpPr>
          <p:spPr>
            <a:xfrm>
              <a:off x="1601405" y="380865"/>
              <a:ext cx="262256" cy="248552"/>
            </a:xfrm>
            <a:custGeom>
              <a:avLst/>
              <a:gdLst/>
              <a:ahLst/>
              <a:cxnLst/>
              <a:rect l="l" t="t" r="r" b="b"/>
              <a:pathLst>
                <a:path w="7100" h="6729" extrusionOk="0">
                  <a:moveTo>
                    <a:pt x="3582" y="1"/>
                  </a:moveTo>
                  <a:cubicBezTo>
                    <a:pt x="3520" y="1"/>
                    <a:pt x="3456" y="31"/>
                    <a:pt x="3422" y="91"/>
                  </a:cubicBezTo>
                  <a:lnTo>
                    <a:pt x="2429" y="2118"/>
                  </a:lnTo>
                  <a:lnTo>
                    <a:pt x="201" y="2440"/>
                  </a:lnTo>
                  <a:cubicBezTo>
                    <a:pt x="54" y="2453"/>
                    <a:pt x="0" y="2641"/>
                    <a:pt x="108" y="2736"/>
                  </a:cubicBezTo>
                  <a:lnTo>
                    <a:pt x="1718" y="4305"/>
                  </a:lnTo>
                  <a:lnTo>
                    <a:pt x="1328" y="6521"/>
                  </a:lnTo>
                  <a:cubicBezTo>
                    <a:pt x="1307" y="6637"/>
                    <a:pt x="1404" y="6729"/>
                    <a:pt x="1505" y="6729"/>
                  </a:cubicBezTo>
                  <a:cubicBezTo>
                    <a:pt x="1532" y="6729"/>
                    <a:pt x="1559" y="6722"/>
                    <a:pt x="1584" y="6708"/>
                  </a:cubicBezTo>
                  <a:lnTo>
                    <a:pt x="3583" y="5662"/>
                  </a:lnTo>
                  <a:lnTo>
                    <a:pt x="5570" y="6708"/>
                  </a:lnTo>
                  <a:cubicBezTo>
                    <a:pt x="5579" y="6713"/>
                    <a:pt x="5586" y="6715"/>
                    <a:pt x="5592" y="6715"/>
                  </a:cubicBezTo>
                  <a:cubicBezTo>
                    <a:pt x="5678" y="6715"/>
                    <a:pt x="5501" y="6309"/>
                    <a:pt x="5476" y="6172"/>
                  </a:cubicBezTo>
                  <a:lnTo>
                    <a:pt x="5086" y="4305"/>
                  </a:lnTo>
                  <a:lnTo>
                    <a:pt x="6348" y="3085"/>
                  </a:lnTo>
                  <a:cubicBezTo>
                    <a:pt x="6455" y="2990"/>
                    <a:pt x="7100" y="2453"/>
                    <a:pt x="6953" y="2440"/>
                  </a:cubicBezTo>
                  <a:lnTo>
                    <a:pt x="4737" y="2118"/>
                  </a:lnTo>
                  <a:lnTo>
                    <a:pt x="3731" y="91"/>
                  </a:lnTo>
                  <a:cubicBezTo>
                    <a:pt x="3705" y="31"/>
                    <a:pt x="3644" y="1"/>
                    <a:pt x="35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5" name="TextBox 1424">
            <a:extLst>
              <a:ext uri="{FF2B5EF4-FFF2-40B4-BE49-F238E27FC236}">
                <a16:creationId xmlns:a16="http://schemas.microsoft.com/office/drawing/2014/main" id="{8A6AF3D7-9545-E433-E848-451DFF011044}"/>
              </a:ext>
            </a:extLst>
          </p:cNvPr>
          <p:cNvSpPr txBox="1"/>
          <p:nvPr/>
        </p:nvSpPr>
        <p:spPr>
          <a:xfrm>
            <a:off x="611949" y="339577"/>
            <a:ext cx="2135901" cy="400110"/>
          </a:xfrm>
          <a:prstGeom prst="rect">
            <a:avLst/>
          </a:prstGeom>
          <a:solidFill>
            <a:srgbClr val="808080"/>
          </a:solidFill>
        </p:spPr>
        <p:txBody>
          <a:bodyPr wrap="square">
            <a:spAutoFit/>
          </a:bodyPr>
          <a:lstStyle/>
          <a:p>
            <a:pPr>
              <a:buClr>
                <a:srgbClr val="3771B1"/>
              </a:buClr>
            </a:pPr>
            <a:r>
              <a:rPr lang="en-US" sz="2000" b="1">
                <a:solidFill>
                  <a:schemeClr val="bg1"/>
                </a:solidFill>
                <a:latin typeface="Calibri" panose="020F0502020204030204" pitchFamily="34" charset="0"/>
                <a:cs typeface="Calibri" panose="020F0502020204030204" pitchFamily="34" charset="0"/>
              </a:rPr>
              <a:t>Recommendation</a:t>
            </a:r>
            <a:endParaRPr lang="en-CA" sz="2000" b="1">
              <a:solidFill>
                <a:schemeClr val="bg1"/>
              </a:solidFill>
              <a:effectLst/>
              <a:latin typeface="Calibri" panose="020F0502020204030204" pitchFamily="34" charset="0"/>
              <a:cs typeface="Calibri" panose="020F0502020204030204" pitchFamily="34" charset="0"/>
            </a:endParaRPr>
          </a:p>
        </p:txBody>
      </p:sp>
      <p:sp>
        <p:nvSpPr>
          <p:cNvPr id="1427" name="Rounded Rectangle 1426">
            <a:extLst>
              <a:ext uri="{FF2B5EF4-FFF2-40B4-BE49-F238E27FC236}">
                <a16:creationId xmlns:a16="http://schemas.microsoft.com/office/drawing/2014/main" id="{4D2ECDBA-A703-9371-1B4A-805EF2B1A604}"/>
              </a:ext>
            </a:extLst>
          </p:cNvPr>
          <p:cNvSpPr/>
          <p:nvPr/>
        </p:nvSpPr>
        <p:spPr>
          <a:xfrm>
            <a:off x="954233" y="3325345"/>
            <a:ext cx="6821026" cy="748889"/>
          </a:xfrm>
          <a:prstGeom prst="roundRect">
            <a:avLst/>
          </a:prstGeom>
          <a:solidFill>
            <a:schemeClr val="accent4">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accent6">
                    <a:lumMod val="25000"/>
                  </a:schemeClr>
                </a:solidFill>
                <a:latin typeface="Calibri" panose="020F0502020204030204" pitchFamily="34" charset="0"/>
                <a:cs typeface="Calibri" panose="020F0502020204030204" pitchFamily="34" charset="0"/>
              </a:rPr>
              <a:t>By implementing these recommendations, we believe that law enforcement agencies and policymakers can take significant strides toward reducing firearm incidents and improving community safety in Toronto.</a:t>
            </a:r>
          </a:p>
        </p:txBody>
      </p:sp>
    </p:spTree>
    <p:extLst>
      <p:ext uri="{BB962C8B-B14F-4D97-AF65-F5344CB8AC3E}">
        <p14:creationId xmlns:p14="http://schemas.microsoft.com/office/powerpoint/2010/main" val="3289728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1"/>
        <p:cNvGrpSpPr/>
        <p:nvPr/>
      </p:nvGrpSpPr>
      <p:grpSpPr>
        <a:xfrm>
          <a:off x="0" y="0"/>
          <a:ext cx="0" cy="0"/>
          <a:chOff x="0" y="0"/>
          <a:chExt cx="0" cy="0"/>
        </a:xfrm>
      </p:grpSpPr>
      <p:grpSp>
        <p:nvGrpSpPr>
          <p:cNvPr id="6" name="Google Shape;1842;p74">
            <a:extLst>
              <a:ext uri="{FF2B5EF4-FFF2-40B4-BE49-F238E27FC236}">
                <a16:creationId xmlns:a16="http://schemas.microsoft.com/office/drawing/2014/main" id="{A99F621C-A61A-8E67-CE31-55DA1BD689DC}"/>
              </a:ext>
            </a:extLst>
          </p:cNvPr>
          <p:cNvGrpSpPr/>
          <p:nvPr/>
        </p:nvGrpSpPr>
        <p:grpSpPr>
          <a:xfrm>
            <a:off x="3376399" y="1746119"/>
            <a:ext cx="1711015" cy="234539"/>
            <a:chOff x="1790847" y="539488"/>
            <a:chExt cx="1711015" cy="234539"/>
          </a:xfrm>
        </p:grpSpPr>
        <p:sp>
          <p:nvSpPr>
            <p:cNvPr id="7" name="Google Shape;1843;p74">
              <a:extLst>
                <a:ext uri="{FF2B5EF4-FFF2-40B4-BE49-F238E27FC236}">
                  <a16:creationId xmlns:a16="http://schemas.microsoft.com/office/drawing/2014/main" id="{D88BCE21-3A36-BD36-DE64-DED719EB7DBD}"/>
                </a:ext>
              </a:extLst>
            </p:cNvPr>
            <p:cNvSpPr/>
            <p:nvPr/>
          </p:nvSpPr>
          <p:spPr>
            <a:xfrm>
              <a:off x="2889297" y="539488"/>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44;p74">
              <a:extLst>
                <a:ext uri="{FF2B5EF4-FFF2-40B4-BE49-F238E27FC236}">
                  <a16:creationId xmlns:a16="http://schemas.microsoft.com/office/drawing/2014/main" id="{4FEB5CC1-4B29-D7BB-184E-DF5C6A5B83A6}"/>
                </a:ext>
              </a:extLst>
            </p:cNvPr>
            <p:cNvSpPr/>
            <p:nvPr/>
          </p:nvSpPr>
          <p:spPr>
            <a:xfrm>
              <a:off x="2523147" y="539488"/>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45;p74">
              <a:extLst>
                <a:ext uri="{FF2B5EF4-FFF2-40B4-BE49-F238E27FC236}">
                  <a16:creationId xmlns:a16="http://schemas.microsoft.com/office/drawing/2014/main" id="{40AAC7AF-9CFE-F6DA-04A6-17ABCE151FD3}"/>
                </a:ext>
              </a:extLst>
            </p:cNvPr>
            <p:cNvSpPr/>
            <p:nvPr/>
          </p:nvSpPr>
          <p:spPr>
            <a:xfrm>
              <a:off x="3255447" y="539488"/>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46;p74">
              <a:extLst>
                <a:ext uri="{FF2B5EF4-FFF2-40B4-BE49-F238E27FC236}">
                  <a16:creationId xmlns:a16="http://schemas.microsoft.com/office/drawing/2014/main" id="{20044C3B-B330-071F-4208-A1C1D25E3B1B}"/>
                </a:ext>
              </a:extLst>
            </p:cNvPr>
            <p:cNvSpPr/>
            <p:nvPr/>
          </p:nvSpPr>
          <p:spPr>
            <a:xfrm>
              <a:off x="2156997" y="539488"/>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47;p74">
              <a:extLst>
                <a:ext uri="{FF2B5EF4-FFF2-40B4-BE49-F238E27FC236}">
                  <a16:creationId xmlns:a16="http://schemas.microsoft.com/office/drawing/2014/main" id="{14D5CBF7-7DC9-FB99-9032-80A84F65D957}"/>
                </a:ext>
              </a:extLst>
            </p:cNvPr>
            <p:cNvSpPr/>
            <p:nvPr/>
          </p:nvSpPr>
          <p:spPr>
            <a:xfrm>
              <a:off x="1790847" y="539488"/>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839;p74">
            <a:extLst>
              <a:ext uri="{FF2B5EF4-FFF2-40B4-BE49-F238E27FC236}">
                <a16:creationId xmlns:a16="http://schemas.microsoft.com/office/drawing/2014/main" id="{05DA509F-22F2-23FC-95E6-2AC91079DDB7}"/>
              </a:ext>
            </a:extLst>
          </p:cNvPr>
          <p:cNvSpPr txBox="1">
            <a:spLocks/>
          </p:cNvSpPr>
          <p:nvPr/>
        </p:nvSpPr>
        <p:spPr>
          <a:xfrm>
            <a:off x="2659664" y="2117359"/>
            <a:ext cx="3390900" cy="69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Fugaz One"/>
              <a:buNone/>
              <a:defRPr sz="5500" b="0" i="0" u="none" strike="noStrike" cap="none">
                <a:solidFill>
                  <a:schemeClr val="accent1"/>
                </a:solidFill>
                <a:latin typeface="Fugaz One"/>
                <a:ea typeface="Fugaz One"/>
                <a:cs typeface="Fugaz One"/>
                <a:sym typeface="Fugaz On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CA"/>
              <a:t>THANKS!</a:t>
            </a:r>
          </a:p>
        </p:txBody>
      </p:sp>
    </p:spTree>
    <p:extLst>
      <p:ext uri="{BB962C8B-B14F-4D97-AF65-F5344CB8AC3E}">
        <p14:creationId xmlns:p14="http://schemas.microsoft.com/office/powerpoint/2010/main" val="1958378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D35A965-DF11-A037-D2FF-F8B6C2E98E2A}"/>
              </a:ext>
            </a:extLst>
          </p:cNvPr>
          <p:cNvSpPr txBox="1">
            <a:spLocks/>
          </p:cNvSpPr>
          <p:nvPr/>
        </p:nvSpPr>
        <p:spPr>
          <a:xfrm>
            <a:off x="872400" y="597425"/>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Fugaz One"/>
              <a:buNone/>
              <a:defRPr sz="2800" b="0" i="0" u="none" strike="noStrike" cap="none">
                <a:solidFill>
                  <a:schemeClr val="accent1"/>
                </a:solidFill>
                <a:latin typeface="Fugaz One"/>
                <a:ea typeface="Fugaz One"/>
                <a:cs typeface="Fugaz One"/>
                <a:sym typeface="Fugaz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References</a:t>
            </a:r>
          </a:p>
        </p:txBody>
      </p:sp>
      <p:sp>
        <p:nvSpPr>
          <p:cNvPr id="2" name="TextBox 1">
            <a:extLst>
              <a:ext uri="{FF2B5EF4-FFF2-40B4-BE49-F238E27FC236}">
                <a16:creationId xmlns:a16="http://schemas.microsoft.com/office/drawing/2014/main" id="{6DB7A881-E532-8944-0D61-6EC14953D4D1}"/>
              </a:ext>
            </a:extLst>
          </p:cNvPr>
          <p:cNvSpPr txBox="1"/>
          <p:nvPr/>
        </p:nvSpPr>
        <p:spPr>
          <a:xfrm>
            <a:off x="720000" y="1232922"/>
            <a:ext cx="7704000" cy="2677656"/>
          </a:xfrm>
          <a:prstGeom prst="rect">
            <a:avLst/>
          </a:prstGeom>
          <a:noFill/>
        </p:spPr>
        <p:txBody>
          <a:bodyPr wrap="square" lIns="91440" tIns="45720" rIns="91440" bIns="45720" rtlCol="0" anchor="t">
            <a:spAutoFit/>
          </a:bodyPr>
          <a:lstStyle/>
          <a:p>
            <a:r>
              <a:rPr lang="en-US" dirty="0"/>
              <a:t>[1] </a:t>
            </a:r>
            <a:r>
              <a:rPr lang="en-US" dirty="0" err="1">
                <a:effectLst/>
              </a:rPr>
              <a:t>Hilakivi</a:t>
            </a:r>
            <a:r>
              <a:rPr lang="en-US" dirty="0">
                <a:effectLst/>
              </a:rPr>
              <a:t>, I., Kim, K., Agresti, A., Feinberg, S., &amp; Hosmer, D. W. (2002, August 1). </a:t>
            </a:r>
            <a:r>
              <a:rPr lang="en-US" i="1" dirty="0">
                <a:effectLst/>
              </a:rPr>
              <a:t>Using logistic regression to estimate the influence of accident factors on accident severity</a:t>
            </a:r>
            <a:r>
              <a:rPr lang="en-US" dirty="0">
                <a:effectLst/>
              </a:rPr>
              <a:t>. Accident Analysis &amp; Prevention. https://www.sciencedirect.com/science/article/pii/S0001457501000732</a:t>
            </a:r>
            <a:r>
              <a:rPr lang="en-US" dirty="0"/>
              <a:t> </a:t>
            </a:r>
            <a:endParaRPr lang="en-US" dirty="0">
              <a:effectLst/>
            </a:endParaRPr>
          </a:p>
          <a:p>
            <a:endParaRPr lang="en-US" dirty="0">
              <a:effectLst/>
            </a:endParaRPr>
          </a:p>
          <a:p>
            <a:r>
              <a:rPr lang="en-US" dirty="0"/>
              <a:t>[2] </a:t>
            </a:r>
            <a:r>
              <a:rPr lang="en-US" dirty="0" err="1">
                <a:effectLst/>
              </a:rPr>
              <a:t>Peixeiro</a:t>
            </a:r>
            <a:r>
              <a:rPr lang="en-US" dirty="0">
                <a:effectLst/>
              </a:rPr>
              <a:t>, M. (2023, June 27). </a:t>
            </a:r>
            <a:r>
              <a:rPr lang="en-US" i="1" dirty="0">
                <a:effectLst/>
              </a:rPr>
              <a:t>The Complete Guide to Time Series Analysis and forecasting</a:t>
            </a:r>
            <a:r>
              <a:rPr lang="en-US" dirty="0">
                <a:effectLst/>
              </a:rPr>
              <a:t>. Medium. https://towardsdatascience.com/the-complete-guide-to-time-series-analysis-and-forecasting-70d476bfe775</a:t>
            </a:r>
            <a:r>
              <a:rPr lang="en-US" dirty="0"/>
              <a:t> </a:t>
            </a:r>
            <a:endParaRPr lang="en-US" dirty="0">
              <a:effectLst/>
            </a:endParaRPr>
          </a:p>
          <a:p>
            <a:endParaRPr lang="en-US" dirty="0"/>
          </a:p>
          <a:p>
            <a:r>
              <a:rPr lang="en-US" dirty="0"/>
              <a:t>[3]</a:t>
            </a:r>
            <a:r>
              <a:rPr lang="zh-CN" altLang="en-US" dirty="0"/>
              <a:t> </a:t>
            </a:r>
            <a:r>
              <a:rPr lang="en-US" dirty="0">
                <a:effectLst/>
              </a:rPr>
              <a:t>Hayes, A. (2023, May 22). </a:t>
            </a:r>
            <a:r>
              <a:rPr lang="en-US" i="1" dirty="0">
                <a:effectLst/>
              </a:rPr>
              <a:t>Autoregressive integrated moving average (ARIMA) prediction model</a:t>
            </a:r>
            <a:r>
              <a:rPr lang="en-US" dirty="0">
                <a:effectLst/>
              </a:rPr>
              <a:t>. Investopedia. https://www.investopedia.com/terms/a/autoregressive-integrated-moving-average-arima.asp</a:t>
            </a:r>
            <a:r>
              <a:rPr lang="en-US" dirty="0"/>
              <a:t> </a:t>
            </a:r>
          </a:p>
          <a:p>
            <a:endParaRPr lang="en-CN" dirty="0">
              <a:effectLst/>
            </a:endParaRPr>
          </a:p>
        </p:txBody>
      </p:sp>
    </p:spTree>
    <p:extLst>
      <p:ext uri="{BB962C8B-B14F-4D97-AF65-F5344CB8AC3E}">
        <p14:creationId xmlns:p14="http://schemas.microsoft.com/office/powerpoint/2010/main" val="2251232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6B85-75F8-D16C-EBF5-4B0C07B924CF}"/>
              </a:ext>
            </a:extLst>
          </p:cNvPr>
          <p:cNvSpPr>
            <a:spLocks noGrp="1"/>
          </p:cNvSpPr>
          <p:nvPr>
            <p:ph type="title"/>
          </p:nvPr>
        </p:nvSpPr>
        <p:spPr/>
        <p:txBody>
          <a:bodyPr/>
          <a:lstStyle/>
          <a:p>
            <a:r>
              <a:rPr lang="en-US"/>
              <a:t>Appendix</a:t>
            </a:r>
          </a:p>
        </p:txBody>
      </p:sp>
      <p:sp>
        <p:nvSpPr>
          <p:cNvPr id="4" name="TextBox 3">
            <a:extLst>
              <a:ext uri="{FF2B5EF4-FFF2-40B4-BE49-F238E27FC236}">
                <a16:creationId xmlns:a16="http://schemas.microsoft.com/office/drawing/2014/main" id="{488B31CA-9A1E-69FB-F4A1-EBAF111EAF5E}"/>
              </a:ext>
            </a:extLst>
          </p:cNvPr>
          <p:cNvSpPr txBox="1"/>
          <p:nvPr/>
        </p:nvSpPr>
        <p:spPr>
          <a:xfrm>
            <a:off x="720000" y="1232922"/>
            <a:ext cx="7704000" cy="523220"/>
          </a:xfrm>
          <a:prstGeom prst="rect">
            <a:avLst/>
          </a:prstGeom>
          <a:noFill/>
        </p:spPr>
        <p:txBody>
          <a:bodyPr wrap="square" lIns="91440" tIns="45720" rIns="91440" bIns="45720" rtlCol="0" anchor="t">
            <a:spAutoFit/>
          </a:bodyPr>
          <a:lstStyle/>
          <a:p>
            <a:r>
              <a:rPr lang="en-US" dirty="0"/>
              <a:t> Final Code (Cleaning + Analysis): https://github.com/dharig22/MMAI500GroupProject</a:t>
            </a:r>
            <a:endParaRPr lang="en-CN" dirty="0"/>
          </a:p>
          <a:p>
            <a:endParaRPr lang="en-CN" dirty="0"/>
          </a:p>
        </p:txBody>
      </p:sp>
    </p:spTree>
    <p:extLst>
      <p:ext uri="{BB962C8B-B14F-4D97-AF65-F5344CB8AC3E}">
        <p14:creationId xmlns:p14="http://schemas.microsoft.com/office/powerpoint/2010/main" val="3839471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6" name="Google Shape;806;p48"/>
          <p:cNvSpPr/>
          <p:nvPr/>
        </p:nvSpPr>
        <p:spPr>
          <a:xfrm>
            <a:off x="705125" y="2741000"/>
            <a:ext cx="1801500" cy="40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sz="2000">
                <a:solidFill>
                  <a:schemeClr val="accent1"/>
                </a:solidFill>
                <a:latin typeface="Fugaz One"/>
                <a:sym typeface="Fugaz One"/>
              </a:rPr>
              <a:t>Executive Summary</a:t>
            </a:r>
            <a:endParaRPr>
              <a:solidFill>
                <a:schemeClr val="accent1"/>
              </a:solidFill>
            </a:endParaRPr>
          </a:p>
        </p:txBody>
      </p:sp>
      <p:sp>
        <p:nvSpPr>
          <p:cNvPr id="807" name="Google Shape;807;p48"/>
          <p:cNvSpPr txBox="1">
            <a:spLocks noGrp="1"/>
          </p:cNvSpPr>
          <p:nvPr>
            <p:ph type="title" idx="4294967295"/>
          </p:nvPr>
        </p:nvSpPr>
        <p:spPr>
          <a:xfrm>
            <a:off x="1317775" y="2049050"/>
            <a:ext cx="601500" cy="527700"/>
          </a:xfrm>
          <a:prstGeom prst="rect">
            <a:avLst/>
          </a:prstGeom>
          <a:solidFill>
            <a:schemeClr val="dk2"/>
          </a:solidFill>
        </p:spPr>
        <p:txBody>
          <a:bodyPr spcFirstLastPara="1" wrap="square" lIns="91425" tIns="91425" rIns="91425" bIns="91425" anchor="t" anchorCtr="0">
            <a:noAutofit/>
          </a:bodyPr>
          <a:lstStyle/>
          <a:p>
            <a:pPr marL="0" lvl="0" indent="0" algn="ctr" rtl="0">
              <a:spcBef>
                <a:spcPts val="0"/>
              </a:spcBef>
              <a:spcAft>
                <a:spcPts val="0"/>
              </a:spcAft>
              <a:buNone/>
            </a:pPr>
            <a:r>
              <a:rPr lang="en" sz="2500">
                <a:solidFill>
                  <a:schemeClr val="lt1"/>
                </a:solidFill>
              </a:rPr>
              <a:t>1</a:t>
            </a:r>
            <a:endParaRPr sz="2500">
              <a:solidFill>
                <a:schemeClr val="lt1"/>
              </a:solidFill>
            </a:endParaRPr>
          </a:p>
        </p:txBody>
      </p:sp>
      <p:sp>
        <p:nvSpPr>
          <p:cNvPr id="808" name="Google Shape;808;p48"/>
          <p:cNvSpPr txBox="1">
            <a:spLocks noGrp="1"/>
          </p:cNvSpPr>
          <p:nvPr>
            <p:ph type="title" idx="4294967295"/>
          </p:nvPr>
        </p:nvSpPr>
        <p:spPr>
          <a:xfrm>
            <a:off x="3287225" y="2477275"/>
            <a:ext cx="601500" cy="527700"/>
          </a:xfrm>
          <a:prstGeom prst="rect">
            <a:avLst/>
          </a:prstGeom>
          <a:solidFill>
            <a:schemeClr val="dk2"/>
          </a:solidFill>
        </p:spPr>
        <p:txBody>
          <a:bodyPr spcFirstLastPara="1" wrap="square" lIns="91425" tIns="91425" rIns="91425" bIns="91425" anchor="t" anchorCtr="0">
            <a:noAutofit/>
          </a:bodyPr>
          <a:lstStyle/>
          <a:p>
            <a:pPr marL="0" lvl="0" indent="0" algn="ctr" rtl="0">
              <a:spcBef>
                <a:spcPts val="0"/>
              </a:spcBef>
              <a:spcAft>
                <a:spcPts val="0"/>
              </a:spcAft>
              <a:buNone/>
            </a:pPr>
            <a:r>
              <a:rPr lang="en" sz="2500">
                <a:solidFill>
                  <a:schemeClr val="lt1"/>
                </a:solidFill>
              </a:rPr>
              <a:t>2</a:t>
            </a:r>
            <a:endParaRPr sz="2500">
              <a:solidFill>
                <a:schemeClr val="lt1"/>
              </a:solidFill>
            </a:endParaRPr>
          </a:p>
        </p:txBody>
      </p:sp>
      <p:sp>
        <p:nvSpPr>
          <p:cNvPr id="809" name="Google Shape;809;p48"/>
          <p:cNvSpPr txBox="1">
            <a:spLocks noGrp="1"/>
          </p:cNvSpPr>
          <p:nvPr>
            <p:ph type="title" idx="4294967295"/>
          </p:nvPr>
        </p:nvSpPr>
        <p:spPr>
          <a:xfrm>
            <a:off x="5256550" y="2047383"/>
            <a:ext cx="601500" cy="527700"/>
          </a:xfrm>
          <a:prstGeom prst="rect">
            <a:avLst/>
          </a:prstGeom>
          <a:solidFill>
            <a:schemeClr val="dk2"/>
          </a:solidFill>
        </p:spPr>
        <p:txBody>
          <a:bodyPr spcFirstLastPara="1" wrap="square" lIns="91425" tIns="91425" rIns="91425" bIns="91425" anchor="t" anchorCtr="0">
            <a:noAutofit/>
          </a:bodyPr>
          <a:lstStyle/>
          <a:p>
            <a:pPr marL="0" lvl="0" indent="0" algn="ctr" rtl="0">
              <a:spcBef>
                <a:spcPts val="0"/>
              </a:spcBef>
              <a:spcAft>
                <a:spcPts val="0"/>
              </a:spcAft>
              <a:buNone/>
            </a:pPr>
            <a:r>
              <a:rPr lang="en" sz="2500">
                <a:solidFill>
                  <a:schemeClr val="lt1"/>
                </a:solidFill>
              </a:rPr>
              <a:t>3</a:t>
            </a:r>
            <a:endParaRPr sz="2500">
              <a:solidFill>
                <a:schemeClr val="lt1"/>
              </a:solidFill>
            </a:endParaRPr>
          </a:p>
        </p:txBody>
      </p:sp>
      <p:sp>
        <p:nvSpPr>
          <p:cNvPr id="810" name="Google Shape;810;p48"/>
          <p:cNvSpPr txBox="1">
            <a:spLocks noGrp="1"/>
          </p:cNvSpPr>
          <p:nvPr>
            <p:ph type="title" idx="4294967295"/>
          </p:nvPr>
        </p:nvSpPr>
        <p:spPr>
          <a:xfrm>
            <a:off x="7224725" y="2477275"/>
            <a:ext cx="601500" cy="527700"/>
          </a:xfrm>
          <a:prstGeom prst="rect">
            <a:avLst/>
          </a:prstGeom>
          <a:solidFill>
            <a:schemeClr val="dk2"/>
          </a:solidFill>
        </p:spPr>
        <p:txBody>
          <a:bodyPr spcFirstLastPara="1" wrap="square" lIns="91425" tIns="91425" rIns="91425" bIns="91425" anchor="t" anchorCtr="0">
            <a:noAutofit/>
          </a:bodyPr>
          <a:lstStyle/>
          <a:p>
            <a:pPr marL="0" lvl="0" indent="0" algn="ctr" rtl="0">
              <a:spcBef>
                <a:spcPts val="0"/>
              </a:spcBef>
              <a:spcAft>
                <a:spcPts val="0"/>
              </a:spcAft>
              <a:buNone/>
            </a:pPr>
            <a:r>
              <a:rPr lang="en" sz="2500">
                <a:solidFill>
                  <a:schemeClr val="lt1"/>
                </a:solidFill>
              </a:rPr>
              <a:t>4</a:t>
            </a:r>
            <a:endParaRPr sz="2500">
              <a:solidFill>
                <a:schemeClr val="lt1"/>
              </a:solidFill>
            </a:endParaRPr>
          </a:p>
        </p:txBody>
      </p:sp>
      <p:cxnSp>
        <p:nvCxnSpPr>
          <p:cNvPr id="812" name="Google Shape;812;p48"/>
          <p:cNvCxnSpPr>
            <a:stCxn id="807" idx="3"/>
            <a:endCxn id="808" idx="1"/>
          </p:cNvCxnSpPr>
          <p:nvPr/>
        </p:nvCxnSpPr>
        <p:spPr>
          <a:xfrm>
            <a:off x="1919275" y="2312900"/>
            <a:ext cx="1368000" cy="428100"/>
          </a:xfrm>
          <a:prstGeom prst="curvedConnector3">
            <a:avLst>
              <a:gd name="adj1" fmla="val 49998"/>
            </a:avLst>
          </a:prstGeom>
          <a:noFill/>
          <a:ln w="19050" cap="flat" cmpd="sng">
            <a:solidFill>
              <a:schemeClr val="dk1"/>
            </a:solidFill>
            <a:prstDash val="solid"/>
            <a:round/>
            <a:headEnd type="none" w="med" len="med"/>
            <a:tailEnd type="oval" w="med" len="med"/>
          </a:ln>
        </p:spPr>
      </p:cxnSp>
      <p:sp>
        <p:nvSpPr>
          <p:cNvPr id="813" name="Google Shape;813;p48"/>
          <p:cNvSpPr/>
          <p:nvPr/>
        </p:nvSpPr>
        <p:spPr>
          <a:xfrm>
            <a:off x="2687225" y="3088037"/>
            <a:ext cx="1801500" cy="41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sz="2000">
                <a:solidFill>
                  <a:schemeClr val="accent1"/>
                </a:solidFill>
                <a:latin typeface="Fugaz One"/>
                <a:sym typeface="Fugaz One"/>
              </a:rPr>
              <a:t>Introduction</a:t>
            </a:r>
            <a:endParaRPr>
              <a:solidFill>
                <a:schemeClr val="accent1"/>
              </a:solidFill>
            </a:endParaRPr>
          </a:p>
        </p:txBody>
      </p:sp>
      <p:sp>
        <p:nvSpPr>
          <p:cNvPr id="815" name="Google Shape;815;p48"/>
          <p:cNvSpPr/>
          <p:nvPr/>
        </p:nvSpPr>
        <p:spPr>
          <a:xfrm>
            <a:off x="4642625" y="2799168"/>
            <a:ext cx="1801500" cy="41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sz="2000">
                <a:solidFill>
                  <a:schemeClr val="accent1"/>
                </a:solidFill>
                <a:latin typeface="Fugaz One"/>
                <a:sym typeface="Fugaz One"/>
              </a:rPr>
              <a:t>Modeling &amp; Analysis</a:t>
            </a:r>
            <a:endParaRPr>
              <a:solidFill>
                <a:schemeClr val="accent1"/>
              </a:solidFill>
            </a:endParaRPr>
          </a:p>
        </p:txBody>
      </p:sp>
      <p:sp>
        <p:nvSpPr>
          <p:cNvPr id="816" name="Google Shape;816;p48"/>
          <p:cNvSpPr/>
          <p:nvPr/>
        </p:nvSpPr>
        <p:spPr>
          <a:xfrm>
            <a:off x="6624725" y="3088033"/>
            <a:ext cx="1801500" cy="40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sz="2000">
                <a:solidFill>
                  <a:schemeClr val="accent1"/>
                </a:solidFill>
                <a:latin typeface="Fugaz One"/>
                <a:sym typeface="Fugaz One"/>
              </a:rPr>
              <a:t>Conclusion</a:t>
            </a:r>
            <a:endParaRPr>
              <a:solidFill>
                <a:schemeClr val="accent1"/>
              </a:solidFill>
            </a:endParaRPr>
          </a:p>
        </p:txBody>
      </p:sp>
      <p:cxnSp>
        <p:nvCxnSpPr>
          <p:cNvPr id="819" name="Google Shape;819;p48"/>
          <p:cNvCxnSpPr>
            <a:stCxn id="808" idx="3"/>
            <a:endCxn id="809" idx="1"/>
          </p:cNvCxnSpPr>
          <p:nvPr/>
        </p:nvCxnSpPr>
        <p:spPr>
          <a:xfrm rot="10800000" flipH="1">
            <a:off x="3888725" y="2311225"/>
            <a:ext cx="1367700" cy="429900"/>
          </a:xfrm>
          <a:prstGeom prst="curvedConnector3">
            <a:avLst>
              <a:gd name="adj1" fmla="val 50005"/>
            </a:avLst>
          </a:prstGeom>
          <a:noFill/>
          <a:ln w="19050" cap="flat" cmpd="sng">
            <a:solidFill>
              <a:schemeClr val="dk1"/>
            </a:solidFill>
            <a:prstDash val="solid"/>
            <a:round/>
            <a:headEnd type="none" w="med" len="med"/>
            <a:tailEnd type="oval" w="med" len="med"/>
          </a:ln>
        </p:spPr>
      </p:cxnSp>
      <p:cxnSp>
        <p:nvCxnSpPr>
          <p:cNvPr id="820" name="Google Shape;820;p48"/>
          <p:cNvCxnSpPr>
            <a:stCxn id="809" idx="3"/>
            <a:endCxn id="810" idx="1"/>
          </p:cNvCxnSpPr>
          <p:nvPr/>
        </p:nvCxnSpPr>
        <p:spPr>
          <a:xfrm>
            <a:off x="5858050" y="2311233"/>
            <a:ext cx="1366800" cy="429900"/>
          </a:xfrm>
          <a:prstGeom prst="curvedConnector3">
            <a:avLst>
              <a:gd name="adj1" fmla="val 49995"/>
            </a:avLst>
          </a:prstGeom>
          <a:noFill/>
          <a:ln w="19050" cap="flat" cmpd="sng">
            <a:solidFill>
              <a:schemeClr val="dk1"/>
            </a:solidFill>
            <a:prstDash val="solid"/>
            <a:round/>
            <a:headEnd type="none" w="med" len="med"/>
            <a:tailEnd type="oval" w="med" len="med"/>
          </a:ln>
        </p:spPr>
      </p:cxnSp>
      <p:cxnSp>
        <p:nvCxnSpPr>
          <p:cNvPr id="821" name="Google Shape;821;p48"/>
          <p:cNvCxnSpPr>
            <a:stCxn id="810" idx="3"/>
          </p:cNvCxnSpPr>
          <p:nvPr/>
        </p:nvCxnSpPr>
        <p:spPr>
          <a:xfrm rot="10800000" flipH="1">
            <a:off x="7826225" y="2272225"/>
            <a:ext cx="1982100" cy="468900"/>
          </a:xfrm>
          <a:prstGeom prst="curvedConnector3">
            <a:avLst>
              <a:gd name="adj1" fmla="val 50000"/>
            </a:avLst>
          </a:prstGeom>
          <a:noFill/>
          <a:ln w="19050" cap="flat" cmpd="sng">
            <a:solidFill>
              <a:schemeClr val="dk1"/>
            </a:solidFill>
            <a:prstDash val="solid"/>
            <a:round/>
            <a:headEnd type="none" w="med" len="med"/>
            <a:tailEnd type="oval" w="med" len="med"/>
          </a:ln>
        </p:spPr>
      </p:cxnSp>
      <p:sp>
        <p:nvSpPr>
          <p:cNvPr id="4" name="Google Shape;520;p43">
            <a:extLst>
              <a:ext uri="{FF2B5EF4-FFF2-40B4-BE49-F238E27FC236}">
                <a16:creationId xmlns:a16="http://schemas.microsoft.com/office/drawing/2014/main" id="{B8F3C6BC-5C93-8F6A-D44C-D3C7CAEA8E3B}"/>
              </a:ext>
            </a:extLst>
          </p:cNvPr>
          <p:cNvSpPr txBox="1">
            <a:spLocks/>
          </p:cNvSpPr>
          <p:nvPr/>
        </p:nvSpPr>
        <p:spPr>
          <a:xfrm>
            <a:off x="508793" y="169387"/>
            <a:ext cx="5266076" cy="737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Fugaz One"/>
              <a:buNone/>
              <a:defRPr sz="2800" b="0" i="0" u="none" strike="noStrike" cap="none">
                <a:solidFill>
                  <a:schemeClr val="accent1"/>
                </a:solidFill>
                <a:latin typeface="Fugaz One"/>
                <a:ea typeface="Fugaz One"/>
                <a:cs typeface="Fugaz One"/>
                <a:sym typeface="Fugaz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a:t>Agenda</a:t>
            </a:r>
            <a:endParaRPr lang="en-CA" sz="3200"/>
          </a:p>
        </p:txBody>
      </p:sp>
    </p:spTree>
    <p:extLst>
      <p:ext uri="{BB962C8B-B14F-4D97-AF65-F5344CB8AC3E}">
        <p14:creationId xmlns:p14="http://schemas.microsoft.com/office/powerpoint/2010/main" val="1667284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3"/>
          <p:cNvSpPr txBox="1">
            <a:spLocks noGrp="1"/>
          </p:cNvSpPr>
          <p:nvPr>
            <p:ph type="title"/>
          </p:nvPr>
        </p:nvSpPr>
        <p:spPr>
          <a:xfrm>
            <a:off x="1027266" y="159960"/>
            <a:ext cx="5266076" cy="73783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a:t>Executive Summary</a:t>
            </a:r>
            <a:endParaRPr lang="en-CA" sz="3200"/>
          </a:p>
        </p:txBody>
      </p:sp>
      <p:sp>
        <p:nvSpPr>
          <p:cNvPr id="521" name="Google Shape;521;p43"/>
          <p:cNvSpPr txBox="1">
            <a:spLocks noGrp="1"/>
          </p:cNvSpPr>
          <p:nvPr>
            <p:ph type="title" idx="2"/>
          </p:nvPr>
        </p:nvSpPr>
        <p:spPr>
          <a:xfrm>
            <a:off x="296528" y="360687"/>
            <a:ext cx="572864" cy="3510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a:t>01</a:t>
            </a:r>
            <a:endParaRPr sz="2500"/>
          </a:p>
        </p:txBody>
      </p:sp>
      <p:sp>
        <p:nvSpPr>
          <p:cNvPr id="523" name="Google Shape;523;p43"/>
          <p:cNvSpPr/>
          <p:nvPr/>
        </p:nvSpPr>
        <p:spPr>
          <a:xfrm>
            <a:off x="483601" y="109415"/>
            <a:ext cx="232836" cy="197287"/>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文本框 2">
            <a:extLst>
              <a:ext uri="{FF2B5EF4-FFF2-40B4-BE49-F238E27FC236}">
                <a16:creationId xmlns:a16="http://schemas.microsoft.com/office/drawing/2014/main" id="{058849A6-8995-3EFE-D10B-B02905567500}"/>
              </a:ext>
            </a:extLst>
          </p:cNvPr>
          <p:cNvSpPr txBox="1"/>
          <p:nvPr/>
        </p:nvSpPr>
        <p:spPr>
          <a:xfrm>
            <a:off x="234825" y="877184"/>
            <a:ext cx="3990749" cy="13131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200"/>
              </a:spcAft>
            </a:pPr>
            <a:r>
              <a:rPr lang="en-US" altLang="zh-CN" sz="1600" b="1">
                <a:solidFill>
                  <a:schemeClr val="bg1"/>
                </a:solidFill>
                <a:highlight>
                  <a:srgbClr val="808080"/>
                </a:highlight>
                <a:latin typeface="Calibri" panose="020F0502020204030204" pitchFamily="34" charset="0"/>
                <a:cs typeface="Calibri" panose="020F0502020204030204" pitchFamily="34" charset="0"/>
              </a:rPr>
              <a:t>Purpose of the report:</a:t>
            </a:r>
            <a:endParaRPr lang="zh-CN" altLang="en-US" sz="1600" b="1">
              <a:solidFill>
                <a:schemeClr val="bg1"/>
              </a:solidFill>
              <a:highlight>
                <a:srgbClr val="808080"/>
              </a:highlight>
              <a:latin typeface="Calibri" panose="020F0502020204030204" pitchFamily="34" charset="0"/>
              <a:cs typeface="Calibri" panose="020F0502020204030204" pitchFamily="34" charset="0"/>
            </a:endParaRPr>
          </a:p>
          <a:p>
            <a:pPr marL="228600" indent="-228600">
              <a:spcAft>
                <a:spcPts val="200"/>
              </a:spcAft>
              <a:buClr>
                <a:srgbClr val="3771B1"/>
              </a:buClr>
              <a:buFont typeface="+mj-lt"/>
              <a:buAutoNum type="arabicPeriod"/>
            </a:pPr>
            <a:r>
              <a:rPr lang="en-US" altLang="zh-CN" sz="1200">
                <a:latin typeface="Calibri" panose="020F0502020204030204" pitchFamily="34" charset="0"/>
                <a:cs typeface="Calibri" panose="020F0502020204030204" pitchFamily="34" charset="0"/>
              </a:rPr>
              <a:t>A</a:t>
            </a:r>
            <a:r>
              <a:rPr lang="zh-CN" sz="1200">
                <a:latin typeface="Calibri" panose="020F0502020204030204" pitchFamily="34" charset="0"/>
                <a:cs typeface="Calibri" panose="020F0502020204030204" pitchFamily="34" charset="0"/>
              </a:rPr>
              <a:t>nswer the main operational questions:</a:t>
            </a:r>
            <a:r>
              <a:rPr lang="zh-CN" altLang="en-US" sz="1200">
                <a:latin typeface="Calibri" panose="020F0502020204030204" pitchFamily="34" charset="0"/>
                <a:cs typeface="Calibri" panose="020F0502020204030204" pitchFamily="34" charset="0"/>
              </a:rPr>
              <a:t> </a:t>
            </a:r>
            <a:r>
              <a:rPr lang="zh-CN" sz="1200" b="1">
                <a:latin typeface="Calibri" panose="020F0502020204030204" pitchFamily="34" charset="0"/>
                <a:cs typeface="Calibri" panose="020F0502020204030204" pitchFamily="34" charset="0"/>
              </a:rPr>
              <a:t>What temporal, spatial, and seasonal factors</a:t>
            </a:r>
            <a:r>
              <a:rPr lang="zh-CN" altLang="en-US" sz="1200" b="1">
                <a:latin typeface="Calibri" panose="020F0502020204030204" pitchFamily="34" charset="0"/>
                <a:cs typeface="Calibri" panose="020F0502020204030204" pitchFamily="34" charset="0"/>
              </a:rPr>
              <a:t> </a:t>
            </a:r>
            <a:r>
              <a:rPr lang="zh-CN" sz="1200" b="1">
                <a:latin typeface="Calibri" panose="020F0502020204030204" pitchFamily="34" charset="0"/>
                <a:cs typeface="Calibri" panose="020F0502020204030204" pitchFamily="34" charset="0"/>
              </a:rPr>
              <a:t>contribute to the occurrence and severity of shooting incidents?</a:t>
            </a:r>
            <a:endParaRPr lang="en-US" altLang="zh-CN" sz="1200" b="1">
              <a:latin typeface="Calibri" panose="020F0502020204030204" pitchFamily="34" charset="0"/>
              <a:cs typeface="Calibri" panose="020F0502020204030204" pitchFamily="34" charset="0"/>
            </a:endParaRPr>
          </a:p>
          <a:p>
            <a:pPr marL="228600" indent="-228600">
              <a:spcAft>
                <a:spcPts val="200"/>
              </a:spcAft>
              <a:buClr>
                <a:srgbClr val="3771B1"/>
              </a:buClr>
              <a:buFont typeface="+mj-lt"/>
              <a:buAutoNum type="arabicPeriod"/>
            </a:pPr>
            <a:r>
              <a:rPr lang="en-US" altLang="zh-CN" sz="1200">
                <a:latin typeface="Calibri" panose="020F0502020204030204" pitchFamily="34" charset="0"/>
                <a:cs typeface="Calibri" panose="020F0502020204030204" pitchFamily="34" charset="0"/>
              </a:rPr>
              <a:t>R</a:t>
            </a:r>
            <a:r>
              <a:rPr lang="zh-CN" sz="1200">
                <a:latin typeface="Calibri" panose="020F0502020204030204" pitchFamily="34" charset="0"/>
                <a:cs typeface="Calibri" panose="020F0502020204030204" pitchFamily="34" charset="0"/>
              </a:rPr>
              <a:t>ecommendations for law enforcement and police departments</a:t>
            </a:r>
            <a:endParaRPr lang="zh-CN" altLang="en-US" sz="1200">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A20A4E6C-D59D-BDC7-AC37-048654ECC338}"/>
              </a:ext>
            </a:extLst>
          </p:cNvPr>
          <p:cNvSpPr txBox="1"/>
          <p:nvPr/>
        </p:nvSpPr>
        <p:spPr>
          <a:xfrm>
            <a:off x="5300317" y="877184"/>
            <a:ext cx="3395949" cy="12952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1600" b="1">
                <a:solidFill>
                  <a:schemeClr val="bg1"/>
                </a:solidFill>
                <a:highlight>
                  <a:srgbClr val="808080"/>
                </a:highlight>
                <a:latin typeface="Calibri" panose="020F0502020204030204" pitchFamily="34" charset="0"/>
                <a:cs typeface="Calibri" panose="020F0502020204030204" pitchFamily="34" charset="0"/>
              </a:rPr>
              <a:t>M</a:t>
            </a:r>
            <a:r>
              <a:rPr lang="zh-CN" sz="1600" b="1">
                <a:solidFill>
                  <a:schemeClr val="bg1"/>
                </a:solidFill>
                <a:highlight>
                  <a:srgbClr val="808080"/>
                </a:highlight>
                <a:latin typeface="Calibri" panose="020F0502020204030204" pitchFamily="34" charset="0"/>
                <a:cs typeface="Calibri" panose="020F0502020204030204" pitchFamily="34" charset="0"/>
              </a:rPr>
              <a:t>ethods and </a:t>
            </a:r>
            <a:r>
              <a:rPr lang="en-US" altLang="zh-CN" sz="1600" b="1">
                <a:solidFill>
                  <a:schemeClr val="bg1"/>
                </a:solidFill>
                <a:highlight>
                  <a:srgbClr val="808080"/>
                </a:highlight>
                <a:latin typeface="Calibri" panose="020F0502020204030204" pitchFamily="34" charset="0"/>
                <a:cs typeface="Calibri" panose="020F0502020204030204" pitchFamily="34" charset="0"/>
              </a:rPr>
              <a:t>M</a:t>
            </a:r>
            <a:r>
              <a:rPr lang="zh-CN" sz="1600" b="1">
                <a:solidFill>
                  <a:schemeClr val="bg1"/>
                </a:solidFill>
                <a:highlight>
                  <a:srgbClr val="808080"/>
                </a:highlight>
                <a:latin typeface="Calibri" panose="020F0502020204030204" pitchFamily="34" charset="0"/>
                <a:cs typeface="Calibri" panose="020F0502020204030204" pitchFamily="34" charset="0"/>
              </a:rPr>
              <a:t>odels used:</a:t>
            </a:r>
          </a:p>
          <a:p>
            <a:pPr marL="285750" indent="-285750">
              <a:spcBef>
                <a:spcPts val="200"/>
              </a:spcBef>
              <a:spcAft>
                <a:spcPts val="300"/>
              </a:spcAft>
              <a:buClr>
                <a:srgbClr val="3771B1"/>
              </a:buClr>
              <a:buFont typeface="System Font Regular"/>
              <a:buChar char="◎"/>
            </a:pPr>
            <a:r>
              <a:rPr lang="zh-CN" sz="1200">
                <a:latin typeface="Calibri" panose="020F0502020204030204" pitchFamily="34" charset="0"/>
                <a:cs typeface="Calibri" panose="020F0502020204030204" pitchFamily="34" charset="0"/>
              </a:rPr>
              <a:t>Correlation analysis</a:t>
            </a:r>
          </a:p>
          <a:p>
            <a:pPr marL="285750" indent="-285750">
              <a:spcBef>
                <a:spcPts val="200"/>
              </a:spcBef>
              <a:spcAft>
                <a:spcPts val="300"/>
              </a:spcAft>
              <a:buClr>
                <a:srgbClr val="3771B1"/>
              </a:buClr>
              <a:buFont typeface="System Font Regular"/>
              <a:buChar char="◎"/>
            </a:pPr>
            <a:r>
              <a:rPr lang="zh-CN" sz="1200">
                <a:latin typeface="Calibri" panose="020F0502020204030204" pitchFamily="34" charset="0"/>
                <a:cs typeface="Calibri" panose="020F0502020204030204" pitchFamily="34" charset="0"/>
              </a:rPr>
              <a:t>Logistic regression modeling</a:t>
            </a:r>
          </a:p>
          <a:p>
            <a:pPr marL="285750" indent="-285750">
              <a:spcBef>
                <a:spcPts val="200"/>
              </a:spcBef>
              <a:spcAft>
                <a:spcPts val="300"/>
              </a:spcAft>
              <a:buClr>
                <a:srgbClr val="3771B1"/>
              </a:buClr>
              <a:buFont typeface="System Font Regular"/>
              <a:buChar char="◎"/>
            </a:pPr>
            <a:r>
              <a:rPr lang="zh-CN" sz="1200">
                <a:latin typeface="Calibri" panose="020F0502020204030204" pitchFamily="34" charset="0"/>
                <a:cs typeface="Calibri" panose="020F0502020204030204" pitchFamily="34" charset="0"/>
              </a:rPr>
              <a:t>Heat map visualization</a:t>
            </a:r>
          </a:p>
          <a:p>
            <a:pPr marL="285750" indent="-285750">
              <a:spcBef>
                <a:spcPts val="200"/>
              </a:spcBef>
              <a:spcAft>
                <a:spcPts val="300"/>
              </a:spcAft>
              <a:buClr>
                <a:srgbClr val="3771B1"/>
              </a:buClr>
              <a:buFont typeface="System Font Regular"/>
              <a:buChar char="◎"/>
            </a:pPr>
            <a:r>
              <a:rPr lang="zh-CN" sz="1200">
                <a:latin typeface="Calibri" panose="020F0502020204030204" pitchFamily="34" charset="0"/>
                <a:cs typeface="Calibri" panose="020F0502020204030204" pitchFamily="34" charset="0"/>
              </a:rPr>
              <a:t>Time series analysis: ARIMA model</a:t>
            </a:r>
          </a:p>
        </p:txBody>
      </p:sp>
      <p:sp>
        <p:nvSpPr>
          <p:cNvPr id="5" name="文本框 4">
            <a:extLst>
              <a:ext uri="{FF2B5EF4-FFF2-40B4-BE49-F238E27FC236}">
                <a16:creationId xmlns:a16="http://schemas.microsoft.com/office/drawing/2014/main" id="{EF9ABC06-9CBC-CF59-31C9-B39B5707BEA2}"/>
              </a:ext>
            </a:extLst>
          </p:cNvPr>
          <p:cNvSpPr txBox="1"/>
          <p:nvPr/>
        </p:nvSpPr>
        <p:spPr>
          <a:xfrm>
            <a:off x="234825" y="2428995"/>
            <a:ext cx="4180870" cy="252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300"/>
              </a:spcAft>
            </a:pPr>
            <a:r>
              <a:rPr lang="zh-CN" sz="1600" b="1" dirty="0">
                <a:solidFill>
                  <a:schemeClr val="bg1"/>
                </a:solidFill>
                <a:highlight>
                  <a:srgbClr val="808080"/>
                </a:highlight>
                <a:latin typeface="Calibri"/>
              </a:rPr>
              <a:t>Results and Conclusions:</a:t>
            </a:r>
            <a:endParaRPr lang="zh-CN" b="1" dirty="0">
              <a:solidFill>
                <a:schemeClr val="bg1"/>
              </a:solidFill>
              <a:highlight>
                <a:srgbClr val="808080"/>
              </a:highlight>
              <a:latin typeface="Calibri"/>
            </a:endParaRPr>
          </a:p>
          <a:p>
            <a:pPr marL="171450" indent="-171450">
              <a:spcAft>
                <a:spcPts val="300"/>
              </a:spcAft>
              <a:buClr>
                <a:srgbClr val="3771B1"/>
              </a:buClr>
              <a:buFont typeface="System Font Regular"/>
              <a:buChar char="◎"/>
            </a:pPr>
            <a:r>
              <a:rPr lang="en-US" altLang="zh-CN" sz="1200" dirty="0">
                <a:latin typeface="Calibri" panose="020F0502020204030204" pitchFamily="34" charset="0"/>
                <a:cs typeface="Calibri" panose="020F0502020204030204" pitchFamily="34" charset="0"/>
              </a:rPr>
              <a:t>S</a:t>
            </a:r>
            <a:r>
              <a:rPr lang="zh-CN" sz="1200" dirty="0">
                <a:latin typeface="Calibri" panose="020F0502020204030204" pitchFamily="34" charset="0"/>
                <a:cs typeface="Calibri" panose="020F0502020204030204" pitchFamily="34" charset="0"/>
              </a:rPr>
              <a:t>hooting incidents occurring in the D51, D14, and D52 areas, as well as in April and January of each year, were more likely to result in serious injury or death.</a:t>
            </a:r>
          </a:p>
          <a:p>
            <a:pPr marL="171450" indent="-171450">
              <a:spcAft>
                <a:spcPts val="300"/>
              </a:spcAft>
              <a:buClr>
                <a:srgbClr val="3771B1"/>
              </a:buClr>
              <a:buFont typeface="System Font Regular"/>
              <a:buChar char="◎"/>
            </a:pPr>
            <a:r>
              <a:rPr lang="en-US" altLang="zh-CN" sz="1200" dirty="0">
                <a:latin typeface="Calibri" panose="020F0502020204030204" pitchFamily="34" charset="0"/>
                <a:cs typeface="Calibri" panose="020F0502020204030204" pitchFamily="34" charset="0"/>
              </a:rPr>
              <a:t>T</a:t>
            </a:r>
            <a:r>
              <a:rPr lang="zh-CN" sz="1200" dirty="0">
                <a:latin typeface="Calibri" panose="020F0502020204030204" pitchFamily="34" charset="0"/>
                <a:cs typeface="Calibri" panose="020F0502020204030204" pitchFamily="34" charset="0"/>
              </a:rPr>
              <a:t>he predicted likelihood of a shooting incident was higher on Sundays and Tuesdays and during the winter months</a:t>
            </a:r>
          </a:p>
          <a:p>
            <a:pPr marL="171450" indent="-171450">
              <a:spcAft>
                <a:spcPts val="300"/>
              </a:spcAft>
              <a:buClr>
                <a:srgbClr val="3771B1"/>
              </a:buClr>
              <a:buFont typeface="System Font Regular"/>
              <a:buChar char="◎"/>
            </a:pPr>
            <a:r>
              <a:rPr lang="en-US" altLang="zh-CN" sz="1200" dirty="0">
                <a:latin typeface="Calibri" panose="020F0502020204030204" pitchFamily="34" charset="0"/>
                <a:cs typeface="Calibri" panose="020F0502020204030204" pitchFamily="34" charset="0"/>
              </a:rPr>
              <a:t>T</a:t>
            </a:r>
            <a:r>
              <a:rPr lang="zh-CN" sz="1200" dirty="0">
                <a:latin typeface="Calibri" panose="020F0502020204030204" pitchFamily="34" charset="0"/>
                <a:cs typeface="Calibri" panose="020F0502020204030204" pitchFamily="34" charset="0"/>
              </a:rPr>
              <a:t>he results of the time-series analysis indicate that the number of shooting incidents increase</a:t>
            </a:r>
            <a:r>
              <a:rPr lang="en-US" altLang="zh-CN" sz="1200" dirty="0">
                <a:latin typeface="Calibri" panose="020F0502020204030204" pitchFamily="34" charset="0"/>
                <a:cs typeface="Calibri" panose="020F0502020204030204" pitchFamily="34" charset="0"/>
              </a:rPr>
              <a:t>d</a:t>
            </a:r>
            <a:r>
              <a:rPr lang="zh-CN" altLang="en-US" sz="1200" dirty="0">
                <a:latin typeface="Calibri" panose="020F0502020204030204" pitchFamily="34" charset="0"/>
                <a:cs typeface="Calibri" panose="020F0502020204030204" pitchFamily="34" charset="0"/>
              </a:rPr>
              <a:t> </a:t>
            </a:r>
            <a:r>
              <a:rPr lang="zh-CN" sz="1200" dirty="0">
                <a:latin typeface="Calibri" panose="020F0502020204030204" pitchFamily="34" charset="0"/>
                <a:cs typeface="Calibri" panose="020F0502020204030204" pitchFamily="34" charset="0"/>
              </a:rPr>
              <a:t>between 2004 and 2022</a:t>
            </a:r>
            <a:r>
              <a:rPr lang="en-US" altLang="zh-CN" sz="1200" dirty="0">
                <a:latin typeface="Calibri" panose="020F0502020204030204" pitchFamily="34" charset="0"/>
                <a:cs typeface="Calibri" panose="020F0502020204030204" pitchFamily="34" charset="0"/>
              </a:rPr>
              <a:t>,</a:t>
            </a:r>
            <a:r>
              <a:rPr lang="zh-CN" sz="1200" dirty="0">
                <a:latin typeface="Calibri" panose="020F0502020204030204" pitchFamily="34" charset="0"/>
                <a:cs typeface="Calibri" panose="020F0502020204030204" pitchFamily="34" charset="0"/>
              </a:rPr>
              <a:t> but begins to decline after 2022.</a:t>
            </a:r>
          </a:p>
          <a:p>
            <a:pPr marL="171450" indent="-171450">
              <a:spcAft>
                <a:spcPts val="300"/>
              </a:spcAft>
              <a:buClr>
                <a:srgbClr val="3771B1"/>
              </a:buClr>
              <a:buFont typeface="System Font Regular"/>
              <a:buChar char="◎"/>
            </a:pPr>
            <a:r>
              <a:rPr lang="en-US" altLang="zh-CN" sz="1200" dirty="0">
                <a:latin typeface="Calibri" panose="020F0502020204030204" pitchFamily="34" charset="0"/>
                <a:cs typeface="Calibri" panose="020F0502020204030204" pitchFamily="34" charset="0"/>
              </a:rPr>
              <a:t>F</a:t>
            </a:r>
            <a:r>
              <a:rPr lang="zh-CN" sz="1200" dirty="0">
                <a:latin typeface="Calibri" panose="020F0502020204030204" pitchFamily="34" charset="0"/>
                <a:cs typeface="Calibri" panose="020F0502020204030204" pitchFamily="34" charset="0"/>
              </a:rPr>
              <a:t>or Fridays and certain time periods, future shooting incident rates are expected to remain consistent with historical data unless significant changes occur.</a:t>
            </a:r>
          </a:p>
        </p:txBody>
      </p:sp>
      <p:sp>
        <p:nvSpPr>
          <p:cNvPr id="2" name="文本框 1">
            <a:extLst>
              <a:ext uri="{FF2B5EF4-FFF2-40B4-BE49-F238E27FC236}">
                <a16:creationId xmlns:a16="http://schemas.microsoft.com/office/drawing/2014/main" id="{96F400E8-5A80-66AC-6541-E4CCDD16EE57}"/>
              </a:ext>
            </a:extLst>
          </p:cNvPr>
          <p:cNvSpPr txBox="1"/>
          <p:nvPr/>
        </p:nvSpPr>
        <p:spPr>
          <a:xfrm>
            <a:off x="5316924" y="2472709"/>
            <a:ext cx="3751116" cy="23775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1600" b="1">
                <a:solidFill>
                  <a:schemeClr val="bg1"/>
                </a:solidFill>
                <a:highlight>
                  <a:srgbClr val="808080"/>
                </a:highlight>
                <a:latin typeface="Calibri"/>
              </a:rPr>
              <a:t>Recommendations</a:t>
            </a:r>
            <a:r>
              <a:rPr lang="en-US" altLang="zh-CN" sz="1600" b="1">
                <a:solidFill>
                  <a:schemeClr val="bg1"/>
                </a:solidFill>
                <a:highlight>
                  <a:srgbClr val="808080"/>
                </a:highlight>
                <a:latin typeface="Calibri"/>
              </a:rPr>
              <a:t>:</a:t>
            </a:r>
            <a:endParaRPr lang="zh-CN" altLang="en-US" sz="1600" b="1">
              <a:solidFill>
                <a:schemeClr val="bg1"/>
              </a:solidFill>
              <a:highlight>
                <a:srgbClr val="808080"/>
              </a:highlight>
              <a:latin typeface="Calibri"/>
            </a:endParaRPr>
          </a:p>
          <a:p>
            <a:pPr marL="171450" indent="-171450">
              <a:spcBef>
                <a:spcPts val="300"/>
              </a:spcBef>
              <a:spcAft>
                <a:spcPts val="300"/>
              </a:spcAft>
              <a:buClr>
                <a:srgbClr val="3771B1"/>
              </a:buClr>
              <a:buFont typeface="System Font Regular"/>
              <a:buChar char="◎"/>
            </a:pPr>
            <a:r>
              <a:rPr lang="zh-CN" sz="1200">
                <a:latin typeface="Calibri"/>
              </a:rPr>
              <a:t>Allocate more resources on</a:t>
            </a:r>
            <a:r>
              <a:rPr lang="en-US" altLang="zh-CN" sz="1200">
                <a:latin typeface="Calibri"/>
              </a:rPr>
              <a:t>/during</a:t>
            </a:r>
            <a:r>
              <a:rPr lang="zh-CN" sz="1200">
                <a:latin typeface="Calibri"/>
              </a:rPr>
              <a:t> </a:t>
            </a:r>
            <a:r>
              <a:rPr lang="en-US" altLang="zh-CN" sz="1200">
                <a:latin typeface="Calibri"/>
              </a:rPr>
              <a:t>the</a:t>
            </a:r>
            <a:r>
              <a:rPr lang="zh-CN" sz="1200">
                <a:latin typeface="Calibri"/>
              </a:rPr>
              <a:t> </a:t>
            </a:r>
            <a:r>
              <a:rPr lang="en-US" altLang="zh-CN" sz="1200">
                <a:latin typeface="Calibri"/>
              </a:rPr>
              <a:t>following</a:t>
            </a:r>
            <a:r>
              <a:rPr lang="zh-CN" sz="1200">
                <a:latin typeface="Calibri"/>
              </a:rPr>
              <a:t> </a:t>
            </a:r>
            <a:r>
              <a:rPr lang="en-US" altLang="zh-CN" sz="1200">
                <a:latin typeface="Calibri"/>
              </a:rPr>
              <a:t>times:</a:t>
            </a:r>
            <a:r>
              <a:rPr lang="zh-CN" sz="1200">
                <a:latin typeface="Calibri"/>
              </a:rPr>
              <a:t> Tuesdays</a:t>
            </a:r>
            <a:r>
              <a:rPr lang="en-US" altLang="zh-CN" sz="1200">
                <a:latin typeface="Calibri"/>
              </a:rPr>
              <a:t>,</a:t>
            </a:r>
            <a:r>
              <a:rPr lang="zh-CN" altLang="en-US" sz="1200">
                <a:latin typeface="Calibri"/>
              </a:rPr>
              <a:t> </a:t>
            </a:r>
            <a:r>
              <a:rPr lang="zh-CN" sz="1200">
                <a:latin typeface="Calibri"/>
              </a:rPr>
              <a:t>Saturdays</a:t>
            </a:r>
            <a:r>
              <a:rPr lang="en-US" altLang="zh-CN" sz="1200">
                <a:latin typeface="Calibri"/>
              </a:rPr>
              <a:t>,</a:t>
            </a:r>
            <a:r>
              <a:rPr lang="zh-CN" sz="1200">
                <a:latin typeface="Calibri"/>
              </a:rPr>
              <a:t> </a:t>
            </a:r>
            <a:r>
              <a:rPr lang="en-US" altLang="zh-CN" sz="1200">
                <a:latin typeface="Calibri"/>
              </a:rPr>
              <a:t>A</a:t>
            </a:r>
            <a:r>
              <a:rPr lang="zh-CN" sz="1200">
                <a:latin typeface="Calibri"/>
              </a:rPr>
              <a:t>fternoons, </a:t>
            </a:r>
            <a:r>
              <a:rPr lang="en-US" altLang="zh-CN" sz="1200">
                <a:latin typeface="Calibri"/>
              </a:rPr>
              <a:t>E</a:t>
            </a:r>
            <a:r>
              <a:rPr lang="zh-CN" sz="1200">
                <a:latin typeface="Calibri"/>
              </a:rPr>
              <a:t>venings, and</a:t>
            </a:r>
            <a:r>
              <a:rPr lang="en-US" altLang="zh-CN" sz="1200">
                <a:latin typeface="Calibri"/>
              </a:rPr>
              <a:t> N</a:t>
            </a:r>
            <a:r>
              <a:rPr lang="zh-CN" sz="1200">
                <a:latin typeface="Calibri"/>
              </a:rPr>
              <a:t>ights</a:t>
            </a:r>
          </a:p>
          <a:p>
            <a:pPr marL="171450" indent="-171450">
              <a:spcBef>
                <a:spcPts val="300"/>
              </a:spcBef>
              <a:spcAft>
                <a:spcPts val="300"/>
              </a:spcAft>
              <a:buClr>
                <a:srgbClr val="3771B1"/>
              </a:buClr>
              <a:buFont typeface="System Font Regular"/>
              <a:buChar char="◎"/>
            </a:pPr>
            <a:r>
              <a:rPr lang="zh-CN" sz="1200">
                <a:latin typeface="Calibri"/>
              </a:rPr>
              <a:t>T</a:t>
            </a:r>
            <a:r>
              <a:rPr lang="en-US" altLang="zh-CN" sz="1200">
                <a:latin typeface="Calibri"/>
              </a:rPr>
              <a:t>h</a:t>
            </a:r>
            <a:r>
              <a:rPr lang="zh-CN" sz="1200">
                <a:latin typeface="Calibri"/>
              </a:rPr>
              <a:t>ere are likely to be fewer disruptive incidents </a:t>
            </a:r>
            <a:r>
              <a:rPr lang="en-US" altLang="zh-CN" sz="1200">
                <a:latin typeface="Calibri"/>
              </a:rPr>
              <a:t>on</a:t>
            </a:r>
            <a:r>
              <a:rPr lang="zh-CN" altLang="en-US" sz="1200">
                <a:latin typeface="Calibri"/>
              </a:rPr>
              <a:t> </a:t>
            </a:r>
            <a:r>
              <a:rPr lang="zh-CN" sz="1200">
                <a:latin typeface="Calibri"/>
              </a:rPr>
              <a:t>Mondays and Thursdays, as well as in the morning. Relevant departments can use these times for routine maintenance, training or other tasks.</a:t>
            </a:r>
          </a:p>
          <a:p>
            <a:pPr marL="171450" indent="-171450">
              <a:spcBef>
                <a:spcPts val="300"/>
              </a:spcBef>
              <a:spcAft>
                <a:spcPts val="300"/>
              </a:spcAft>
              <a:buClr>
                <a:srgbClr val="3771B1"/>
              </a:buClr>
              <a:buFont typeface="System Font Regular"/>
              <a:buChar char="◎"/>
            </a:pPr>
            <a:r>
              <a:rPr lang="zh-CN" sz="1200">
                <a:latin typeface="Calibri"/>
              </a:rPr>
              <a:t>Increased vigilance</a:t>
            </a:r>
            <a:r>
              <a:rPr lang="zh-CN" altLang="en-US" sz="1200">
                <a:latin typeface="Calibri"/>
              </a:rPr>
              <a:t> </a:t>
            </a:r>
            <a:r>
              <a:rPr lang="zh-CN" sz="1200">
                <a:latin typeface="Calibri"/>
              </a:rPr>
              <a:t>and preventative measures at </a:t>
            </a:r>
            <a:r>
              <a:rPr lang="en-US" altLang="zh-CN" sz="1200">
                <a:latin typeface="Calibri"/>
              </a:rPr>
              <a:t>subdivisions</a:t>
            </a:r>
            <a:r>
              <a:rPr lang="zh-CN" sz="1200">
                <a:latin typeface="Calibri"/>
              </a:rPr>
              <a:t> </a:t>
            </a:r>
            <a:r>
              <a:rPr lang="en-US" altLang="zh-CN" sz="1200">
                <a:latin typeface="Calibri"/>
              </a:rPr>
              <a:t>like</a:t>
            </a:r>
            <a:r>
              <a:rPr lang="zh-CN" sz="1200">
                <a:latin typeface="Calibri"/>
              </a:rPr>
              <a:t> D51, D14, and D52 &amp; during specific months </a:t>
            </a:r>
            <a:r>
              <a:rPr lang="en-US" altLang="zh-CN" sz="1200">
                <a:latin typeface="Calibri"/>
              </a:rPr>
              <a:t>such</a:t>
            </a:r>
            <a:r>
              <a:rPr lang="zh-CN" sz="1200">
                <a:latin typeface="Calibri"/>
              </a:rPr>
              <a:t> </a:t>
            </a:r>
            <a:r>
              <a:rPr lang="en-US" altLang="zh-CN" sz="1200">
                <a:latin typeface="Calibri"/>
              </a:rPr>
              <a:t>as</a:t>
            </a:r>
            <a:r>
              <a:rPr lang="zh-CN" sz="1200">
                <a:latin typeface="Calibri"/>
              </a:rPr>
              <a:t> April and January</a:t>
            </a:r>
            <a:r>
              <a:rPr lang="en-US" altLang="zh-CN" sz="1200">
                <a:latin typeface="Calibri"/>
              </a:rPr>
              <a:t>.</a:t>
            </a:r>
            <a:endParaRPr lang="zh-CN" altLang="en-US" sz="1200">
              <a:latin typeface="Calibri"/>
            </a:endParaRPr>
          </a:p>
        </p:txBody>
      </p:sp>
      <p:pic>
        <p:nvPicPr>
          <p:cNvPr id="8" name="图片 8" descr="图标&#10;&#10;已自动生成说明">
            <a:extLst>
              <a:ext uri="{FF2B5EF4-FFF2-40B4-BE49-F238E27FC236}">
                <a16:creationId xmlns:a16="http://schemas.microsoft.com/office/drawing/2014/main" id="{6E63A93E-CCA0-42A1-D5BB-00456823C0ED}"/>
              </a:ext>
            </a:extLst>
          </p:cNvPr>
          <p:cNvPicPr>
            <a:picLocks noChangeAspect="1"/>
          </p:cNvPicPr>
          <p:nvPr/>
        </p:nvPicPr>
        <p:blipFill>
          <a:blip r:embed="rId3"/>
          <a:stretch>
            <a:fillRect/>
          </a:stretch>
        </p:blipFill>
        <p:spPr>
          <a:xfrm>
            <a:off x="4065185" y="2324984"/>
            <a:ext cx="475647" cy="493548"/>
          </a:xfrm>
          <a:prstGeom prst="rect">
            <a:avLst/>
          </a:prstGeom>
        </p:spPr>
      </p:pic>
      <p:cxnSp>
        <p:nvCxnSpPr>
          <p:cNvPr id="11" name="直接箭头连接符 10">
            <a:extLst>
              <a:ext uri="{FF2B5EF4-FFF2-40B4-BE49-F238E27FC236}">
                <a16:creationId xmlns:a16="http://schemas.microsoft.com/office/drawing/2014/main" id="{D90EF895-EAD6-A4E8-320C-6B467753150F}"/>
              </a:ext>
            </a:extLst>
          </p:cNvPr>
          <p:cNvCxnSpPr/>
          <p:nvPr/>
        </p:nvCxnSpPr>
        <p:spPr>
          <a:xfrm flipV="1">
            <a:off x="179242" y="2241841"/>
            <a:ext cx="8884228" cy="41561"/>
          </a:xfrm>
          <a:prstGeom prst="straightConnector1">
            <a:avLst/>
          </a:prstGeom>
          <a:ln>
            <a:prstDash val="dash"/>
          </a:ln>
        </p:spPr>
        <p:style>
          <a:lnRef idx="3">
            <a:schemeClr val="accent5"/>
          </a:lnRef>
          <a:fillRef idx="0">
            <a:schemeClr val="accent5"/>
          </a:fillRef>
          <a:effectRef idx="2">
            <a:schemeClr val="accent5"/>
          </a:effectRef>
          <a:fontRef idx="minor">
            <a:schemeClr val="tx1"/>
          </a:fontRef>
        </p:style>
      </p:cxnSp>
      <p:cxnSp>
        <p:nvCxnSpPr>
          <p:cNvPr id="12" name="直接箭头连接符 11">
            <a:extLst>
              <a:ext uri="{FF2B5EF4-FFF2-40B4-BE49-F238E27FC236}">
                <a16:creationId xmlns:a16="http://schemas.microsoft.com/office/drawing/2014/main" id="{C805AB95-1C9A-4176-14CE-F28715265BDF}"/>
              </a:ext>
            </a:extLst>
          </p:cNvPr>
          <p:cNvCxnSpPr>
            <a:cxnSpLocks/>
          </p:cNvCxnSpPr>
          <p:nvPr/>
        </p:nvCxnSpPr>
        <p:spPr>
          <a:xfrm>
            <a:off x="4649934" y="897797"/>
            <a:ext cx="0" cy="4141793"/>
          </a:xfrm>
          <a:prstGeom prst="straightConnector1">
            <a:avLst/>
          </a:prstGeom>
          <a:ln>
            <a:prstDash val="dash"/>
          </a:ln>
        </p:spPr>
        <p:style>
          <a:lnRef idx="3">
            <a:schemeClr val="accent5"/>
          </a:lnRef>
          <a:fillRef idx="0">
            <a:schemeClr val="accent5"/>
          </a:fillRef>
          <a:effectRef idx="2">
            <a:schemeClr val="accent5"/>
          </a:effectRef>
          <a:fontRef idx="minor">
            <a:schemeClr val="tx1"/>
          </a:fontRef>
        </p:style>
      </p:cxnSp>
      <p:pic>
        <p:nvPicPr>
          <p:cNvPr id="13" name="图片 13" descr="图标&#10;&#10;已自动生成说明">
            <a:extLst>
              <a:ext uri="{FF2B5EF4-FFF2-40B4-BE49-F238E27FC236}">
                <a16:creationId xmlns:a16="http://schemas.microsoft.com/office/drawing/2014/main" id="{0120E0E3-F717-311E-7DA8-2C3EF17C442E}"/>
              </a:ext>
            </a:extLst>
          </p:cNvPr>
          <p:cNvPicPr>
            <a:picLocks noChangeAspect="1"/>
          </p:cNvPicPr>
          <p:nvPr/>
        </p:nvPicPr>
        <p:blipFill>
          <a:blip r:embed="rId4"/>
          <a:stretch>
            <a:fillRect/>
          </a:stretch>
        </p:blipFill>
        <p:spPr>
          <a:xfrm>
            <a:off x="4749274" y="2363932"/>
            <a:ext cx="490928" cy="510566"/>
          </a:xfrm>
          <a:prstGeom prst="rect">
            <a:avLst/>
          </a:prstGeom>
        </p:spPr>
      </p:pic>
      <p:pic>
        <p:nvPicPr>
          <p:cNvPr id="14" name="图片 14" descr="图标&#10;&#10;已自动生成说明">
            <a:extLst>
              <a:ext uri="{FF2B5EF4-FFF2-40B4-BE49-F238E27FC236}">
                <a16:creationId xmlns:a16="http://schemas.microsoft.com/office/drawing/2014/main" id="{2BC9C0E1-BEE9-66D3-28F7-82115C047A39}"/>
              </a:ext>
            </a:extLst>
          </p:cNvPr>
          <p:cNvPicPr>
            <a:picLocks noChangeAspect="1"/>
          </p:cNvPicPr>
          <p:nvPr/>
        </p:nvPicPr>
        <p:blipFill>
          <a:blip r:embed="rId5"/>
          <a:stretch>
            <a:fillRect/>
          </a:stretch>
        </p:blipFill>
        <p:spPr>
          <a:xfrm>
            <a:off x="4027498" y="1647722"/>
            <a:ext cx="544502" cy="520362"/>
          </a:xfrm>
          <a:prstGeom prst="rect">
            <a:avLst/>
          </a:prstGeom>
        </p:spPr>
      </p:pic>
      <p:pic>
        <p:nvPicPr>
          <p:cNvPr id="15" name="图片 15" descr="图标&#10;&#10;已自动生成说明">
            <a:extLst>
              <a:ext uri="{FF2B5EF4-FFF2-40B4-BE49-F238E27FC236}">
                <a16:creationId xmlns:a16="http://schemas.microsoft.com/office/drawing/2014/main" id="{CE75871C-D5B9-2284-4B5A-EE86B04AB708}"/>
              </a:ext>
            </a:extLst>
          </p:cNvPr>
          <p:cNvPicPr>
            <a:picLocks noChangeAspect="1"/>
          </p:cNvPicPr>
          <p:nvPr/>
        </p:nvPicPr>
        <p:blipFill>
          <a:blip r:embed="rId6"/>
          <a:stretch>
            <a:fillRect/>
          </a:stretch>
        </p:blipFill>
        <p:spPr>
          <a:xfrm>
            <a:off x="4758293" y="1717635"/>
            <a:ext cx="481909" cy="50119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55"/>
          <p:cNvSpPr txBox="1">
            <a:spLocks noGrp="1"/>
          </p:cNvSpPr>
          <p:nvPr>
            <p:ph type="title"/>
          </p:nvPr>
        </p:nvSpPr>
        <p:spPr>
          <a:xfrm>
            <a:off x="1070572" y="251075"/>
            <a:ext cx="2809188" cy="61386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3200"/>
              <a:t>Introduction</a:t>
            </a:r>
          </a:p>
        </p:txBody>
      </p:sp>
      <p:sp>
        <p:nvSpPr>
          <p:cNvPr id="1083" name="Google Shape;1083;p55"/>
          <p:cNvSpPr txBox="1">
            <a:spLocks noGrp="1"/>
          </p:cNvSpPr>
          <p:nvPr>
            <p:ph type="title" idx="2"/>
          </p:nvPr>
        </p:nvSpPr>
        <p:spPr>
          <a:xfrm>
            <a:off x="343688" y="341196"/>
            <a:ext cx="645112" cy="370847"/>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500"/>
              <a:t>02</a:t>
            </a:r>
            <a:endParaRPr sz="2500"/>
          </a:p>
        </p:txBody>
      </p:sp>
      <p:grpSp>
        <p:nvGrpSpPr>
          <p:cNvPr id="1085" name="Google Shape;1085;p55"/>
          <p:cNvGrpSpPr/>
          <p:nvPr/>
        </p:nvGrpSpPr>
        <p:grpSpPr>
          <a:xfrm>
            <a:off x="376235" y="16536"/>
            <a:ext cx="612565" cy="234539"/>
            <a:chOff x="7640131" y="1240363"/>
            <a:chExt cx="612565" cy="234539"/>
          </a:xfrm>
        </p:grpSpPr>
        <p:sp>
          <p:nvSpPr>
            <p:cNvPr id="1086" name="Google Shape;1086;p55"/>
            <p:cNvSpPr/>
            <p:nvPr/>
          </p:nvSpPr>
          <p:spPr>
            <a:xfrm>
              <a:off x="8006281" y="1240363"/>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5"/>
            <p:cNvSpPr/>
            <p:nvPr/>
          </p:nvSpPr>
          <p:spPr>
            <a:xfrm>
              <a:off x="7640131" y="1240363"/>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1616;p67">
            <a:extLst>
              <a:ext uri="{FF2B5EF4-FFF2-40B4-BE49-F238E27FC236}">
                <a16:creationId xmlns:a16="http://schemas.microsoft.com/office/drawing/2014/main" id="{6A9A4074-F581-BDEF-84C1-EF03F78782EB}"/>
              </a:ext>
            </a:extLst>
          </p:cNvPr>
          <p:cNvGrpSpPr/>
          <p:nvPr/>
        </p:nvGrpSpPr>
        <p:grpSpPr>
          <a:xfrm>
            <a:off x="7356724" y="784600"/>
            <a:ext cx="1571673" cy="3455584"/>
            <a:chOff x="6543745" y="889241"/>
            <a:chExt cx="1571673" cy="3455584"/>
          </a:xfrm>
        </p:grpSpPr>
        <p:sp>
          <p:nvSpPr>
            <p:cNvPr id="34" name="Google Shape;1647;p67">
              <a:extLst>
                <a:ext uri="{FF2B5EF4-FFF2-40B4-BE49-F238E27FC236}">
                  <a16:creationId xmlns:a16="http://schemas.microsoft.com/office/drawing/2014/main" id="{1762928E-267B-DC03-D2FA-1F2B99C0CE6D}"/>
                </a:ext>
              </a:extLst>
            </p:cNvPr>
            <p:cNvSpPr/>
            <p:nvPr/>
          </p:nvSpPr>
          <p:spPr>
            <a:xfrm>
              <a:off x="7320632" y="1028964"/>
              <a:ext cx="264498" cy="63071"/>
            </a:xfrm>
            <a:custGeom>
              <a:avLst/>
              <a:gdLst/>
              <a:ahLst/>
              <a:cxnLst/>
              <a:rect l="l" t="t" r="r" b="b"/>
              <a:pathLst>
                <a:path w="7167" h="1709" extrusionOk="0">
                  <a:moveTo>
                    <a:pt x="3746" y="0"/>
                  </a:moveTo>
                  <a:cubicBezTo>
                    <a:pt x="1921" y="0"/>
                    <a:pt x="1009" y="840"/>
                    <a:pt x="1009" y="840"/>
                  </a:cubicBezTo>
                  <a:cubicBezTo>
                    <a:pt x="1009" y="840"/>
                    <a:pt x="1" y="1709"/>
                    <a:pt x="768" y="1709"/>
                  </a:cubicBezTo>
                  <a:cubicBezTo>
                    <a:pt x="834" y="1709"/>
                    <a:pt x="914" y="1702"/>
                    <a:pt x="1009" y="1688"/>
                  </a:cubicBezTo>
                  <a:cubicBezTo>
                    <a:pt x="1693" y="1606"/>
                    <a:pt x="2463" y="1606"/>
                    <a:pt x="3169" y="1606"/>
                  </a:cubicBezTo>
                  <a:cubicBezTo>
                    <a:pt x="3876" y="1606"/>
                    <a:pt x="4519" y="1606"/>
                    <a:pt x="4950" y="1524"/>
                  </a:cubicBezTo>
                  <a:cubicBezTo>
                    <a:pt x="5799" y="1346"/>
                    <a:pt x="7167" y="840"/>
                    <a:pt x="7167" y="840"/>
                  </a:cubicBezTo>
                  <a:cubicBezTo>
                    <a:pt x="5799" y="210"/>
                    <a:pt x="4658" y="0"/>
                    <a:pt x="37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17;p67">
              <a:extLst>
                <a:ext uri="{FF2B5EF4-FFF2-40B4-BE49-F238E27FC236}">
                  <a16:creationId xmlns:a16="http://schemas.microsoft.com/office/drawing/2014/main" id="{9064E766-178F-71AA-B810-8BCD27F80A5E}"/>
                </a:ext>
              </a:extLst>
            </p:cNvPr>
            <p:cNvSpPr/>
            <p:nvPr/>
          </p:nvSpPr>
          <p:spPr>
            <a:xfrm>
              <a:off x="6654421" y="4169325"/>
              <a:ext cx="1350300" cy="175500"/>
            </a:xfrm>
            <a:prstGeom prst="ellipse">
              <a:avLst/>
            </a:prstGeom>
            <a:solidFill>
              <a:srgbClr val="183147">
                <a:alpha val="290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18;p67">
              <a:extLst>
                <a:ext uri="{FF2B5EF4-FFF2-40B4-BE49-F238E27FC236}">
                  <a16:creationId xmlns:a16="http://schemas.microsoft.com/office/drawing/2014/main" id="{A5976567-A8E7-6CC8-A919-523AB3ED9749}"/>
                </a:ext>
              </a:extLst>
            </p:cNvPr>
            <p:cNvSpPr/>
            <p:nvPr/>
          </p:nvSpPr>
          <p:spPr>
            <a:xfrm>
              <a:off x="6991698" y="2207156"/>
              <a:ext cx="315685" cy="986581"/>
            </a:xfrm>
            <a:custGeom>
              <a:avLst/>
              <a:gdLst/>
              <a:ahLst/>
              <a:cxnLst/>
              <a:rect l="l" t="t" r="r" b="b"/>
              <a:pathLst>
                <a:path w="8554" h="26733" extrusionOk="0">
                  <a:moveTo>
                    <a:pt x="7359" y="1"/>
                  </a:moveTo>
                  <a:cubicBezTo>
                    <a:pt x="6848" y="1"/>
                    <a:pt x="6472" y="332"/>
                    <a:pt x="6336" y="896"/>
                  </a:cubicBezTo>
                  <a:lnTo>
                    <a:pt x="178" y="25364"/>
                  </a:lnTo>
                  <a:cubicBezTo>
                    <a:pt x="0" y="25870"/>
                    <a:pt x="343" y="26555"/>
                    <a:pt x="1027" y="26555"/>
                  </a:cubicBezTo>
                  <a:cubicBezTo>
                    <a:pt x="1027" y="26732"/>
                    <a:pt x="1205" y="26732"/>
                    <a:pt x="1205" y="26732"/>
                  </a:cubicBezTo>
                  <a:cubicBezTo>
                    <a:pt x="1711" y="26732"/>
                    <a:pt x="2231" y="26390"/>
                    <a:pt x="2231" y="25870"/>
                  </a:cubicBezTo>
                  <a:lnTo>
                    <a:pt x="8389" y="1416"/>
                  </a:lnTo>
                  <a:cubicBezTo>
                    <a:pt x="8553" y="732"/>
                    <a:pt x="8211" y="212"/>
                    <a:pt x="7705" y="47"/>
                  </a:cubicBezTo>
                  <a:cubicBezTo>
                    <a:pt x="7584" y="16"/>
                    <a:pt x="7469" y="1"/>
                    <a:pt x="7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19;p67">
              <a:extLst>
                <a:ext uri="{FF2B5EF4-FFF2-40B4-BE49-F238E27FC236}">
                  <a16:creationId xmlns:a16="http://schemas.microsoft.com/office/drawing/2014/main" id="{DCD466DD-B010-E51B-761E-FF77C447C868}"/>
                </a:ext>
              </a:extLst>
            </p:cNvPr>
            <p:cNvSpPr/>
            <p:nvPr/>
          </p:nvSpPr>
          <p:spPr>
            <a:xfrm>
              <a:off x="7193716" y="2303330"/>
              <a:ext cx="107615" cy="50523"/>
            </a:xfrm>
            <a:custGeom>
              <a:avLst/>
              <a:gdLst/>
              <a:ahLst/>
              <a:cxnLst/>
              <a:rect l="l" t="t" r="r" b="b"/>
              <a:pathLst>
                <a:path w="2916" h="1369" extrusionOk="0">
                  <a:moveTo>
                    <a:pt x="685" y="0"/>
                  </a:moveTo>
                  <a:lnTo>
                    <a:pt x="0" y="520"/>
                  </a:lnTo>
                  <a:cubicBezTo>
                    <a:pt x="0" y="520"/>
                    <a:pt x="520" y="1369"/>
                    <a:pt x="1889" y="1369"/>
                  </a:cubicBezTo>
                  <a:lnTo>
                    <a:pt x="2573" y="1369"/>
                  </a:lnTo>
                  <a:cubicBezTo>
                    <a:pt x="2737" y="1369"/>
                    <a:pt x="2915" y="1027"/>
                    <a:pt x="2915" y="862"/>
                  </a:cubicBezTo>
                  <a:cubicBezTo>
                    <a:pt x="2915" y="685"/>
                    <a:pt x="2573" y="520"/>
                    <a:pt x="2395" y="520"/>
                  </a:cubicBezTo>
                  <a:cubicBezTo>
                    <a:pt x="2209" y="543"/>
                    <a:pt x="2041" y="553"/>
                    <a:pt x="1891" y="553"/>
                  </a:cubicBezTo>
                  <a:cubicBezTo>
                    <a:pt x="940" y="553"/>
                    <a:pt x="685" y="154"/>
                    <a:pt x="685" y="0"/>
                  </a:cubicBezTo>
                  <a:close/>
                </a:path>
              </a:pathLst>
            </a:custGeom>
            <a:solidFill>
              <a:srgbClr val="006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20;p67">
              <a:extLst>
                <a:ext uri="{FF2B5EF4-FFF2-40B4-BE49-F238E27FC236}">
                  <a16:creationId xmlns:a16="http://schemas.microsoft.com/office/drawing/2014/main" id="{065047FF-25FC-5D03-FFAE-8397DF90FB5D}"/>
                </a:ext>
              </a:extLst>
            </p:cNvPr>
            <p:cNvSpPr/>
            <p:nvPr/>
          </p:nvSpPr>
          <p:spPr>
            <a:xfrm>
              <a:off x="7490653" y="4001735"/>
              <a:ext cx="119757" cy="88424"/>
            </a:xfrm>
            <a:custGeom>
              <a:avLst/>
              <a:gdLst/>
              <a:ahLst/>
              <a:cxnLst/>
              <a:rect l="l" t="t" r="r" b="b"/>
              <a:pathLst>
                <a:path w="3245" h="2396" extrusionOk="0">
                  <a:moveTo>
                    <a:pt x="1" y="1"/>
                  </a:moveTo>
                  <a:lnTo>
                    <a:pt x="165" y="2396"/>
                  </a:lnTo>
                  <a:lnTo>
                    <a:pt x="2902" y="2396"/>
                  </a:lnTo>
                  <a:lnTo>
                    <a:pt x="3244" y="1"/>
                  </a:lnTo>
                  <a:close/>
                </a:path>
              </a:pathLst>
            </a:custGeom>
            <a:solidFill>
              <a:srgbClr val="F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21;p67">
              <a:extLst>
                <a:ext uri="{FF2B5EF4-FFF2-40B4-BE49-F238E27FC236}">
                  <a16:creationId xmlns:a16="http://schemas.microsoft.com/office/drawing/2014/main" id="{BBAEE386-0CB2-69F6-6AF7-27AFEA38A2E1}"/>
                </a:ext>
              </a:extLst>
            </p:cNvPr>
            <p:cNvSpPr/>
            <p:nvPr/>
          </p:nvSpPr>
          <p:spPr>
            <a:xfrm>
              <a:off x="7206337" y="3989114"/>
              <a:ext cx="120236" cy="101046"/>
            </a:xfrm>
            <a:custGeom>
              <a:avLst/>
              <a:gdLst/>
              <a:ahLst/>
              <a:cxnLst/>
              <a:rect l="l" t="t" r="r" b="b"/>
              <a:pathLst>
                <a:path w="3258" h="2738" extrusionOk="0">
                  <a:moveTo>
                    <a:pt x="178" y="1"/>
                  </a:moveTo>
                  <a:lnTo>
                    <a:pt x="0" y="2738"/>
                  </a:lnTo>
                  <a:lnTo>
                    <a:pt x="2915" y="2738"/>
                  </a:lnTo>
                  <a:lnTo>
                    <a:pt x="3257" y="1"/>
                  </a:lnTo>
                  <a:close/>
                </a:path>
              </a:pathLst>
            </a:custGeom>
            <a:solidFill>
              <a:srgbClr val="F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22;p67">
              <a:extLst>
                <a:ext uri="{FF2B5EF4-FFF2-40B4-BE49-F238E27FC236}">
                  <a16:creationId xmlns:a16="http://schemas.microsoft.com/office/drawing/2014/main" id="{DF29684D-B167-0C7A-6DCB-6EC83F521176}"/>
                </a:ext>
              </a:extLst>
            </p:cNvPr>
            <p:cNvSpPr/>
            <p:nvPr/>
          </p:nvSpPr>
          <p:spPr>
            <a:xfrm>
              <a:off x="6941212" y="4058717"/>
              <a:ext cx="416657" cy="195596"/>
            </a:xfrm>
            <a:custGeom>
              <a:avLst/>
              <a:gdLst/>
              <a:ahLst/>
              <a:cxnLst/>
              <a:rect l="l" t="t" r="r" b="b"/>
              <a:pathLst>
                <a:path w="11290" h="5300" extrusionOk="0">
                  <a:moveTo>
                    <a:pt x="7426" y="1"/>
                  </a:moveTo>
                  <a:cubicBezTo>
                    <a:pt x="7277" y="1"/>
                    <a:pt x="7141" y="47"/>
                    <a:pt x="7020" y="167"/>
                  </a:cubicBezTo>
                  <a:cubicBezTo>
                    <a:pt x="7020" y="167"/>
                    <a:pt x="6678" y="332"/>
                    <a:pt x="5816" y="1016"/>
                  </a:cubicBezTo>
                  <a:cubicBezTo>
                    <a:pt x="4968" y="1878"/>
                    <a:pt x="3421" y="2384"/>
                    <a:pt x="2231" y="2904"/>
                  </a:cubicBezTo>
                  <a:cubicBezTo>
                    <a:pt x="684" y="3589"/>
                    <a:pt x="178" y="4273"/>
                    <a:pt x="0" y="4779"/>
                  </a:cubicBezTo>
                  <a:cubicBezTo>
                    <a:pt x="0" y="5121"/>
                    <a:pt x="178" y="5299"/>
                    <a:pt x="178" y="5299"/>
                  </a:cubicBezTo>
                  <a:lnTo>
                    <a:pt x="10948" y="5299"/>
                  </a:lnTo>
                  <a:cubicBezTo>
                    <a:pt x="11126" y="5121"/>
                    <a:pt x="11126" y="4957"/>
                    <a:pt x="11126" y="4779"/>
                  </a:cubicBezTo>
                  <a:cubicBezTo>
                    <a:pt x="11290" y="3753"/>
                    <a:pt x="10948" y="2384"/>
                    <a:pt x="10784" y="1358"/>
                  </a:cubicBezTo>
                  <a:lnTo>
                    <a:pt x="10784" y="1016"/>
                  </a:lnTo>
                  <a:lnTo>
                    <a:pt x="10784" y="674"/>
                  </a:lnTo>
                  <a:cubicBezTo>
                    <a:pt x="10784" y="224"/>
                    <a:pt x="10487" y="147"/>
                    <a:pt x="10285" y="147"/>
                  </a:cubicBezTo>
                  <a:cubicBezTo>
                    <a:pt x="10179" y="147"/>
                    <a:pt x="10099" y="167"/>
                    <a:pt x="10099" y="167"/>
                  </a:cubicBezTo>
                  <a:cubicBezTo>
                    <a:pt x="9807" y="417"/>
                    <a:pt x="9515" y="505"/>
                    <a:pt x="9232" y="505"/>
                  </a:cubicBezTo>
                  <a:cubicBezTo>
                    <a:pt x="8553" y="505"/>
                    <a:pt x="7918" y="1"/>
                    <a:pt x="74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23;p67">
              <a:extLst>
                <a:ext uri="{FF2B5EF4-FFF2-40B4-BE49-F238E27FC236}">
                  <a16:creationId xmlns:a16="http://schemas.microsoft.com/office/drawing/2014/main" id="{992BA65B-A39B-1F8F-152B-EA908B46EC19}"/>
                </a:ext>
              </a:extLst>
            </p:cNvPr>
            <p:cNvSpPr/>
            <p:nvPr/>
          </p:nvSpPr>
          <p:spPr>
            <a:xfrm>
              <a:off x="7175042" y="2278087"/>
              <a:ext cx="618675" cy="371965"/>
            </a:xfrm>
            <a:custGeom>
              <a:avLst/>
              <a:gdLst/>
              <a:ahLst/>
              <a:cxnLst/>
              <a:rect l="l" t="t" r="r" b="b"/>
              <a:pathLst>
                <a:path w="16764" h="10079" extrusionOk="0">
                  <a:moveTo>
                    <a:pt x="2395" y="0"/>
                  </a:moveTo>
                  <a:cubicBezTo>
                    <a:pt x="2395" y="0"/>
                    <a:pt x="0" y="7185"/>
                    <a:pt x="1191" y="8047"/>
                  </a:cubicBezTo>
                  <a:cubicBezTo>
                    <a:pt x="2395" y="8895"/>
                    <a:pt x="5132" y="9579"/>
                    <a:pt x="8033" y="9921"/>
                  </a:cubicBezTo>
                  <a:cubicBezTo>
                    <a:pt x="9134" y="10022"/>
                    <a:pt x="10236" y="10078"/>
                    <a:pt x="11256" y="10078"/>
                  </a:cubicBezTo>
                  <a:cubicBezTo>
                    <a:pt x="13721" y="10078"/>
                    <a:pt x="15712" y="9747"/>
                    <a:pt x="16080" y="8895"/>
                  </a:cubicBezTo>
                  <a:lnTo>
                    <a:pt x="16080" y="8553"/>
                  </a:lnTo>
                  <a:cubicBezTo>
                    <a:pt x="16244" y="8389"/>
                    <a:pt x="16244" y="8211"/>
                    <a:pt x="16244" y="8211"/>
                  </a:cubicBezTo>
                  <a:cubicBezTo>
                    <a:pt x="16764" y="5994"/>
                    <a:pt x="16422" y="3079"/>
                    <a:pt x="16422" y="3079"/>
                  </a:cubicBezTo>
                  <a:lnTo>
                    <a:pt x="23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24;p67">
              <a:extLst>
                <a:ext uri="{FF2B5EF4-FFF2-40B4-BE49-F238E27FC236}">
                  <a16:creationId xmlns:a16="http://schemas.microsoft.com/office/drawing/2014/main" id="{3B528B8D-F523-7A79-1482-C32119BF6409}"/>
                </a:ext>
              </a:extLst>
            </p:cNvPr>
            <p:cNvSpPr/>
            <p:nvPr/>
          </p:nvSpPr>
          <p:spPr>
            <a:xfrm>
              <a:off x="7149762" y="2505348"/>
              <a:ext cx="315685" cy="1496424"/>
            </a:xfrm>
            <a:custGeom>
              <a:avLst/>
              <a:gdLst/>
              <a:ahLst/>
              <a:cxnLst/>
              <a:rect l="l" t="t" r="r" b="b"/>
              <a:pathLst>
                <a:path w="8554" h="40548" extrusionOk="0">
                  <a:moveTo>
                    <a:pt x="1533" y="0"/>
                  </a:moveTo>
                  <a:lnTo>
                    <a:pt x="1533" y="342"/>
                  </a:lnTo>
                  <a:cubicBezTo>
                    <a:pt x="1533" y="684"/>
                    <a:pt x="1369" y="1204"/>
                    <a:pt x="1369" y="1547"/>
                  </a:cubicBezTo>
                  <a:lnTo>
                    <a:pt x="1369" y="1889"/>
                  </a:lnTo>
                  <a:cubicBezTo>
                    <a:pt x="685" y="8389"/>
                    <a:pt x="165" y="14369"/>
                    <a:pt x="1" y="19159"/>
                  </a:cubicBezTo>
                  <a:lnTo>
                    <a:pt x="1" y="19679"/>
                  </a:lnTo>
                  <a:lnTo>
                    <a:pt x="1191" y="40370"/>
                  </a:lnTo>
                  <a:lnTo>
                    <a:pt x="5297" y="40548"/>
                  </a:lnTo>
                  <a:cubicBezTo>
                    <a:pt x="5297" y="40548"/>
                    <a:pt x="6843" y="25153"/>
                    <a:pt x="6323" y="21896"/>
                  </a:cubicBezTo>
                  <a:lnTo>
                    <a:pt x="8554" y="3599"/>
                  </a:lnTo>
                  <a:lnTo>
                    <a:pt x="8554" y="3257"/>
                  </a:lnTo>
                  <a:lnTo>
                    <a:pt x="3244" y="684"/>
                  </a:lnTo>
                  <a:lnTo>
                    <a:pt x="2902" y="684"/>
                  </a:lnTo>
                  <a:lnTo>
                    <a:pt x="15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25;p67">
              <a:extLst>
                <a:ext uri="{FF2B5EF4-FFF2-40B4-BE49-F238E27FC236}">
                  <a16:creationId xmlns:a16="http://schemas.microsoft.com/office/drawing/2014/main" id="{6B02BB31-CF09-7F95-F07D-8DEA280C91CC}"/>
                </a:ext>
              </a:extLst>
            </p:cNvPr>
            <p:cNvSpPr/>
            <p:nvPr/>
          </p:nvSpPr>
          <p:spPr>
            <a:xfrm>
              <a:off x="7471463" y="2467078"/>
              <a:ext cx="309633" cy="1534694"/>
            </a:xfrm>
            <a:custGeom>
              <a:avLst/>
              <a:gdLst/>
              <a:ahLst/>
              <a:cxnLst/>
              <a:rect l="l" t="t" r="r" b="b"/>
              <a:pathLst>
                <a:path w="8390" h="41585" extrusionOk="0">
                  <a:moveTo>
                    <a:pt x="7395" y="0"/>
                  </a:moveTo>
                  <a:cubicBezTo>
                    <a:pt x="6777" y="0"/>
                    <a:pt x="6041" y="143"/>
                    <a:pt x="5311" y="353"/>
                  </a:cubicBezTo>
                  <a:cubicBezTo>
                    <a:pt x="5133" y="531"/>
                    <a:pt x="5133" y="531"/>
                    <a:pt x="4968" y="531"/>
                  </a:cubicBezTo>
                  <a:cubicBezTo>
                    <a:pt x="4791" y="531"/>
                    <a:pt x="4626" y="695"/>
                    <a:pt x="4284" y="695"/>
                  </a:cubicBezTo>
                  <a:cubicBezTo>
                    <a:pt x="4284" y="695"/>
                    <a:pt x="4106" y="873"/>
                    <a:pt x="3942" y="873"/>
                  </a:cubicBezTo>
                  <a:cubicBezTo>
                    <a:pt x="1889" y="1557"/>
                    <a:pt x="1" y="2406"/>
                    <a:pt x="1" y="2406"/>
                  </a:cubicBezTo>
                  <a:lnTo>
                    <a:pt x="1" y="41065"/>
                  </a:lnTo>
                  <a:lnTo>
                    <a:pt x="1" y="41585"/>
                  </a:lnTo>
                  <a:lnTo>
                    <a:pt x="4284" y="41585"/>
                  </a:lnTo>
                  <a:cubicBezTo>
                    <a:pt x="4626" y="40216"/>
                    <a:pt x="6159" y="34743"/>
                    <a:pt x="6337" y="30117"/>
                  </a:cubicBezTo>
                  <a:cubicBezTo>
                    <a:pt x="6679" y="24985"/>
                    <a:pt x="6501" y="18663"/>
                    <a:pt x="6501" y="18663"/>
                  </a:cubicBezTo>
                  <a:cubicBezTo>
                    <a:pt x="7021" y="15242"/>
                    <a:pt x="7705" y="8057"/>
                    <a:pt x="8048" y="3774"/>
                  </a:cubicBezTo>
                  <a:lnTo>
                    <a:pt x="8048" y="3432"/>
                  </a:lnTo>
                  <a:lnTo>
                    <a:pt x="8048" y="3268"/>
                  </a:lnTo>
                  <a:cubicBezTo>
                    <a:pt x="8212" y="3268"/>
                    <a:pt x="8212" y="3090"/>
                    <a:pt x="8212" y="3090"/>
                  </a:cubicBezTo>
                  <a:cubicBezTo>
                    <a:pt x="8390" y="1379"/>
                    <a:pt x="8390" y="189"/>
                    <a:pt x="8390" y="189"/>
                  </a:cubicBezTo>
                  <a:cubicBezTo>
                    <a:pt x="8125" y="57"/>
                    <a:pt x="7784" y="0"/>
                    <a:pt x="7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26;p67">
              <a:extLst>
                <a:ext uri="{FF2B5EF4-FFF2-40B4-BE49-F238E27FC236}">
                  <a16:creationId xmlns:a16="http://schemas.microsoft.com/office/drawing/2014/main" id="{A513130F-E341-87BC-F77D-3497CE3BA806}"/>
                </a:ext>
              </a:extLst>
            </p:cNvPr>
            <p:cNvSpPr/>
            <p:nvPr/>
          </p:nvSpPr>
          <p:spPr>
            <a:xfrm>
              <a:off x="7452789" y="4045689"/>
              <a:ext cx="239919" cy="208624"/>
            </a:xfrm>
            <a:custGeom>
              <a:avLst/>
              <a:gdLst/>
              <a:ahLst/>
              <a:cxnLst/>
              <a:rect l="l" t="t" r="r" b="b"/>
              <a:pathLst>
                <a:path w="6501" h="5653" extrusionOk="0">
                  <a:moveTo>
                    <a:pt x="2395" y="0"/>
                  </a:moveTo>
                  <a:cubicBezTo>
                    <a:pt x="849" y="0"/>
                    <a:pt x="849" y="685"/>
                    <a:pt x="685" y="1205"/>
                  </a:cubicBezTo>
                  <a:cubicBezTo>
                    <a:pt x="507" y="1205"/>
                    <a:pt x="507" y="1547"/>
                    <a:pt x="343" y="2053"/>
                  </a:cubicBezTo>
                  <a:cubicBezTo>
                    <a:pt x="343" y="2231"/>
                    <a:pt x="343" y="2395"/>
                    <a:pt x="165" y="2573"/>
                  </a:cubicBezTo>
                  <a:cubicBezTo>
                    <a:pt x="165" y="2915"/>
                    <a:pt x="1" y="3422"/>
                    <a:pt x="1" y="3764"/>
                  </a:cubicBezTo>
                  <a:lnTo>
                    <a:pt x="1" y="4968"/>
                  </a:lnTo>
                  <a:lnTo>
                    <a:pt x="1" y="5310"/>
                  </a:lnTo>
                  <a:lnTo>
                    <a:pt x="1" y="5652"/>
                  </a:lnTo>
                  <a:lnTo>
                    <a:pt x="6501" y="5652"/>
                  </a:lnTo>
                  <a:lnTo>
                    <a:pt x="6501" y="4968"/>
                  </a:lnTo>
                  <a:cubicBezTo>
                    <a:pt x="6323" y="4448"/>
                    <a:pt x="6159" y="3257"/>
                    <a:pt x="5297" y="2573"/>
                  </a:cubicBezTo>
                  <a:cubicBezTo>
                    <a:pt x="4106" y="1711"/>
                    <a:pt x="4448" y="1889"/>
                    <a:pt x="4270" y="1547"/>
                  </a:cubicBezTo>
                  <a:cubicBezTo>
                    <a:pt x="4270" y="1369"/>
                    <a:pt x="4106" y="685"/>
                    <a:pt x="3928" y="685"/>
                  </a:cubicBezTo>
                  <a:cubicBezTo>
                    <a:pt x="3764" y="178"/>
                    <a:pt x="3586" y="0"/>
                    <a:pt x="23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27;p67">
              <a:extLst>
                <a:ext uri="{FF2B5EF4-FFF2-40B4-BE49-F238E27FC236}">
                  <a16:creationId xmlns:a16="http://schemas.microsoft.com/office/drawing/2014/main" id="{E3DDFD45-4E0D-FC62-621B-1F89EFA973A9}"/>
                </a:ext>
              </a:extLst>
            </p:cNvPr>
            <p:cNvSpPr/>
            <p:nvPr/>
          </p:nvSpPr>
          <p:spPr>
            <a:xfrm>
              <a:off x="6543745" y="2205975"/>
              <a:ext cx="328307" cy="250216"/>
            </a:xfrm>
            <a:custGeom>
              <a:avLst/>
              <a:gdLst/>
              <a:ahLst/>
              <a:cxnLst/>
              <a:rect l="l" t="t" r="r" b="b"/>
              <a:pathLst>
                <a:path w="8896" h="6780" extrusionOk="0">
                  <a:moveTo>
                    <a:pt x="7211" y="0"/>
                  </a:moveTo>
                  <a:cubicBezTo>
                    <a:pt x="6931" y="0"/>
                    <a:pt x="6551" y="79"/>
                    <a:pt x="6322" y="79"/>
                  </a:cubicBezTo>
                  <a:cubicBezTo>
                    <a:pt x="5816" y="79"/>
                    <a:pt x="4954" y="79"/>
                    <a:pt x="4448" y="244"/>
                  </a:cubicBezTo>
                  <a:cubicBezTo>
                    <a:pt x="3763" y="586"/>
                    <a:pt x="1875" y="1448"/>
                    <a:pt x="1711" y="2132"/>
                  </a:cubicBezTo>
                  <a:cubicBezTo>
                    <a:pt x="1618" y="2269"/>
                    <a:pt x="1688" y="2319"/>
                    <a:pt x="1845" y="2319"/>
                  </a:cubicBezTo>
                  <a:cubicBezTo>
                    <a:pt x="2269" y="2319"/>
                    <a:pt x="3336" y="1954"/>
                    <a:pt x="3586" y="1954"/>
                  </a:cubicBezTo>
                  <a:cubicBezTo>
                    <a:pt x="3928" y="1790"/>
                    <a:pt x="4270" y="1790"/>
                    <a:pt x="4270" y="1790"/>
                  </a:cubicBezTo>
                  <a:lnTo>
                    <a:pt x="4270" y="1790"/>
                  </a:lnTo>
                  <a:cubicBezTo>
                    <a:pt x="4270" y="1790"/>
                    <a:pt x="342" y="3665"/>
                    <a:pt x="164" y="4007"/>
                  </a:cubicBezTo>
                  <a:cubicBezTo>
                    <a:pt x="127" y="4125"/>
                    <a:pt x="222" y="4172"/>
                    <a:pt x="396" y="4172"/>
                  </a:cubicBezTo>
                  <a:cubicBezTo>
                    <a:pt x="989" y="4172"/>
                    <a:pt x="2510" y="3627"/>
                    <a:pt x="2901" y="3500"/>
                  </a:cubicBezTo>
                  <a:lnTo>
                    <a:pt x="2901" y="3500"/>
                  </a:lnTo>
                  <a:cubicBezTo>
                    <a:pt x="2901" y="3501"/>
                    <a:pt x="0" y="5033"/>
                    <a:pt x="0" y="5375"/>
                  </a:cubicBezTo>
                  <a:cubicBezTo>
                    <a:pt x="30" y="5500"/>
                    <a:pt x="163" y="5551"/>
                    <a:pt x="360" y="5551"/>
                  </a:cubicBezTo>
                  <a:cubicBezTo>
                    <a:pt x="1244" y="5551"/>
                    <a:pt x="3421" y="4527"/>
                    <a:pt x="3421" y="4527"/>
                  </a:cubicBezTo>
                  <a:lnTo>
                    <a:pt x="3421" y="4527"/>
                  </a:lnTo>
                  <a:cubicBezTo>
                    <a:pt x="3421" y="4527"/>
                    <a:pt x="1027" y="5895"/>
                    <a:pt x="1191" y="6237"/>
                  </a:cubicBezTo>
                  <a:cubicBezTo>
                    <a:pt x="1225" y="6271"/>
                    <a:pt x="1281" y="6287"/>
                    <a:pt x="1355" y="6287"/>
                  </a:cubicBezTo>
                  <a:cubicBezTo>
                    <a:pt x="2020" y="6287"/>
                    <a:pt x="4105" y="5033"/>
                    <a:pt x="4106" y="5033"/>
                  </a:cubicBezTo>
                  <a:lnTo>
                    <a:pt x="4106" y="5033"/>
                  </a:lnTo>
                  <a:cubicBezTo>
                    <a:pt x="4105" y="5033"/>
                    <a:pt x="2559" y="6237"/>
                    <a:pt x="2737" y="6744"/>
                  </a:cubicBezTo>
                  <a:cubicBezTo>
                    <a:pt x="2737" y="6768"/>
                    <a:pt x="2753" y="6779"/>
                    <a:pt x="2782" y="6779"/>
                  </a:cubicBezTo>
                  <a:cubicBezTo>
                    <a:pt x="3163" y="6779"/>
                    <a:pt x="5852" y="4845"/>
                    <a:pt x="6322" y="4527"/>
                  </a:cubicBezTo>
                  <a:cubicBezTo>
                    <a:pt x="6665" y="4185"/>
                    <a:pt x="8033" y="3158"/>
                    <a:pt x="8553" y="2638"/>
                  </a:cubicBezTo>
                  <a:cubicBezTo>
                    <a:pt x="8895" y="2132"/>
                    <a:pt x="8375" y="764"/>
                    <a:pt x="7527" y="79"/>
                  </a:cubicBezTo>
                  <a:cubicBezTo>
                    <a:pt x="7467" y="20"/>
                    <a:pt x="7352" y="0"/>
                    <a:pt x="7211" y="0"/>
                  </a:cubicBezTo>
                  <a:close/>
                </a:path>
              </a:pathLst>
            </a:custGeom>
            <a:solidFill>
              <a:srgbClr val="F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28;p67">
              <a:extLst>
                <a:ext uri="{FF2B5EF4-FFF2-40B4-BE49-F238E27FC236}">
                  <a16:creationId xmlns:a16="http://schemas.microsoft.com/office/drawing/2014/main" id="{5913DA12-8200-F356-E678-DA4BC0A9F07B}"/>
                </a:ext>
              </a:extLst>
            </p:cNvPr>
            <p:cNvSpPr/>
            <p:nvPr/>
          </p:nvSpPr>
          <p:spPr>
            <a:xfrm>
              <a:off x="6771006" y="1514449"/>
              <a:ext cx="669198" cy="820730"/>
            </a:xfrm>
            <a:custGeom>
              <a:avLst/>
              <a:gdLst/>
              <a:ahLst/>
              <a:cxnLst/>
              <a:rect l="l" t="t" r="r" b="b"/>
              <a:pathLst>
                <a:path w="18133" h="22239" extrusionOk="0">
                  <a:moveTo>
                    <a:pt x="13165" y="1"/>
                  </a:moveTo>
                  <a:lnTo>
                    <a:pt x="13165" y="165"/>
                  </a:lnTo>
                  <a:lnTo>
                    <a:pt x="13165" y="507"/>
                  </a:lnTo>
                  <a:cubicBezTo>
                    <a:pt x="13001" y="849"/>
                    <a:pt x="13001" y="1027"/>
                    <a:pt x="13001" y="1191"/>
                  </a:cubicBezTo>
                  <a:lnTo>
                    <a:pt x="12481" y="2738"/>
                  </a:lnTo>
                  <a:cubicBezTo>
                    <a:pt x="12481" y="3080"/>
                    <a:pt x="12316" y="3586"/>
                    <a:pt x="12139" y="4106"/>
                  </a:cubicBezTo>
                  <a:cubicBezTo>
                    <a:pt x="11974" y="4270"/>
                    <a:pt x="11974" y="4613"/>
                    <a:pt x="11796" y="4791"/>
                  </a:cubicBezTo>
                  <a:cubicBezTo>
                    <a:pt x="11796" y="4955"/>
                    <a:pt x="11632" y="5297"/>
                    <a:pt x="11632" y="5475"/>
                  </a:cubicBezTo>
                  <a:cubicBezTo>
                    <a:pt x="10948" y="7185"/>
                    <a:pt x="9922" y="8896"/>
                    <a:pt x="8895" y="10429"/>
                  </a:cubicBezTo>
                  <a:cubicBezTo>
                    <a:pt x="8717" y="10606"/>
                    <a:pt x="8553" y="10771"/>
                    <a:pt x="8553" y="11113"/>
                  </a:cubicBezTo>
                  <a:lnTo>
                    <a:pt x="8375" y="11113"/>
                  </a:lnTo>
                  <a:lnTo>
                    <a:pt x="8375" y="11291"/>
                  </a:lnTo>
                  <a:lnTo>
                    <a:pt x="8211" y="11291"/>
                  </a:lnTo>
                  <a:lnTo>
                    <a:pt x="8033" y="11455"/>
                  </a:lnTo>
                  <a:cubicBezTo>
                    <a:pt x="8033" y="11633"/>
                    <a:pt x="7869" y="11797"/>
                    <a:pt x="7691" y="11975"/>
                  </a:cubicBezTo>
                  <a:lnTo>
                    <a:pt x="7185" y="12481"/>
                  </a:lnTo>
                  <a:cubicBezTo>
                    <a:pt x="6843" y="12823"/>
                    <a:pt x="6500" y="13166"/>
                    <a:pt x="5980" y="13343"/>
                  </a:cubicBezTo>
                  <a:cubicBezTo>
                    <a:pt x="5638" y="13686"/>
                    <a:pt x="5296" y="14028"/>
                    <a:pt x="4790" y="14370"/>
                  </a:cubicBezTo>
                  <a:cubicBezTo>
                    <a:pt x="4448" y="14712"/>
                    <a:pt x="4106" y="15054"/>
                    <a:pt x="3586" y="15396"/>
                  </a:cubicBezTo>
                  <a:cubicBezTo>
                    <a:pt x="3244" y="15738"/>
                    <a:pt x="2901" y="16080"/>
                    <a:pt x="2395" y="16422"/>
                  </a:cubicBezTo>
                  <a:lnTo>
                    <a:pt x="0" y="18297"/>
                  </a:lnTo>
                  <a:lnTo>
                    <a:pt x="2559" y="22238"/>
                  </a:lnTo>
                  <a:lnTo>
                    <a:pt x="2737" y="22061"/>
                  </a:lnTo>
                  <a:lnTo>
                    <a:pt x="2901" y="22061"/>
                  </a:lnTo>
                  <a:lnTo>
                    <a:pt x="3244" y="21718"/>
                  </a:lnTo>
                  <a:lnTo>
                    <a:pt x="3928" y="21376"/>
                  </a:lnTo>
                  <a:cubicBezTo>
                    <a:pt x="4448" y="21034"/>
                    <a:pt x="4954" y="20692"/>
                    <a:pt x="5296" y="20528"/>
                  </a:cubicBezTo>
                  <a:cubicBezTo>
                    <a:pt x="5816" y="20186"/>
                    <a:pt x="6323" y="19844"/>
                    <a:pt x="6665" y="19502"/>
                  </a:cubicBezTo>
                  <a:cubicBezTo>
                    <a:pt x="7185" y="19324"/>
                    <a:pt x="7691" y="18982"/>
                    <a:pt x="8033" y="18639"/>
                  </a:cubicBezTo>
                  <a:cubicBezTo>
                    <a:pt x="9060" y="17955"/>
                    <a:pt x="9922" y="17271"/>
                    <a:pt x="10770" y="16422"/>
                  </a:cubicBezTo>
                  <a:cubicBezTo>
                    <a:pt x="11290" y="16080"/>
                    <a:pt x="11632" y="15738"/>
                    <a:pt x="12139" y="15218"/>
                  </a:cubicBezTo>
                  <a:lnTo>
                    <a:pt x="12316" y="15054"/>
                  </a:lnTo>
                  <a:cubicBezTo>
                    <a:pt x="12316" y="14876"/>
                    <a:pt x="12481" y="14876"/>
                    <a:pt x="12481" y="14876"/>
                  </a:cubicBezTo>
                  <a:cubicBezTo>
                    <a:pt x="12481" y="14712"/>
                    <a:pt x="12659" y="14712"/>
                    <a:pt x="12659" y="14534"/>
                  </a:cubicBezTo>
                  <a:lnTo>
                    <a:pt x="12823" y="14370"/>
                  </a:lnTo>
                  <a:cubicBezTo>
                    <a:pt x="13001" y="14192"/>
                    <a:pt x="13165" y="13850"/>
                    <a:pt x="13343" y="13686"/>
                  </a:cubicBezTo>
                  <a:lnTo>
                    <a:pt x="14369" y="12139"/>
                  </a:lnTo>
                  <a:cubicBezTo>
                    <a:pt x="14711" y="11633"/>
                    <a:pt x="14876" y="11113"/>
                    <a:pt x="15218" y="10606"/>
                  </a:cubicBezTo>
                  <a:cubicBezTo>
                    <a:pt x="15560" y="10086"/>
                    <a:pt x="15738" y="9580"/>
                    <a:pt x="15902" y="9060"/>
                  </a:cubicBezTo>
                  <a:cubicBezTo>
                    <a:pt x="16244" y="8376"/>
                    <a:pt x="16422" y="7870"/>
                    <a:pt x="16586" y="7350"/>
                  </a:cubicBezTo>
                  <a:cubicBezTo>
                    <a:pt x="16764" y="6843"/>
                    <a:pt x="17106" y="6323"/>
                    <a:pt x="17106" y="5639"/>
                  </a:cubicBezTo>
                  <a:cubicBezTo>
                    <a:pt x="17270" y="5133"/>
                    <a:pt x="17448" y="4613"/>
                    <a:pt x="17612" y="3928"/>
                  </a:cubicBezTo>
                  <a:cubicBezTo>
                    <a:pt x="17790" y="3422"/>
                    <a:pt x="17955" y="2902"/>
                    <a:pt x="17955" y="2218"/>
                  </a:cubicBezTo>
                  <a:cubicBezTo>
                    <a:pt x="17955" y="2054"/>
                    <a:pt x="18132" y="1711"/>
                    <a:pt x="18132" y="1369"/>
                  </a:cubicBezTo>
                  <a:lnTo>
                    <a:pt x="18132" y="849"/>
                  </a:lnTo>
                  <a:lnTo>
                    <a:pt x="18132" y="685"/>
                  </a:lnTo>
                  <a:lnTo>
                    <a:pt x="18132" y="507"/>
                  </a:lnTo>
                  <a:lnTo>
                    <a:pt x="13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29;p67">
              <a:extLst>
                <a:ext uri="{FF2B5EF4-FFF2-40B4-BE49-F238E27FC236}">
                  <a16:creationId xmlns:a16="http://schemas.microsoft.com/office/drawing/2014/main" id="{B0CC9C1A-8A5B-5D01-2B60-378D5CC404DF}"/>
                </a:ext>
              </a:extLst>
            </p:cNvPr>
            <p:cNvSpPr/>
            <p:nvPr/>
          </p:nvSpPr>
          <p:spPr>
            <a:xfrm>
              <a:off x="7212906" y="1362954"/>
              <a:ext cx="650008" cy="1096042"/>
            </a:xfrm>
            <a:custGeom>
              <a:avLst/>
              <a:gdLst/>
              <a:ahLst/>
              <a:cxnLst/>
              <a:rect l="l" t="t" r="r" b="b"/>
              <a:pathLst>
                <a:path w="17613" h="29699" extrusionOk="0">
                  <a:moveTo>
                    <a:pt x="6323" y="0"/>
                  </a:moveTo>
                  <a:cubicBezTo>
                    <a:pt x="5981" y="507"/>
                    <a:pt x="5474" y="849"/>
                    <a:pt x="4954" y="1191"/>
                  </a:cubicBezTo>
                  <a:lnTo>
                    <a:pt x="4790" y="1191"/>
                  </a:lnTo>
                  <a:cubicBezTo>
                    <a:pt x="4790" y="1191"/>
                    <a:pt x="4790" y="1369"/>
                    <a:pt x="4612" y="1369"/>
                  </a:cubicBezTo>
                  <a:cubicBezTo>
                    <a:pt x="3079" y="1875"/>
                    <a:pt x="1533" y="1875"/>
                    <a:pt x="1191" y="3586"/>
                  </a:cubicBezTo>
                  <a:cubicBezTo>
                    <a:pt x="1027" y="4790"/>
                    <a:pt x="1875" y="7185"/>
                    <a:pt x="1711" y="11975"/>
                  </a:cubicBezTo>
                  <a:lnTo>
                    <a:pt x="1711" y="13001"/>
                  </a:lnTo>
                  <a:lnTo>
                    <a:pt x="1711" y="14191"/>
                  </a:lnTo>
                  <a:cubicBezTo>
                    <a:pt x="1711" y="14534"/>
                    <a:pt x="1533" y="14876"/>
                    <a:pt x="1533" y="15218"/>
                  </a:cubicBezTo>
                  <a:cubicBezTo>
                    <a:pt x="1533" y="15560"/>
                    <a:pt x="1533" y="15902"/>
                    <a:pt x="1369" y="16244"/>
                  </a:cubicBezTo>
                  <a:lnTo>
                    <a:pt x="1369" y="17448"/>
                  </a:lnTo>
                  <a:cubicBezTo>
                    <a:pt x="1027" y="18981"/>
                    <a:pt x="685" y="22238"/>
                    <a:pt x="342" y="24975"/>
                  </a:cubicBezTo>
                  <a:cubicBezTo>
                    <a:pt x="165" y="25659"/>
                    <a:pt x="165" y="26508"/>
                    <a:pt x="0" y="27028"/>
                  </a:cubicBezTo>
                  <a:cubicBezTo>
                    <a:pt x="1369" y="28396"/>
                    <a:pt x="3244" y="28903"/>
                    <a:pt x="5816" y="29423"/>
                  </a:cubicBezTo>
                  <a:cubicBezTo>
                    <a:pt x="5981" y="29423"/>
                    <a:pt x="5981" y="29423"/>
                    <a:pt x="6158" y="29587"/>
                  </a:cubicBezTo>
                  <a:cubicBezTo>
                    <a:pt x="6935" y="29664"/>
                    <a:pt x="7702" y="29698"/>
                    <a:pt x="8444" y="29698"/>
                  </a:cubicBezTo>
                  <a:cubicBezTo>
                    <a:pt x="10973" y="29698"/>
                    <a:pt x="13211" y="29305"/>
                    <a:pt x="14534" y="28903"/>
                  </a:cubicBezTo>
                  <a:cubicBezTo>
                    <a:pt x="15054" y="28738"/>
                    <a:pt x="15560" y="28560"/>
                    <a:pt x="15902" y="28396"/>
                  </a:cubicBezTo>
                  <a:cubicBezTo>
                    <a:pt x="16080" y="27876"/>
                    <a:pt x="16244" y="26850"/>
                    <a:pt x="16422" y="25823"/>
                  </a:cubicBezTo>
                  <a:cubicBezTo>
                    <a:pt x="16928" y="23264"/>
                    <a:pt x="17270" y="19843"/>
                    <a:pt x="17448" y="18639"/>
                  </a:cubicBezTo>
                  <a:lnTo>
                    <a:pt x="17448" y="17613"/>
                  </a:lnTo>
                  <a:cubicBezTo>
                    <a:pt x="17613" y="15738"/>
                    <a:pt x="17613" y="14027"/>
                    <a:pt x="17448" y="12139"/>
                  </a:cubicBezTo>
                  <a:lnTo>
                    <a:pt x="17448" y="11797"/>
                  </a:lnTo>
                  <a:cubicBezTo>
                    <a:pt x="17448" y="10264"/>
                    <a:pt x="17270" y="8718"/>
                    <a:pt x="17270" y="7007"/>
                  </a:cubicBezTo>
                  <a:cubicBezTo>
                    <a:pt x="16928" y="3764"/>
                    <a:pt x="15902" y="1711"/>
                    <a:pt x="14027" y="1369"/>
                  </a:cubicBezTo>
                  <a:cubicBezTo>
                    <a:pt x="13343" y="1191"/>
                    <a:pt x="12823" y="1191"/>
                    <a:pt x="12317" y="1027"/>
                  </a:cubicBezTo>
                  <a:cubicBezTo>
                    <a:pt x="12139" y="849"/>
                    <a:pt x="11974" y="849"/>
                    <a:pt x="11797" y="685"/>
                  </a:cubicBezTo>
                  <a:lnTo>
                    <a:pt x="11632" y="685"/>
                  </a:lnTo>
                  <a:lnTo>
                    <a:pt x="106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30;p67">
              <a:extLst>
                <a:ext uri="{FF2B5EF4-FFF2-40B4-BE49-F238E27FC236}">
                  <a16:creationId xmlns:a16="http://schemas.microsoft.com/office/drawing/2014/main" id="{D01297BC-1F04-8B63-D1F7-22F2C2EDF2DB}"/>
                </a:ext>
              </a:extLst>
            </p:cNvPr>
            <p:cNvSpPr/>
            <p:nvPr/>
          </p:nvSpPr>
          <p:spPr>
            <a:xfrm>
              <a:off x="7313915" y="1621547"/>
              <a:ext cx="126289" cy="132858"/>
            </a:xfrm>
            <a:custGeom>
              <a:avLst/>
              <a:gdLst/>
              <a:ahLst/>
              <a:cxnLst/>
              <a:rect l="l" t="t" r="r" b="b"/>
              <a:pathLst>
                <a:path w="3422" h="3600" extrusionOk="0">
                  <a:moveTo>
                    <a:pt x="165" y="0"/>
                  </a:moveTo>
                  <a:cubicBezTo>
                    <a:pt x="165" y="0"/>
                    <a:pt x="0" y="684"/>
                    <a:pt x="165" y="1368"/>
                  </a:cubicBezTo>
                  <a:cubicBezTo>
                    <a:pt x="165" y="2395"/>
                    <a:pt x="507" y="3599"/>
                    <a:pt x="1711" y="3599"/>
                  </a:cubicBezTo>
                  <a:lnTo>
                    <a:pt x="2217" y="3599"/>
                  </a:lnTo>
                  <a:cubicBezTo>
                    <a:pt x="2559" y="3421"/>
                    <a:pt x="2737" y="3079"/>
                    <a:pt x="2901" y="2737"/>
                  </a:cubicBezTo>
                  <a:cubicBezTo>
                    <a:pt x="3079" y="2737"/>
                    <a:pt x="3079" y="2573"/>
                    <a:pt x="3079" y="2395"/>
                  </a:cubicBezTo>
                  <a:cubicBezTo>
                    <a:pt x="3244" y="2231"/>
                    <a:pt x="3244" y="2053"/>
                    <a:pt x="3244" y="1889"/>
                  </a:cubicBezTo>
                  <a:cubicBezTo>
                    <a:pt x="3421" y="1026"/>
                    <a:pt x="3421" y="0"/>
                    <a:pt x="3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31;p67">
              <a:extLst>
                <a:ext uri="{FF2B5EF4-FFF2-40B4-BE49-F238E27FC236}">
                  <a16:creationId xmlns:a16="http://schemas.microsoft.com/office/drawing/2014/main" id="{776540B4-A76B-C180-DC5C-70C93DAA8071}"/>
                </a:ext>
              </a:extLst>
            </p:cNvPr>
            <p:cNvSpPr/>
            <p:nvPr/>
          </p:nvSpPr>
          <p:spPr>
            <a:xfrm>
              <a:off x="7458841" y="2366438"/>
              <a:ext cx="25317" cy="25317"/>
            </a:xfrm>
            <a:custGeom>
              <a:avLst/>
              <a:gdLst/>
              <a:ahLst/>
              <a:cxnLst/>
              <a:rect l="l" t="t" r="r" b="b"/>
              <a:pathLst>
                <a:path w="686" h="686" extrusionOk="0">
                  <a:moveTo>
                    <a:pt x="343" y="1"/>
                  </a:moveTo>
                  <a:lnTo>
                    <a:pt x="1" y="343"/>
                  </a:lnTo>
                  <a:cubicBezTo>
                    <a:pt x="1" y="521"/>
                    <a:pt x="179" y="685"/>
                    <a:pt x="343" y="685"/>
                  </a:cubicBezTo>
                  <a:cubicBezTo>
                    <a:pt x="521" y="685"/>
                    <a:pt x="685" y="521"/>
                    <a:pt x="685" y="343"/>
                  </a:cubicBezTo>
                  <a:cubicBezTo>
                    <a:pt x="685" y="179"/>
                    <a:pt x="521" y="1"/>
                    <a:pt x="343" y="1"/>
                  </a:cubicBezTo>
                  <a:close/>
                </a:path>
              </a:pathLst>
            </a:custGeom>
            <a:solidFill>
              <a:srgbClr val="006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32;p67">
              <a:extLst>
                <a:ext uri="{FF2B5EF4-FFF2-40B4-BE49-F238E27FC236}">
                  <a16:creationId xmlns:a16="http://schemas.microsoft.com/office/drawing/2014/main" id="{0C167D01-E86B-BE38-842B-7281A0870437}"/>
                </a:ext>
              </a:extLst>
            </p:cNvPr>
            <p:cNvSpPr/>
            <p:nvPr/>
          </p:nvSpPr>
          <p:spPr>
            <a:xfrm>
              <a:off x="7440167" y="1236702"/>
              <a:ext cx="164153" cy="169505"/>
            </a:xfrm>
            <a:custGeom>
              <a:avLst/>
              <a:gdLst/>
              <a:ahLst/>
              <a:cxnLst/>
              <a:rect l="l" t="t" r="r" b="b"/>
              <a:pathLst>
                <a:path w="4448" h="4593" extrusionOk="0">
                  <a:moveTo>
                    <a:pt x="4448" y="0"/>
                  </a:moveTo>
                  <a:lnTo>
                    <a:pt x="507" y="2395"/>
                  </a:lnTo>
                  <a:lnTo>
                    <a:pt x="0" y="2737"/>
                  </a:lnTo>
                  <a:lnTo>
                    <a:pt x="0" y="3928"/>
                  </a:lnTo>
                  <a:cubicBezTo>
                    <a:pt x="165" y="3928"/>
                    <a:pt x="343" y="4106"/>
                    <a:pt x="507" y="4106"/>
                  </a:cubicBezTo>
                  <a:cubicBezTo>
                    <a:pt x="1079" y="4467"/>
                    <a:pt x="1667" y="4592"/>
                    <a:pt x="2208" y="4592"/>
                  </a:cubicBezTo>
                  <a:cubicBezTo>
                    <a:pt x="3451" y="4592"/>
                    <a:pt x="4448" y="3928"/>
                    <a:pt x="4448" y="3928"/>
                  </a:cubicBezTo>
                  <a:lnTo>
                    <a:pt x="4448" y="0"/>
                  </a:lnTo>
                  <a:close/>
                </a:path>
              </a:pathLst>
            </a:custGeom>
            <a:solidFill>
              <a:srgbClr val="F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33;p67">
              <a:extLst>
                <a:ext uri="{FF2B5EF4-FFF2-40B4-BE49-F238E27FC236}">
                  <a16:creationId xmlns:a16="http://schemas.microsoft.com/office/drawing/2014/main" id="{A126F0D3-A8BE-259B-07D1-6782246E8EF8}"/>
                </a:ext>
              </a:extLst>
            </p:cNvPr>
            <p:cNvSpPr/>
            <p:nvPr/>
          </p:nvSpPr>
          <p:spPr>
            <a:xfrm>
              <a:off x="7332589" y="1002872"/>
              <a:ext cx="101046" cy="113667"/>
            </a:xfrm>
            <a:custGeom>
              <a:avLst/>
              <a:gdLst/>
              <a:ahLst/>
              <a:cxnLst/>
              <a:rect l="l" t="t" r="r" b="b"/>
              <a:pathLst>
                <a:path w="2738" h="3080" extrusionOk="0">
                  <a:moveTo>
                    <a:pt x="2738" y="0"/>
                  </a:moveTo>
                  <a:cubicBezTo>
                    <a:pt x="2737" y="0"/>
                    <a:pt x="1" y="178"/>
                    <a:pt x="1027" y="3079"/>
                  </a:cubicBezTo>
                  <a:cubicBezTo>
                    <a:pt x="1027" y="3079"/>
                    <a:pt x="2738" y="685"/>
                    <a:pt x="2738" y="0"/>
                  </a:cubicBezTo>
                  <a:close/>
                </a:path>
              </a:pathLst>
            </a:custGeom>
            <a:solidFill>
              <a:srgbClr val="FFC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34;p67">
              <a:extLst>
                <a:ext uri="{FF2B5EF4-FFF2-40B4-BE49-F238E27FC236}">
                  <a16:creationId xmlns:a16="http://schemas.microsoft.com/office/drawing/2014/main" id="{3535BD0A-3615-0946-24F6-F97C252B4943}"/>
                </a:ext>
              </a:extLst>
            </p:cNvPr>
            <p:cNvSpPr/>
            <p:nvPr/>
          </p:nvSpPr>
          <p:spPr>
            <a:xfrm>
              <a:off x="7340376" y="1143148"/>
              <a:ext cx="49305" cy="88830"/>
            </a:xfrm>
            <a:custGeom>
              <a:avLst/>
              <a:gdLst/>
              <a:ahLst/>
              <a:cxnLst/>
              <a:rect l="l" t="t" r="r" b="b"/>
              <a:pathLst>
                <a:path w="1336" h="2407" extrusionOk="0">
                  <a:moveTo>
                    <a:pt x="728" y="1"/>
                  </a:moveTo>
                  <a:cubicBezTo>
                    <a:pt x="576" y="1"/>
                    <a:pt x="424" y="77"/>
                    <a:pt x="310" y="305"/>
                  </a:cubicBezTo>
                  <a:cubicBezTo>
                    <a:pt x="1" y="1083"/>
                    <a:pt x="249" y="2406"/>
                    <a:pt x="924" y="2406"/>
                  </a:cubicBezTo>
                  <a:cubicBezTo>
                    <a:pt x="997" y="2406"/>
                    <a:pt x="1075" y="2391"/>
                    <a:pt x="1158" y="2357"/>
                  </a:cubicBezTo>
                  <a:lnTo>
                    <a:pt x="1336" y="305"/>
                  </a:lnTo>
                  <a:cubicBezTo>
                    <a:pt x="1336" y="305"/>
                    <a:pt x="1032" y="1"/>
                    <a:pt x="728" y="1"/>
                  </a:cubicBezTo>
                  <a:close/>
                </a:path>
              </a:pathLst>
            </a:custGeom>
            <a:solidFill>
              <a:srgbClr val="FF7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35;p67">
              <a:extLst>
                <a:ext uri="{FF2B5EF4-FFF2-40B4-BE49-F238E27FC236}">
                  <a16:creationId xmlns:a16="http://schemas.microsoft.com/office/drawing/2014/main" id="{FBB6E07F-DF30-5CC1-E8DB-821212BDDFF9}"/>
                </a:ext>
              </a:extLst>
            </p:cNvPr>
            <p:cNvSpPr/>
            <p:nvPr/>
          </p:nvSpPr>
          <p:spPr>
            <a:xfrm>
              <a:off x="7364401" y="991948"/>
              <a:ext cx="258630" cy="345800"/>
            </a:xfrm>
            <a:custGeom>
              <a:avLst/>
              <a:gdLst/>
              <a:ahLst/>
              <a:cxnLst/>
              <a:rect l="l" t="t" r="r" b="b"/>
              <a:pathLst>
                <a:path w="7008" h="9370" extrusionOk="0">
                  <a:moveTo>
                    <a:pt x="3505" y="1"/>
                  </a:moveTo>
                  <a:cubicBezTo>
                    <a:pt x="2326" y="1"/>
                    <a:pt x="1314" y="352"/>
                    <a:pt x="685" y="981"/>
                  </a:cubicBezTo>
                  <a:cubicBezTo>
                    <a:pt x="343" y="1323"/>
                    <a:pt x="165" y="1843"/>
                    <a:pt x="165" y="2185"/>
                  </a:cubicBezTo>
                  <a:lnTo>
                    <a:pt x="165" y="4744"/>
                  </a:lnTo>
                  <a:lnTo>
                    <a:pt x="1" y="5264"/>
                  </a:lnTo>
                  <a:lnTo>
                    <a:pt x="1" y="7139"/>
                  </a:lnTo>
                  <a:cubicBezTo>
                    <a:pt x="1" y="7139"/>
                    <a:pt x="1" y="9369"/>
                    <a:pt x="2396" y="9369"/>
                  </a:cubicBezTo>
                  <a:cubicBezTo>
                    <a:pt x="4790" y="9369"/>
                    <a:pt x="6501" y="7481"/>
                    <a:pt x="6501" y="7481"/>
                  </a:cubicBezTo>
                  <a:lnTo>
                    <a:pt x="6501" y="6974"/>
                  </a:lnTo>
                  <a:lnTo>
                    <a:pt x="6665" y="4402"/>
                  </a:lnTo>
                  <a:lnTo>
                    <a:pt x="6843" y="3033"/>
                  </a:lnTo>
                  <a:cubicBezTo>
                    <a:pt x="6843" y="3033"/>
                    <a:pt x="7007" y="638"/>
                    <a:pt x="4790" y="132"/>
                  </a:cubicBezTo>
                  <a:cubicBezTo>
                    <a:pt x="4348" y="44"/>
                    <a:pt x="3916" y="1"/>
                    <a:pt x="3505" y="1"/>
                  </a:cubicBezTo>
                  <a:close/>
                </a:path>
              </a:pathLst>
            </a:custGeom>
            <a:solidFill>
              <a:srgbClr val="F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36;p67">
              <a:extLst>
                <a:ext uri="{FF2B5EF4-FFF2-40B4-BE49-F238E27FC236}">
                  <a16:creationId xmlns:a16="http://schemas.microsoft.com/office/drawing/2014/main" id="{59BE2999-3DA7-BF96-728F-93F3C6072DF6}"/>
                </a:ext>
              </a:extLst>
            </p:cNvPr>
            <p:cNvSpPr/>
            <p:nvPr/>
          </p:nvSpPr>
          <p:spPr>
            <a:xfrm>
              <a:off x="7351780" y="1154367"/>
              <a:ext cx="239919" cy="190356"/>
            </a:xfrm>
            <a:custGeom>
              <a:avLst/>
              <a:gdLst/>
              <a:ahLst/>
              <a:cxnLst/>
              <a:rect l="l" t="t" r="r" b="b"/>
              <a:pathLst>
                <a:path w="6501" h="5158" extrusionOk="0">
                  <a:moveTo>
                    <a:pt x="5817" y="1"/>
                  </a:moveTo>
                  <a:cubicBezTo>
                    <a:pt x="5817" y="1"/>
                    <a:pt x="5208" y="1219"/>
                    <a:pt x="4564" y="1219"/>
                  </a:cubicBezTo>
                  <a:cubicBezTo>
                    <a:pt x="4526" y="1219"/>
                    <a:pt x="4487" y="1214"/>
                    <a:pt x="4448" y="1205"/>
                  </a:cubicBezTo>
                  <a:cubicBezTo>
                    <a:pt x="4106" y="1034"/>
                    <a:pt x="3719" y="948"/>
                    <a:pt x="3333" y="948"/>
                  </a:cubicBezTo>
                  <a:cubicBezTo>
                    <a:pt x="2946" y="948"/>
                    <a:pt x="2560" y="1034"/>
                    <a:pt x="2218" y="1205"/>
                  </a:cubicBezTo>
                  <a:cubicBezTo>
                    <a:pt x="2218" y="1205"/>
                    <a:pt x="1688" y="974"/>
                    <a:pt x="1133" y="974"/>
                  </a:cubicBezTo>
                  <a:cubicBezTo>
                    <a:pt x="855" y="974"/>
                    <a:pt x="571" y="1032"/>
                    <a:pt x="343" y="1205"/>
                  </a:cubicBezTo>
                  <a:cubicBezTo>
                    <a:pt x="1" y="1547"/>
                    <a:pt x="165" y="4626"/>
                    <a:pt x="1875" y="4968"/>
                  </a:cubicBezTo>
                  <a:cubicBezTo>
                    <a:pt x="2261" y="5094"/>
                    <a:pt x="2677" y="5158"/>
                    <a:pt x="3094" y="5158"/>
                  </a:cubicBezTo>
                  <a:cubicBezTo>
                    <a:pt x="4349" y="5158"/>
                    <a:pt x="5601" y="4583"/>
                    <a:pt x="5981" y="3422"/>
                  </a:cubicBezTo>
                  <a:cubicBezTo>
                    <a:pt x="6501" y="1889"/>
                    <a:pt x="6501" y="685"/>
                    <a:pt x="6501" y="685"/>
                  </a:cubicBezTo>
                  <a:lnTo>
                    <a:pt x="5817" y="1"/>
                  </a:lnTo>
                  <a:close/>
                </a:path>
              </a:pathLst>
            </a:custGeom>
            <a:solidFill>
              <a:srgbClr val="FFC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37;p67">
              <a:extLst>
                <a:ext uri="{FF2B5EF4-FFF2-40B4-BE49-F238E27FC236}">
                  <a16:creationId xmlns:a16="http://schemas.microsoft.com/office/drawing/2014/main" id="{47E28F41-B75D-0405-2AD3-ED57F103BFE7}"/>
                </a:ext>
              </a:extLst>
            </p:cNvPr>
            <p:cNvSpPr/>
            <p:nvPr/>
          </p:nvSpPr>
          <p:spPr>
            <a:xfrm>
              <a:off x="7591662" y="1149459"/>
              <a:ext cx="79272" cy="98389"/>
            </a:xfrm>
            <a:custGeom>
              <a:avLst/>
              <a:gdLst/>
              <a:ahLst/>
              <a:cxnLst/>
              <a:rect l="l" t="t" r="r" b="b"/>
              <a:pathLst>
                <a:path w="2148" h="2666" extrusionOk="0">
                  <a:moveTo>
                    <a:pt x="1124" y="1"/>
                  </a:moveTo>
                  <a:cubicBezTo>
                    <a:pt x="557" y="1"/>
                    <a:pt x="1" y="654"/>
                    <a:pt x="1" y="654"/>
                  </a:cubicBezTo>
                  <a:lnTo>
                    <a:pt x="1" y="2529"/>
                  </a:lnTo>
                  <a:cubicBezTo>
                    <a:pt x="166" y="2624"/>
                    <a:pt x="328" y="2666"/>
                    <a:pt x="484" y="2666"/>
                  </a:cubicBezTo>
                  <a:cubicBezTo>
                    <a:pt x="1447" y="2666"/>
                    <a:pt x="2147" y="1042"/>
                    <a:pt x="1711" y="312"/>
                  </a:cubicBezTo>
                  <a:cubicBezTo>
                    <a:pt x="1531" y="84"/>
                    <a:pt x="1327" y="1"/>
                    <a:pt x="1124" y="1"/>
                  </a:cubicBezTo>
                  <a:close/>
                </a:path>
              </a:pathLst>
            </a:custGeom>
            <a:solidFill>
              <a:srgbClr val="F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38;p67">
              <a:extLst>
                <a:ext uri="{FF2B5EF4-FFF2-40B4-BE49-F238E27FC236}">
                  <a16:creationId xmlns:a16="http://schemas.microsoft.com/office/drawing/2014/main" id="{2F0F23C9-9595-7237-3239-DA3E0D6A4A29}"/>
                </a:ext>
              </a:extLst>
            </p:cNvPr>
            <p:cNvSpPr/>
            <p:nvPr/>
          </p:nvSpPr>
          <p:spPr>
            <a:xfrm>
              <a:off x="7389681" y="991948"/>
              <a:ext cx="233350" cy="194268"/>
            </a:xfrm>
            <a:custGeom>
              <a:avLst/>
              <a:gdLst/>
              <a:ahLst/>
              <a:cxnLst/>
              <a:rect l="l" t="t" r="r" b="b"/>
              <a:pathLst>
                <a:path w="6323" h="5264" extrusionOk="0">
                  <a:moveTo>
                    <a:pt x="2820" y="1"/>
                  </a:moveTo>
                  <a:cubicBezTo>
                    <a:pt x="1641" y="1"/>
                    <a:pt x="629" y="352"/>
                    <a:pt x="0" y="981"/>
                  </a:cubicBezTo>
                  <a:cubicBezTo>
                    <a:pt x="0" y="1158"/>
                    <a:pt x="0" y="1158"/>
                    <a:pt x="164" y="1158"/>
                  </a:cubicBezTo>
                  <a:cubicBezTo>
                    <a:pt x="319" y="1388"/>
                    <a:pt x="651" y="1480"/>
                    <a:pt x="1063" y="1480"/>
                  </a:cubicBezTo>
                  <a:cubicBezTo>
                    <a:pt x="1561" y="1480"/>
                    <a:pt x="2175" y="1346"/>
                    <a:pt x="2737" y="1158"/>
                  </a:cubicBezTo>
                  <a:cubicBezTo>
                    <a:pt x="2855" y="1138"/>
                    <a:pt x="2969" y="1129"/>
                    <a:pt x="3077" y="1129"/>
                  </a:cubicBezTo>
                  <a:cubicBezTo>
                    <a:pt x="3912" y="1129"/>
                    <a:pt x="4448" y="1665"/>
                    <a:pt x="4448" y="1665"/>
                  </a:cubicBezTo>
                  <a:cubicBezTo>
                    <a:pt x="4105" y="2691"/>
                    <a:pt x="5132" y="2691"/>
                    <a:pt x="4954" y="3375"/>
                  </a:cubicBezTo>
                  <a:cubicBezTo>
                    <a:pt x="4790" y="4237"/>
                    <a:pt x="4790" y="5264"/>
                    <a:pt x="4790" y="5264"/>
                  </a:cubicBezTo>
                  <a:lnTo>
                    <a:pt x="5474" y="5086"/>
                  </a:lnTo>
                  <a:cubicBezTo>
                    <a:pt x="5474" y="4744"/>
                    <a:pt x="5816" y="4580"/>
                    <a:pt x="5980" y="4402"/>
                  </a:cubicBezTo>
                  <a:lnTo>
                    <a:pt x="6158" y="3033"/>
                  </a:lnTo>
                  <a:cubicBezTo>
                    <a:pt x="6158" y="3033"/>
                    <a:pt x="6322" y="638"/>
                    <a:pt x="4105" y="132"/>
                  </a:cubicBezTo>
                  <a:cubicBezTo>
                    <a:pt x="3663" y="44"/>
                    <a:pt x="3231" y="1"/>
                    <a:pt x="2820" y="1"/>
                  </a:cubicBezTo>
                  <a:close/>
                </a:path>
              </a:pathLst>
            </a:custGeom>
            <a:solidFill>
              <a:srgbClr val="FFC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39;p67">
              <a:extLst>
                <a:ext uri="{FF2B5EF4-FFF2-40B4-BE49-F238E27FC236}">
                  <a16:creationId xmlns:a16="http://schemas.microsoft.com/office/drawing/2014/main" id="{1AA3F3FD-A410-9A9C-5037-72EB68339C76}"/>
                </a:ext>
              </a:extLst>
            </p:cNvPr>
            <p:cNvSpPr/>
            <p:nvPr/>
          </p:nvSpPr>
          <p:spPr>
            <a:xfrm>
              <a:off x="7579041" y="1028115"/>
              <a:ext cx="101046" cy="126289"/>
            </a:xfrm>
            <a:custGeom>
              <a:avLst/>
              <a:gdLst/>
              <a:ahLst/>
              <a:cxnLst/>
              <a:rect l="l" t="t" r="r" b="b"/>
              <a:pathLst>
                <a:path w="2738" h="3422" extrusionOk="0">
                  <a:moveTo>
                    <a:pt x="1191" y="1"/>
                  </a:moveTo>
                  <a:lnTo>
                    <a:pt x="1191" y="1"/>
                  </a:lnTo>
                  <a:cubicBezTo>
                    <a:pt x="1" y="521"/>
                    <a:pt x="849" y="3422"/>
                    <a:pt x="849" y="3422"/>
                  </a:cubicBezTo>
                  <a:cubicBezTo>
                    <a:pt x="2738" y="3257"/>
                    <a:pt x="1191" y="1"/>
                    <a:pt x="1191" y="1"/>
                  </a:cubicBezTo>
                  <a:close/>
                </a:path>
              </a:pathLst>
            </a:custGeom>
            <a:solidFill>
              <a:srgbClr val="FFC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40;p67">
              <a:extLst>
                <a:ext uri="{FF2B5EF4-FFF2-40B4-BE49-F238E27FC236}">
                  <a16:creationId xmlns:a16="http://schemas.microsoft.com/office/drawing/2014/main" id="{B9C44C8B-6B98-F803-E7D9-0B63E91D3077}"/>
                </a:ext>
              </a:extLst>
            </p:cNvPr>
            <p:cNvSpPr/>
            <p:nvPr/>
          </p:nvSpPr>
          <p:spPr>
            <a:xfrm>
              <a:off x="7515933" y="1337711"/>
              <a:ext cx="126289" cy="164153"/>
            </a:xfrm>
            <a:custGeom>
              <a:avLst/>
              <a:gdLst/>
              <a:ahLst/>
              <a:cxnLst/>
              <a:rect l="l" t="t" r="r" b="b"/>
              <a:pathLst>
                <a:path w="3422" h="4448" extrusionOk="0">
                  <a:moveTo>
                    <a:pt x="2395" y="0"/>
                  </a:moveTo>
                  <a:cubicBezTo>
                    <a:pt x="1533" y="1369"/>
                    <a:pt x="0" y="1711"/>
                    <a:pt x="0" y="1711"/>
                  </a:cubicBezTo>
                  <a:lnTo>
                    <a:pt x="0" y="4448"/>
                  </a:lnTo>
                  <a:cubicBezTo>
                    <a:pt x="1711" y="4106"/>
                    <a:pt x="2901" y="2901"/>
                    <a:pt x="3421" y="1711"/>
                  </a:cubicBezTo>
                  <a:cubicBezTo>
                    <a:pt x="3079" y="164"/>
                    <a:pt x="2395" y="0"/>
                    <a:pt x="23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41;p67">
              <a:extLst>
                <a:ext uri="{FF2B5EF4-FFF2-40B4-BE49-F238E27FC236}">
                  <a16:creationId xmlns:a16="http://schemas.microsoft.com/office/drawing/2014/main" id="{8746F43A-23A1-4B28-0D7C-E93616CB1787}"/>
                </a:ext>
              </a:extLst>
            </p:cNvPr>
            <p:cNvSpPr/>
            <p:nvPr/>
          </p:nvSpPr>
          <p:spPr>
            <a:xfrm>
              <a:off x="7383112" y="1350332"/>
              <a:ext cx="132858" cy="151532"/>
            </a:xfrm>
            <a:custGeom>
              <a:avLst/>
              <a:gdLst/>
              <a:ahLst/>
              <a:cxnLst/>
              <a:rect l="l" t="t" r="r" b="b"/>
              <a:pathLst>
                <a:path w="3600" h="4106" extrusionOk="0">
                  <a:moveTo>
                    <a:pt x="1546" y="0"/>
                  </a:moveTo>
                  <a:cubicBezTo>
                    <a:pt x="1546" y="0"/>
                    <a:pt x="520" y="165"/>
                    <a:pt x="0" y="1711"/>
                  </a:cubicBezTo>
                  <a:cubicBezTo>
                    <a:pt x="1204" y="3079"/>
                    <a:pt x="1889" y="3586"/>
                    <a:pt x="3599" y="4106"/>
                  </a:cubicBezTo>
                  <a:lnTo>
                    <a:pt x="3599" y="1369"/>
                  </a:lnTo>
                  <a:cubicBezTo>
                    <a:pt x="3599" y="1369"/>
                    <a:pt x="2573" y="1369"/>
                    <a:pt x="15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42;p67">
              <a:extLst>
                <a:ext uri="{FF2B5EF4-FFF2-40B4-BE49-F238E27FC236}">
                  <a16:creationId xmlns:a16="http://schemas.microsoft.com/office/drawing/2014/main" id="{5711875F-9BE7-E527-EA58-6FDFAF76A0F0}"/>
                </a:ext>
              </a:extLst>
            </p:cNvPr>
            <p:cNvSpPr/>
            <p:nvPr/>
          </p:nvSpPr>
          <p:spPr>
            <a:xfrm>
              <a:off x="7471463" y="1432151"/>
              <a:ext cx="88424" cy="120236"/>
            </a:xfrm>
            <a:custGeom>
              <a:avLst/>
              <a:gdLst/>
              <a:ahLst/>
              <a:cxnLst/>
              <a:rect l="l" t="t" r="r" b="b"/>
              <a:pathLst>
                <a:path w="2396" h="3258" extrusionOk="0">
                  <a:moveTo>
                    <a:pt x="1205" y="0"/>
                  </a:moveTo>
                  <a:lnTo>
                    <a:pt x="1" y="1547"/>
                  </a:lnTo>
                  <a:lnTo>
                    <a:pt x="1205" y="3257"/>
                  </a:lnTo>
                  <a:lnTo>
                    <a:pt x="2396" y="1547"/>
                  </a:lnTo>
                  <a:lnTo>
                    <a:pt x="12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43;p67">
              <a:extLst>
                <a:ext uri="{FF2B5EF4-FFF2-40B4-BE49-F238E27FC236}">
                  <a16:creationId xmlns:a16="http://schemas.microsoft.com/office/drawing/2014/main" id="{08B177F8-1822-A1AD-F507-C512BF82CCBE}"/>
                </a:ext>
              </a:extLst>
            </p:cNvPr>
            <p:cNvSpPr/>
            <p:nvPr/>
          </p:nvSpPr>
          <p:spPr>
            <a:xfrm>
              <a:off x="7414924" y="1514449"/>
              <a:ext cx="164153" cy="744964"/>
            </a:xfrm>
            <a:custGeom>
              <a:avLst/>
              <a:gdLst/>
              <a:ahLst/>
              <a:cxnLst/>
              <a:rect l="l" t="t" r="r" b="b"/>
              <a:pathLst>
                <a:path w="4448" h="20186" extrusionOk="0">
                  <a:moveTo>
                    <a:pt x="2217" y="1"/>
                  </a:moveTo>
                  <a:lnTo>
                    <a:pt x="2217" y="343"/>
                  </a:lnTo>
                  <a:lnTo>
                    <a:pt x="2217" y="685"/>
                  </a:lnTo>
                  <a:lnTo>
                    <a:pt x="2053" y="1534"/>
                  </a:lnTo>
                  <a:lnTo>
                    <a:pt x="1875" y="2054"/>
                  </a:lnTo>
                  <a:lnTo>
                    <a:pt x="1875" y="2902"/>
                  </a:lnTo>
                  <a:lnTo>
                    <a:pt x="1711" y="3422"/>
                  </a:lnTo>
                  <a:lnTo>
                    <a:pt x="1533" y="4270"/>
                  </a:lnTo>
                  <a:lnTo>
                    <a:pt x="1533" y="4613"/>
                  </a:lnTo>
                  <a:lnTo>
                    <a:pt x="1369" y="5639"/>
                  </a:lnTo>
                  <a:lnTo>
                    <a:pt x="1369" y="5981"/>
                  </a:lnTo>
                  <a:lnTo>
                    <a:pt x="1191" y="7007"/>
                  </a:lnTo>
                  <a:lnTo>
                    <a:pt x="1191" y="7350"/>
                  </a:lnTo>
                  <a:lnTo>
                    <a:pt x="1027" y="8212"/>
                  </a:lnTo>
                  <a:lnTo>
                    <a:pt x="1027" y="8718"/>
                  </a:lnTo>
                  <a:lnTo>
                    <a:pt x="849" y="9580"/>
                  </a:lnTo>
                  <a:lnTo>
                    <a:pt x="684" y="9922"/>
                  </a:lnTo>
                  <a:lnTo>
                    <a:pt x="507" y="10949"/>
                  </a:lnTo>
                  <a:lnTo>
                    <a:pt x="507" y="11291"/>
                  </a:lnTo>
                  <a:lnTo>
                    <a:pt x="342" y="12317"/>
                  </a:lnTo>
                  <a:lnTo>
                    <a:pt x="342" y="12659"/>
                  </a:lnTo>
                  <a:lnTo>
                    <a:pt x="164" y="13508"/>
                  </a:lnTo>
                  <a:lnTo>
                    <a:pt x="164" y="14028"/>
                  </a:lnTo>
                  <a:lnTo>
                    <a:pt x="0" y="14876"/>
                  </a:lnTo>
                  <a:lnTo>
                    <a:pt x="0" y="15396"/>
                  </a:lnTo>
                  <a:lnTo>
                    <a:pt x="684" y="17107"/>
                  </a:lnTo>
                  <a:lnTo>
                    <a:pt x="849" y="17955"/>
                  </a:lnTo>
                  <a:lnTo>
                    <a:pt x="1711" y="20186"/>
                  </a:lnTo>
                  <a:lnTo>
                    <a:pt x="2217" y="19324"/>
                  </a:lnTo>
                  <a:lnTo>
                    <a:pt x="2395" y="18982"/>
                  </a:lnTo>
                  <a:lnTo>
                    <a:pt x="2737" y="18297"/>
                  </a:lnTo>
                  <a:lnTo>
                    <a:pt x="2901" y="17955"/>
                  </a:lnTo>
                  <a:lnTo>
                    <a:pt x="3244" y="17271"/>
                  </a:lnTo>
                  <a:lnTo>
                    <a:pt x="3421" y="17107"/>
                  </a:lnTo>
                  <a:lnTo>
                    <a:pt x="3928" y="16422"/>
                  </a:lnTo>
                  <a:lnTo>
                    <a:pt x="4106" y="16080"/>
                  </a:lnTo>
                  <a:lnTo>
                    <a:pt x="4448" y="15396"/>
                  </a:lnTo>
                  <a:lnTo>
                    <a:pt x="4270" y="14876"/>
                  </a:lnTo>
                  <a:lnTo>
                    <a:pt x="4270" y="13686"/>
                  </a:lnTo>
                  <a:lnTo>
                    <a:pt x="4270" y="13166"/>
                  </a:lnTo>
                  <a:lnTo>
                    <a:pt x="4106" y="11975"/>
                  </a:lnTo>
                  <a:lnTo>
                    <a:pt x="4106" y="11455"/>
                  </a:lnTo>
                  <a:lnTo>
                    <a:pt x="3928" y="10264"/>
                  </a:lnTo>
                  <a:lnTo>
                    <a:pt x="3928" y="9744"/>
                  </a:lnTo>
                  <a:lnTo>
                    <a:pt x="3764" y="8554"/>
                  </a:lnTo>
                  <a:lnTo>
                    <a:pt x="3764" y="8034"/>
                  </a:lnTo>
                  <a:lnTo>
                    <a:pt x="3764" y="6843"/>
                  </a:lnTo>
                  <a:lnTo>
                    <a:pt x="3586" y="6323"/>
                  </a:lnTo>
                  <a:lnTo>
                    <a:pt x="3586" y="5297"/>
                  </a:lnTo>
                  <a:lnTo>
                    <a:pt x="3586" y="4791"/>
                  </a:lnTo>
                  <a:lnTo>
                    <a:pt x="3421" y="3586"/>
                  </a:lnTo>
                  <a:lnTo>
                    <a:pt x="3421" y="3080"/>
                  </a:lnTo>
                  <a:lnTo>
                    <a:pt x="3244" y="1876"/>
                  </a:lnTo>
                  <a:lnTo>
                    <a:pt x="3244" y="1369"/>
                  </a:lnTo>
                  <a:lnTo>
                    <a:pt x="3079" y="165"/>
                  </a:lnTo>
                  <a:lnTo>
                    <a:pt x="2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44;p67">
              <a:extLst>
                <a:ext uri="{FF2B5EF4-FFF2-40B4-BE49-F238E27FC236}">
                  <a16:creationId xmlns:a16="http://schemas.microsoft.com/office/drawing/2014/main" id="{F46196A8-74D1-2D45-B901-BEAAAD4942DD}"/>
                </a:ext>
              </a:extLst>
            </p:cNvPr>
            <p:cNvSpPr/>
            <p:nvPr/>
          </p:nvSpPr>
          <p:spPr>
            <a:xfrm>
              <a:off x="7307346" y="889241"/>
              <a:ext cx="391451" cy="170723"/>
            </a:xfrm>
            <a:custGeom>
              <a:avLst/>
              <a:gdLst/>
              <a:ahLst/>
              <a:cxnLst/>
              <a:rect l="l" t="t" r="r" b="b"/>
              <a:pathLst>
                <a:path w="10607" h="4626" extrusionOk="0">
                  <a:moveTo>
                    <a:pt x="4448" y="0"/>
                  </a:moveTo>
                  <a:cubicBezTo>
                    <a:pt x="4448" y="0"/>
                    <a:pt x="2231" y="1027"/>
                    <a:pt x="863" y="1711"/>
                  </a:cubicBezTo>
                  <a:cubicBezTo>
                    <a:pt x="0" y="2053"/>
                    <a:pt x="1547" y="4284"/>
                    <a:pt x="1547" y="4284"/>
                  </a:cubicBezTo>
                  <a:cubicBezTo>
                    <a:pt x="2557" y="3879"/>
                    <a:pt x="3541" y="3712"/>
                    <a:pt x="4510" y="3712"/>
                  </a:cubicBezTo>
                  <a:cubicBezTo>
                    <a:pt x="5996" y="3712"/>
                    <a:pt x="7446" y="4104"/>
                    <a:pt x="8895" y="4626"/>
                  </a:cubicBezTo>
                  <a:cubicBezTo>
                    <a:pt x="8895" y="4626"/>
                    <a:pt x="10606" y="3079"/>
                    <a:pt x="10264" y="2395"/>
                  </a:cubicBezTo>
                  <a:cubicBezTo>
                    <a:pt x="10100" y="2053"/>
                    <a:pt x="6843" y="342"/>
                    <a:pt x="44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45;p67">
              <a:extLst>
                <a:ext uri="{FF2B5EF4-FFF2-40B4-BE49-F238E27FC236}">
                  <a16:creationId xmlns:a16="http://schemas.microsoft.com/office/drawing/2014/main" id="{CC031334-2741-0268-1F69-2CABA9070DED}"/>
                </a:ext>
              </a:extLst>
            </p:cNvPr>
            <p:cNvSpPr/>
            <p:nvPr/>
          </p:nvSpPr>
          <p:spPr>
            <a:xfrm>
              <a:off x="7427546" y="921053"/>
              <a:ext cx="69234" cy="63144"/>
            </a:xfrm>
            <a:custGeom>
              <a:avLst/>
              <a:gdLst/>
              <a:ahLst/>
              <a:cxnLst/>
              <a:rect l="l" t="t" r="r" b="b"/>
              <a:pathLst>
                <a:path w="1876" h="1711" extrusionOk="0">
                  <a:moveTo>
                    <a:pt x="685" y="0"/>
                  </a:moveTo>
                  <a:lnTo>
                    <a:pt x="507" y="165"/>
                  </a:lnTo>
                  <a:lnTo>
                    <a:pt x="0" y="342"/>
                  </a:lnTo>
                  <a:lnTo>
                    <a:pt x="0" y="507"/>
                  </a:lnTo>
                  <a:cubicBezTo>
                    <a:pt x="165" y="849"/>
                    <a:pt x="685" y="1711"/>
                    <a:pt x="849" y="1711"/>
                  </a:cubicBezTo>
                  <a:cubicBezTo>
                    <a:pt x="1027" y="1711"/>
                    <a:pt x="1027" y="1711"/>
                    <a:pt x="1191" y="1533"/>
                  </a:cubicBezTo>
                  <a:cubicBezTo>
                    <a:pt x="1191" y="1369"/>
                    <a:pt x="1369" y="1369"/>
                    <a:pt x="1369" y="1191"/>
                  </a:cubicBezTo>
                  <a:lnTo>
                    <a:pt x="1533" y="1027"/>
                  </a:lnTo>
                  <a:cubicBezTo>
                    <a:pt x="1533" y="849"/>
                    <a:pt x="1533" y="849"/>
                    <a:pt x="1711" y="849"/>
                  </a:cubicBezTo>
                  <a:lnTo>
                    <a:pt x="1711" y="507"/>
                  </a:lnTo>
                  <a:cubicBezTo>
                    <a:pt x="1875" y="507"/>
                    <a:pt x="1711" y="342"/>
                    <a:pt x="1711" y="342"/>
                  </a:cubicBezTo>
                  <a:lnTo>
                    <a:pt x="10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46;p67">
              <a:extLst>
                <a:ext uri="{FF2B5EF4-FFF2-40B4-BE49-F238E27FC236}">
                  <a16:creationId xmlns:a16="http://schemas.microsoft.com/office/drawing/2014/main" id="{5084829D-ABAD-6DE3-A8B2-FAEA9EC6B1FC}"/>
                </a:ext>
              </a:extLst>
            </p:cNvPr>
            <p:cNvSpPr/>
            <p:nvPr/>
          </p:nvSpPr>
          <p:spPr>
            <a:xfrm>
              <a:off x="7345211" y="1004311"/>
              <a:ext cx="303064" cy="75102"/>
            </a:xfrm>
            <a:custGeom>
              <a:avLst/>
              <a:gdLst/>
              <a:ahLst/>
              <a:cxnLst/>
              <a:rect l="l" t="t" r="r" b="b"/>
              <a:pathLst>
                <a:path w="8212" h="2035" extrusionOk="0">
                  <a:moveTo>
                    <a:pt x="3769" y="0"/>
                  </a:moveTo>
                  <a:cubicBezTo>
                    <a:pt x="2715" y="0"/>
                    <a:pt x="1506" y="171"/>
                    <a:pt x="179" y="646"/>
                  </a:cubicBezTo>
                  <a:cubicBezTo>
                    <a:pt x="179" y="646"/>
                    <a:pt x="1" y="1330"/>
                    <a:pt x="521" y="1672"/>
                  </a:cubicBezTo>
                  <a:cubicBezTo>
                    <a:pt x="521" y="1672"/>
                    <a:pt x="1706" y="1082"/>
                    <a:pt x="3669" y="1082"/>
                  </a:cubicBezTo>
                  <a:cubicBezTo>
                    <a:pt x="4869" y="1082"/>
                    <a:pt x="6360" y="1303"/>
                    <a:pt x="8047" y="2014"/>
                  </a:cubicBezTo>
                  <a:cubicBezTo>
                    <a:pt x="8060" y="2028"/>
                    <a:pt x="8073" y="2035"/>
                    <a:pt x="8084" y="2035"/>
                  </a:cubicBezTo>
                  <a:cubicBezTo>
                    <a:pt x="8212" y="2035"/>
                    <a:pt x="8212" y="1166"/>
                    <a:pt x="8212" y="1166"/>
                  </a:cubicBezTo>
                  <a:cubicBezTo>
                    <a:pt x="8212" y="1166"/>
                    <a:pt x="6517" y="0"/>
                    <a:pt x="37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48;p67">
              <a:extLst>
                <a:ext uri="{FF2B5EF4-FFF2-40B4-BE49-F238E27FC236}">
                  <a16:creationId xmlns:a16="http://schemas.microsoft.com/office/drawing/2014/main" id="{C7307223-A1B7-7E55-0AE2-FFC4E96674C9}"/>
                </a:ext>
              </a:extLst>
            </p:cNvPr>
            <p:cNvSpPr/>
            <p:nvPr/>
          </p:nvSpPr>
          <p:spPr>
            <a:xfrm>
              <a:off x="7200285" y="2278087"/>
              <a:ext cx="637386" cy="180908"/>
            </a:xfrm>
            <a:custGeom>
              <a:avLst/>
              <a:gdLst/>
              <a:ahLst/>
              <a:cxnLst/>
              <a:rect l="l" t="t" r="r" b="b"/>
              <a:pathLst>
                <a:path w="17271" h="4902" extrusionOk="0">
                  <a:moveTo>
                    <a:pt x="507" y="0"/>
                  </a:moveTo>
                  <a:cubicBezTo>
                    <a:pt x="164" y="862"/>
                    <a:pt x="0" y="1711"/>
                    <a:pt x="164" y="2915"/>
                  </a:cubicBezTo>
                  <a:cubicBezTo>
                    <a:pt x="2217" y="3941"/>
                    <a:pt x="4448" y="4448"/>
                    <a:pt x="6500" y="4790"/>
                  </a:cubicBezTo>
                  <a:cubicBezTo>
                    <a:pt x="7277" y="4867"/>
                    <a:pt x="8044" y="4901"/>
                    <a:pt x="8786" y="4901"/>
                  </a:cubicBezTo>
                  <a:cubicBezTo>
                    <a:pt x="11315" y="4901"/>
                    <a:pt x="13553" y="4508"/>
                    <a:pt x="14876" y="4106"/>
                  </a:cubicBezTo>
                  <a:cubicBezTo>
                    <a:pt x="15902" y="3763"/>
                    <a:pt x="16586" y="3599"/>
                    <a:pt x="16586" y="3599"/>
                  </a:cubicBezTo>
                  <a:cubicBezTo>
                    <a:pt x="17270" y="2573"/>
                    <a:pt x="16764" y="1027"/>
                    <a:pt x="16764" y="1026"/>
                  </a:cubicBezTo>
                  <a:lnTo>
                    <a:pt x="16764" y="1026"/>
                  </a:lnTo>
                  <a:cubicBezTo>
                    <a:pt x="14375" y="1961"/>
                    <a:pt x="12064" y="2297"/>
                    <a:pt x="9971" y="2297"/>
                  </a:cubicBezTo>
                  <a:cubicBezTo>
                    <a:pt x="5170" y="2297"/>
                    <a:pt x="1514" y="531"/>
                    <a:pt x="684" y="178"/>
                  </a:cubicBezTo>
                  <a:cubicBezTo>
                    <a:pt x="507" y="178"/>
                    <a:pt x="507" y="0"/>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49;p67">
              <a:extLst>
                <a:ext uri="{FF2B5EF4-FFF2-40B4-BE49-F238E27FC236}">
                  <a16:creationId xmlns:a16="http://schemas.microsoft.com/office/drawing/2014/main" id="{66C8366D-2B05-D526-CF76-2451C6F1CFB9}"/>
                </a:ext>
              </a:extLst>
            </p:cNvPr>
            <p:cNvSpPr/>
            <p:nvPr/>
          </p:nvSpPr>
          <p:spPr>
            <a:xfrm>
              <a:off x="7383112" y="2341195"/>
              <a:ext cx="164153" cy="120236"/>
            </a:xfrm>
            <a:custGeom>
              <a:avLst/>
              <a:gdLst/>
              <a:ahLst/>
              <a:cxnLst/>
              <a:rect l="l" t="t" r="r" b="b"/>
              <a:pathLst>
                <a:path w="4448" h="3258" extrusionOk="0">
                  <a:moveTo>
                    <a:pt x="342" y="1"/>
                  </a:moveTo>
                  <a:cubicBezTo>
                    <a:pt x="178" y="1"/>
                    <a:pt x="178" y="1"/>
                    <a:pt x="178" y="179"/>
                  </a:cubicBezTo>
                  <a:lnTo>
                    <a:pt x="178" y="1205"/>
                  </a:lnTo>
                  <a:lnTo>
                    <a:pt x="0" y="2916"/>
                  </a:lnTo>
                  <a:lnTo>
                    <a:pt x="1889" y="3080"/>
                  </a:lnTo>
                  <a:lnTo>
                    <a:pt x="4106" y="3258"/>
                  </a:lnTo>
                  <a:lnTo>
                    <a:pt x="4283" y="3258"/>
                  </a:lnTo>
                  <a:lnTo>
                    <a:pt x="4448" y="2231"/>
                  </a:lnTo>
                  <a:lnTo>
                    <a:pt x="4448" y="1369"/>
                  </a:lnTo>
                  <a:lnTo>
                    <a:pt x="4448" y="343"/>
                  </a:lnTo>
                  <a:lnTo>
                    <a:pt x="3257" y="179"/>
                  </a:lnTo>
                  <a:lnTo>
                    <a:pt x="2395" y="179"/>
                  </a:lnTo>
                  <a:lnTo>
                    <a:pt x="8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51;p67">
              <a:extLst>
                <a:ext uri="{FF2B5EF4-FFF2-40B4-BE49-F238E27FC236}">
                  <a16:creationId xmlns:a16="http://schemas.microsoft.com/office/drawing/2014/main" id="{CFE968BC-2676-CFCC-2F62-DE9FBFCD2C5A}"/>
                </a:ext>
              </a:extLst>
            </p:cNvPr>
            <p:cNvSpPr/>
            <p:nvPr/>
          </p:nvSpPr>
          <p:spPr>
            <a:xfrm>
              <a:off x="7667428" y="1451341"/>
              <a:ext cx="447990" cy="1028764"/>
            </a:xfrm>
            <a:custGeom>
              <a:avLst/>
              <a:gdLst/>
              <a:ahLst/>
              <a:cxnLst/>
              <a:rect l="l" t="t" r="r" b="b"/>
              <a:pathLst>
                <a:path w="12139" h="27876" extrusionOk="0">
                  <a:moveTo>
                    <a:pt x="3586" y="0"/>
                  </a:moveTo>
                  <a:lnTo>
                    <a:pt x="1" y="4612"/>
                  </a:lnTo>
                  <a:lnTo>
                    <a:pt x="1" y="4790"/>
                  </a:lnTo>
                  <a:lnTo>
                    <a:pt x="165" y="4954"/>
                  </a:lnTo>
                  <a:cubicBezTo>
                    <a:pt x="343" y="4954"/>
                    <a:pt x="343" y="4954"/>
                    <a:pt x="507" y="5132"/>
                  </a:cubicBezTo>
                  <a:lnTo>
                    <a:pt x="1027" y="5638"/>
                  </a:lnTo>
                  <a:cubicBezTo>
                    <a:pt x="1369" y="5980"/>
                    <a:pt x="1711" y="6323"/>
                    <a:pt x="2053" y="6843"/>
                  </a:cubicBezTo>
                  <a:cubicBezTo>
                    <a:pt x="2560" y="7185"/>
                    <a:pt x="2902" y="7527"/>
                    <a:pt x="3244" y="8033"/>
                  </a:cubicBezTo>
                  <a:cubicBezTo>
                    <a:pt x="3422" y="8375"/>
                    <a:pt x="3764" y="8717"/>
                    <a:pt x="4106" y="9237"/>
                  </a:cubicBezTo>
                  <a:cubicBezTo>
                    <a:pt x="4790" y="10086"/>
                    <a:pt x="5297" y="10948"/>
                    <a:pt x="5639" y="11974"/>
                  </a:cubicBezTo>
                  <a:cubicBezTo>
                    <a:pt x="5981" y="12316"/>
                    <a:pt x="6159" y="12823"/>
                    <a:pt x="6323" y="13343"/>
                  </a:cubicBezTo>
                  <a:cubicBezTo>
                    <a:pt x="6501" y="13507"/>
                    <a:pt x="6501" y="13685"/>
                    <a:pt x="6665" y="14027"/>
                  </a:cubicBezTo>
                  <a:lnTo>
                    <a:pt x="6665" y="14369"/>
                  </a:lnTo>
                  <a:lnTo>
                    <a:pt x="6763" y="14459"/>
                  </a:lnTo>
                  <a:lnTo>
                    <a:pt x="6763" y="14459"/>
                  </a:lnTo>
                  <a:cubicBezTo>
                    <a:pt x="6665" y="14597"/>
                    <a:pt x="6665" y="14741"/>
                    <a:pt x="6665" y="14876"/>
                  </a:cubicBezTo>
                  <a:lnTo>
                    <a:pt x="6159" y="16422"/>
                  </a:lnTo>
                  <a:cubicBezTo>
                    <a:pt x="5981" y="16764"/>
                    <a:pt x="5639" y="17270"/>
                    <a:pt x="5474" y="17790"/>
                  </a:cubicBezTo>
                  <a:cubicBezTo>
                    <a:pt x="5297" y="18297"/>
                    <a:pt x="4954" y="18817"/>
                    <a:pt x="4790" y="19323"/>
                  </a:cubicBezTo>
                  <a:cubicBezTo>
                    <a:pt x="4270" y="20349"/>
                    <a:pt x="3586" y="21376"/>
                    <a:pt x="3080" y="22238"/>
                  </a:cubicBezTo>
                  <a:cubicBezTo>
                    <a:pt x="2738" y="22744"/>
                    <a:pt x="2395" y="23264"/>
                    <a:pt x="2218" y="23771"/>
                  </a:cubicBezTo>
                  <a:lnTo>
                    <a:pt x="1711" y="24455"/>
                  </a:lnTo>
                  <a:lnTo>
                    <a:pt x="1533" y="24975"/>
                  </a:lnTo>
                  <a:lnTo>
                    <a:pt x="1191" y="25317"/>
                  </a:lnTo>
                  <a:lnTo>
                    <a:pt x="4954" y="27876"/>
                  </a:lnTo>
                  <a:lnTo>
                    <a:pt x="5297" y="27534"/>
                  </a:lnTo>
                  <a:lnTo>
                    <a:pt x="5474" y="27192"/>
                  </a:lnTo>
                  <a:cubicBezTo>
                    <a:pt x="5639" y="26850"/>
                    <a:pt x="5981" y="26685"/>
                    <a:pt x="6159" y="26343"/>
                  </a:cubicBezTo>
                  <a:cubicBezTo>
                    <a:pt x="6501" y="25823"/>
                    <a:pt x="6843" y="25317"/>
                    <a:pt x="7185" y="24975"/>
                  </a:cubicBezTo>
                  <a:cubicBezTo>
                    <a:pt x="7869" y="23948"/>
                    <a:pt x="8554" y="22922"/>
                    <a:pt x="9060" y="21896"/>
                  </a:cubicBezTo>
                  <a:cubicBezTo>
                    <a:pt x="9402" y="21212"/>
                    <a:pt x="9744" y="20692"/>
                    <a:pt x="10086" y="20185"/>
                  </a:cubicBezTo>
                  <a:cubicBezTo>
                    <a:pt x="10428" y="19665"/>
                    <a:pt x="10606" y="19159"/>
                    <a:pt x="10948" y="18475"/>
                  </a:cubicBezTo>
                  <a:cubicBezTo>
                    <a:pt x="11113" y="18132"/>
                    <a:pt x="11290" y="17955"/>
                    <a:pt x="11290" y="17612"/>
                  </a:cubicBezTo>
                  <a:lnTo>
                    <a:pt x="11797" y="16586"/>
                  </a:lnTo>
                  <a:cubicBezTo>
                    <a:pt x="11797" y="16244"/>
                    <a:pt x="11975" y="15902"/>
                    <a:pt x="12139" y="15396"/>
                  </a:cubicBezTo>
                  <a:lnTo>
                    <a:pt x="12139" y="14711"/>
                  </a:lnTo>
                  <a:lnTo>
                    <a:pt x="12139" y="14191"/>
                  </a:lnTo>
                  <a:lnTo>
                    <a:pt x="12139" y="13685"/>
                  </a:lnTo>
                  <a:lnTo>
                    <a:pt x="12139" y="13165"/>
                  </a:lnTo>
                  <a:lnTo>
                    <a:pt x="11975" y="13001"/>
                  </a:lnTo>
                  <a:lnTo>
                    <a:pt x="11975" y="12823"/>
                  </a:lnTo>
                  <a:cubicBezTo>
                    <a:pt x="11975" y="12659"/>
                    <a:pt x="11975" y="12481"/>
                    <a:pt x="11797" y="12316"/>
                  </a:cubicBezTo>
                  <a:cubicBezTo>
                    <a:pt x="11797" y="11974"/>
                    <a:pt x="11633" y="11632"/>
                    <a:pt x="11455" y="11290"/>
                  </a:cubicBezTo>
                  <a:cubicBezTo>
                    <a:pt x="11290" y="10770"/>
                    <a:pt x="11113" y="10086"/>
                    <a:pt x="10770" y="9580"/>
                  </a:cubicBezTo>
                  <a:cubicBezTo>
                    <a:pt x="10264" y="8211"/>
                    <a:pt x="9580" y="7185"/>
                    <a:pt x="8896" y="5980"/>
                  </a:cubicBezTo>
                  <a:cubicBezTo>
                    <a:pt x="8211" y="4954"/>
                    <a:pt x="7349" y="3928"/>
                    <a:pt x="6501" y="2901"/>
                  </a:cubicBezTo>
                  <a:cubicBezTo>
                    <a:pt x="5981" y="2395"/>
                    <a:pt x="5639" y="1875"/>
                    <a:pt x="5132" y="1533"/>
                  </a:cubicBezTo>
                  <a:lnTo>
                    <a:pt x="4448" y="849"/>
                  </a:lnTo>
                  <a:cubicBezTo>
                    <a:pt x="4270" y="685"/>
                    <a:pt x="4106" y="507"/>
                    <a:pt x="3928" y="507"/>
                  </a:cubicBezTo>
                  <a:lnTo>
                    <a:pt x="3764" y="342"/>
                  </a:lnTo>
                  <a:lnTo>
                    <a:pt x="3764" y="165"/>
                  </a:lnTo>
                  <a:lnTo>
                    <a:pt x="35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50;p67">
              <a:extLst>
                <a:ext uri="{FF2B5EF4-FFF2-40B4-BE49-F238E27FC236}">
                  <a16:creationId xmlns:a16="http://schemas.microsoft.com/office/drawing/2014/main" id="{C7E4C761-6D3B-F41E-3163-D899061D63CC}"/>
                </a:ext>
              </a:extLst>
            </p:cNvPr>
            <p:cNvSpPr/>
            <p:nvPr/>
          </p:nvSpPr>
          <p:spPr>
            <a:xfrm>
              <a:off x="7595762" y="2383820"/>
              <a:ext cx="245972" cy="210691"/>
            </a:xfrm>
            <a:custGeom>
              <a:avLst/>
              <a:gdLst/>
              <a:ahLst/>
              <a:cxnLst/>
              <a:rect l="l" t="t" r="r" b="b"/>
              <a:pathLst>
                <a:path w="6665" h="5709" extrusionOk="0">
                  <a:moveTo>
                    <a:pt x="4478" y="0"/>
                  </a:moveTo>
                  <a:cubicBezTo>
                    <a:pt x="4250" y="0"/>
                    <a:pt x="3860" y="249"/>
                    <a:pt x="3585" y="392"/>
                  </a:cubicBezTo>
                  <a:cubicBezTo>
                    <a:pt x="3079" y="392"/>
                    <a:pt x="2217" y="898"/>
                    <a:pt x="1875" y="1076"/>
                  </a:cubicBezTo>
                  <a:cubicBezTo>
                    <a:pt x="1711" y="1418"/>
                    <a:pt x="506" y="2609"/>
                    <a:pt x="0" y="3129"/>
                  </a:cubicBezTo>
                  <a:lnTo>
                    <a:pt x="0" y="3635"/>
                  </a:lnTo>
                  <a:cubicBezTo>
                    <a:pt x="55" y="3695"/>
                    <a:pt x="131" y="3735"/>
                    <a:pt x="234" y="3735"/>
                  </a:cubicBezTo>
                  <a:cubicBezTo>
                    <a:pt x="434" y="3735"/>
                    <a:pt x="737" y="3582"/>
                    <a:pt x="1191" y="3129"/>
                  </a:cubicBezTo>
                  <a:lnTo>
                    <a:pt x="1533" y="2951"/>
                  </a:lnTo>
                  <a:cubicBezTo>
                    <a:pt x="1711" y="2609"/>
                    <a:pt x="2053" y="2609"/>
                    <a:pt x="2053" y="2609"/>
                  </a:cubicBezTo>
                  <a:lnTo>
                    <a:pt x="2053" y="2609"/>
                  </a:lnTo>
                  <a:lnTo>
                    <a:pt x="1026" y="3635"/>
                  </a:lnTo>
                  <a:cubicBezTo>
                    <a:pt x="1658" y="4748"/>
                    <a:pt x="2722" y="5708"/>
                    <a:pt x="4100" y="5708"/>
                  </a:cubicBezTo>
                  <a:cubicBezTo>
                    <a:pt x="4213" y="5708"/>
                    <a:pt x="4329" y="5702"/>
                    <a:pt x="4448" y="5688"/>
                  </a:cubicBezTo>
                  <a:cubicBezTo>
                    <a:pt x="4612" y="5182"/>
                    <a:pt x="4954" y="4662"/>
                    <a:pt x="4954" y="4497"/>
                  </a:cubicBezTo>
                  <a:cubicBezTo>
                    <a:pt x="5296" y="3977"/>
                    <a:pt x="6158" y="2609"/>
                    <a:pt x="6500" y="1925"/>
                  </a:cubicBezTo>
                  <a:cubicBezTo>
                    <a:pt x="6664" y="1418"/>
                    <a:pt x="5638" y="214"/>
                    <a:pt x="4612" y="50"/>
                  </a:cubicBezTo>
                  <a:cubicBezTo>
                    <a:pt x="4579" y="15"/>
                    <a:pt x="4533" y="0"/>
                    <a:pt x="4478" y="0"/>
                  </a:cubicBezTo>
                  <a:close/>
                </a:path>
              </a:pathLst>
            </a:custGeom>
            <a:solidFill>
              <a:srgbClr val="F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TextBox 39">
            <a:extLst>
              <a:ext uri="{FF2B5EF4-FFF2-40B4-BE49-F238E27FC236}">
                <a16:creationId xmlns:a16="http://schemas.microsoft.com/office/drawing/2014/main" id="{C961839A-1EE0-7D5A-0A91-E3DD9D1CF877}"/>
              </a:ext>
            </a:extLst>
          </p:cNvPr>
          <p:cNvSpPr txBox="1"/>
          <p:nvPr/>
        </p:nvSpPr>
        <p:spPr>
          <a:xfrm>
            <a:off x="537304" y="851271"/>
            <a:ext cx="1508654" cy="338554"/>
          </a:xfrm>
          <a:prstGeom prst="rect">
            <a:avLst/>
          </a:prstGeom>
          <a:solidFill>
            <a:srgbClr val="808080"/>
          </a:solidFill>
          <a:ln>
            <a:noFill/>
          </a:ln>
        </p:spPr>
        <p:txBody>
          <a:bodyPr wrap="square" rtlCol="0">
            <a:spAutoFit/>
          </a:bodyPr>
          <a:lstStyle/>
          <a:p>
            <a:r>
              <a:rPr lang="en-CA" sz="1600" b="1">
                <a:solidFill>
                  <a:schemeClr val="bg1"/>
                </a:solidFill>
                <a:latin typeface="Calibri" panose="020F0502020204030204" pitchFamily="34" charset="0"/>
                <a:cs typeface="Calibri" panose="020F0502020204030204" pitchFamily="34" charset="0"/>
              </a:rPr>
              <a:t>Main objective</a:t>
            </a:r>
            <a:r>
              <a:rPr lang="en-CA" sz="1600" b="1" i="0" u="none" strike="noStrike">
                <a:solidFill>
                  <a:schemeClr val="bg1"/>
                </a:solidFill>
                <a:effectLst/>
                <a:latin typeface="Calibri" panose="020F0502020204030204" pitchFamily="34" charset="0"/>
                <a:cs typeface="Calibri" panose="020F0502020204030204" pitchFamily="34" charset="0"/>
              </a:rPr>
              <a:t>:</a:t>
            </a:r>
            <a:endParaRPr lang="en-CA" sz="1600" b="1">
              <a:solidFill>
                <a:schemeClr val="bg1"/>
              </a:solidFill>
              <a:latin typeface="Quattrocento Sans" panose="020B0502050000020003" pitchFamily="34" charset="0"/>
            </a:endParaRPr>
          </a:p>
        </p:txBody>
      </p:sp>
      <p:sp>
        <p:nvSpPr>
          <p:cNvPr id="42" name="TextBox 41">
            <a:extLst>
              <a:ext uri="{FF2B5EF4-FFF2-40B4-BE49-F238E27FC236}">
                <a16:creationId xmlns:a16="http://schemas.microsoft.com/office/drawing/2014/main" id="{9B8F173B-355A-F4A1-912C-765A41CFEC9C}"/>
              </a:ext>
            </a:extLst>
          </p:cNvPr>
          <p:cNvSpPr txBox="1"/>
          <p:nvPr/>
        </p:nvSpPr>
        <p:spPr>
          <a:xfrm>
            <a:off x="537304" y="1885396"/>
            <a:ext cx="2386872" cy="338554"/>
          </a:xfrm>
          <a:prstGeom prst="rect">
            <a:avLst/>
          </a:prstGeom>
          <a:solidFill>
            <a:srgbClr val="808080"/>
          </a:solidFill>
          <a:ln>
            <a:noFill/>
          </a:ln>
        </p:spPr>
        <p:txBody>
          <a:bodyPr wrap="square" rtlCol="0">
            <a:spAutoFit/>
          </a:bodyPr>
          <a:lstStyle/>
          <a:p>
            <a:r>
              <a:rPr lang="en-CA" sz="1600" b="1" i="0" u="none" strike="noStrike">
                <a:solidFill>
                  <a:schemeClr val="bg1"/>
                </a:solidFill>
                <a:effectLst/>
                <a:latin typeface="Calibri" panose="020F0502020204030204" pitchFamily="34" charset="0"/>
                <a:cs typeface="Calibri" panose="020F0502020204030204" pitchFamily="34" charset="0"/>
              </a:rPr>
              <a:t>Key questions to analysis:</a:t>
            </a:r>
            <a:endParaRPr lang="en-CA" sz="1600" b="1">
              <a:solidFill>
                <a:schemeClr val="bg1"/>
              </a:solidFill>
              <a:latin typeface="Quattrocento Sans" panose="020B0502050000020003" pitchFamily="34" charset="0"/>
            </a:endParaRPr>
          </a:p>
        </p:txBody>
      </p:sp>
      <p:sp>
        <p:nvSpPr>
          <p:cNvPr id="3" name="文本框 2">
            <a:extLst>
              <a:ext uri="{FF2B5EF4-FFF2-40B4-BE49-F238E27FC236}">
                <a16:creationId xmlns:a16="http://schemas.microsoft.com/office/drawing/2014/main" id="{60B24183-4FC6-4B34-6DB1-5CF8A5A4AFA3}"/>
              </a:ext>
            </a:extLst>
          </p:cNvPr>
          <p:cNvSpPr txBox="1"/>
          <p:nvPr/>
        </p:nvSpPr>
        <p:spPr>
          <a:xfrm>
            <a:off x="3200400" y="2343149"/>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zh-CN" altLang="en-US"/>
          </a:p>
        </p:txBody>
      </p:sp>
      <p:sp>
        <p:nvSpPr>
          <p:cNvPr id="43" name="TextBox 42">
            <a:extLst>
              <a:ext uri="{FF2B5EF4-FFF2-40B4-BE49-F238E27FC236}">
                <a16:creationId xmlns:a16="http://schemas.microsoft.com/office/drawing/2014/main" id="{2062DDCE-4101-DF56-D35A-DD0D1439579E}"/>
              </a:ext>
            </a:extLst>
          </p:cNvPr>
          <p:cNvSpPr txBox="1"/>
          <p:nvPr/>
        </p:nvSpPr>
        <p:spPr>
          <a:xfrm>
            <a:off x="537304" y="2287114"/>
            <a:ext cx="6570506" cy="1292662"/>
          </a:xfrm>
          <a:prstGeom prst="rect">
            <a:avLst/>
          </a:prstGeom>
          <a:noFill/>
        </p:spPr>
        <p:txBody>
          <a:bodyPr wrap="square" rtlCol="0">
            <a:spAutoFit/>
          </a:bodyPr>
          <a:lstStyle/>
          <a:p>
            <a:pPr marL="342900" indent="-342900">
              <a:buFont typeface="+mj-lt"/>
              <a:buAutoNum type="arabicPeriod"/>
            </a:pPr>
            <a:r>
              <a:rPr lang="en-US" sz="1300">
                <a:latin typeface="Calibri" panose="020F0502020204030204" pitchFamily="34" charset="0"/>
                <a:cs typeface="Calibri" panose="020F0502020204030204" pitchFamily="34" charset="0"/>
              </a:rPr>
              <a:t>Is there a significant correlation between the time of day and the severity of incidents?</a:t>
            </a:r>
          </a:p>
          <a:p>
            <a:pPr marL="342900" indent="-342900">
              <a:buFont typeface="+mj-lt"/>
              <a:buAutoNum type="arabicPeriod"/>
            </a:pPr>
            <a:r>
              <a:rPr lang="en-US" sz="1300">
                <a:latin typeface="Calibri" panose="020F0502020204030204" pitchFamily="34" charset="0"/>
                <a:cs typeface="Calibri" panose="020F0502020204030204" pitchFamily="34" charset="0"/>
              </a:rPr>
              <a:t>Are certain days of the week or time ranges more prone to severe incidents?</a:t>
            </a:r>
          </a:p>
          <a:p>
            <a:pPr marL="342900" indent="-342900">
              <a:buFont typeface="+mj-lt"/>
              <a:buAutoNum type="arabicPeriod"/>
            </a:pPr>
            <a:r>
              <a:rPr lang="en-US" sz="1300">
                <a:latin typeface="Calibri" panose="020F0502020204030204" pitchFamily="34" charset="0"/>
                <a:cs typeface="Calibri" panose="020F0502020204030204" pitchFamily="34" charset="0"/>
              </a:rPr>
              <a:t>Can we predict the severity of incidents based on different factors such as the time of day, day of the week, and location?</a:t>
            </a:r>
          </a:p>
          <a:p>
            <a:pPr marL="342900" indent="-342900">
              <a:buFont typeface="+mj-lt"/>
              <a:buAutoNum type="arabicPeriod"/>
            </a:pPr>
            <a:r>
              <a:rPr lang="en-US" sz="1300">
                <a:latin typeface="Calibri" panose="020F0502020204030204" pitchFamily="34" charset="0"/>
                <a:cs typeface="Calibri" panose="020F0502020204030204" pitchFamily="34" charset="0"/>
              </a:rPr>
              <a:t>Can we forecast the number of incidents for different days of the week and time ranges for the next 12 months?</a:t>
            </a:r>
          </a:p>
        </p:txBody>
      </p:sp>
      <p:sp>
        <p:nvSpPr>
          <p:cNvPr id="44" name="TextBox 43">
            <a:extLst>
              <a:ext uri="{FF2B5EF4-FFF2-40B4-BE49-F238E27FC236}">
                <a16:creationId xmlns:a16="http://schemas.microsoft.com/office/drawing/2014/main" id="{77C515F6-C81E-C73E-85F5-34EA1628AC53}"/>
              </a:ext>
            </a:extLst>
          </p:cNvPr>
          <p:cNvSpPr txBox="1"/>
          <p:nvPr/>
        </p:nvSpPr>
        <p:spPr>
          <a:xfrm>
            <a:off x="537304" y="1258313"/>
            <a:ext cx="6570506" cy="523220"/>
          </a:xfrm>
          <a:prstGeom prst="rect">
            <a:avLst/>
          </a:prstGeom>
          <a:noFill/>
        </p:spPr>
        <p:txBody>
          <a:bodyPr wrap="square" rtlCol="0">
            <a:spAutoFit/>
          </a:bodyPr>
          <a:lstStyle/>
          <a:p>
            <a:r>
              <a:rPr lang="en-US">
                <a:latin typeface="Calibri" panose="020F0502020204030204" pitchFamily="34" charset="0"/>
                <a:cs typeface="Calibri" panose="020F0502020204030204" pitchFamily="34" charset="0"/>
              </a:rPr>
              <a:t>Understanding the patterns and trends in shooting &amp; firearms</a:t>
            </a:r>
            <a:r>
              <a:rPr lang="zh-CN" altLang="en-US">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incidents in order to support proactive planning and resource allocation.</a:t>
            </a:r>
          </a:p>
        </p:txBody>
      </p:sp>
      <p:sp>
        <p:nvSpPr>
          <p:cNvPr id="46" name="Rounded Rectangle 45">
            <a:extLst>
              <a:ext uri="{FF2B5EF4-FFF2-40B4-BE49-F238E27FC236}">
                <a16:creationId xmlns:a16="http://schemas.microsoft.com/office/drawing/2014/main" id="{07EDA1BF-1C87-6D5B-CBD2-CE9BE56A0B4E}"/>
              </a:ext>
            </a:extLst>
          </p:cNvPr>
          <p:cNvSpPr/>
          <p:nvPr/>
        </p:nvSpPr>
        <p:spPr>
          <a:xfrm>
            <a:off x="537304" y="3635811"/>
            <a:ext cx="6759410" cy="1312649"/>
          </a:xfrm>
          <a:prstGeom prst="roundRect">
            <a:avLst/>
          </a:prstGeom>
          <a:solidFill>
            <a:schemeClr val="accent4">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a:solidFill>
                  <a:schemeClr val="accent6">
                    <a:lumMod val="25000"/>
                  </a:schemeClr>
                </a:solidFill>
                <a:latin typeface="Calibri" panose="020F0502020204030204" pitchFamily="34" charset="0"/>
                <a:cs typeface="Calibri" panose="020F0502020204030204" pitchFamily="34" charset="0"/>
              </a:rPr>
              <a:t>In this analysis, we used this dataset from Toronto Shooting &amp; Firearms, which included information on the time, date, location, and severity of each incident. We performed a series of analyses, including correlation analysis, logistic regression modeling, and time series forecasting, to address the above questions. The insights from this analysis can provide valuable guidance for</a:t>
            </a:r>
            <a:r>
              <a:rPr lang="zh-CN" altLang="en-US" sz="1400">
                <a:solidFill>
                  <a:schemeClr val="accent6">
                    <a:lumMod val="25000"/>
                  </a:schemeClr>
                </a:solidFill>
                <a:latin typeface="Calibri" panose="020F0502020204030204" pitchFamily="34" charset="0"/>
                <a:cs typeface="Calibri" panose="020F0502020204030204" pitchFamily="34" charset="0"/>
              </a:rPr>
              <a:t> </a:t>
            </a:r>
            <a:r>
              <a:rPr lang="en-US" altLang="zh-CN" sz="1400">
                <a:solidFill>
                  <a:schemeClr val="accent6">
                    <a:lumMod val="25000"/>
                  </a:schemeClr>
                </a:solidFill>
                <a:latin typeface="Calibri" panose="020F0502020204030204" pitchFamily="34" charset="0"/>
                <a:cs typeface="Calibri" panose="020F0502020204030204" pitchFamily="34" charset="0"/>
              </a:rPr>
              <a:t>audience</a:t>
            </a:r>
            <a:r>
              <a:rPr lang="zh-CN" altLang="en-US" sz="1400">
                <a:solidFill>
                  <a:schemeClr val="accent6">
                    <a:lumMod val="25000"/>
                  </a:schemeClr>
                </a:solidFill>
                <a:latin typeface="Calibri" panose="020F0502020204030204" pitchFamily="34" charset="0"/>
                <a:cs typeface="Calibri" panose="020F0502020204030204" pitchFamily="34" charset="0"/>
              </a:rPr>
              <a:t> </a:t>
            </a:r>
            <a:r>
              <a:rPr lang="en-US" altLang="zh-CN" sz="1400">
                <a:solidFill>
                  <a:schemeClr val="accent6">
                    <a:lumMod val="25000"/>
                  </a:schemeClr>
                </a:solidFill>
                <a:latin typeface="Calibri" panose="020F0502020204030204" pitchFamily="34" charset="0"/>
                <a:cs typeface="Calibri" panose="020F0502020204030204" pitchFamily="34" charset="0"/>
              </a:rPr>
              <a:t>and</a:t>
            </a:r>
            <a:r>
              <a:rPr lang="en-US">
                <a:solidFill>
                  <a:schemeClr val="accent6">
                    <a:lumMod val="25000"/>
                  </a:schemeClr>
                </a:solidFill>
                <a:latin typeface="Calibri" panose="020F0502020204030204" pitchFamily="34" charset="0"/>
                <a:cs typeface="Calibri" panose="020F0502020204030204" pitchFamily="34" charset="0"/>
              </a:rPr>
              <a:t> decision-making in incident management</a:t>
            </a:r>
            <a:r>
              <a:rPr lang="en-US" altLang="zh-CN">
                <a:solidFill>
                  <a:schemeClr val="accent6">
                    <a:lumMod val="25000"/>
                  </a:schemeClr>
                </a:solidFill>
                <a:latin typeface="Calibri" panose="020F0502020204030204" pitchFamily="34" charset="0"/>
                <a:cs typeface="Calibri" panose="020F0502020204030204" pitchFamily="34" charset="0"/>
              </a:rPr>
              <a:t>.</a:t>
            </a:r>
            <a:endParaRPr lang="en-US" sz="1400">
              <a:solidFill>
                <a:schemeClr val="accent6">
                  <a:lumMod val="25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1"/>
        <p:cNvGrpSpPr/>
        <p:nvPr/>
      </p:nvGrpSpPr>
      <p:grpSpPr>
        <a:xfrm>
          <a:off x="0" y="0"/>
          <a:ext cx="0" cy="0"/>
          <a:chOff x="0" y="0"/>
          <a:chExt cx="0" cy="0"/>
        </a:xfrm>
      </p:grpSpPr>
      <p:sp>
        <p:nvSpPr>
          <p:cNvPr id="1403" name="Google Shape;1403;p63"/>
          <p:cNvSpPr txBox="1">
            <a:spLocks noGrp="1"/>
          </p:cNvSpPr>
          <p:nvPr>
            <p:ph type="title" idx="2"/>
          </p:nvPr>
        </p:nvSpPr>
        <p:spPr>
          <a:xfrm>
            <a:off x="379360" y="395211"/>
            <a:ext cx="606013" cy="38274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03</a:t>
            </a:r>
            <a:endParaRPr lang="en-CN" sz="2500"/>
          </a:p>
        </p:txBody>
      </p:sp>
      <p:grpSp>
        <p:nvGrpSpPr>
          <p:cNvPr id="1413" name="Google Shape;1413;p63"/>
          <p:cNvGrpSpPr/>
          <p:nvPr/>
        </p:nvGrpSpPr>
        <p:grpSpPr>
          <a:xfrm>
            <a:off x="244437" y="105828"/>
            <a:ext cx="875862" cy="212599"/>
            <a:chOff x="4082647" y="1350796"/>
            <a:chExt cx="978715" cy="234539"/>
          </a:xfrm>
        </p:grpSpPr>
        <p:sp>
          <p:nvSpPr>
            <p:cNvPr id="1414" name="Google Shape;1414;p63"/>
            <p:cNvSpPr/>
            <p:nvPr/>
          </p:nvSpPr>
          <p:spPr>
            <a:xfrm>
              <a:off x="4448797" y="1350796"/>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3"/>
            <p:cNvSpPr/>
            <p:nvPr/>
          </p:nvSpPr>
          <p:spPr>
            <a:xfrm>
              <a:off x="4082647" y="1350796"/>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3"/>
            <p:cNvSpPr/>
            <p:nvPr/>
          </p:nvSpPr>
          <p:spPr>
            <a:xfrm>
              <a:off x="4814947" y="1350796"/>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4C42AE2C-171A-0752-33CC-E4D82062F2B7}"/>
              </a:ext>
            </a:extLst>
          </p:cNvPr>
          <p:cNvSpPr txBox="1"/>
          <p:nvPr/>
        </p:nvSpPr>
        <p:spPr>
          <a:xfrm>
            <a:off x="464956" y="948552"/>
            <a:ext cx="2410219" cy="369332"/>
          </a:xfrm>
          <a:prstGeom prst="rect">
            <a:avLst/>
          </a:prstGeom>
          <a:solidFill>
            <a:srgbClr val="808080"/>
          </a:solidFill>
          <a:ln>
            <a:noFill/>
          </a:ln>
        </p:spPr>
        <p:txBody>
          <a:bodyPr wrap="square" rtlCol="0">
            <a:spAutoFit/>
          </a:bodyPr>
          <a:lstStyle/>
          <a:p>
            <a:r>
              <a:rPr lang="en-CA" sz="1800" b="1" i="0" u="none" strike="noStrike">
                <a:solidFill>
                  <a:schemeClr val="bg1"/>
                </a:solidFill>
                <a:effectLst/>
                <a:latin typeface="Calibri" panose="020F0502020204030204" pitchFamily="34" charset="0"/>
                <a:cs typeface="Calibri" panose="020F0502020204030204" pitchFamily="34" charset="0"/>
              </a:rPr>
              <a:t>1) Correlation Analysis:</a:t>
            </a:r>
            <a:endParaRPr lang="en-CA" sz="1800" b="1">
              <a:solidFill>
                <a:schemeClr val="bg1"/>
              </a:solidFill>
              <a:latin typeface="Quattrocento Sans" panose="020B0502050000020003" pitchFamily="34" charset="0"/>
            </a:endParaRPr>
          </a:p>
        </p:txBody>
      </p:sp>
      <p:graphicFrame>
        <p:nvGraphicFramePr>
          <p:cNvPr id="3" name="Table 3">
            <a:extLst>
              <a:ext uri="{FF2B5EF4-FFF2-40B4-BE49-F238E27FC236}">
                <a16:creationId xmlns:a16="http://schemas.microsoft.com/office/drawing/2014/main" id="{77264A98-F570-3E01-FE9A-2BE52BA2219C}"/>
              </a:ext>
            </a:extLst>
          </p:cNvPr>
          <p:cNvGraphicFramePr>
            <a:graphicFrameLocks noGrp="1"/>
          </p:cNvGraphicFramePr>
          <p:nvPr>
            <p:extLst>
              <p:ext uri="{D42A27DB-BD31-4B8C-83A1-F6EECF244321}">
                <p14:modId xmlns:p14="http://schemas.microsoft.com/office/powerpoint/2010/main" val="961743895"/>
              </p:ext>
            </p:extLst>
          </p:nvPr>
        </p:nvGraphicFramePr>
        <p:xfrm>
          <a:off x="464956" y="1434687"/>
          <a:ext cx="7784252" cy="1454045"/>
        </p:xfrm>
        <a:graphic>
          <a:graphicData uri="http://schemas.openxmlformats.org/drawingml/2006/table">
            <a:tbl>
              <a:tblPr firstRow="1" bandRow="1">
                <a:tableStyleId>{DF1C2181-3EFF-479F-B89F-ECB06A14AB52}</a:tableStyleId>
              </a:tblPr>
              <a:tblGrid>
                <a:gridCol w="1946063">
                  <a:extLst>
                    <a:ext uri="{9D8B030D-6E8A-4147-A177-3AD203B41FA5}">
                      <a16:colId xmlns:a16="http://schemas.microsoft.com/office/drawing/2014/main" val="3308421140"/>
                    </a:ext>
                  </a:extLst>
                </a:gridCol>
                <a:gridCol w="1946063">
                  <a:extLst>
                    <a:ext uri="{9D8B030D-6E8A-4147-A177-3AD203B41FA5}">
                      <a16:colId xmlns:a16="http://schemas.microsoft.com/office/drawing/2014/main" val="1470291798"/>
                    </a:ext>
                  </a:extLst>
                </a:gridCol>
                <a:gridCol w="1946063">
                  <a:extLst>
                    <a:ext uri="{9D8B030D-6E8A-4147-A177-3AD203B41FA5}">
                      <a16:colId xmlns:a16="http://schemas.microsoft.com/office/drawing/2014/main" val="250915742"/>
                    </a:ext>
                  </a:extLst>
                </a:gridCol>
                <a:gridCol w="1946063">
                  <a:extLst>
                    <a:ext uri="{9D8B030D-6E8A-4147-A177-3AD203B41FA5}">
                      <a16:colId xmlns:a16="http://schemas.microsoft.com/office/drawing/2014/main" val="2612768886"/>
                    </a:ext>
                  </a:extLst>
                </a:gridCol>
              </a:tblGrid>
              <a:tr h="341525">
                <a:tc>
                  <a:txBody>
                    <a:bodyPr/>
                    <a:lstStyle/>
                    <a:p>
                      <a:endParaRPr lang="en-US">
                        <a:latin typeface="Calibri" panose="020F0502020204030204" pitchFamily="34" charset="0"/>
                        <a:cs typeface="Calibri" panose="020F0502020204030204" pitchFamily="34" charset="0"/>
                      </a:endParaRPr>
                    </a:p>
                  </a:txBody>
                  <a:tcPr/>
                </a:tc>
                <a:tc>
                  <a:txBody>
                    <a:bodyPr/>
                    <a:lstStyle/>
                    <a:p>
                      <a:r>
                        <a:rPr lang="en-US">
                          <a:latin typeface="Calibri" panose="020F0502020204030204" pitchFamily="34" charset="0"/>
                          <a:cs typeface="Calibri" panose="020F0502020204030204" pitchFamily="34" charset="0"/>
                        </a:rPr>
                        <a:t>OCC_HOUR</a:t>
                      </a:r>
                    </a:p>
                  </a:txBody>
                  <a:tcPr/>
                </a:tc>
                <a:tc>
                  <a:txBody>
                    <a:bodyPr/>
                    <a:lstStyle/>
                    <a:p>
                      <a:r>
                        <a:rPr lang="en-US">
                          <a:latin typeface="Calibri" panose="020F0502020204030204" pitchFamily="34" charset="0"/>
                          <a:cs typeface="Calibri" panose="020F0502020204030204" pitchFamily="34" charset="0"/>
                        </a:rPr>
                        <a:t>DEATH</a:t>
                      </a:r>
                    </a:p>
                  </a:txBody>
                  <a:tcPr/>
                </a:tc>
                <a:tc>
                  <a:txBody>
                    <a:bodyPr/>
                    <a:lstStyle/>
                    <a:p>
                      <a:r>
                        <a:rPr lang="en-US">
                          <a:latin typeface="Calibri" panose="020F0502020204030204" pitchFamily="34" charset="0"/>
                          <a:cs typeface="Calibri" panose="020F0502020204030204" pitchFamily="34" charset="0"/>
                        </a:rPr>
                        <a:t>INJURIES</a:t>
                      </a:r>
                    </a:p>
                  </a:txBody>
                  <a:tcPr/>
                </a:tc>
                <a:extLst>
                  <a:ext uri="{0D108BD9-81ED-4DB2-BD59-A6C34878D82A}">
                    <a16:rowId xmlns:a16="http://schemas.microsoft.com/office/drawing/2014/main" val="3616003038"/>
                  </a:ext>
                </a:extLst>
              </a:tr>
              <a:tr h="370840">
                <a:tc>
                  <a:txBody>
                    <a:bodyPr/>
                    <a:lstStyle/>
                    <a:p>
                      <a:r>
                        <a:rPr lang="en-US">
                          <a:latin typeface="Calibri" panose="020F0502020204030204" pitchFamily="34" charset="0"/>
                          <a:cs typeface="Calibri" panose="020F0502020204030204" pitchFamily="34" charset="0"/>
                        </a:rPr>
                        <a:t>OCC_HOUR</a:t>
                      </a:r>
                    </a:p>
                  </a:txBody>
                  <a:tcPr/>
                </a:tc>
                <a:tc>
                  <a:txBody>
                    <a:bodyPr/>
                    <a:lstStyle/>
                    <a:p>
                      <a:r>
                        <a:rPr lang="en-CA" sz="1400" b="0" i="0" u="none" strike="noStrike" cap="none">
                          <a:solidFill>
                            <a:srgbClr val="000000"/>
                          </a:solidFill>
                          <a:effectLst/>
                          <a:latin typeface="Calibri" panose="020F0502020204030204" pitchFamily="34" charset="0"/>
                          <a:ea typeface="Arial"/>
                          <a:cs typeface="Calibri" panose="020F0502020204030204" pitchFamily="34" charset="0"/>
                          <a:sym typeface="Arial"/>
                        </a:rPr>
                        <a:t>1.000000</a:t>
                      </a:r>
                      <a:endParaRPr lang="en-US">
                        <a:latin typeface="Calibri" panose="020F0502020204030204" pitchFamily="34" charset="0"/>
                        <a:cs typeface="Calibri" panose="020F0502020204030204" pitchFamily="34" charset="0"/>
                      </a:endParaRPr>
                    </a:p>
                  </a:txBody>
                  <a:tcPr/>
                </a:tc>
                <a:tc>
                  <a:txBody>
                    <a:bodyPr/>
                    <a:lstStyle/>
                    <a:p>
                      <a:r>
                        <a:rPr lang="en-CA" sz="1400" b="0" i="0" u="none" strike="noStrike" cap="none">
                          <a:solidFill>
                            <a:srgbClr val="000000"/>
                          </a:solidFill>
                          <a:effectLst/>
                          <a:latin typeface="Calibri" panose="020F0502020204030204" pitchFamily="34" charset="0"/>
                          <a:ea typeface="Arial"/>
                          <a:cs typeface="Calibri" panose="020F0502020204030204" pitchFamily="34" charset="0"/>
                          <a:sym typeface="Arial"/>
                        </a:rPr>
                        <a:t>0.005912</a:t>
                      </a:r>
                      <a:endParaRPr lang="en-US">
                        <a:latin typeface="Calibri" panose="020F0502020204030204" pitchFamily="34" charset="0"/>
                        <a:cs typeface="Calibri" panose="020F0502020204030204" pitchFamily="34" charset="0"/>
                      </a:endParaRPr>
                    </a:p>
                  </a:txBody>
                  <a:tcPr/>
                </a:tc>
                <a:tc>
                  <a:txBody>
                    <a:bodyPr/>
                    <a:lstStyle/>
                    <a:p>
                      <a:r>
                        <a:rPr lang="en-CA" sz="1400" b="0" i="0" u="none" strike="noStrike" cap="none">
                          <a:solidFill>
                            <a:srgbClr val="000000"/>
                          </a:solidFill>
                          <a:effectLst/>
                          <a:latin typeface="Calibri" panose="020F0502020204030204" pitchFamily="34" charset="0"/>
                          <a:ea typeface="Arial"/>
                          <a:cs typeface="Calibri" panose="020F0502020204030204" pitchFamily="34" charset="0"/>
                          <a:sym typeface="Arial"/>
                        </a:rPr>
                        <a:t>-0.013862</a:t>
                      </a:r>
                      <a:endParaRPr lang="en-US">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870005732"/>
                  </a:ext>
                </a:extLst>
              </a:tr>
              <a:tr h="370840">
                <a:tc>
                  <a:txBody>
                    <a:bodyPr/>
                    <a:lstStyle/>
                    <a:p>
                      <a:r>
                        <a:rPr lang="en-US">
                          <a:latin typeface="Calibri" panose="020F0502020204030204" pitchFamily="34" charset="0"/>
                          <a:cs typeface="Calibri" panose="020F0502020204030204" pitchFamily="34" charset="0"/>
                        </a:rPr>
                        <a:t>DEATH</a:t>
                      </a:r>
                    </a:p>
                  </a:txBody>
                  <a:tcPr/>
                </a:tc>
                <a:tc>
                  <a:txBody>
                    <a:bodyPr/>
                    <a:lstStyle/>
                    <a:p>
                      <a:r>
                        <a:rPr lang="en-CA" sz="1400" b="0" i="0" u="none" strike="noStrike" cap="none">
                          <a:solidFill>
                            <a:srgbClr val="000000"/>
                          </a:solidFill>
                          <a:effectLst/>
                          <a:latin typeface="Calibri" panose="020F0502020204030204" pitchFamily="34" charset="0"/>
                          <a:ea typeface="Arial"/>
                          <a:cs typeface="Calibri" panose="020F0502020204030204" pitchFamily="34" charset="0"/>
                          <a:sym typeface="Arial"/>
                        </a:rPr>
                        <a:t>0.005912</a:t>
                      </a:r>
                      <a:endParaRPr lang="en-US">
                        <a:latin typeface="Calibri" panose="020F0502020204030204" pitchFamily="34" charset="0"/>
                        <a:cs typeface="Calibri" panose="020F0502020204030204" pitchFamily="34" charset="0"/>
                      </a:endParaRPr>
                    </a:p>
                  </a:txBody>
                  <a:tcPr/>
                </a:tc>
                <a:tc>
                  <a:txBody>
                    <a:bodyPr/>
                    <a:lstStyle/>
                    <a:p>
                      <a:r>
                        <a:rPr lang="en-CA" sz="1400" b="0" i="0" u="none" strike="noStrike" cap="none">
                          <a:solidFill>
                            <a:srgbClr val="000000"/>
                          </a:solidFill>
                          <a:effectLst/>
                          <a:latin typeface="Calibri" panose="020F0502020204030204" pitchFamily="34" charset="0"/>
                          <a:ea typeface="Arial"/>
                          <a:cs typeface="Calibri" panose="020F0502020204030204" pitchFamily="34" charset="0"/>
                          <a:sym typeface="Arial"/>
                        </a:rPr>
                        <a:t>1.000000</a:t>
                      </a:r>
                      <a:endParaRPr lang="en-US">
                        <a:latin typeface="Calibri" panose="020F0502020204030204" pitchFamily="34" charset="0"/>
                        <a:cs typeface="Calibri" panose="020F0502020204030204" pitchFamily="34" charset="0"/>
                      </a:endParaRPr>
                    </a:p>
                  </a:txBody>
                  <a:tcPr/>
                </a:tc>
                <a:tc>
                  <a:txBody>
                    <a:bodyPr/>
                    <a:lstStyle/>
                    <a:p>
                      <a:r>
                        <a:rPr lang="en-CA" sz="1400" b="0" i="0" u="none" strike="noStrike" cap="none">
                          <a:solidFill>
                            <a:srgbClr val="000000"/>
                          </a:solidFill>
                          <a:effectLst/>
                          <a:latin typeface="Calibri" panose="020F0502020204030204" pitchFamily="34" charset="0"/>
                          <a:ea typeface="Arial"/>
                          <a:cs typeface="Calibri" panose="020F0502020204030204" pitchFamily="34" charset="0"/>
                          <a:sym typeface="Arial"/>
                        </a:rPr>
                        <a:t>-0.044544</a:t>
                      </a:r>
                      <a:endParaRPr lang="en-US">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09084682"/>
                  </a:ext>
                </a:extLst>
              </a:tr>
              <a:tr h="370840">
                <a:tc>
                  <a:txBody>
                    <a:bodyPr/>
                    <a:lstStyle/>
                    <a:p>
                      <a:r>
                        <a:rPr lang="en-US">
                          <a:latin typeface="Calibri" panose="020F0502020204030204" pitchFamily="34" charset="0"/>
                          <a:cs typeface="Calibri" panose="020F0502020204030204" pitchFamily="34" charset="0"/>
                        </a:rPr>
                        <a:t>INJURIES</a:t>
                      </a:r>
                    </a:p>
                  </a:txBody>
                  <a:tcPr/>
                </a:tc>
                <a:tc>
                  <a:txBody>
                    <a:bodyPr/>
                    <a:lstStyle/>
                    <a:p>
                      <a:r>
                        <a:rPr lang="en-CA" sz="1400" b="0" i="0" u="none" strike="noStrike" cap="none">
                          <a:solidFill>
                            <a:srgbClr val="000000"/>
                          </a:solidFill>
                          <a:effectLst/>
                          <a:latin typeface="Calibri" panose="020F0502020204030204" pitchFamily="34" charset="0"/>
                          <a:ea typeface="Arial"/>
                          <a:cs typeface="Calibri" panose="020F0502020204030204" pitchFamily="34" charset="0"/>
                          <a:sym typeface="Arial"/>
                        </a:rPr>
                        <a:t>-0.013862</a:t>
                      </a:r>
                      <a:endParaRPr lang="en-US">
                        <a:latin typeface="Calibri" panose="020F0502020204030204" pitchFamily="34" charset="0"/>
                        <a:cs typeface="Calibri" panose="020F0502020204030204" pitchFamily="34" charset="0"/>
                      </a:endParaRPr>
                    </a:p>
                  </a:txBody>
                  <a:tcPr/>
                </a:tc>
                <a:tc>
                  <a:txBody>
                    <a:bodyPr/>
                    <a:lstStyle/>
                    <a:p>
                      <a:r>
                        <a:rPr lang="en-CA" sz="1400" b="0" i="0" u="none" strike="noStrike" cap="none">
                          <a:solidFill>
                            <a:srgbClr val="000000"/>
                          </a:solidFill>
                          <a:effectLst/>
                          <a:latin typeface="Calibri" panose="020F0502020204030204" pitchFamily="34" charset="0"/>
                          <a:ea typeface="Arial"/>
                          <a:cs typeface="Calibri" panose="020F0502020204030204" pitchFamily="34" charset="0"/>
                          <a:sym typeface="Arial"/>
                        </a:rPr>
                        <a:t>-0.044544</a:t>
                      </a:r>
                      <a:endParaRPr lang="en-US">
                        <a:latin typeface="Calibri" panose="020F0502020204030204" pitchFamily="34" charset="0"/>
                        <a:cs typeface="Calibri" panose="020F0502020204030204" pitchFamily="34" charset="0"/>
                      </a:endParaRPr>
                    </a:p>
                  </a:txBody>
                  <a:tcPr/>
                </a:tc>
                <a:tc>
                  <a:txBody>
                    <a:bodyPr/>
                    <a:lstStyle/>
                    <a:p>
                      <a:r>
                        <a:rPr lang="en-CA" sz="1400" b="0" i="0" u="none" strike="noStrike" cap="none">
                          <a:solidFill>
                            <a:srgbClr val="000000"/>
                          </a:solidFill>
                          <a:effectLst/>
                          <a:latin typeface="Calibri" panose="020F0502020204030204" pitchFamily="34" charset="0"/>
                          <a:ea typeface="Arial"/>
                          <a:cs typeface="Calibri" panose="020F0502020204030204" pitchFamily="34" charset="0"/>
                          <a:sym typeface="Arial"/>
                        </a:rPr>
                        <a:t>1.000000</a:t>
                      </a:r>
                      <a:endParaRPr lang="en-US">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43731118"/>
                  </a:ext>
                </a:extLst>
              </a:tr>
            </a:tbl>
          </a:graphicData>
        </a:graphic>
      </p:graphicFrame>
      <p:sp>
        <p:nvSpPr>
          <p:cNvPr id="4" name="TextBox 3">
            <a:extLst>
              <a:ext uri="{FF2B5EF4-FFF2-40B4-BE49-F238E27FC236}">
                <a16:creationId xmlns:a16="http://schemas.microsoft.com/office/drawing/2014/main" id="{CBC863B2-646E-DE3C-8285-1F2D872E8C9D}"/>
              </a:ext>
            </a:extLst>
          </p:cNvPr>
          <p:cNvSpPr txBox="1"/>
          <p:nvPr/>
        </p:nvSpPr>
        <p:spPr>
          <a:xfrm>
            <a:off x="464956" y="3005535"/>
            <a:ext cx="7347922" cy="2462213"/>
          </a:xfrm>
          <a:prstGeom prst="rect">
            <a:avLst/>
          </a:prstGeom>
          <a:noFill/>
          <a:ln>
            <a:noFill/>
          </a:ln>
        </p:spPr>
        <p:txBody>
          <a:bodyPr wrap="square" rtlCol="0">
            <a:spAutoFit/>
          </a:bodyPr>
          <a:lstStyle/>
          <a:p>
            <a:pPr marL="285750" indent="-285750">
              <a:buClr>
                <a:srgbClr val="3771B1"/>
              </a:buClr>
              <a:buFont typeface="System Font Regular"/>
              <a:buChar char="◎"/>
            </a:pPr>
            <a:r>
              <a:rPr lang="en-CA" b="0">
                <a:solidFill>
                  <a:schemeClr val="tx1"/>
                </a:solidFill>
                <a:effectLst/>
                <a:latin typeface="Calibri" panose="020F0502020204030204" pitchFamily="34" charset="0"/>
                <a:cs typeface="Calibri" panose="020F0502020204030204" pitchFamily="34" charset="0"/>
              </a:rPr>
              <a:t>The correlation coefficient between 'OCC_HOUR' (time of day) and 'DEATH' (fatalities) is approximately 0.006, indicating </a:t>
            </a:r>
            <a:r>
              <a:rPr lang="en-CA" b="1" u="sng">
                <a:solidFill>
                  <a:schemeClr val="tx1"/>
                </a:solidFill>
                <a:effectLst/>
                <a:latin typeface="Calibri" panose="020F0502020204030204" pitchFamily="34" charset="0"/>
                <a:cs typeface="Calibri" panose="020F0502020204030204" pitchFamily="34" charset="0"/>
              </a:rPr>
              <a:t>a very weak positive correlation</a:t>
            </a:r>
            <a:r>
              <a:rPr lang="en-CA" b="0">
                <a:solidFill>
                  <a:schemeClr val="tx1"/>
                </a:solidFill>
                <a:effectLst/>
                <a:latin typeface="Calibri" panose="020F0502020204030204" pitchFamily="34" charset="0"/>
                <a:cs typeface="Calibri" panose="020F0502020204030204" pitchFamily="34" charset="0"/>
              </a:rPr>
              <a:t>.</a:t>
            </a:r>
          </a:p>
          <a:p>
            <a:pPr marL="285750" indent="-285750">
              <a:buClr>
                <a:srgbClr val="3771B1"/>
              </a:buClr>
              <a:buFont typeface="System Font Regular"/>
              <a:buChar char="◎"/>
            </a:pPr>
            <a:endParaRPr lang="en-CA">
              <a:solidFill>
                <a:schemeClr val="tx1"/>
              </a:solidFill>
              <a:latin typeface="Calibri" panose="020F0502020204030204" pitchFamily="34" charset="0"/>
              <a:cs typeface="Calibri" panose="020F0502020204030204" pitchFamily="34" charset="0"/>
            </a:endParaRPr>
          </a:p>
          <a:p>
            <a:pPr marL="285750" indent="-285750">
              <a:buClr>
                <a:srgbClr val="3771B1"/>
              </a:buClr>
              <a:buFont typeface="System Font Regular"/>
              <a:buChar char="◎"/>
            </a:pPr>
            <a:r>
              <a:rPr lang="en-CA" b="0">
                <a:solidFill>
                  <a:schemeClr val="tx1"/>
                </a:solidFill>
                <a:effectLst/>
                <a:latin typeface="Calibri" panose="020F0502020204030204" pitchFamily="34" charset="0"/>
                <a:cs typeface="Calibri" panose="020F0502020204030204" pitchFamily="34" charset="0"/>
              </a:rPr>
              <a:t>The correlation coefficient between 'OCC_HOUR' and 'INJURIES' is approximately -0.014, indicating </a:t>
            </a:r>
            <a:r>
              <a:rPr lang="en-CA" b="1" u="sng">
                <a:solidFill>
                  <a:schemeClr val="tx1"/>
                </a:solidFill>
                <a:effectLst/>
                <a:latin typeface="Calibri" panose="020F0502020204030204" pitchFamily="34" charset="0"/>
                <a:cs typeface="Calibri" panose="020F0502020204030204" pitchFamily="34" charset="0"/>
              </a:rPr>
              <a:t>a very weak negative correlation</a:t>
            </a:r>
            <a:r>
              <a:rPr lang="en-CA" b="0">
                <a:solidFill>
                  <a:schemeClr val="tx1"/>
                </a:solidFill>
                <a:effectLst/>
                <a:latin typeface="Calibri" panose="020F0502020204030204" pitchFamily="34" charset="0"/>
                <a:cs typeface="Calibri" panose="020F0502020204030204" pitchFamily="34" charset="0"/>
              </a:rPr>
              <a:t>.</a:t>
            </a:r>
          </a:p>
          <a:p>
            <a:pPr marL="285750" indent="-285750">
              <a:buClr>
                <a:srgbClr val="3771B1"/>
              </a:buClr>
              <a:buFont typeface="System Font Regular"/>
              <a:buChar char="◎"/>
            </a:pPr>
            <a:endParaRPr lang="en-CA">
              <a:solidFill>
                <a:schemeClr val="tx1"/>
              </a:solidFill>
              <a:latin typeface="Calibri" panose="020F0502020204030204" pitchFamily="34" charset="0"/>
              <a:cs typeface="Calibri" panose="020F0502020204030204" pitchFamily="34" charset="0"/>
            </a:endParaRPr>
          </a:p>
          <a:p>
            <a:pPr marL="285750" indent="-285750">
              <a:buClr>
                <a:srgbClr val="3771B1"/>
              </a:buClr>
              <a:buFont typeface="System Font Regular"/>
              <a:buChar char="◎"/>
            </a:pPr>
            <a:r>
              <a:rPr lang="en-CA" b="0">
                <a:solidFill>
                  <a:schemeClr val="tx1"/>
                </a:solidFill>
                <a:effectLst/>
                <a:latin typeface="Calibri" panose="020F0502020204030204" pitchFamily="34" charset="0"/>
                <a:cs typeface="Calibri" panose="020F0502020204030204" pitchFamily="34" charset="0"/>
              </a:rPr>
              <a:t>The correlation coefficient between 'DEATH' and 'INJURIES' is approximately -0.045, indicating </a:t>
            </a:r>
            <a:r>
              <a:rPr lang="en-CA" b="1" u="sng">
                <a:solidFill>
                  <a:schemeClr val="tx1"/>
                </a:solidFill>
                <a:effectLst/>
                <a:latin typeface="Calibri" panose="020F0502020204030204" pitchFamily="34" charset="0"/>
                <a:cs typeface="Calibri" panose="020F0502020204030204" pitchFamily="34" charset="0"/>
              </a:rPr>
              <a:t>a weak negative correlation</a:t>
            </a:r>
            <a:r>
              <a:rPr lang="en-CA" b="0">
                <a:solidFill>
                  <a:schemeClr val="tx1"/>
                </a:solidFill>
                <a:effectLst/>
                <a:latin typeface="Calibri" panose="020F0502020204030204" pitchFamily="34" charset="0"/>
                <a:cs typeface="Calibri" panose="020F0502020204030204" pitchFamily="34" charset="0"/>
              </a:rPr>
              <a:t>.</a:t>
            </a:r>
          </a:p>
          <a:p>
            <a:pPr marL="285750" indent="-285750">
              <a:buFont typeface="Courier New" panose="02070309020205020404" pitchFamily="49" charset="0"/>
              <a:buChar char="o"/>
            </a:pPr>
            <a:endParaRPr lang="en-CA" b="0">
              <a:solidFill>
                <a:schemeClr val="tx1"/>
              </a:solidFill>
              <a:effectLst/>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endParaRPr lang="en-CA" b="0">
              <a:solidFill>
                <a:schemeClr val="tx1"/>
              </a:solidFill>
              <a:effectLst/>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endParaRPr lang="en-US"/>
          </a:p>
        </p:txBody>
      </p:sp>
      <p:sp>
        <p:nvSpPr>
          <p:cNvPr id="12" name="Google Shape;520;p43">
            <a:extLst>
              <a:ext uri="{FF2B5EF4-FFF2-40B4-BE49-F238E27FC236}">
                <a16:creationId xmlns:a16="http://schemas.microsoft.com/office/drawing/2014/main" id="{9DB613C8-2F1B-3B53-2E1C-36CFACBF80CE}"/>
              </a:ext>
            </a:extLst>
          </p:cNvPr>
          <p:cNvSpPr txBox="1">
            <a:spLocks/>
          </p:cNvSpPr>
          <p:nvPr/>
        </p:nvSpPr>
        <p:spPr>
          <a:xfrm>
            <a:off x="1092525" y="269364"/>
            <a:ext cx="6283636" cy="6791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Fugaz One"/>
              <a:buNone/>
              <a:defRPr sz="5500" b="0" i="0" u="none" strike="noStrike" cap="none">
                <a:solidFill>
                  <a:schemeClr val="accent1"/>
                </a:solidFill>
                <a:latin typeface="Fugaz One"/>
                <a:ea typeface="Fugaz One"/>
                <a:cs typeface="Fugaz One"/>
                <a:sym typeface="Fugaz On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l"/>
            <a:r>
              <a:rPr lang="en-US" sz="3200"/>
              <a:t>Modeling and Analysis </a:t>
            </a:r>
          </a:p>
        </p:txBody>
      </p:sp>
    </p:spTree>
    <p:extLst>
      <p:ext uri="{BB962C8B-B14F-4D97-AF65-F5344CB8AC3E}">
        <p14:creationId xmlns:p14="http://schemas.microsoft.com/office/powerpoint/2010/main" val="1312140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E9209B-FD7D-0AEE-66E6-B5C36F9425F1}"/>
              </a:ext>
            </a:extLst>
          </p:cNvPr>
          <p:cNvSpPr txBox="1"/>
          <p:nvPr/>
        </p:nvSpPr>
        <p:spPr>
          <a:xfrm>
            <a:off x="342407" y="206602"/>
            <a:ext cx="3315193" cy="369332"/>
          </a:xfrm>
          <a:prstGeom prst="rect">
            <a:avLst/>
          </a:prstGeom>
          <a:solidFill>
            <a:srgbClr val="808080"/>
          </a:solidFill>
          <a:ln>
            <a:noFill/>
          </a:ln>
        </p:spPr>
        <p:txBody>
          <a:bodyPr wrap="square" rtlCol="0">
            <a:spAutoFit/>
          </a:bodyPr>
          <a:lstStyle/>
          <a:p>
            <a:r>
              <a:rPr lang="en-CA" sz="1800" b="1">
                <a:solidFill>
                  <a:schemeClr val="bg1"/>
                </a:solidFill>
                <a:latin typeface="Calibri" panose="020F0502020204030204" pitchFamily="34" charset="0"/>
                <a:cs typeface="Calibri" panose="020F0502020204030204" pitchFamily="34" charset="0"/>
              </a:rPr>
              <a:t>2</a:t>
            </a:r>
            <a:r>
              <a:rPr lang="en-CA" sz="1800" b="1" i="0" u="none" strike="noStrike">
                <a:solidFill>
                  <a:schemeClr val="bg1"/>
                </a:solidFill>
                <a:effectLst/>
                <a:latin typeface="Calibri" panose="020F0502020204030204" pitchFamily="34" charset="0"/>
                <a:cs typeface="Calibri" panose="020F0502020204030204" pitchFamily="34" charset="0"/>
              </a:rPr>
              <a:t>) Time-Based Severity Analysis:</a:t>
            </a:r>
            <a:endParaRPr lang="en-CA" sz="1800" b="1">
              <a:solidFill>
                <a:schemeClr val="bg1"/>
              </a:solidFill>
              <a:latin typeface="Quattrocento Sans" panose="020B0502050000020003" pitchFamily="34" charset="0"/>
            </a:endParaRPr>
          </a:p>
        </p:txBody>
      </p:sp>
      <p:pic>
        <p:nvPicPr>
          <p:cNvPr id="5" name="Picture 4" descr="A graph of different colored bars&#10;&#10;Description automatically generated">
            <a:extLst>
              <a:ext uri="{FF2B5EF4-FFF2-40B4-BE49-F238E27FC236}">
                <a16:creationId xmlns:a16="http://schemas.microsoft.com/office/drawing/2014/main" id="{156FFBD6-4698-846E-1ECC-B627216B6702}"/>
              </a:ext>
            </a:extLst>
          </p:cNvPr>
          <p:cNvPicPr>
            <a:picLocks noChangeAspect="1"/>
          </p:cNvPicPr>
          <p:nvPr/>
        </p:nvPicPr>
        <p:blipFill>
          <a:blip r:embed="rId2"/>
          <a:stretch>
            <a:fillRect/>
          </a:stretch>
        </p:blipFill>
        <p:spPr>
          <a:xfrm>
            <a:off x="342407" y="796254"/>
            <a:ext cx="3433005" cy="2204528"/>
          </a:xfrm>
          <a:prstGeom prst="rect">
            <a:avLst/>
          </a:prstGeom>
        </p:spPr>
      </p:pic>
      <p:sp>
        <p:nvSpPr>
          <p:cNvPr id="2" name="TextBox 1">
            <a:extLst>
              <a:ext uri="{FF2B5EF4-FFF2-40B4-BE49-F238E27FC236}">
                <a16:creationId xmlns:a16="http://schemas.microsoft.com/office/drawing/2014/main" id="{7B20A2EE-E07A-ED5C-69C1-BD13D114EE1F}"/>
              </a:ext>
            </a:extLst>
          </p:cNvPr>
          <p:cNvSpPr txBox="1"/>
          <p:nvPr/>
        </p:nvSpPr>
        <p:spPr>
          <a:xfrm>
            <a:off x="283501" y="3149714"/>
            <a:ext cx="3433004" cy="1508105"/>
          </a:xfrm>
          <a:prstGeom prst="rect">
            <a:avLst/>
          </a:prstGeom>
          <a:noFill/>
        </p:spPr>
        <p:txBody>
          <a:bodyPr wrap="square" rtlCol="0">
            <a:spAutoFit/>
          </a:bodyPr>
          <a:lstStyle/>
          <a:p>
            <a:r>
              <a:rPr lang="en-CA" sz="1300">
                <a:solidFill>
                  <a:schemeClr val="tx1"/>
                </a:solidFill>
                <a:effectLst/>
                <a:latin typeface="Calibri" panose="020F0502020204030204" pitchFamily="34" charset="0"/>
                <a:cs typeface="Calibri" panose="020F0502020204030204" pitchFamily="34" charset="0"/>
              </a:rPr>
              <a:t>This plot of the number of incidents by time range and day of the week can be helpful for understanding when the majority of incidents occur. </a:t>
            </a:r>
            <a:r>
              <a:rPr lang="en-CA" sz="1300" b="1" i="0" u="sng">
                <a:solidFill>
                  <a:schemeClr val="tx1"/>
                </a:solidFill>
                <a:effectLst/>
                <a:latin typeface="Calibri" panose="020F0502020204030204" pitchFamily="34" charset="0"/>
                <a:cs typeface="Calibri" panose="020F0502020204030204" pitchFamily="34" charset="0"/>
              </a:rPr>
              <a:t>The analysis reveals that the majority of incidents occur during the evening and nighttime hours.</a:t>
            </a:r>
            <a:endParaRPr lang="en-CA" sz="1300" b="1" u="sng">
              <a:solidFill>
                <a:schemeClr val="tx1"/>
              </a:solidFill>
              <a:effectLst/>
              <a:latin typeface="Calibri" panose="020F0502020204030204" pitchFamily="34" charset="0"/>
              <a:cs typeface="Calibri" panose="020F0502020204030204" pitchFamily="34" charset="0"/>
            </a:endParaRPr>
          </a:p>
          <a:p>
            <a:endParaRPr lang="en-US"/>
          </a:p>
        </p:txBody>
      </p:sp>
      <p:sp>
        <p:nvSpPr>
          <p:cNvPr id="4" name="TextBox 3">
            <a:extLst>
              <a:ext uri="{FF2B5EF4-FFF2-40B4-BE49-F238E27FC236}">
                <a16:creationId xmlns:a16="http://schemas.microsoft.com/office/drawing/2014/main" id="{164F0A93-8A3A-C4B5-4FC3-A08F0EB4176B}"/>
              </a:ext>
            </a:extLst>
          </p:cNvPr>
          <p:cNvSpPr txBox="1"/>
          <p:nvPr/>
        </p:nvSpPr>
        <p:spPr>
          <a:xfrm>
            <a:off x="4388813" y="715145"/>
            <a:ext cx="4471685" cy="1200329"/>
          </a:xfrm>
          <a:prstGeom prst="rect">
            <a:avLst/>
          </a:prstGeom>
          <a:noFill/>
        </p:spPr>
        <p:txBody>
          <a:bodyPr wrap="square" rtlCol="0">
            <a:spAutoFit/>
          </a:bodyPr>
          <a:lstStyle/>
          <a:p>
            <a:r>
              <a:rPr lang="en-CA" sz="1500" b="0" dirty="0">
                <a:solidFill>
                  <a:schemeClr val="tx1"/>
                </a:solidFill>
                <a:effectLst/>
                <a:latin typeface="Calibri" panose="020F0502020204030204" pitchFamily="34" charset="0"/>
                <a:cs typeface="Calibri" panose="020F0502020204030204" pitchFamily="34" charset="0"/>
              </a:rPr>
              <a:t>MODEL CHOICE FOR TIME-BASED SEVERITY ANALYSIS: </a:t>
            </a:r>
            <a:r>
              <a:rPr lang="en-CA" sz="1500" b="1" dirty="0">
                <a:solidFill>
                  <a:schemeClr val="bg1"/>
                </a:solidFill>
                <a:highlight>
                  <a:srgbClr val="3771B1"/>
                </a:highlight>
                <a:latin typeface="Calibri" panose="020F0502020204030204" pitchFamily="34" charset="0"/>
                <a:cs typeface="Calibri" panose="020F0502020204030204" pitchFamily="34" charset="0"/>
              </a:rPr>
              <a:t>LOGISTIC REGRESSION MODEL WITH GRIDSEARCH</a:t>
            </a:r>
          </a:p>
          <a:p>
            <a:endParaRPr lang="en-CA" b="1" dirty="0">
              <a:solidFill>
                <a:schemeClr val="bg1"/>
              </a:solidFill>
              <a:effectLst/>
              <a:highlight>
                <a:srgbClr val="3771B1"/>
              </a:highlight>
              <a:latin typeface="Calibri" panose="020F0502020204030204" pitchFamily="34" charset="0"/>
              <a:cs typeface="Calibri" panose="020F0502020204030204" pitchFamily="34" charset="0"/>
            </a:endParaRPr>
          </a:p>
          <a:p>
            <a:endParaRPr lang="en-CA" b="1" dirty="0">
              <a:solidFill>
                <a:schemeClr val="bg1"/>
              </a:solidFill>
              <a:effectLst/>
              <a:highlight>
                <a:srgbClr val="3771B1"/>
              </a:highlight>
              <a:latin typeface="Calibri" panose="020F0502020204030204" pitchFamily="34" charset="0"/>
              <a:cs typeface="Calibri" panose="020F0502020204030204" pitchFamily="34" charset="0"/>
            </a:endParaRPr>
          </a:p>
          <a:p>
            <a:endParaRPr lang="en-US" dirty="0"/>
          </a:p>
        </p:txBody>
      </p:sp>
      <p:cxnSp>
        <p:nvCxnSpPr>
          <p:cNvPr id="7" name="Straight Connector 6">
            <a:extLst>
              <a:ext uri="{FF2B5EF4-FFF2-40B4-BE49-F238E27FC236}">
                <a16:creationId xmlns:a16="http://schemas.microsoft.com/office/drawing/2014/main" id="{B0223019-BED6-B0E7-CA2E-B67EBBA87487}"/>
              </a:ext>
            </a:extLst>
          </p:cNvPr>
          <p:cNvCxnSpPr>
            <a:cxnSpLocks/>
          </p:cNvCxnSpPr>
          <p:nvPr/>
        </p:nvCxnSpPr>
        <p:spPr>
          <a:xfrm flipH="1">
            <a:off x="4011314" y="1251436"/>
            <a:ext cx="1" cy="3406383"/>
          </a:xfrm>
          <a:prstGeom prst="line">
            <a:avLst/>
          </a:prstGeom>
          <a:ln w="31750" cap="rnd" cmpd="sng">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8" name="Google Shape;2501;p75">
            <a:extLst>
              <a:ext uri="{FF2B5EF4-FFF2-40B4-BE49-F238E27FC236}">
                <a16:creationId xmlns:a16="http://schemas.microsoft.com/office/drawing/2014/main" id="{5DCDD01B-161B-2614-EA06-6D1D58A777CD}"/>
              </a:ext>
            </a:extLst>
          </p:cNvPr>
          <p:cNvGrpSpPr/>
          <p:nvPr/>
        </p:nvGrpSpPr>
        <p:grpSpPr>
          <a:xfrm>
            <a:off x="3884795" y="715145"/>
            <a:ext cx="253039" cy="373388"/>
            <a:chOff x="2595874" y="214683"/>
            <a:chExt cx="437783" cy="646000"/>
          </a:xfrm>
        </p:grpSpPr>
        <p:sp>
          <p:nvSpPr>
            <p:cNvPr id="9" name="Google Shape;2502;p75">
              <a:extLst>
                <a:ext uri="{FF2B5EF4-FFF2-40B4-BE49-F238E27FC236}">
                  <a16:creationId xmlns:a16="http://schemas.microsoft.com/office/drawing/2014/main" id="{01EC1B80-79D6-C7EC-C628-96DB4227FAA4}"/>
                </a:ext>
              </a:extLst>
            </p:cNvPr>
            <p:cNvSpPr/>
            <p:nvPr/>
          </p:nvSpPr>
          <p:spPr>
            <a:xfrm>
              <a:off x="2595874" y="214683"/>
              <a:ext cx="437783" cy="646000"/>
            </a:xfrm>
            <a:custGeom>
              <a:avLst/>
              <a:gdLst/>
              <a:ahLst/>
              <a:cxnLst/>
              <a:rect l="l" t="t" r="r" b="b"/>
              <a:pathLst>
                <a:path w="11852" h="17489" extrusionOk="0">
                  <a:moveTo>
                    <a:pt x="9100" y="3316"/>
                  </a:moveTo>
                  <a:cubicBezTo>
                    <a:pt x="9745" y="3316"/>
                    <a:pt x="10268" y="3826"/>
                    <a:pt x="10268" y="4470"/>
                  </a:cubicBezTo>
                  <a:cubicBezTo>
                    <a:pt x="10268" y="5100"/>
                    <a:pt x="9745" y="5624"/>
                    <a:pt x="9100" y="5624"/>
                  </a:cubicBezTo>
                  <a:lnTo>
                    <a:pt x="3100" y="5624"/>
                  </a:lnTo>
                  <a:cubicBezTo>
                    <a:pt x="2470" y="5624"/>
                    <a:pt x="1946" y="5100"/>
                    <a:pt x="1946" y="4470"/>
                  </a:cubicBezTo>
                  <a:cubicBezTo>
                    <a:pt x="1946" y="3826"/>
                    <a:pt x="2470" y="3316"/>
                    <a:pt x="3100" y="3316"/>
                  </a:cubicBezTo>
                  <a:close/>
                  <a:moveTo>
                    <a:pt x="886" y="0"/>
                  </a:moveTo>
                  <a:cubicBezTo>
                    <a:pt x="403" y="0"/>
                    <a:pt x="1" y="390"/>
                    <a:pt x="1" y="886"/>
                  </a:cubicBezTo>
                  <a:lnTo>
                    <a:pt x="1" y="16603"/>
                  </a:lnTo>
                  <a:cubicBezTo>
                    <a:pt x="1" y="17086"/>
                    <a:pt x="403" y="17489"/>
                    <a:pt x="886" y="17489"/>
                  </a:cubicBezTo>
                  <a:lnTo>
                    <a:pt x="10979" y="17489"/>
                  </a:lnTo>
                  <a:cubicBezTo>
                    <a:pt x="11463" y="17489"/>
                    <a:pt x="11851" y="17086"/>
                    <a:pt x="11851" y="16603"/>
                  </a:cubicBezTo>
                  <a:lnTo>
                    <a:pt x="11851" y="886"/>
                  </a:lnTo>
                  <a:cubicBezTo>
                    <a:pt x="11851" y="390"/>
                    <a:pt x="11463" y="0"/>
                    <a:pt x="10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03;p75">
              <a:extLst>
                <a:ext uri="{FF2B5EF4-FFF2-40B4-BE49-F238E27FC236}">
                  <a16:creationId xmlns:a16="http://schemas.microsoft.com/office/drawing/2014/main" id="{6EB4A1D5-65EC-6363-B4B4-B1705A8B521E}"/>
                </a:ext>
              </a:extLst>
            </p:cNvPr>
            <p:cNvSpPr/>
            <p:nvPr/>
          </p:nvSpPr>
          <p:spPr>
            <a:xfrm>
              <a:off x="2674218" y="512288"/>
              <a:ext cx="283606" cy="265211"/>
            </a:xfrm>
            <a:custGeom>
              <a:avLst/>
              <a:gdLst/>
              <a:ahLst/>
              <a:cxnLst/>
              <a:rect l="l" t="t" r="r" b="b"/>
              <a:pathLst>
                <a:path w="7678" h="7180" extrusionOk="0">
                  <a:moveTo>
                    <a:pt x="2181" y="1"/>
                  </a:moveTo>
                  <a:cubicBezTo>
                    <a:pt x="2165" y="1"/>
                    <a:pt x="2149" y="7"/>
                    <a:pt x="2134" y="23"/>
                  </a:cubicBezTo>
                  <a:lnTo>
                    <a:pt x="1194" y="828"/>
                  </a:lnTo>
                  <a:cubicBezTo>
                    <a:pt x="1167" y="842"/>
                    <a:pt x="1154" y="896"/>
                    <a:pt x="1181" y="922"/>
                  </a:cubicBezTo>
                  <a:cubicBezTo>
                    <a:pt x="1342" y="1164"/>
                    <a:pt x="1933" y="2211"/>
                    <a:pt x="1033" y="3983"/>
                  </a:cubicBezTo>
                  <a:cubicBezTo>
                    <a:pt x="0" y="6009"/>
                    <a:pt x="3087" y="6640"/>
                    <a:pt x="3087" y="6640"/>
                  </a:cubicBezTo>
                  <a:cubicBezTo>
                    <a:pt x="3087" y="6640"/>
                    <a:pt x="3624" y="6787"/>
                    <a:pt x="3932" y="7150"/>
                  </a:cubicBezTo>
                  <a:cubicBezTo>
                    <a:pt x="3946" y="7170"/>
                    <a:pt x="3966" y="7180"/>
                    <a:pt x="3986" y="7180"/>
                  </a:cubicBezTo>
                  <a:cubicBezTo>
                    <a:pt x="4006" y="7180"/>
                    <a:pt x="4026" y="7170"/>
                    <a:pt x="4040" y="7150"/>
                  </a:cubicBezTo>
                  <a:cubicBezTo>
                    <a:pt x="4349" y="6787"/>
                    <a:pt x="4872" y="6640"/>
                    <a:pt x="4872" y="6640"/>
                  </a:cubicBezTo>
                  <a:cubicBezTo>
                    <a:pt x="4872" y="6640"/>
                    <a:pt x="4912" y="6626"/>
                    <a:pt x="4979" y="6613"/>
                  </a:cubicBezTo>
                  <a:cubicBezTo>
                    <a:pt x="5047" y="6599"/>
                    <a:pt x="5140" y="6572"/>
                    <a:pt x="5261" y="6533"/>
                  </a:cubicBezTo>
                  <a:cubicBezTo>
                    <a:pt x="6053" y="6291"/>
                    <a:pt x="7677" y="5552"/>
                    <a:pt x="6872" y="3983"/>
                  </a:cubicBezTo>
                  <a:cubicBezTo>
                    <a:pt x="5972" y="2211"/>
                    <a:pt x="6563" y="1164"/>
                    <a:pt x="6724" y="922"/>
                  </a:cubicBezTo>
                  <a:cubicBezTo>
                    <a:pt x="6738" y="896"/>
                    <a:pt x="6738" y="842"/>
                    <a:pt x="6711" y="828"/>
                  </a:cubicBezTo>
                  <a:lnTo>
                    <a:pt x="5838" y="90"/>
                  </a:lnTo>
                  <a:cubicBezTo>
                    <a:pt x="5822" y="74"/>
                    <a:pt x="5806" y="68"/>
                    <a:pt x="5790" y="68"/>
                  </a:cubicBezTo>
                  <a:cubicBezTo>
                    <a:pt x="5779" y="68"/>
                    <a:pt x="5768" y="71"/>
                    <a:pt x="5758" y="76"/>
                  </a:cubicBezTo>
                  <a:cubicBezTo>
                    <a:pt x="5650" y="130"/>
                    <a:pt x="5543" y="103"/>
                    <a:pt x="5449" y="144"/>
                  </a:cubicBezTo>
                  <a:cubicBezTo>
                    <a:pt x="5191" y="237"/>
                    <a:pt x="4968" y="272"/>
                    <a:pt x="4780" y="272"/>
                  </a:cubicBezTo>
                  <a:cubicBezTo>
                    <a:pt x="4373" y="272"/>
                    <a:pt x="4127" y="110"/>
                    <a:pt x="4027" y="37"/>
                  </a:cubicBezTo>
                  <a:cubicBezTo>
                    <a:pt x="4013" y="23"/>
                    <a:pt x="3996" y="17"/>
                    <a:pt x="3979" y="17"/>
                  </a:cubicBezTo>
                  <a:cubicBezTo>
                    <a:pt x="3963" y="17"/>
                    <a:pt x="3946" y="23"/>
                    <a:pt x="3932" y="37"/>
                  </a:cubicBezTo>
                  <a:cubicBezTo>
                    <a:pt x="3843" y="118"/>
                    <a:pt x="3605" y="278"/>
                    <a:pt x="3205" y="278"/>
                  </a:cubicBezTo>
                  <a:cubicBezTo>
                    <a:pt x="2945" y="278"/>
                    <a:pt x="2616" y="211"/>
                    <a:pt x="2214" y="10"/>
                  </a:cubicBezTo>
                  <a:cubicBezTo>
                    <a:pt x="2203" y="4"/>
                    <a:pt x="2192" y="1"/>
                    <a:pt x="21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04;p75">
              <a:extLst>
                <a:ext uri="{FF2B5EF4-FFF2-40B4-BE49-F238E27FC236}">
                  <a16:creationId xmlns:a16="http://schemas.microsoft.com/office/drawing/2014/main" id="{00AA1C91-4534-107F-1202-993945CF1ABF}"/>
                </a:ext>
              </a:extLst>
            </p:cNvPr>
            <p:cNvSpPr/>
            <p:nvPr/>
          </p:nvSpPr>
          <p:spPr>
            <a:xfrm>
              <a:off x="2765897" y="577594"/>
              <a:ext cx="111108" cy="103942"/>
            </a:xfrm>
            <a:custGeom>
              <a:avLst/>
              <a:gdLst/>
              <a:ahLst/>
              <a:cxnLst/>
              <a:rect l="l" t="t" r="r" b="b"/>
              <a:pathLst>
                <a:path w="3008" h="2814" extrusionOk="0">
                  <a:moveTo>
                    <a:pt x="1504" y="0"/>
                  </a:moveTo>
                  <a:cubicBezTo>
                    <a:pt x="1478" y="0"/>
                    <a:pt x="1451" y="13"/>
                    <a:pt x="1437" y="40"/>
                  </a:cubicBezTo>
                  <a:lnTo>
                    <a:pt x="1021" y="885"/>
                  </a:lnTo>
                  <a:lnTo>
                    <a:pt x="81" y="1020"/>
                  </a:lnTo>
                  <a:cubicBezTo>
                    <a:pt x="28" y="1020"/>
                    <a:pt x="1" y="1100"/>
                    <a:pt x="41" y="1141"/>
                  </a:cubicBezTo>
                  <a:lnTo>
                    <a:pt x="725" y="1798"/>
                  </a:lnTo>
                  <a:lnTo>
                    <a:pt x="564" y="2737"/>
                  </a:lnTo>
                  <a:cubicBezTo>
                    <a:pt x="554" y="2779"/>
                    <a:pt x="593" y="2814"/>
                    <a:pt x="636" y="2814"/>
                  </a:cubicBezTo>
                  <a:cubicBezTo>
                    <a:pt x="648" y="2814"/>
                    <a:pt x="660" y="2811"/>
                    <a:pt x="672" y="2805"/>
                  </a:cubicBezTo>
                  <a:lnTo>
                    <a:pt x="1504" y="2376"/>
                  </a:lnTo>
                  <a:lnTo>
                    <a:pt x="2336" y="2805"/>
                  </a:lnTo>
                  <a:cubicBezTo>
                    <a:pt x="2348" y="2811"/>
                    <a:pt x="2360" y="2814"/>
                    <a:pt x="2372" y="2814"/>
                  </a:cubicBezTo>
                  <a:cubicBezTo>
                    <a:pt x="2415" y="2814"/>
                    <a:pt x="2454" y="2779"/>
                    <a:pt x="2443" y="2737"/>
                  </a:cubicBezTo>
                  <a:lnTo>
                    <a:pt x="2282" y="1798"/>
                  </a:lnTo>
                  <a:lnTo>
                    <a:pt x="2967" y="1141"/>
                  </a:lnTo>
                  <a:cubicBezTo>
                    <a:pt x="3007" y="1100"/>
                    <a:pt x="2980" y="1020"/>
                    <a:pt x="2927" y="1020"/>
                  </a:cubicBezTo>
                  <a:lnTo>
                    <a:pt x="1987" y="885"/>
                  </a:lnTo>
                  <a:lnTo>
                    <a:pt x="1572" y="40"/>
                  </a:lnTo>
                  <a:cubicBezTo>
                    <a:pt x="1558" y="13"/>
                    <a:pt x="1531" y="0"/>
                    <a:pt x="1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2" name="Table 12">
            <a:extLst>
              <a:ext uri="{FF2B5EF4-FFF2-40B4-BE49-F238E27FC236}">
                <a16:creationId xmlns:a16="http://schemas.microsoft.com/office/drawing/2014/main" id="{69B614D8-432E-077A-0393-BA8790C9D6E1}"/>
              </a:ext>
            </a:extLst>
          </p:cNvPr>
          <p:cNvGraphicFramePr>
            <a:graphicFrameLocks noGrp="1"/>
          </p:cNvGraphicFramePr>
          <p:nvPr>
            <p:extLst>
              <p:ext uri="{D42A27DB-BD31-4B8C-83A1-F6EECF244321}">
                <p14:modId xmlns:p14="http://schemas.microsoft.com/office/powerpoint/2010/main" val="1414843169"/>
              </p:ext>
            </p:extLst>
          </p:nvPr>
        </p:nvGraphicFramePr>
        <p:xfrm>
          <a:off x="4455499" y="1551888"/>
          <a:ext cx="4412780" cy="1828800"/>
        </p:xfrm>
        <a:graphic>
          <a:graphicData uri="http://schemas.openxmlformats.org/drawingml/2006/table">
            <a:tbl>
              <a:tblPr firstRow="1" bandRow="1">
                <a:tableStyleId>{DF1C2181-3EFF-479F-B89F-ECB06A14AB52}</a:tableStyleId>
              </a:tblPr>
              <a:tblGrid>
                <a:gridCol w="882556">
                  <a:extLst>
                    <a:ext uri="{9D8B030D-6E8A-4147-A177-3AD203B41FA5}">
                      <a16:colId xmlns:a16="http://schemas.microsoft.com/office/drawing/2014/main" val="3268940922"/>
                    </a:ext>
                  </a:extLst>
                </a:gridCol>
                <a:gridCol w="882556">
                  <a:extLst>
                    <a:ext uri="{9D8B030D-6E8A-4147-A177-3AD203B41FA5}">
                      <a16:colId xmlns:a16="http://schemas.microsoft.com/office/drawing/2014/main" val="1340130221"/>
                    </a:ext>
                  </a:extLst>
                </a:gridCol>
                <a:gridCol w="882556">
                  <a:extLst>
                    <a:ext uri="{9D8B030D-6E8A-4147-A177-3AD203B41FA5}">
                      <a16:colId xmlns:a16="http://schemas.microsoft.com/office/drawing/2014/main" val="2369489856"/>
                    </a:ext>
                  </a:extLst>
                </a:gridCol>
                <a:gridCol w="882556">
                  <a:extLst>
                    <a:ext uri="{9D8B030D-6E8A-4147-A177-3AD203B41FA5}">
                      <a16:colId xmlns:a16="http://schemas.microsoft.com/office/drawing/2014/main" val="2558091799"/>
                    </a:ext>
                  </a:extLst>
                </a:gridCol>
                <a:gridCol w="882556">
                  <a:extLst>
                    <a:ext uri="{9D8B030D-6E8A-4147-A177-3AD203B41FA5}">
                      <a16:colId xmlns:a16="http://schemas.microsoft.com/office/drawing/2014/main" val="875277131"/>
                    </a:ext>
                  </a:extLst>
                </a:gridCol>
              </a:tblGrid>
              <a:tr h="266142">
                <a:tc>
                  <a:txBody>
                    <a:bodyPr/>
                    <a:lstStyle/>
                    <a:p>
                      <a:endParaRPr lang="en-US" sz="1200">
                        <a:latin typeface="Calibri" panose="020F0502020204030204" pitchFamily="34" charset="0"/>
                        <a:cs typeface="Calibri" panose="020F0502020204030204" pitchFamily="34" charset="0"/>
                      </a:endParaRPr>
                    </a:p>
                  </a:txBody>
                  <a:tcPr/>
                </a:tc>
                <a:tc>
                  <a:txBody>
                    <a:bodyPr/>
                    <a:lstStyle/>
                    <a:p>
                      <a:r>
                        <a:rPr lang="en-CA" sz="1200" b="0" i="0" u="none" strike="noStrike" cap="none">
                          <a:solidFill>
                            <a:srgbClr val="000000"/>
                          </a:solidFill>
                          <a:effectLst/>
                          <a:latin typeface="Calibri" panose="020F0502020204030204" pitchFamily="34" charset="0"/>
                          <a:ea typeface="Arial"/>
                          <a:cs typeface="Calibri" panose="020F0502020204030204" pitchFamily="34" charset="0"/>
                          <a:sym typeface="Arial"/>
                        </a:rPr>
                        <a:t>precision</a:t>
                      </a:r>
                      <a:endParaRPr lang="en-US" sz="1200">
                        <a:latin typeface="Calibri" panose="020F0502020204030204" pitchFamily="34" charset="0"/>
                        <a:cs typeface="Calibri" panose="020F0502020204030204" pitchFamily="34" charset="0"/>
                      </a:endParaRPr>
                    </a:p>
                  </a:txBody>
                  <a:tcPr/>
                </a:tc>
                <a:tc>
                  <a:txBody>
                    <a:bodyPr/>
                    <a:lstStyle/>
                    <a:p>
                      <a:r>
                        <a:rPr lang="en-CA" sz="1200" b="0" i="0" u="none" strike="noStrike" cap="none">
                          <a:solidFill>
                            <a:srgbClr val="000000"/>
                          </a:solidFill>
                          <a:effectLst/>
                          <a:latin typeface="Calibri" panose="020F0502020204030204" pitchFamily="34" charset="0"/>
                          <a:ea typeface="Arial"/>
                          <a:cs typeface="Calibri" panose="020F0502020204030204" pitchFamily="34" charset="0"/>
                          <a:sym typeface="Arial"/>
                        </a:rPr>
                        <a:t>recall</a:t>
                      </a:r>
                      <a:endParaRPr lang="en-US" sz="1200">
                        <a:latin typeface="Calibri" panose="020F0502020204030204" pitchFamily="34" charset="0"/>
                        <a:cs typeface="Calibri" panose="020F0502020204030204" pitchFamily="34" charset="0"/>
                      </a:endParaRPr>
                    </a:p>
                  </a:txBody>
                  <a:tcPr/>
                </a:tc>
                <a:tc>
                  <a:txBody>
                    <a:bodyPr/>
                    <a:lstStyle/>
                    <a:p>
                      <a:r>
                        <a:rPr lang="en-CA" sz="1200" b="0" i="0" u="none" strike="noStrike" cap="none">
                          <a:solidFill>
                            <a:srgbClr val="000000"/>
                          </a:solidFill>
                          <a:effectLst/>
                          <a:latin typeface="Calibri" panose="020F0502020204030204" pitchFamily="34" charset="0"/>
                          <a:ea typeface="Arial"/>
                          <a:cs typeface="Calibri" panose="020F0502020204030204" pitchFamily="34" charset="0"/>
                          <a:sym typeface="Arial"/>
                        </a:rPr>
                        <a:t>f1-score </a:t>
                      </a:r>
                      <a:endParaRPr lang="en-US" sz="1200">
                        <a:latin typeface="Calibri" panose="020F0502020204030204" pitchFamily="34" charset="0"/>
                        <a:cs typeface="Calibri" panose="020F0502020204030204" pitchFamily="34" charset="0"/>
                      </a:endParaRPr>
                    </a:p>
                  </a:txBody>
                  <a:tcPr/>
                </a:tc>
                <a:tc>
                  <a:txBody>
                    <a:bodyPr/>
                    <a:lstStyle/>
                    <a:p>
                      <a:r>
                        <a:rPr lang="en-CA" sz="1200" b="0" i="0" u="none" strike="noStrike" cap="none">
                          <a:solidFill>
                            <a:srgbClr val="000000"/>
                          </a:solidFill>
                          <a:effectLst/>
                          <a:latin typeface="Calibri" panose="020F0502020204030204" pitchFamily="34" charset="0"/>
                          <a:ea typeface="Arial"/>
                          <a:cs typeface="Calibri" panose="020F0502020204030204" pitchFamily="34" charset="0"/>
                          <a:sym typeface="Arial"/>
                        </a:rPr>
                        <a:t>support</a:t>
                      </a:r>
                      <a:endParaRPr lang="en-US" sz="12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08697286"/>
                  </a:ext>
                </a:extLst>
              </a:tr>
              <a:tr h="271421">
                <a:tc>
                  <a:txBody>
                    <a:bodyPr/>
                    <a:lstStyle/>
                    <a:p>
                      <a:r>
                        <a:rPr lang="en-US" sz="1200">
                          <a:latin typeface="Calibri" panose="020F0502020204030204" pitchFamily="34" charset="0"/>
                          <a:cs typeface="Calibri" panose="020F0502020204030204" pitchFamily="34" charset="0"/>
                        </a:rPr>
                        <a:t>0</a:t>
                      </a:r>
                    </a:p>
                  </a:txBody>
                  <a:tcPr/>
                </a:tc>
                <a:tc>
                  <a:txBody>
                    <a:bodyPr/>
                    <a:lstStyle/>
                    <a:p>
                      <a:r>
                        <a:rPr lang="en-CA" sz="1200" b="0" i="0" u="none" strike="noStrike" cap="none">
                          <a:solidFill>
                            <a:srgbClr val="000000"/>
                          </a:solidFill>
                          <a:effectLst/>
                          <a:latin typeface="Calibri" panose="020F0502020204030204" pitchFamily="34" charset="0"/>
                          <a:ea typeface="Arial"/>
                          <a:cs typeface="Calibri" panose="020F0502020204030204" pitchFamily="34" charset="0"/>
                          <a:sym typeface="Arial"/>
                        </a:rPr>
                        <a:t>0.54</a:t>
                      </a:r>
                      <a:endParaRPr lang="en-US" sz="1200">
                        <a:latin typeface="Calibri" panose="020F0502020204030204" pitchFamily="34" charset="0"/>
                        <a:cs typeface="Calibri" panose="020F0502020204030204" pitchFamily="34" charset="0"/>
                      </a:endParaRPr>
                    </a:p>
                  </a:txBody>
                  <a:tcPr/>
                </a:tc>
                <a:tc>
                  <a:txBody>
                    <a:bodyPr/>
                    <a:lstStyle/>
                    <a:p>
                      <a:r>
                        <a:rPr lang="en-CA" sz="1200" b="0" i="0" u="none" strike="noStrike" cap="none">
                          <a:solidFill>
                            <a:srgbClr val="000000"/>
                          </a:solidFill>
                          <a:effectLst/>
                          <a:latin typeface="Calibri" panose="020F0502020204030204" pitchFamily="34" charset="0"/>
                          <a:ea typeface="Arial"/>
                          <a:cs typeface="Calibri" panose="020F0502020204030204" pitchFamily="34" charset="0"/>
                          <a:sym typeface="Arial"/>
                        </a:rPr>
                        <a:t>0.58</a:t>
                      </a:r>
                      <a:endParaRPr lang="en-US" sz="1200">
                        <a:latin typeface="Calibri" panose="020F0502020204030204" pitchFamily="34" charset="0"/>
                        <a:cs typeface="Calibri" panose="020F0502020204030204" pitchFamily="34" charset="0"/>
                      </a:endParaRPr>
                    </a:p>
                  </a:txBody>
                  <a:tcPr/>
                </a:tc>
                <a:tc>
                  <a:txBody>
                    <a:bodyPr/>
                    <a:lstStyle/>
                    <a:p>
                      <a:r>
                        <a:rPr lang="en-CA" sz="1200" b="0" i="0" u="none" strike="noStrike" cap="none">
                          <a:solidFill>
                            <a:srgbClr val="000000"/>
                          </a:solidFill>
                          <a:effectLst/>
                          <a:latin typeface="Calibri" panose="020F0502020204030204" pitchFamily="34" charset="0"/>
                          <a:ea typeface="Arial"/>
                          <a:cs typeface="Calibri" panose="020F0502020204030204" pitchFamily="34" charset="0"/>
                          <a:sym typeface="Arial"/>
                        </a:rPr>
                        <a:t>0.56</a:t>
                      </a:r>
                      <a:endParaRPr lang="en-US" sz="1200">
                        <a:latin typeface="Calibri" panose="020F0502020204030204" pitchFamily="34" charset="0"/>
                        <a:cs typeface="Calibri" panose="020F0502020204030204" pitchFamily="34" charset="0"/>
                      </a:endParaRPr>
                    </a:p>
                  </a:txBody>
                  <a:tcPr/>
                </a:tc>
                <a:tc>
                  <a:txBody>
                    <a:bodyPr/>
                    <a:lstStyle/>
                    <a:p>
                      <a:r>
                        <a:rPr lang="en-CA" sz="1200" b="0" i="0" u="none" strike="noStrike" cap="none">
                          <a:solidFill>
                            <a:srgbClr val="000000"/>
                          </a:solidFill>
                          <a:effectLst/>
                          <a:latin typeface="Calibri" panose="020F0502020204030204" pitchFamily="34" charset="0"/>
                          <a:cs typeface="Calibri" panose="020F0502020204030204" pitchFamily="34" charset="0"/>
                          <a:sym typeface="Arial"/>
                        </a:rPr>
                        <a:t>883</a:t>
                      </a:r>
                      <a:endParaRPr lang="en-US" sz="12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37148277"/>
                  </a:ext>
                </a:extLst>
              </a:tr>
              <a:tr h="271421">
                <a:tc>
                  <a:txBody>
                    <a:bodyPr/>
                    <a:lstStyle/>
                    <a:p>
                      <a:r>
                        <a:rPr lang="en-US" sz="1200">
                          <a:latin typeface="Calibri" panose="020F0502020204030204" pitchFamily="34" charset="0"/>
                          <a:cs typeface="Calibri" panose="020F0502020204030204" pitchFamily="34" charset="0"/>
                        </a:rPr>
                        <a:t>1</a:t>
                      </a:r>
                    </a:p>
                  </a:txBody>
                  <a:tcPr/>
                </a:tc>
                <a:tc>
                  <a:txBody>
                    <a:bodyPr/>
                    <a:lstStyle/>
                    <a:p>
                      <a:r>
                        <a:rPr lang="en-US" altLang="zh-CN" sz="1200">
                          <a:latin typeface="Calibri" panose="020F0502020204030204" pitchFamily="34" charset="0"/>
                          <a:cs typeface="Calibri" panose="020F0502020204030204" pitchFamily="34" charset="0"/>
                        </a:rPr>
                        <a:t>0.52</a:t>
                      </a:r>
                      <a:endParaRPr lang="en-US" sz="1200">
                        <a:latin typeface="Calibri" panose="020F0502020204030204" pitchFamily="34" charset="0"/>
                        <a:cs typeface="Calibri" panose="020F0502020204030204" pitchFamily="34" charset="0"/>
                      </a:endParaRPr>
                    </a:p>
                  </a:txBody>
                  <a:tcPr/>
                </a:tc>
                <a:tc>
                  <a:txBody>
                    <a:bodyPr/>
                    <a:lstStyle/>
                    <a:p>
                      <a:r>
                        <a:rPr lang="en-US" altLang="zh-CN" sz="1200">
                          <a:latin typeface="Calibri" panose="020F0502020204030204" pitchFamily="34" charset="0"/>
                          <a:cs typeface="Calibri" panose="020F0502020204030204" pitchFamily="34" charset="0"/>
                        </a:rPr>
                        <a:t>0.48</a:t>
                      </a:r>
                      <a:endParaRPr lang="en-US" sz="1200">
                        <a:latin typeface="Calibri" panose="020F0502020204030204" pitchFamily="34" charset="0"/>
                        <a:cs typeface="Calibri" panose="020F0502020204030204" pitchFamily="34" charset="0"/>
                      </a:endParaRPr>
                    </a:p>
                  </a:txBody>
                  <a:tcPr/>
                </a:tc>
                <a:tc>
                  <a:txBody>
                    <a:bodyPr/>
                    <a:lstStyle/>
                    <a:p>
                      <a:r>
                        <a:rPr lang="en-US" altLang="zh-CN" sz="1200">
                          <a:latin typeface="Calibri" panose="020F0502020204030204" pitchFamily="34" charset="0"/>
                          <a:cs typeface="Calibri" panose="020F0502020204030204" pitchFamily="34" charset="0"/>
                        </a:rPr>
                        <a:t>0.50</a:t>
                      </a:r>
                      <a:endParaRPr lang="en-US" sz="1200">
                        <a:latin typeface="Calibri" panose="020F0502020204030204" pitchFamily="34" charset="0"/>
                        <a:cs typeface="Calibri" panose="020F0502020204030204" pitchFamily="34" charset="0"/>
                      </a:endParaRPr>
                    </a:p>
                  </a:txBody>
                  <a:tcPr/>
                </a:tc>
                <a:tc>
                  <a:txBody>
                    <a:bodyPr/>
                    <a:lstStyle/>
                    <a:p>
                      <a:r>
                        <a:rPr lang="en-US" altLang="zh-CN" sz="1200">
                          <a:latin typeface="Calibri" panose="020F0502020204030204" pitchFamily="34" charset="0"/>
                          <a:cs typeface="Calibri" panose="020F0502020204030204" pitchFamily="34" charset="0"/>
                        </a:rPr>
                        <a:t>830</a:t>
                      </a:r>
                      <a:endParaRPr lang="en-US" sz="12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28243273"/>
                  </a:ext>
                </a:extLst>
              </a:tr>
              <a:tr h="271421">
                <a:tc>
                  <a:txBody>
                    <a:bodyPr/>
                    <a:lstStyle/>
                    <a:p>
                      <a:r>
                        <a:rPr lang="en-CA" sz="1200" b="0" i="0" u="none" strike="noStrike" cap="none">
                          <a:solidFill>
                            <a:srgbClr val="000000"/>
                          </a:solidFill>
                          <a:effectLst/>
                          <a:latin typeface="Calibri" panose="020F0502020204030204" pitchFamily="34" charset="0"/>
                          <a:ea typeface="Arial"/>
                          <a:cs typeface="Calibri" panose="020F0502020204030204" pitchFamily="34" charset="0"/>
                          <a:sym typeface="Arial"/>
                        </a:rPr>
                        <a:t>accuracy</a:t>
                      </a:r>
                      <a:endParaRPr lang="en-US" sz="1200">
                        <a:latin typeface="Calibri" panose="020F0502020204030204" pitchFamily="34" charset="0"/>
                        <a:cs typeface="Calibri" panose="020F0502020204030204" pitchFamily="34" charset="0"/>
                      </a:endParaRPr>
                    </a:p>
                  </a:txBody>
                  <a:tcPr/>
                </a:tc>
                <a:tc>
                  <a:txBody>
                    <a:bodyPr/>
                    <a:lstStyle/>
                    <a:p>
                      <a:endParaRPr lang="en-US" sz="1200">
                        <a:latin typeface="Calibri" panose="020F0502020204030204" pitchFamily="34" charset="0"/>
                        <a:cs typeface="Calibri" panose="020F0502020204030204" pitchFamily="34" charset="0"/>
                      </a:endParaRPr>
                    </a:p>
                  </a:txBody>
                  <a:tcPr/>
                </a:tc>
                <a:tc>
                  <a:txBody>
                    <a:bodyPr/>
                    <a:lstStyle/>
                    <a:p>
                      <a:endParaRPr lang="en-US" sz="1200">
                        <a:latin typeface="Calibri" panose="020F0502020204030204" pitchFamily="34" charset="0"/>
                        <a:cs typeface="Calibri" panose="020F0502020204030204" pitchFamily="34" charset="0"/>
                      </a:endParaRPr>
                    </a:p>
                  </a:txBody>
                  <a:tcPr/>
                </a:tc>
                <a:tc>
                  <a:txBody>
                    <a:bodyPr/>
                    <a:lstStyle/>
                    <a:p>
                      <a:r>
                        <a:rPr lang="en-US" altLang="zh-CN" sz="1200">
                          <a:latin typeface="Calibri" panose="020F0502020204030204" pitchFamily="34" charset="0"/>
                          <a:cs typeface="Calibri" panose="020F0502020204030204" pitchFamily="34" charset="0"/>
                        </a:rPr>
                        <a:t>0.53</a:t>
                      </a:r>
                      <a:endParaRPr lang="en-US" sz="1200">
                        <a:latin typeface="Calibri" panose="020F0502020204030204" pitchFamily="34" charset="0"/>
                        <a:cs typeface="Calibri" panose="020F0502020204030204" pitchFamily="34" charset="0"/>
                      </a:endParaRPr>
                    </a:p>
                  </a:txBody>
                  <a:tcPr/>
                </a:tc>
                <a:tc>
                  <a:txBody>
                    <a:bodyPr/>
                    <a:lstStyle/>
                    <a:p>
                      <a:r>
                        <a:rPr lang="en-US" altLang="zh-CN" sz="1200">
                          <a:latin typeface="Calibri" panose="020F0502020204030204" pitchFamily="34" charset="0"/>
                          <a:cs typeface="Calibri" panose="020F0502020204030204" pitchFamily="34" charset="0"/>
                        </a:rPr>
                        <a:t>1713</a:t>
                      </a:r>
                      <a:endParaRPr lang="en-US" sz="12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67610142"/>
                  </a:ext>
                </a:extLst>
              </a:tr>
              <a:tr h="271421">
                <a:tc>
                  <a:txBody>
                    <a:bodyPr/>
                    <a:lstStyle/>
                    <a:p>
                      <a:r>
                        <a:rPr lang="en-CA" sz="1200" b="0" i="0" u="none" strike="noStrike" cap="none">
                          <a:solidFill>
                            <a:srgbClr val="000000"/>
                          </a:solidFill>
                          <a:effectLst/>
                          <a:latin typeface="Calibri" panose="020F0502020204030204" pitchFamily="34" charset="0"/>
                          <a:ea typeface="Arial"/>
                          <a:cs typeface="Calibri" panose="020F0502020204030204" pitchFamily="34" charset="0"/>
                          <a:sym typeface="Arial"/>
                        </a:rPr>
                        <a:t>macro avg </a:t>
                      </a:r>
                      <a:endParaRPr lang="en-US" sz="1200">
                        <a:latin typeface="Calibri" panose="020F0502020204030204" pitchFamily="34" charset="0"/>
                        <a:cs typeface="Calibri" panose="020F0502020204030204" pitchFamily="34" charset="0"/>
                      </a:endParaRPr>
                    </a:p>
                  </a:txBody>
                  <a:tcPr/>
                </a:tc>
                <a:tc>
                  <a:txBody>
                    <a:bodyPr/>
                    <a:lstStyle/>
                    <a:p>
                      <a:r>
                        <a:rPr lang="en-US" altLang="zh-CN" sz="1200">
                          <a:latin typeface="Calibri" panose="020F0502020204030204" pitchFamily="34" charset="0"/>
                          <a:cs typeface="Calibri" panose="020F0502020204030204" pitchFamily="34" charset="0"/>
                        </a:rPr>
                        <a:t>0.53</a:t>
                      </a:r>
                      <a:endParaRPr lang="en-US" sz="1200">
                        <a:latin typeface="Calibri" panose="020F0502020204030204" pitchFamily="34" charset="0"/>
                        <a:cs typeface="Calibri" panose="020F0502020204030204" pitchFamily="34" charset="0"/>
                      </a:endParaRPr>
                    </a:p>
                  </a:txBody>
                  <a:tcPr/>
                </a:tc>
                <a:tc>
                  <a:txBody>
                    <a:bodyPr/>
                    <a:lstStyle/>
                    <a:p>
                      <a:r>
                        <a:rPr lang="en-US" altLang="zh-CN" sz="1200">
                          <a:latin typeface="Calibri" panose="020F0502020204030204" pitchFamily="34" charset="0"/>
                          <a:cs typeface="Calibri" panose="020F0502020204030204" pitchFamily="34" charset="0"/>
                        </a:rPr>
                        <a:t>0.53</a:t>
                      </a:r>
                      <a:endParaRPr lang="en-US" sz="1200">
                        <a:latin typeface="Calibri" panose="020F0502020204030204" pitchFamily="34" charset="0"/>
                        <a:cs typeface="Calibri" panose="020F0502020204030204" pitchFamily="34" charset="0"/>
                      </a:endParaRPr>
                    </a:p>
                  </a:txBody>
                  <a:tcPr/>
                </a:tc>
                <a:tc>
                  <a:txBody>
                    <a:bodyPr/>
                    <a:lstStyle/>
                    <a:p>
                      <a:r>
                        <a:rPr lang="en-US" altLang="zh-CN" sz="1200">
                          <a:latin typeface="Calibri" panose="020F0502020204030204" pitchFamily="34" charset="0"/>
                          <a:cs typeface="Calibri" panose="020F0502020204030204" pitchFamily="34" charset="0"/>
                        </a:rPr>
                        <a:t>0.53</a:t>
                      </a:r>
                      <a:endParaRPr lang="en-US" sz="1200">
                        <a:latin typeface="Calibri" panose="020F0502020204030204" pitchFamily="34" charset="0"/>
                        <a:cs typeface="Calibri" panose="020F0502020204030204" pitchFamily="34" charset="0"/>
                      </a:endParaRPr>
                    </a:p>
                  </a:txBody>
                  <a:tcPr/>
                </a:tc>
                <a:tc>
                  <a:txBody>
                    <a:bodyPr/>
                    <a:lstStyle/>
                    <a:p>
                      <a:r>
                        <a:rPr lang="en-US" altLang="zh-CN" sz="1200">
                          <a:latin typeface="Calibri" panose="020F0502020204030204" pitchFamily="34" charset="0"/>
                          <a:cs typeface="Calibri" panose="020F0502020204030204" pitchFamily="34" charset="0"/>
                        </a:rPr>
                        <a:t>1713</a:t>
                      </a:r>
                      <a:endParaRPr lang="en-US" sz="12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739413174"/>
                  </a:ext>
                </a:extLst>
              </a:tr>
              <a:tr h="409153">
                <a:tc>
                  <a:txBody>
                    <a:bodyPr/>
                    <a:lstStyle/>
                    <a:p>
                      <a:r>
                        <a:rPr lang="en-CA" sz="1200" b="0" i="0" u="none" strike="noStrike" cap="none">
                          <a:solidFill>
                            <a:srgbClr val="000000"/>
                          </a:solidFill>
                          <a:effectLst/>
                          <a:latin typeface="Calibri" panose="020F0502020204030204" pitchFamily="34" charset="0"/>
                          <a:ea typeface="Arial"/>
                          <a:cs typeface="Calibri" panose="020F0502020204030204" pitchFamily="34" charset="0"/>
                          <a:sym typeface="Arial"/>
                        </a:rPr>
                        <a:t>weighted avg </a:t>
                      </a:r>
                      <a:endParaRPr lang="en-US" sz="1200">
                        <a:latin typeface="Calibri" panose="020F0502020204030204" pitchFamily="34" charset="0"/>
                        <a:cs typeface="Calibri" panose="020F0502020204030204" pitchFamily="34" charset="0"/>
                      </a:endParaRPr>
                    </a:p>
                  </a:txBody>
                  <a:tcPr/>
                </a:tc>
                <a:tc>
                  <a:txBody>
                    <a:bodyPr/>
                    <a:lstStyle/>
                    <a:p>
                      <a:r>
                        <a:rPr lang="en-US" altLang="zh-CN" sz="1200">
                          <a:latin typeface="Calibri" panose="020F0502020204030204" pitchFamily="34" charset="0"/>
                          <a:cs typeface="Calibri" panose="020F0502020204030204" pitchFamily="34" charset="0"/>
                        </a:rPr>
                        <a:t>0.53</a:t>
                      </a:r>
                      <a:endParaRPr lang="en-US" sz="1200">
                        <a:latin typeface="Calibri" panose="020F0502020204030204" pitchFamily="34" charset="0"/>
                        <a:cs typeface="Calibri" panose="020F0502020204030204" pitchFamily="34" charset="0"/>
                      </a:endParaRPr>
                    </a:p>
                  </a:txBody>
                  <a:tcPr/>
                </a:tc>
                <a:tc>
                  <a:txBody>
                    <a:bodyPr/>
                    <a:lstStyle/>
                    <a:p>
                      <a:r>
                        <a:rPr lang="en-US" altLang="zh-CN" sz="1200">
                          <a:latin typeface="Calibri" panose="020F0502020204030204" pitchFamily="34" charset="0"/>
                          <a:cs typeface="Calibri" panose="020F0502020204030204" pitchFamily="34" charset="0"/>
                        </a:rPr>
                        <a:t>0.53</a:t>
                      </a:r>
                      <a:endParaRPr lang="en-US" sz="1200">
                        <a:latin typeface="Calibri" panose="020F0502020204030204" pitchFamily="34" charset="0"/>
                        <a:cs typeface="Calibri" panose="020F0502020204030204" pitchFamily="34" charset="0"/>
                      </a:endParaRPr>
                    </a:p>
                  </a:txBody>
                  <a:tcPr/>
                </a:tc>
                <a:tc>
                  <a:txBody>
                    <a:bodyPr/>
                    <a:lstStyle/>
                    <a:p>
                      <a:r>
                        <a:rPr lang="en-US" altLang="zh-CN" sz="1200" dirty="0">
                          <a:latin typeface="Calibri" panose="020F0502020204030204" pitchFamily="34" charset="0"/>
                          <a:cs typeface="Calibri" panose="020F0502020204030204" pitchFamily="34" charset="0"/>
                        </a:rPr>
                        <a:t>0.53</a:t>
                      </a:r>
                      <a:endParaRPr lang="en-US" sz="1200" dirty="0">
                        <a:latin typeface="Calibri" panose="020F0502020204030204" pitchFamily="34" charset="0"/>
                        <a:cs typeface="Calibri" panose="020F0502020204030204" pitchFamily="34" charset="0"/>
                      </a:endParaRPr>
                    </a:p>
                  </a:txBody>
                  <a:tcPr/>
                </a:tc>
                <a:tc>
                  <a:txBody>
                    <a:bodyPr/>
                    <a:lstStyle/>
                    <a:p>
                      <a:r>
                        <a:rPr lang="en-US" altLang="zh-CN" sz="1200" dirty="0">
                          <a:latin typeface="Calibri" panose="020F0502020204030204" pitchFamily="34" charset="0"/>
                          <a:cs typeface="Calibri" panose="020F0502020204030204" pitchFamily="34" charset="0"/>
                        </a:rPr>
                        <a:t>1713</a:t>
                      </a:r>
                      <a:endParaRPr lang="en-US"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37833372"/>
                  </a:ext>
                </a:extLst>
              </a:tr>
            </a:tbl>
          </a:graphicData>
        </a:graphic>
      </p:graphicFrame>
      <p:sp>
        <p:nvSpPr>
          <p:cNvPr id="6" name="TextBox 5">
            <a:extLst>
              <a:ext uri="{FF2B5EF4-FFF2-40B4-BE49-F238E27FC236}">
                <a16:creationId xmlns:a16="http://schemas.microsoft.com/office/drawing/2014/main" id="{3B509591-CCAD-9326-3064-5B669F813181}"/>
              </a:ext>
            </a:extLst>
          </p:cNvPr>
          <p:cNvSpPr txBox="1"/>
          <p:nvPr/>
        </p:nvSpPr>
        <p:spPr>
          <a:xfrm>
            <a:off x="4388812" y="1251436"/>
            <a:ext cx="2044633" cy="523220"/>
          </a:xfrm>
          <a:prstGeom prst="rect">
            <a:avLst/>
          </a:prstGeom>
          <a:noFill/>
        </p:spPr>
        <p:txBody>
          <a:bodyPr wrap="square" rtlCol="0">
            <a:spAutoFit/>
          </a:bodyPr>
          <a:lstStyle/>
          <a:p>
            <a:pPr marL="285750" indent="-285750">
              <a:buFont typeface="Wingdings" pitchFamily="2" charset="2"/>
              <a:buChar char="Ø"/>
            </a:pPr>
            <a:r>
              <a:rPr lang="en-US" b="0" dirty="0">
                <a:solidFill>
                  <a:schemeClr val="tx1"/>
                </a:solidFill>
                <a:effectLst/>
                <a:latin typeface="Calibri" panose="020F0502020204030204" pitchFamily="34" charset="0"/>
                <a:cs typeface="Calibri" panose="020F0502020204030204" pitchFamily="34" charset="0"/>
              </a:rPr>
              <a:t>C</a:t>
            </a:r>
            <a:r>
              <a:rPr lang="en-CA" b="0" dirty="0" err="1">
                <a:solidFill>
                  <a:schemeClr val="tx1"/>
                </a:solidFill>
                <a:effectLst/>
                <a:latin typeface="Calibri" panose="020F0502020204030204" pitchFamily="34" charset="0"/>
                <a:cs typeface="Calibri" panose="020F0502020204030204" pitchFamily="34" charset="0"/>
              </a:rPr>
              <a:t>onfusion</a:t>
            </a:r>
            <a:r>
              <a:rPr lang="en-CA" b="0" dirty="0">
                <a:solidFill>
                  <a:schemeClr val="tx1"/>
                </a:solidFill>
                <a:effectLst/>
                <a:latin typeface="Calibri" panose="020F0502020204030204" pitchFamily="34" charset="0"/>
                <a:cs typeface="Calibri" panose="020F0502020204030204" pitchFamily="34" charset="0"/>
              </a:rPr>
              <a:t> matrix:</a:t>
            </a:r>
          </a:p>
          <a:p>
            <a:endParaRPr lang="en-US" dirty="0"/>
          </a:p>
        </p:txBody>
      </p:sp>
      <p:sp>
        <p:nvSpPr>
          <p:cNvPr id="13" name="TextBox 12">
            <a:extLst>
              <a:ext uri="{FF2B5EF4-FFF2-40B4-BE49-F238E27FC236}">
                <a16:creationId xmlns:a16="http://schemas.microsoft.com/office/drawing/2014/main" id="{7E5C5E9F-488C-0F7B-0533-86721527C67F}"/>
              </a:ext>
            </a:extLst>
          </p:cNvPr>
          <p:cNvSpPr txBox="1"/>
          <p:nvPr/>
        </p:nvSpPr>
        <p:spPr>
          <a:xfrm>
            <a:off x="4347028" y="3417212"/>
            <a:ext cx="4755185" cy="1492716"/>
          </a:xfrm>
          <a:prstGeom prst="rect">
            <a:avLst/>
          </a:prstGeom>
          <a:noFill/>
        </p:spPr>
        <p:txBody>
          <a:bodyPr wrap="square" rtlCol="0">
            <a:spAutoFit/>
          </a:bodyPr>
          <a:lstStyle/>
          <a:p>
            <a:pPr>
              <a:spcAft>
                <a:spcPts val="200"/>
              </a:spcAft>
            </a:pPr>
            <a:r>
              <a:rPr lang="en-CA" sz="1200" b="0">
                <a:solidFill>
                  <a:schemeClr val="tx1"/>
                </a:solidFill>
                <a:effectLst/>
                <a:latin typeface="Calibri" panose="020F0502020204030204" pitchFamily="34" charset="0"/>
                <a:cs typeface="Calibri" panose="020F0502020204030204" pitchFamily="34" charset="0"/>
              </a:rPr>
              <a:t>     </a:t>
            </a:r>
            <a:r>
              <a:rPr lang="en-CA" sz="1200" b="1">
                <a:solidFill>
                  <a:schemeClr val="tx1"/>
                </a:solidFill>
                <a:effectLst/>
                <a:latin typeface="Calibri" panose="020F0502020204030204" pitchFamily="34" charset="0"/>
                <a:cs typeface="Calibri" panose="020F0502020204030204" pitchFamily="34" charset="0"/>
              </a:rPr>
              <a:t>The reasons to choose Logistic Regression </a:t>
            </a:r>
            <a:r>
              <a:rPr lang="en-CA" sz="1200" b="1">
                <a:solidFill>
                  <a:schemeClr val="tx1"/>
                </a:solidFill>
                <a:latin typeface="Calibri" panose="020F0502020204030204" pitchFamily="34" charset="0"/>
                <a:cs typeface="Calibri" panose="020F0502020204030204" pitchFamily="34" charset="0"/>
              </a:rPr>
              <a:t>for this analysis:</a:t>
            </a:r>
            <a:endParaRPr lang="en-CA" sz="1200" b="1">
              <a:solidFill>
                <a:schemeClr val="tx1"/>
              </a:solidFill>
              <a:effectLst/>
              <a:latin typeface="Calibri" panose="020F0502020204030204" pitchFamily="34" charset="0"/>
              <a:cs typeface="Calibri" panose="020F0502020204030204" pitchFamily="34" charset="0"/>
            </a:endParaRPr>
          </a:p>
          <a:p>
            <a:pPr marL="171450" indent="-171450">
              <a:spcAft>
                <a:spcPts val="200"/>
              </a:spcAft>
              <a:buClr>
                <a:srgbClr val="3771B1"/>
              </a:buClr>
              <a:buFont typeface="System Font Regular"/>
              <a:buChar char="◎"/>
            </a:pPr>
            <a:r>
              <a:rPr lang="en-CA" sz="1200">
                <a:solidFill>
                  <a:schemeClr val="tx1"/>
                </a:solidFill>
                <a:latin typeface="Calibri" panose="020F0502020204030204" pitchFamily="34" charset="0"/>
                <a:cs typeface="Calibri" panose="020F0502020204030204" pitchFamily="34" charset="0"/>
              </a:rPr>
              <a:t>Q</a:t>
            </a:r>
            <a:r>
              <a:rPr lang="en-CA" sz="1200" b="0">
                <a:solidFill>
                  <a:schemeClr val="tx1"/>
                </a:solidFill>
                <a:effectLst/>
                <a:latin typeface="Calibri" panose="020F0502020204030204" pitchFamily="34" charset="0"/>
                <a:cs typeface="Calibri" panose="020F0502020204030204" pitchFamily="34" charset="0"/>
              </a:rPr>
              <a:t>uantify the relationship between the time of occurrence and the likelihood of an incident resulting in fatalities or injuries, which are binary outcomes (either it happens or it doesn't). </a:t>
            </a:r>
            <a:endParaRPr lang="en-CA" sz="1200">
              <a:solidFill>
                <a:schemeClr val="tx1"/>
              </a:solidFill>
              <a:latin typeface="Calibri" panose="020F0502020204030204" pitchFamily="34" charset="0"/>
              <a:cs typeface="Calibri" panose="020F0502020204030204" pitchFamily="34" charset="0"/>
            </a:endParaRPr>
          </a:p>
          <a:p>
            <a:pPr marL="171450" indent="-171450">
              <a:spcAft>
                <a:spcPts val="200"/>
              </a:spcAft>
              <a:buClr>
                <a:srgbClr val="3771B1"/>
              </a:buClr>
              <a:buFont typeface="System Font Regular"/>
              <a:buChar char="◎"/>
            </a:pPr>
            <a:r>
              <a:rPr lang="en-CA" sz="1200">
                <a:solidFill>
                  <a:schemeClr val="tx1"/>
                </a:solidFill>
                <a:latin typeface="Calibri" panose="020F0502020204030204" pitchFamily="34" charset="0"/>
                <a:cs typeface="Calibri" panose="020F0502020204030204" pitchFamily="34" charset="0"/>
              </a:rPr>
              <a:t>A</a:t>
            </a:r>
            <a:r>
              <a:rPr lang="en-CA" sz="1200" b="0">
                <a:solidFill>
                  <a:schemeClr val="tx1"/>
                </a:solidFill>
                <a:effectLst/>
                <a:latin typeface="Calibri" panose="020F0502020204030204" pitchFamily="34" charset="0"/>
                <a:cs typeface="Calibri" panose="020F0502020204030204" pitchFamily="34" charset="0"/>
              </a:rPr>
              <a:t> higher accuracy compared to the other models (decision tree and random forest).</a:t>
            </a:r>
          </a:p>
          <a:p>
            <a:endParaRPr lang="en-US"/>
          </a:p>
        </p:txBody>
      </p:sp>
    </p:spTree>
    <p:extLst>
      <p:ext uri="{BB962C8B-B14F-4D97-AF65-F5344CB8AC3E}">
        <p14:creationId xmlns:p14="http://schemas.microsoft.com/office/powerpoint/2010/main" val="3640103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6D2168-F61A-BD4A-F92B-1E7A2AC39382}"/>
              </a:ext>
            </a:extLst>
          </p:cNvPr>
          <p:cNvSpPr txBox="1"/>
          <p:nvPr/>
        </p:nvSpPr>
        <p:spPr>
          <a:xfrm>
            <a:off x="1063487" y="294499"/>
            <a:ext cx="6117996" cy="369332"/>
          </a:xfrm>
          <a:prstGeom prst="rect">
            <a:avLst/>
          </a:prstGeom>
          <a:noFill/>
        </p:spPr>
        <p:txBody>
          <a:bodyPr wrap="square">
            <a:spAutoFit/>
          </a:bodyPr>
          <a:lstStyle/>
          <a:p>
            <a:pPr>
              <a:buClr>
                <a:srgbClr val="3771B1"/>
              </a:buClr>
            </a:pPr>
            <a:r>
              <a:rPr lang="en-CA" sz="1800" b="1">
                <a:solidFill>
                  <a:schemeClr val="tx1"/>
                </a:solidFill>
                <a:effectLst/>
                <a:latin typeface="PT Sans" panose="020B0503020203020204" pitchFamily="34" charset="77"/>
                <a:cs typeface="Calibri" panose="020F0502020204030204" pitchFamily="34" charset="0"/>
              </a:rPr>
              <a:t>LOGISTIC REGRESSION MODEL WITH GRIDSEARCH</a:t>
            </a:r>
          </a:p>
        </p:txBody>
      </p:sp>
      <p:sp>
        <p:nvSpPr>
          <p:cNvPr id="5" name="TextBox 4">
            <a:extLst>
              <a:ext uri="{FF2B5EF4-FFF2-40B4-BE49-F238E27FC236}">
                <a16:creationId xmlns:a16="http://schemas.microsoft.com/office/drawing/2014/main" id="{41DD437D-13C8-27B9-C078-BA8A375AE77B}"/>
              </a:ext>
            </a:extLst>
          </p:cNvPr>
          <p:cNvSpPr txBox="1"/>
          <p:nvPr/>
        </p:nvSpPr>
        <p:spPr>
          <a:xfrm>
            <a:off x="4308050" y="922173"/>
            <a:ext cx="4779389" cy="4108817"/>
          </a:xfrm>
          <a:prstGeom prst="rect">
            <a:avLst/>
          </a:prstGeom>
          <a:noFill/>
        </p:spPr>
        <p:txBody>
          <a:bodyPr wrap="square" rtlCol="0">
            <a:spAutoFit/>
          </a:bodyPr>
          <a:lstStyle/>
          <a:p>
            <a:pPr marL="285750" indent="-285750">
              <a:buClr>
                <a:srgbClr val="3771B1"/>
              </a:buClr>
              <a:buFont typeface="System Font Regular"/>
              <a:buChar char="◎"/>
            </a:pPr>
            <a:r>
              <a:rPr lang="en-CA" sz="1300" b="1">
                <a:solidFill>
                  <a:schemeClr val="tx1"/>
                </a:solidFill>
                <a:effectLst/>
                <a:latin typeface="Calibri" panose="020F0502020204030204" pitchFamily="34" charset="0"/>
                <a:cs typeface="Calibri" panose="020F0502020204030204" pitchFamily="34" charset="0"/>
              </a:rPr>
              <a:t>DIVISION_D51, DIVISION_D14, and DIVISION_D52 have the highest odds ratios. </a:t>
            </a:r>
            <a:r>
              <a:rPr lang="en-CA" sz="1300" b="0">
                <a:solidFill>
                  <a:schemeClr val="tx1"/>
                </a:solidFill>
                <a:effectLst/>
                <a:latin typeface="Calibri" panose="020F0502020204030204" pitchFamily="34" charset="0"/>
                <a:cs typeface="Calibri" panose="020F0502020204030204" pitchFamily="34" charset="0"/>
              </a:rPr>
              <a:t>This suggests that incidents occurring in these divisions are more likely to result in fatalities or injuries than incidents in other divisions.</a:t>
            </a:r>
          </a:p>
          <a:p>
            <a:pPr marL="285750" indent="-285750">
              <a:buClr>
                <a:srgbClr val="3771B1"/>
              </a:buClr>
              <a:buFont typeface="System Font Regular"/>
              <a:buChar char="◎"/>
            </a:pPr>
            <a:endParaRPr lang="en-CA" sz="1300">
              <a:solidFill>
                <a:schemeClr val="tx1"/>
              </a:solidFill>
              <a:latin typeface="Calibri" panose="020F0502020204030204" pitchFamily="34" charset="0"/>
              <a:cs typeface="Calibri" panose="020F0502020204030204" pitchFamily="34" charset="0"/>
            </a:endParaRPr>
          </a:p>
          <a:p>
            <a:pPr marL="285750" indent="-285750">
              <a:buClr>
                <a:srgbClr val="3771B1"/>
              </a:buClr>
              <a:buFont typeface="System Font Regular"/>
              <a:buChar char="◎"/>
            </a:pPr>
            <a:r>
              <a:rPr lang="en-CA" sz="1300" b="1" err="1">
                <a:solidFill>
                  <a:schemeClr val="tx1"/>
                </a:solidFill>
                <a:effectLst/>
                <a:latin typeface="Calibri" panose="020F0502020204030204" pitchFamily="34" charset="0"/>
                <a:cs typeface="Calibri" panose="020F0502020204030204" pitchFamily="34" charset="0"/>
              </a:rPr>
              <a:t>OCC_MONTH_April</a:t>
            </a:r>
            <a:r>
              <a:rPr lang="en-CA" sz="1300" b="1">
                <a:solidFill>
                  <a:schemeClr val="tx1"/>
                </a:solidFill>
                <a:effectLst/>
                <a:latin typeface="Calibri" panose="020F0502020204030204" pitchFamily="34" charset="0"/>
                <a:cs typeface="Calibri" panose="020F0502020204030204" pitchFamily="34" charset="0"/>
              </a:rPr>
              <a:t> and </a:t>
            </a:r>
            <a:r>
              <a:rPr lang="en-CA" sz="1300" b="1" err="1">
                <a:solidFill>
                  <a:schemeClr val="tx1"/>
                </a:solidFill>
                <a:effectLst/>
                <a:latin typeface="Calibri" panose="020F0502020204030204" pitchFamily="34" charset="0"/>
                <a:cs typeface="Calibri" panose="020F0502020204030204" pitchFamily="34" charset="0"/>
              </a:rPr>
              <a:t>OCC_MONTH_January</a:t>
            </a:r>
            <a:r>
              <a:rPr lang="en-CA" sz="1300" b="1">
                <a:solidFill>
                  <a:schemeClr val="tx1"/>
                </a:solidFill>
                <a:effectLst/>
                <a:latin typeface="Calibri" panose="020F0502020204030204" pitchFamily="34" charset="0"/>
                <a:cs typeface="Calibri" panose="020F0502020204030204" pitchFamily="34" charset="0"/>
              </a:rPr>
              <a:t> have relatively high odds ratios among the months. </a:t>
            </a:r>
            <a:r>
              <a:rPr lang="en-CA" sz="1300" b="0">
                <a:solidFill>
                  <a:schemeClr val="tx1"/>
                </a:solidFill>
                <a:effectLst/>
                <a:latin typeface="Calibri" panose="020F0502020204030204" pitchFamily="34" charset="0"/>
                <a:cs typeface="Calibri" panose="020F0502020204030204" pitchFamily="34" charset="0"/>
              </a:rPr>
              <a:t>This means incidents occurring in these months have a higher likelihood of resulting in fatalities or injuries.</a:t>
            </a:r>
          </a:p>
          <a:p>
            <a:pPr marL="285750" indent="-285750">
              <a:buClr>
                <a:srgbClr val="3771B1"/>
              </a:buClr>
              <a:buFont typeface="System Font Regular"/>
              <a:buChar char="◎"/>
            </a:pPr>
            <a:endParaRPr lang="en-CA" sz="1300">
              <a:solidFill>
                <a:schemeClr val="tx1"/>
              </a:solidFill>
              <a:latin typeface="Calibri" panose="020F0502020204030204" pitchFamily="34" charset="0"/>
              <a:cs typeface="Calibri" panose="020F0502020204030204" pitchFamily="34" charset="0"/>
            </a:endParaRPr>
          </a:p>
          <a:p>
            <a:pPr marL="285750" indent="-285750">
              <a:buClr>
                <a:srgbClr val="3771B1"/>
              </a:buClr>
              <a:buFont typeface="System Font Regular"/>
              <a:buChar char="◎"/>
            </a:pPr>
            <a:r>
              <a:rPr lang="en-CA" sz="1300" b="1" err="1">
                <a:solidFill>
                  <a:schemeClr val="tx1"/>
                </a:solidFill>
                <a:effectLst/>
                <a:latin typeface="Calibri" panose="020F0502020204030204" pitchFamily="34" charset="0"/>
                <a:cs typeface="Calibri" panose="020F0502020204030204" pitchFamily="34" charset="0"/>
              </a:rPr>
              <a:t>OCC_DOW_Sunday</a:t>
            </a:r>
            <a:r>
              <a:rPr lang="en-CA" sz="1300" b="1">
                <a:solidFill>
                  <a:schemeClr val="tx1"/>
                </a:solidFill>
                <a:effectLst/>
                <a:latin typeface="Calibri" panose="020F0502020204030204" pitchFamily="34" charset="0"/>
                <a:cs typeface="Calibri" panose="020F0502020204030204" pitchFamily="34" charset="0"/>
              </a:rPr>
              <a:t> and </a:t>
            </a:r>
            <a:r>
              <a:rPr lang="en-CA" sz="1300" b="1" err="1">
                <a:solidFill>
                  <a:schemeClr val="tx1"/>
                </a:solidFill>
                <a:effectLst/>
                <a:latin typeface="Calibri" panose="020F0502020204030204" pitchFamily="34" charset="0"/>
                <a:cs typeface="Calibri" panose="020F0502020204030204" pitchFamily="34" charset="0"/>
              </a:rPr>
              <a:t>OCC_DOW_Tuesday</a:t>
            </a:r>
            <a:r>
              <a:rPr lang="en-CA" sz="1300" b="1">
                <a:solidFill>
                  <a:schemeClr val="tx1"/>
                </a:solidFill>
                <a:effectLst/>
                <a:latin typeface="Calibri" panose="020F0502020204030204" pitchFamily="34" charset="0"/>
                <a:cs typeface="Calibri" panose="020F0502020204030204" pitchFamily="34" charset="0"/>
              </a:rPr>
              <a:t> (days of the week) have relatively high odds ratios. </a:t>
            </a:r>
            <a:r>
              <a:rPr lang="en-CA" sz="1300" b="0">
                <a:solidFill>
                  <a:schemeClr val="tx1"/>
                </a:solidFill>
                <a:effectLst/>
                <a:latin typeface="Calibri" panose="020F0502020204030204" pitchFamily="34" charset="0"/>
                <a:cs typeface="Calibri" panose="020F0502020204030204" pitchFamily="34" charset="0"/>
              </a:rPr>
              <a:t>Incidents occurring on these days seem to have a higher likelihood of resulting in fatalities or injuries.</a:t>
            </a:r>
          </a:p>
          <a:p>
            <a:pPr marL="285750" indent="-285750">
              <a:buClr>
                <a:srgbClr val="3771B1"/>
              </a:buClr>
              <a:buFont typeface="System Font Regular"/>
              <a:buChar char="◎"/>
            </a:pPr>
            <a:endParaRPr lang="en-CA" sz="1300">
              <a:solidFill>
                <a:schemeClr val="tx1"/>
              </a:solidFill>
              <a:latin typeface="Calibri" panose="020F0502020204030204" pitchFamily="34" charset="0"/>
              <a:cs typeface="Calibri" panose="020F0502020204030204" pitchFamily="34" charset="0"/>
            </a:endParaRPr>
          </a:p>
          <a:p>
            <a:pPr marL="285750" indent="-285750">
              <a:buClr>
                <a:srgbClr val="3771B1"/>
              </a:buClr>
              <a:buFont typeface="System Font Regular"/>
              <a:buChar char="◎"/>
            </a:pPr>
            <a:r>
              <a:rPr lang="en-CA" sz="1300" b="0">
                <a:solidFill>
                  <a:schemeClr val="tx1"/>
                </a:solidFill>
                <a:effectLst/>
                <a:latin typeface="Calibri" panose="020F0502020204030204" pitchFamily="34" charset="0"/>
                <a:cs typeface="Calibri" panose="020F0502020204030204" pitchFamily="34" charset="0"/>
              </a:rPr>
              <a:t>Among seasons, </a:t>
            </a:r>
            <a:r>
              <a:rPr lang="en-CA" sz="1300" b="1" err="1">
                <a:solidFill>
                  <a:schemeClr val="tx1"/>
                </a:solidFill>
                <a:effectLst/>
                <a:latin typeface="Calibri" panose="020F0502020204030204" pitchFamily="34" charset="0"/>
                <a:cs typeface="Calibri" panose="020F0502020204030204" pitchFamily="34" charset="0"/>
              </a:rPr>
              <a:t>OCC_SEASON_Winter</a:t>
            </a:r>
            <a:r>
              <a:rPr lang="en-CA" sz="1300" b="1">
                <a:solidFill>
                  <a:schemeClr val="tx1"/>
                </a:solidFill>
                <a:effectLst/>
                <a:latin typeface="Calibri" panose="020F0502020204030204" pitchFamily="34" charset="0"/>
                <a:cs typeface="Calibri" panose="020F0502020204030204" pitchFamily="34" charset="0"/>
              </a:rPr>
              <a:t> has the highest odds ratio. </a:t>
            </a:r>
            <a:r>
              <a:rPr lang="en-CA" sz="1300" b="0">
                <a:solidFill>
                  <a:schemeClr val="tx1"/>
                </a:solidFill>
                <a:effectLst/>
                <a:latin typeface="Calibri" panose="020F0502020204030204" pitchFamily="34" charset="0"/>
                <a:cs typeface="Calibri" panose="020F0502020204030204" pitchFamily="34" charset="0"/>
              </a:rPr>
              <a:t>This implies that incidents occurring in winter are more likely to result in fatalities or injuries compared to other seasons.</a:t>
            </a:r>
          </a:p>
          <a:p>
            <a:endParaRPr lang="en-US"/>
          </a:p>
        </p:txBody>
      </p:sp>
      <p:grpSp>
        <p:nvGrpSpPr>
          <p:cNvPr id="11" name="Google Shape;2235;p75">
            <a:extLst>
              <a:ext uri="{FF2B5EF4-FFF2-40B4-BE49-F238E27FC236}">
                <a16:creationId xmlns:a16="http://schemas.microsoft.com/office/drawing/2014/main" id="{CD10A22E-913E-6AD5-0ECA-08B117952CB0}"/>
              </a:ext>
            </a:extLst>
          </p:cNvPr>
          <p:cNvGrpSpPr/>
          <p:nvPr/>
        </p:nvGrpSpPr>
        <p:grpSpPr>
          <a:xfrm>
            <a:off x="296144" y="104358"/>
            <a:ext cx="688212" cy="648543"/>
            <a:chOff x="4652738" y="2225449"/>
            <a:chExt cx="637578" cy="645298"/>
          </a:xfrm>
        </p:grpSpPr>
        <p:sp>
          <p:nvSpPr>
            <p:cNvPr id="12" name="Google Shape;2236;p75">
              <a:extLst>
                <a:ext uri="{FF2B5EF4-FFF2-40B4-BE49-F238E27FC236}">
                  <a16:creationId xmlns:a16="http://schemas.microsoft.com/office/drawing/2014/main" id="{507A813B-0227-E774-CF28-A3857D19698E}"/>
                </a:ext>
              </a:extLst>
            </p:cNvPr>
            <p:cNvSpPr/>
            <p:nvPr/>
          </p:nvSpPr>
          <p:spPr>
            <a:xfrm>
              <a:off x="4879313" y="2521910"/>
              <a:ext cx="127434" cy="127915"/>
            </a:xfrm>
            <a:custGeom>
              <a:avLst/>
              <a:gdLst/>
              <a:ahLst/>
              <a:cxnLst/>
              <a:rect l="l" t="t" r="r" b="b"/>
              <a:pathLst>
                <a:path w="3450" h="3463" extrusionOk="0">
                  <a:moveTo>
                    <a:pt x="2295" y="0"/>
                  </a:moveTo>
                  <a:lnTo>
                    <a:pt x="1" y="2309"/>
                  </a:lnTo>
                  <a:lnTo>
                    <a:pt x="1141" y="3463"/>
                  </a:lnTo>
                  <a:lnTo>
                    <a:pt x="3450" y="1154"/>
                  </a:lnTo>
                  <a:lnTo>
                    <a:pt x="22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37;p75">
              <a:extLst>
                <a:ext uri="{FF2B5EF4-FFF2-40B4-BE49-F238E27FC236}">
                  <a16:creationId xmlns:a16="http://schemas.microsoft.com/office/drawing/2014/main" id="{47DA3CF6-B4C3-1959-38F7-DA9920F0CFB2}"/>
                </a:ext>
              </a:extLst>
            </p:cNvPr>
            <p:cNvSpPr/>
            <p:nvPr/>
          </p:nvSpPr>
          <p:spPr>
            <a:xfrm>
              <a:off x="4896674" y="2225449"/>
              <a:ext cx="393643" cy="407051"/>
            </a:xfrm>
            <a:custGeom>
              <a:avLst/>
              <a:gdLst/>
              <a:ahLst/>
              <a:cxnLst/>
              <a:rect l="l" t="t" r="r" b="b"/>
              <a:pathLst>
                <a:path w="10657" h="11020" extrusionOk="0">
                  <a:moveTo>
                    <a:pt x="5503" y="0"/>
                  </a:moveTo>
                  <a:cubicBezTo>
                    <a:pt x="2457" y="0"/>
                    <a:pt x="0" y="2470"/>
                    <a:pt x="0" y="5517"/>
                  </a:cubicBezTo>
                  <a:cubicBezTo>
                    <a:pt x="0" y="8550"/>
                    <a:pt x="2457" y="11020"/>
                    <a:pt x="5503" y="11020"/>
                  </a:cubicBezTo>
                  <a:cubicBezTo>
                    <a:pt x="8550" y="11020"/>
                    <a:pt x="10657" y="8550"/>
                    <a:pt x="10657" y="5517"/>
                  </a:cubicBezTo>
                  <a:cubicBezTo>
                    <a:pt x="10657" y="2470"/>
                    <a:pt x="8550" y="0"/>
                    <a:pt x="5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38;p75">
              <a:extLst>
                <a:ext uri="{FF2B5EF4-FFF2-40B4-BE49-F238E27FC236}">
                  <a16:creationId xmlns:a16="http://schemas.microsoft.com/office/drawing/2014/main" id="{6FA2D84B-9C2C-5F00-F5FE-243B7D1CA175}"/>
                </a:ext>
              </a:extLst>
            </p:cNvPr>
            <p:cNvSpPr/>
            <p:nvPr/>
          </p:nvSpPr>
          <p:spPr>
            <a:xfrm>
              <a:off x="4954666" y="2283921"/>
              <a:ext cx="277659" cy="290550"/>
            </a:xfrm>
            <a:custGeom>
              <a:avLst/>
              <a:gdLst/>
              <a:ahLst/>
              <a:cxnLst/>
              <a:rect l="l" t="t" r="r" b="b"/>
              <a:pathLst>
                <a:path w="7517" h="7866" extrusionOk="0">
                  <a:moveTo>
                    <a:pt x="3933" y="1"/>
                  </a:moveTo>
                  <a:cubicBezTo>
                    <a:pt x="1759" y="1"/>
                    <a:pt x="1" y="1760"/>
                    <a:pt x="1" y="3934"/>
                  </a:cubicBezTo>
                  <a:cubicBezTo>
                    <a:pt x="1" y="6094"/>
                    <a:pt x="1759" y="7866"/>
                    <a:pt x="3933" y="7866"/>
                  </a:cubicBezTo>
                  <a:cubicBezTo>
                    <a:pt x="6107" y="7866"/>
                    <a:pt x="7517" y="6094"/>
                    <a:pt x="7517" y="3934"/>
                  </a:cubicBezTo>
                  <a:cubicBezTo>
                    <a:pt x="7517" y="1760"/>
                    <a:pt x="6107" y="1"/>
                    <a:pt x="3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39;p75">
              <a:extLst>
                <a:ext uri="{FF2B5EF4-FFF2-40B4-BE49-F238E27FC236}">
                  <a16:creationId xmlns:a16="http://schemas.microsoft.com/office/drawing/2014/main" id="{98980ED7-38F3-4888-9C7B-2184F8EBA37D}"/>
                </a:ext>
              </a:extLst>
            </p:cNvPr>
            <p:cNvSpPr/>
            <p:nvPr/>
          </p:nvSpPr>
          <p:spPr>
            <a:xfrm>
              <a:off x="4652738" y="2584002"/>
              <a:ext cx="293062" cy="286746"/>
            </a:xfrm>
            <a:custGeom>
              <a:avLst/>
              <a:gdLst/>
              <a:ahLst/>
              <a:cxnLst/>
              <a:rect l="l" t="t" r="r" b="b"/>
              <a:pathLst>
                <a:path w="7934" h="7763" extrusionOk="0">
                  <a:moveTo>
                    <a:pt x="6215" y="1"/>
                  </a:moveTo>
                  <a:cubicBezTo>
                    <a:pt x="6064" y="1"/>
                    <a:pt x="5913" y="58"/>
                    <a:pt x="5799" y="171"/>
                  </a:cubicBezTo>
                  <a:lnTo>
                    <a:pt x="5181" y="789"/>
                  </a:lnTo>
                  <a:lnTo>
                    <a:pt x="5088" y="1030"/>
                  </a:lnTo>
                  <a:lnTo>
                    <a:pt x="4820" y="1165"/>
                  </a:lnTo>
                  <a:lnTo>
                    <a:pt x="1733" y="4252"/>
                  </a:lnTo>
                  <a:lnTo>
                    <a:pt x="1611" y="4507"/>
                  </a:lnTo>
                  <a:lnTo>
                    <a:pt x="1357" y="4627"/>
                  </a:lnTo>
                  <a:lnTo>
                    <a:pt x="538" y="5433"/>
                  </a:lnTo>
                  <a:cubicBezTo>
                    <a:pt x="1" y="5969"/>
                    <a:pt x="1" y="6842"/>
                    <a:pt x="538" y="7379"/>
                  </a:cubicBezTo>
                  <a:cubicBezTo>
                    <a:pt x="796" y="7637"/>
                    <a:pt x="1122" y="7762"/>
                    <a:pt x="1452" y="7762"/>
                  </a:cubicBezTo>
                  <a:cubicBezTo>
                    <a:pt x="1807" y="7762"/>
                    <a:pt x="2165" y="7617"/>
                    <a:pt x="2443" y="7338"/>
                  </a:cubicBezTo>
                  <a:lnTo>
                    <a:pt x="7705" y="2077"/>
                  </a:lnTo>
                  <a:cubicBezTo>
                    <a:pt x="7933" y="1850"/>
                    <a:pt x="7933" y="1474"/>
                    <a:pt x="7705" y="1245"/>
                  </a:cubicBezTo>
                  <a:lnTo>
                    <a:pt x="6631" y="171"/>
                  </a:lnTo>
                  <a:cubicBezTo>
                    <a:pt x="6517" y="58"/>
                    <a:pt x="6366" y="1"/>
                    <a:pt x="6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40;p75">
              <a:extLst>
                <a:ext uri="{FF2B5EF4-FFF2-40B4-BE49-F238E27FC236}">
                  <a16:creationId xmlns:a16="http://schemas.microsoft.com/office/drawing/2014/main" id="{18607DAB-03B8-DFCA-7724-0A446EC7F377}"/>
                </a:ext>
              </a:extLst>
            </p:cNvPr>
            <p:cNvSpPr/>
            <p:nvPr/>
          </p:nvSpPr>
          <p:spPr>
            <a:xfrm>
              <a:off x="5090005" y="2484234"/>
              <a:ext cx="19872" cy="19872"/>
            </a:xfrm>
            <a:custGeom>
              <a:avLst/>
              <a:gdLst/>
              <a:ahLst/>
              <a:cxnLst/>
              <a:rect l="l" t="t" r="r" b="b"/>
              <a:pathLst>
                <a:path w="538" h="538" extrusionOk="0">
                  <a:moveTo>
                    <a:pt x="269" y="0"/>
                  </a:moveTo>
                  <a:cubicBezTo>
                    <a:pt x="122" y="0"/>
                    <a:pt x="0" y="122"/>
                    <a:pt x="0" y="269"/>
                  </a:cubicBezTo>
                  <a:cubicBezTo>
                    <a:pt x="0" y="417"/>
                    <a:pt x="122" y="537"/>
                    <a:pt x="269" y="537"/>
                  </a:cubicBezTo>
                  <a:cubicBezTo>
                    <a:pt x="417" y="537"/>
                    <a:pt x="537" y="417"/>
                    <a:pt x="537" y="269"/>
                  </a:cubicBezTo>
                  <a:cubicBezTo>
                    <a:pt x="537" y="122"/>
                    <a:pt x="417" y="0"/>
                    <a:pt x="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41;p75">
              <a:extLst>
                <a:ext uri="{FF2B5EF4-FFF2-40B4-BE49-F238E27FC236}">
                  <a16:creationId xmlns:a16="http://schemas.microsoft.com/office/drawing/2014/main" id="{28911800-96CA-B18C-F434-11DC5DE915DD}"/>
                </a:ext>
              </a:extLst>
            </p:cNvPr>
            <p:cNvSpPr/>
            <p:nvPr/>
          </p:nvSpPr>
          <p:spPr>
            <a:xfrm>
              <a:off x="5090522" y="2344425"/>
              <a:ext cx="19355" cy="119530"/>
            </a:xfrm>
            <a:custGeom>
              <a:avLst/>
              <a:gdLst/>
              <a:ahLst/>
              <a:cxnLst/>
              <a:rect l="l" t="t" r="r" b="b"/>
              <a:pathLst>
                <a:path w="524" h="3236" extrusionOk="0">
                  <a:moveTo>
                    <a:pt x="255" y="0"/>
                  </a:moveTo>
                  <a:cubicBezTo>
                    <a:pt x="108" y="0"/>
                    <a:pt x="0" y="122"/>
                    <a:pt x="0" y="256"/>
                  </a:cubicBezTo>
                  <a:lnTo>
                    <a:pt x="0" y="2967"/>
                  </a:lnTo>
                  <a:cubicBezTo>
                    <a:pt x="0" y="3114"/>
                    <a:pt x="108" y="3235"/>
                    <a:pt x="255" y="3235"/>
                  </a:cubicBezTo>
                  <a:cubicBezTo>
                    <a:pt x="403" y="3235"/>
                    <a:pt x="523" y="3114"/>
                    <a:pt x="523" y="2967"/>
                  </a:cubicBezTo>
                  <a:lnTo>
                    <a:pt x="523" y="256"/>
                  </a:lnTo>
                  <a:cubicBezTo>
                    <a:pt x="523" y="122"/>
                    <a:pt x="403"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Table 2">
            <a:extLst>
              <a:ext uri="{FF2B5EF4-FFF2-40B4-BE49-F238E27FC236}">
                <a16:creationId xmlns:a16="http://schemas.microsoft.com/office/drawing/2014/main" id="{D2F15EE1-F732-C514-BF1E-E3AA6C84C890}"/>
              </a:ext>
            </a:extLst>
          </p:cNvPr>
          <p:cNvGraphicFramePr>
            <a:graphicFrameLocks noGrp="1"/>
          </p:cNvGraphicFramePr>
          <p:nvPr>
            <p:extLst>
              <p:ext uri="{D42A27DB-BD31-4B8C-83A1-F6EECF244321}">
                <p14:modId xmlns:p14="http://schemas.microsoft.com/office/powerpoint/2010/main" val="908825615"/>
              </p:ext>
            </p:extLst>
          </p:nvPr>
        </p:nvGraphicFramePr>
        <p:xfrm>
          <a:off x="768137" y="1150070"/>
          <a:ext cx="3518463" cy="3519185"/>
        </p:xfrm>
        <a:graphic>
          <a:graphicData uri="http://schemas.openxmlformats.org/drawingml/2006/table">
            <a:tbl>
              <a:tblPr firstRow="1" bandRow="1">
                <a:tableStyleId>{DF1C2181-3EFF-479F-B89F-ECB06A14AB52}</a:tableStyleId>
              </a:tblPr>
              <a:tblGrid>
                <a:gridCol w="2278359">
                  <a:extLst>
                    <a:ext uri="{9D8B030D-6E8A-4147-A177-3AD203B41FA5}">
                      <a16:colId xmlns:a16="http://schemas.microsoft.com/office/drawing/2014/main" val="3273396029"/>
                    </a:ext>
                  </a:extLst>
                </a:gridCol>
                <a:gridCol w="1240104">
                  <a:extLst>
                    <a:ext uri="{9D8B030D-6E8A-4147-A177-3AD203B41FA5}">
                      <a16:colId xmlns:a16="http://schemas.microsoft.com/office/drawing/2014/main" val="3880648106"/>
                    </a:ext>
                  </a:extLst>
                </a:gridCol>
              </a:tblGrid>
              <a:tr h="322039">
                <a:tc>
                  <a:txBody>
                    <a:bodyPr/>
                    <a:lstStyle/>
                    <a:p>
                      <a:r>
                        <a:rPr lang="en-US" sz="1300" b="1"/>
                        <a:t>Feature</a:t>
                      </a:r>
                      <a:endParaRPr lang="en-US" sz="1300" b="1">
                        <a:latin typeface="Calibri" panose="020F0502020204030204" pitchFamily="34" charset="0"/>
                        <a:cs typeface="Calibri" panose="020F0502020204030204" pitchFamily="34" charset="0"/>
                      </a:endParaRPr>
                    </a:p>
                  </a:txBody>
                  <a:tcPr/>
                </a:tc>
                <a:tc>
                  <a:txBody>
                    <a:bodyPr/>
                    <a:lstStyle/>
                    <a:p>
                      <a:r>
                        <a:rPr lang="en-US" sz="1300" b="1"/>
                        <a:t>odds_ratio</a:t>
                      </a:r>
                      <a:endParaRPr lang="en-US" sz="1300" b="1">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352533712"/>
                  </a:ext>
                </a:extLst>
              </a:tr>
              <a:tr h="391814">
                <a:tc>
                  <a:txBody>
                    <a:bodyPr/>
                    <a:lstStyle/>
                    <a:p>
                      <a:r>
                        <a:rPr lang="en-CA" sz="1300" b="0" u="none" strike="noStrike" cap="none">
                          <a:solidFill>
                            <a:srgbClr val="000000"/>
                          </a:solidFill>
                          <a:effectLst/>
                          <a:sym typeface="Arial"/>
                        </a:rPr>
                        <a:t>DIVISION_D51</a:t>
                      </a:r>
                      <a:endParaRPr lang="en-US" sz="1300">
                        <a:latin typeface="Calibri" panose="020F0502020204030204" pitchFamily="34" charset="0"/>
                        <a:cs typeface="Calibri" panose="020F0502020204030204" pitchFamily="34" charset="0"/>
                      </a:endParaRPr>
                    </a:p>
                  </a:txBody>
                  <a:tcPr/>
                </a:tc>
                <a:tc>
                  <a:txBody>
                    <a:bodyPr/>
                    <a:lstStyle/>
                    <a:p>
                      <a:r>
                        <a:rPr lang="en-CA" sz="1300" b="0" u="none" strike="noStrike" cap="none">
                          <a:solidFill>
                            <a:srgbClr val="000000"/>
                          </a:solidFill>
                          <a:effectLst/>
                          <a:sym typeface="Arial"/>
                        </a:rPr>
                        <a:t>1.458613</a:t>
                      </a:r>
                      <a:endParaRPr lang="en-US" sz="13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29183562"/>
                  </a:ext>
                </a:extLst>
              </a:tr>
              <a:tr h="391814">
                <a:tc>
                  <a:txBody>
                    <a:bodyPr/>
                    <a:lstStyle/>
                    <a:p>
                      <a:r>
                        <a:rPr lang="en-CA" sz="1300" b="0" u="none" strike="noStrike" cap="none">
                          <a:solidFill>
                            <a:srgbClr val="000000"/>
                          </a:solidFill>
                          <a:effectLst/>
                          <a:sym typeface="Arial"/>
                        </a:rPr>
                        <a:t>DIVISION_D14</a:t>
                      </a:r>
                      <a:endParaRPr lang="en-US" sz="1300">
                        <a:latin typeface="Calibri" panose="020F0502020204030204" pitchFamily="34" charset="0"/>
                        <a:cs typeface="Calibri" panose="020F0502020204030204" pitchFamily="34" charset="0"/>
                      </a:endParaRPr>
                    </a:p>
                  </a:txBody>
                  <a:tcPr/>
                </a:tc>
                <a:tc>
                  <a:txBody>
                    <a:bodyPr/>
                    <a:lstStyle/>
                    <a:p>
                      <a:r>
                        <a:rPr lang="en-CA" sz="1300" b="0" u="none" strike="noStrike" cap="none">
                          <a:solidFill>
                            <a:srgbClr val="000000"/>
                          </a:solidFill>
                          <a:effectLst/>
                          <a:sym typeface="Arial"/>
                        </a:rPr>
                        <a:t>1.453688</a:t>
                      </a:r>
                      <a:endParaRPr lang="en-US" sz="13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43174973"/>
                  </a:ext>
                </a:extLst>
              </a:tr>
              <a:tr h="391814">
                <a:tc>
                  <a:txBody>
                    <a:bodyPr/>
                    <a:lstStyle/>
                    <a:p>
                      <a:r>
                        <a:rPr lang="en-CA" sz="1300" b="0" u="none" strike="noStrike" cap="none">
                          <a:solidFill>
                            <a:srgbClr val="000000"/>
                          </a:solidFill>
                          <a:effectLst/>
                          <a:sym typeface="Arial"/>
                        </a:rPr>
                        <a:t>DIVISION_D52</a:t>
                      </a:r>
                      <a:endParaRPr lang="en-US" sz="1300">
                        <a:latin typeface="Calibri" panose="020F0502020204030204" pitchFamily="34" charset="0"/>
                        <a:cs typeface="Calibri" panose="020F0502020204030204" pitchFamily="34" charset="0"/>
                      </a:endParaRPr>
                    </a:p>
                  </a:txBody>
                  <a:tcPr/>
                </a:tc>
                <a:tc>
                  <a:txBody>
                    <a:bodyPr/>
                    <a:lstStyle/>
                    <a:p>
                      <a:r>
                        <a:rPr lang="en-CA" sz="1300" b="0" u="none" strike="noStrike" cap="none">
                          <a:solidFill>
                            <a:srgbClr val="000000"/>
                          </a:solidFill>
                          <a:effectLst/>
                          <a:sym typeface="Arial"/>
                        </a:rPr>
                        <a:t>1.276984</a:t>
                      </a:r>
                      <a:endParaRPr lang="en-US" sz="13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54150306"/>
                  </a:ext>
                </a:extLst>
              </a:tr>
              <a:tr h="391814">
                <a:tc>
                  <a:txBody>
                    <a:bodyPr/>
                    <a:lstStyle/>
                    <a:p>
                      <a:r>
                        <a:rPr lang="en-CA" sz="1300" b="0" u="none" strike="noStrike" cap="none">
                          <a:solidFill>
                            <a:srgbClr val="000000"/>
                          </a:solidFill>
                          <a:effectLst/>
                          <a:sym typeface="Arial"/>
                        </a:rPr>
                        <a:t>OCC_MONTH_April</a:t>
                      </a:r>
                      <a:endParaRPr lang="en-US" sz="1300">
                        <a:latin typeface="Calibri" panose="020F0502020204030204" pitchFamily="34" charset="0"/>
                        <a:cs typeface="Calibri" panose="020F0502020204030204" pitchFamily="34" charset="0"/>
                      </a:endParaRPr>
                    </a:p>
                  </a:txBody>
                  <a:tcPr/>
                </a:tc>
                <a:tc>
                  <a:txBody>
                    <a:bodyPr/>
                    <a:lstStyle/>
                    <a:p>
                      <a:r>
                        <a:rPr lang="en-CA" sz="1300" b="0" u="none" strike="noStrike" cap="none">
                          <a:solidFill>
                            <a:srgbClr val="000000"/>
                          </a:solidFill>
                          <a:effectLst/>
                          <a:sym typeface="Arial"/>
                        </a:rPr>
                        <a:t>1.155375</a:t>
                      </a:r>
                      <a:endParaRPr lang="en-US" sz="13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44541013"/>
                  </a:ext>
                </a:extLst>
              </a:tr>
              <a:tr h="423131">
                <a:tc>
                  <a:txBody>
                    <a:bodyPr/>
                    <a:lstStyle/>
                    <a:p>
                      <a:r>
                        <a:rPr lang="en-CA" sz="1300" b="0" u="none" strike="noStrike" cap="none">
                          <a:solidFill>
                            <a:srgbClr val="000000"/>
                          </a:solidFill>
                          <a:effectLst/>
                          <a:sym typeface="Arial"/>
                        </a:rPr>
                        <a:t>OCC_MONTH_January</a:t>
                      </a:r>
                      <a:endParaRPr lang="en-US" sz="1300">
                        <a:latin typeface="Calibri" panose="020F0502020204030204" pitchFamily="34" charset="0"/>
                        <a:cs typeface="Calibri" panose="020F0502020204030204" pitchFamily="34" charset="0"/>
                      </a:endParaRPr>
                    </a:p>
                  </a:txBody>
                  <a:tcPr/>
                </a:tc>
                <a:tc>
                  <a:txBody>
                    <a:bodyPr/>
                    <a:lstStyle/>
                    <a:p>
                      <a:r>
                        <a:rPr lang="en-CA" sz="1300" b="0" u="none" strike="noStrike" cap="none">
                          <a:solidFill>
                            <a:srgbClr val="000000"/>
                          </a:solidFill>
                          <a:effectLst/>
                          <a:sym typeface="Arial"/>
                        </a:rPr>
                        <a:t>1.147273</a:t>
                      </a:r>
                      <a:endParaRPr lang="en-US" sz="13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12655989"/>
                  </a:ext>
                </a:extLst>
              </a:tr>
              <a:tr h="391814">
                <a:tc>
                  <a:txBody>
                    <a:bodyPr/>
                    <a:lstStyle/>
                    <a:p>
                      <a:r>
                        <a:rPr lang="en-CA" sz="1300" b="0" u="none" strike="noStrike" cap="none">
                          <a:solidFill>
                            <a:srgbClr val="000000"/>
                          </a:solidFill>
                          <a:effectLst/>
                          <a:sym typeface="Arial"/>
                        </a:rPr>
                        <a:t>OCC_DOW_Sunday</a:t>
                      </a:r>
                      <a:endParaRPr lang="en-US" sz="1300">
                        <a:latin typeface="Calibri" panose="020F0502020204030204" pitchFamily="34" charset="0"/>
                        <a:cs typeface="Calibri" panose="020F0502020204030204" pitchFamily="34" charset="0"/>
                      </a:endParaRPr>
                    </a:p>
                  </a:txBody>
                  <a:tcPr/>
                </a:tc>
                <a:tc>
                  <a:txBody>
                    <a:bodyPr/>
                    <a:lstStyle/>
                    <a:p>
                      <a:r>
                        <a:rPr lang="en-CA" sz="1300" b="0" u="none" strike="noStrike" cap="none">
                          <a:solidFill>
                            <a:srgbClr val="000000"/>
                          </a:solidFill>
                          <a:effectLst/>
                          <a:sym typeface="Arial"/>
                        </a:rPr>
                        <a:t>1.125040</a:t>
                      </a:r>
                      <a:endParaRPr lang="en-US" sz="13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1520064"/>
                  </a:ext>
                </a:extLst>
              </a:tr>
              <a:tr h="391814">
                <a:tc>
                  <a:txBody>
                    <a:bodyPr/>
                    <a:lstStyle/>
                    <a:p>
                      <a:r>
                        <a:rPr lang="en-CA" sz="1300" b="0" u="none" strike="noStrike" cap="none">
                          <a:solidFill>
                            <a:srgbClr val="000000"/>
                          </a:solidFill>
                          <a:effectLst/>
                          <a:sym typeface="Arial"/>
                        </a:rPr>
                        <a:t>OCC_DOW_Tuesday</a:t>
                      </a:r>
                      <a:endParaRPr lang="en-US" sz="1300">
                        <a:latin typeface="Calibri" panose="020F0502020204030204" pitchFamily="34" charset="0"/>
                        <a:cs typeface="Calibri" panose="020F0502020204030204" pitchFamily="34" charset="0"/>
                      </a:endParaRPr>
                    </a:p>
                  </a:txBody>
                  <a:tcPr/>
                </a:tc>
                <a:tc>
                  <a:txBody>
                    <a:bodyPr/>
                    <a:lstStyle/>
                    <a:p>
                      <a:r>
                        <a:rPr lang="en-CA" sz="1300" b="0" u="none" strike="noStrike" cap="none">
                          <a:solidFill>
                            <a:srgbClr val="000000"/>
                          </a:solidFill>
                          <a:effectLst/>
                          <a:sym typeface="Arial"/>
                        </a:rPr>
                        <a:t>1.079492</a:t>
                      </a:r>
                      <a:endParaRPr lang="en-US" sz="13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92740928"/>
                  </a:ext>
                </a:extLst>
              </a:tr>
              <a:tr h="423131">
                <a:tc>
                  <a:txBody>
                    <a:bodyPr/>
                    <a:lstStyle/>
                    <a:p>
                      <a:r>
                        <a:rPr lang="en-CA" sz="1300" b="0" u="none" strike="noStrike" cap="none">
                          <a:solidFill>
                            <a:srgbClr val="000000"/>
                          </a:solidFill>
                          <a:effectLst/>
                          <a:sym typeface="Arial"/>
                        </a:rPr>
                        <a:t>OCC_SEASON_Winter</a:t>
                      </a:r>
                      <a:endParaRPr lang="en-US" sz="1300">
                        <a:latin typeface="Calibri" panose="020F0502020204030204" pitchFamily="34" charset="0"/>
                        <a:cs typeface="Calibri" panose="020F0502020204030204" pitchFamily="34" charset="0"/>
                      </a:endParaRPr>
                    </a:p>
                  </a:txBody>
                  <a:tcPr/>
                </a:tc>
                <a:tc>
                  <a:txBody>
                    <a:bodyPr/>
                    <a:lstStyle/>
                    <a:p>
                      <a:r>
                        <a:rPr lang="en-CA" sz="1300" b="0" u="none" strike="noStrike" cap="none">
                          <a:solidFill>
                            <a:srgbClr val="000000"/>
                          </a:solidFill>
                          <a:effectLst/>
                          <a:sym typeface="Arial"/>
                        </a:rPr>
                        <a:t>1.037675</a:t>
                      </a:r>
                      <a:endParaRPr lang="en-US" sz="13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721226880"/>
                  </a:ext>
                </a:extLst>
              </a:tr>
            </a:tbl>
          </a:graphicData>
        </a:graphic>
      </p:graphicFrame>
      <p:sp>
        <p:nvSpPr>
          <p:cNvPr id="3" name="TextBox 2">
            <a:extLst>
              <a:ext uri="{FF2B5EF4-FFF2-40B4-BE49-F238E27FC236}">
                <a16:creationId xmlns:a16="http://schemas.microsoft.com/office/drawing/2014/main" id="{63975A2B-E731-A46C-60F6-24F6CA35D257}"/>
              </a:ext>
            </a:extLst>
          </p:cNvPr>
          <p:cNvSpPr txBox="1"/>
          <p:nvPr/>
        </p:nvSpPr>
        <p:spPr>
          <a:xfrm>
            <a:off x="768137" y="779791"/>
            <a:ext cx="954174" cy="323165"/>
          </a:xfrm>
          <a:prstGeom prst="rect">
            <a:avLst/>
          </a:prstGeom>
          <a:noFill/>
        </p:spPr>
        <p:txBody>
          <a:bodyPr wrap="square" rtlCol="0">
            <a:spAutoFit/>
          </a:bodyPr>
          <a:lstStyle/>
          <a:p>
            <a:r>
              <a:rPr lang="en-US" sz="1500" b="1">
                <a:solidFill>
                  <a:schemeClr val="bg1"/>
                </a:solidFill>
                <a:highlight>
                  <a:srgbClr val="3771B1"/>
                </a:highlight>
                <a:latin typeface="Calibri" panose="020F0502020204030204" pitchFamily="34" charset="0"/>
                <a:cs typeface="Calibri" panose="020F0502020204030204" pitchFamily="34" charset="0"/>
              </a:rPr>
              <a:t>Output:</a:t>
            </a:r>
          </a:p>
        </p:txBody>
      </p:sp>
    </p:spTree>
    <p:extLst>
      <p:ext uri="{BB962C8B-B14F-4D97-AF65-F5344CB8AC3E}">
        <p14:creationId xmlns:p14="http://schemas.microsoft.com/office/powerpoint/2010/main" val="3277349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D39CB1-902A-9C21-5EAA-86F3D6BEADDB}"/>
              </a:ext>
            </a:extLst>
          </p:cNvPr>
          <p:cNvSpPr txBox="1"/>
          <p:nvPr/>
        </p:nvSpPr>
        <p:spPr>
          <a:xfrm>
            <a:off x="331956" y="178840"/>
            <a:ext cx="3597997" cy="369332"/>
          </a:xfrm>
          <a:prstGeom prst="rect">
            <a:avLst/>
          </a:prstGeom>
          <a:solidFill>
            <a:srgbClr val="808080"/>
          </a:solidFill>
          <a:ln>
            <a:noFill/>
          </a:ln>
        </p:spPr>
        <p:txBody>
          <a:bodyPr wrap="square" rtlCol="0">
            <a:spAutoFit/>
          </a:bodyPr>
          <a:lstStyle/>
          <a:p>
            <a:r>
              <a:rPr lang="en-CA" sz="1800" b="1" i="0" u="none" strike="noStrike">
                <a:solidFill>
                  <a:schemeClr val="bg1"/>
                </a:solidFill>
                <a:effectLst/>
                <a:latin typeface="Calibri" panose="020F0502020204030204" pitchFamily="34" charset="0"/>
                <a:cs typeface="Calibri" panose="020F0502020204030204" pitchFamily="34" charset="0"/>
              </a:rPr>
              <a:t>3) Temporal Pattern Identification:</a:t>
            </a:r>
            <a:endParaRPr lang="en-CA" sz="1800" b="1">
              <a:solidFill>
                <a:schemeClr val="bg1"/>
              </a:solidFill>
              <a:latin typeface="Quattrocento Sans" panose="020B0502050000020003" pitchFamily="34" charset="0"/>
            </a:endParaRPr>
          </a:p>
        </p:txBody>
      </p:sp>
      <p:pic>
        <p:nvPicPr>
          <p:cNvPr id="5" name="Picture 4" descr="A chart of a heatmap&#10;&#10;Description automatically generated">
            <a:extLst>
              <a:ext uri="{FF2B5EF4-FFF2-40B4-BE49-F238E27FC236}">
                <a16:creationId xmlns:a16="http://schemas.microsoft.com/office/drawing/2014/main" id="{143C7796-4B18-DFC1-7C03-0D2E3D7421A9}"/>
              </a:ext>
            </a:extLst>
          </p:cNvPr>
          <p:cNvPicPr>
            <a:picLocks noChangeAspect="1"/>
          </p:cNvPicPr>
          <p:nvPr/>
        </p:nvPicPr>
        <p:blipFill>
          <a:blip r:embed="rId3"/>
          <a:stretch>
            <a:fillRect/>
          </a:stretch>
        </p:blipFill>
        <p:spPr>
          <a:xfrm>
            <a:off x="331957" y="652461"/>
            <a:ext cx="2778992" cy="2325264"/>
          </a:xfrm>
          <a:prstGeom prst="rect">
            <a:avLst/>
          </a:prstGeom>
        </p:spPr>
      </p:pic>
      <p:pic>
        <p:nvPicPr>
          <p:cNvPr id="7" name="Picture 6" descr="A graph of heatmap of severe injuries&#10;&#10;Description automatically generated">
            <a:extLst>
              <a:ext uri="{FF2B5EF4-FFF2-40B4-BE49-F238E27FC236}">
                <a16:creationId xmlns:a16="http://schemas.microsoft.com/office/drawing/2014/main" id="{E0A4491D-66BB-20E0-B61D-B4F8645EE917}"/>
              </a:ext>
            </a:extLst>
          </p:cNvPr>
          <p:cNvPicPr>
            <a:picLocks noChangeAspect="1"/>
          </p:cNvPicPr>
          <p:nvPr/>
        </p:nvPicPr>
        <p:blipFill>
          <a:blip r:embed="rId4"/>
          <a:stretch>
            <a:fillRect/>
          </a:stretch>
        </p:blipFill>
        <p:spPr>
          <a:xfrm>
            <a:off x="3139506" y="652461"/>
            <a:ext cx="2893547" cy="2325264"/>
          </a:xfrm>
          <a:prstGeom prst="rect">
            <a:avLst/>
          </a:prstGeom>
        </p:spPr>
      </p:pic>
      <p:pic>
        <p:nvPicPr>
          <p:cNvPr id="9" name="Picture 8" descr="A graph with blue lines&#10;&#10;Description automatically generated">
            <a:extLst>
              <a:ext uri="{FF2B5EF4-FFF2-40B4-BE49-F238E27FC236}">
                <a16:creationId xmlns:a16="http://schemas.microsoft.com/office/drawing/2014/main" id="{9F1ECC8B-0903-81C0-1B86-55FE20C3EBF4}"/>
              </a:ext>
            </a:extLst>
          </p:cNvPr>
          <p:cNvPicPr>
            <a:picLocks noChangeAspect="1"/>
          </p:cNvPicPr>
          <p:nvPr/>
        </p:nvPicPr>
        <p:blipFill>
          <a:blip r:embed="rId5"/>
          <a:stretch>
            <a:fillRect/>
          </a:stretch>
        </p:blipFill>
        <p:spPr>
          <a:xfrm>
            <a:off x="6061610" y="652461"/>
            <a:ext cx="2872803" cy="2325264"/>
          </a:xfrm>
          <a:prstGeom prst="rect">
            <a:avLst/>
          </a:prstGeom>
        </p:spPr>
      </p:pic>
      <p:sp>
        <p:nvSpPr>
          <p:cNvPr id="10" name="TextBox 9">
            <a:extLst>
              <a:ext uri="{FF2B5EF4-FFF2-40B4-BE49-F238E27FC236}">
                <a16:creationId xmlns:a16="http://schemas.microsoft.com/office/drawing/2014/main" id="{3C0E4D5D-539B-2C73-0A9C-66F70B991814}"/>
              </a:ext>
            </a:extLst>
          </p:cNvPr>
          <p:cNvSpPr txBox="1"/>
          <p:nvPr/>
        </p:nvSpPr>
        <p:spPr>
          <a:xfrm>
            <a:off x="656811" y="3082014"/>
            <a:ext cx="8020878" cy="2323713"/>
          </a:xfrm>
          <a:prstGeom prst="rect">
            <a:avLst/>
          </a:prstGeom>
          <a:noFill/>
        </p:spPr>
        <p:txBody>
          <a:bodyPr wrap="square" rtlCol="0">
            <a:spAutoFit/>
          </a:bodyPr>
          <a:lstStyle/>
          <a:p>
            <a:pPr marL="285750" indent="-285750">
              <a:buClr>
                <a:srgbClr val="3771B1"/>
              </a:buClr>
              <a:buFont typeface="System Font Regular"/>
              <a:buChar char="◎"/>
            </a:pPr>
            <a:r>
              <a:rPr lang="en-CA" sz="1300" b="0" i="0" u="none" strike="noStrike">
                <a:solidFill>
                  <a:srgbClr val="000000"/>
                </a:solidFill>
                <a:effectLst/>
                <a:latin typeface="Calibri" panose="020F0502020204030204" pitchFamily="34" charset="0"/>
                <a:cs typeface="Calibri" panose="020F0502020204030204" pitchFamily="34" charset="0"/>
              </a:rPr>
              <a:t>Using heatmaps to visualize the frequency of severe incidents, we found a pattern of high frequency of incidents on certain days of the week, and during certain hours of the day. </a:t>
            </a:r>
            <a:r>
              <a:rPr lang="en-CA" sz="1300" b="1" i="0" u="sng" strike="noStrike">
                <a:solidFill>
                  <a:srgbClr val="000000"/>
                </a:solidFill>
                <a:effectLst/>
                <a:latin typeface="Calibri" panose="020F0502020204030204" pitchFamily="34" charset="0"/>
                <a:cs typeface="Calibri" panose="020F0502020204030204" pitchFamily="34" charset="0"/>
              </a:rPr>
              <a:t>Friday and Saturday nights showed a higher number of incidents</a:t>
            </a:r>
            <a:r>
              <a:rPr lang="en-CA" sz="1300" b="0" i="0" u="none" strike="noStrike">
                <a:solidFill>
                  <a:srgbClr val="000000"/>
                </a:solidFill>
                <a:effectLst/>
                <a:latin typeface="Calibri" panose="020F0502020204030204" pitchFamily="34" charset="0"/>
                <a:cs typeface="Calibri" panose="020F0502020204030204" pitchFamily="34" charset="0"/>
              </a:rPr>
              <a:t>. Also, </a:t>
            </a:r>
            <a:r>
              <a:rPr lang="en-CA" sz="1300" b="1" i="0" u="sng">
                <a:solidFill>
                  <a:schemeClr val="tx1"/>
                </a:solidFill>
                <a:effectLst/>
                <a:latin typeface="Calibri" panose="020F0502020204030204" pitchFamily="34" charset="0"/>
                <a:cs typeface="Calibri" panose="020F0502020204030204" pitchFamily="34" charset="0"/>
              </a:rPr>
              <a:t>the hours between 4 am and 12 pm appear to be the times when severe incidents are most likely to occur.</a:t>
            </a:r>
            <a:r>
              <a:rPr lang="en-CA" sz="1300" b="0" i="0" u="none" strike="noStrike">
                <a:solidFill>
                  <a:srgbClr val="000000"/>
                </a:solidFill>
                <a:effectLst/>
                <a:latin typeface="Calibri" panose="020F0502020204030204" pitchFamily="34" charset="0"/>
                <a:cs typeface="Calibri" panose="020F0502020204030204" pitchFamily="34" charset="0"/>
              </a:rPr>
              <a:t> Moreover, an analysis of incidents by month and day showed a relatively uniform distribution of incidents, indicating a lack of specific monthly or daily patterns.</a:t>
            </a:r>
            <a:endParaRPr lang="en-CA" sz="1300" b="0" i="0">
              <a:solidFill>
                <a:schemeClr val="tx1"/>
              </a:solidFill>
              <a:effectLst/>
              <a:latin typeface="Calibri" panose="020F0502020204030204" pitchFamily="34" charset="0"/>
              <a:cs typeface="Calibri" panose="020F0502020204030204" pitchFamily="34" charset="0"/>
            </a:endParaRPr>
          </a:p>
          <a:p>
            <a:pPr>
              <a:buClr>
                <a:srgbClr val="3771B1"/>
              </a:buClr>
            </a:pPr>
            <a:endParaRPr lang="en-CA" sz="1300">
              <a:solidFill>
                <a:schemeClr val="tx1"/>
              </a:solidFill>
              <a:latin typeface="Calibri" panose="020F0502020204030204" pitchFamily="34" charset="0"/>
              <a:cs typeface="Calibri" panose="020F0502020204030204" pitchFamily="34" charset="0"/>
            </a:endParaRPr>
          </a:p>
          <a:p>
            <a:pPr marL="285750" indent="-285750">
              <a:buClr>
                <a:srgbClr val="3771B1"/>
              </a:buClr>
              <a:buFont typeface="System Font Regular"/>
              <a:buChar char="◎"/>
            </a:pPr>
            <a:r>
              <a:rPr lang="en-CA" sz="1300" b="0">
                <a:solidFill>
                  <a:schemeClr val="accent3"/>
                </a:solidFill>
                <a:effectLst/>
                <a:latin typeface="Calibri" panose="020F0502020204030204" pitchFamily="34" charset="0"/>
                <a:cs typeface="Calibri" panose="020F0502020204030204" pitchFamily="34" charset="0"/>
              </a:rPr>
              <a:t>This time series graph can help us visualize whether there's a trend or seasonality in the incidents, which can inform the strategic decision making and policy development to reduce firearm incidents and improve community safety.</a:t>
            </a:r>
          </a:p>
          <a:p>
            <a:endParaRPr lang="en-CA" b="0">
              <a:solidFill>
                <a:srgbClr val="D4D4D4"/>
              </a:solidFill>
              <a:effectLst/>
              <a:latin typeface="Menlo" panose="020B0609030804020204" pitchFamily="49" charset="0"/>
            </a:endParaRPr>
          </a:p>
          <a:p>
            <a:endParaRPr lang="en-US"/>
          </a:p>
        </p:txBody>
      </p:sp>
    </p:spTree>
    <p:extLst>
      <p:ext uri="{BB962C8B-B14F-4D97-AF65-F5344CB8AC3E}">
        <p14:creationId xmlns:p14="http://schemas.microsoft.com/office/powerpoint/2010/main" val="297885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3CFEAD-5D2F-A4CA-597E-A8304814FD68}"/>
              </a:ext>
            </a:extLst>
          </p:cNvPr>
          <p:cNvSpPr txBox="1"/>
          <p:nvPr/>
        </p:nvSpPr>
        <p:spPr>
          <a:xfrm>
            <a:off x="1063487" y="294499"/>
            <a:ext cx="6117996" cy="369332"/>
          </a:xfrm>
          <a:prstGeom prst="rect">
            <a:avLst/>
          </a:prstGeom>
          <a:noFill/>
        </p:spPr>
        <p:txBody>
          <a:bodyPr wrap="square">
            <a:spAutoFit/>
          </a:bodyPr>
          <a:lstStyle/>
          <a:p>
            <a:pPr>
              <a:buClr>
                <a:srgbClr val="3771B1"/>
              </a:buClr>
            </a:pPr>
            <a:r>
              <a:rPr lang="en-CA" sz="1800" b="1">
                <a:solidFill>
                  <a:schemeClr val="tx1"/>
                </a:solidFill>
                <a:effectLst/>
                <a:latin typeface="PT Sans" panose="020B0503020203020204" pitchFamily="34" charset="77"/>
                <a:cs typeface="Calibri" panose="020F0502020204030204" pitchFamily="34" charset="0"/>
              </a:rPr>
              <a:t>ARIMA PREDICTION</a:t>
            </a:r>
          </a:p>
        </p:txBody>
      </p:sp>
      <p:grpSp>
        <p:nvGrpSpPr>
          <p:cNvPr id="6" name="Google Shape;2395;p75">
            <a:extLst>
              <a:ext uri="{FF2B5EF4-FFF2-40B4-BE49-F238E27FC236}">
                <a16:creationId xmlns:a16="http://schemas.microsoft.com/office/drawing/2014/main" id="{2F25448A-3437-DBCA-B459-EA5624AC4468}"/>
              </a:ext>
            </a:extLst>
          </p:cNvPr>
          <p:cNvGrpSpPr/>
          <p:nvPr/>
        </p:nvGrpSpPr>
        <p:grpSpPr>
          <a:xfrm>
            <a:off x="464579" y="172099"/>
            <a:ext cx="528952" cy="614131"/>
            <a:chOff x="358532" y="1236448"/>
            <a:chExt cx="555281" cy="645963"/>
          </a:xfrm>
        </p:grpSpPr>
        <p:sp>
          <p:nvSpPr>
            <p:cNvPr id="7" name="Google Shape;2396;p75">
              <a:extLst>
                <a:ext uri="{FF2B5EF4-FFF2-40B4-BE49-F238E27FC236}">
                  <a16:creationId xmlns:a16="http://schemas.microsoft.com/office/drawing/2014/main" id="{79C1C201-1424-82AC-09CE-87F8D7FFA105}"/>
                </a:ext>
              </a:extLst>
            </p:cNvPr>
            <p:cNvSpPr/>
            <p:nvPr/>
          </p:nvSpPr>
          <p:spPr>
            <a:xfrm>
              <a:off x="358532" y="1236448"/>
              <a:ext cx="466558" cy="645963"/>
            </a:xfrm>
            <a:custGeom>
              <a:avLst/>
              <a:gdLst/>
              <a:ahLst/>
              <a:cxnLst/>
              <a:rect l="l" t="t" r="r" b="b"/>
              <a:pathLst>
                <a:path w="12631" h="17488" extrusionOk="0">
                  <a:moveTo>
                    <a:pt x="954" y="0"/>
                  </a:moveTo>
                  <a:cubicBezTo>
                    <a:pt x="456" y="0"/>
                    <a:pt x="0" y="403"/>
                    <a:pt x="0" y="886"/>
                  </a:cubicBezTo>
                  <a:lnTo>
                    <a:pt x="0" y="13918"/>
                  </a:lnTo>
                  <a:lnTo>
                    <a:pt x="3557" y="17488"/>
                  </a:lnTo>
                  <a:lnTo>
                    <a:pt x="11744" y="17488"/>
                  </a:lnTo>
                  <a:cubicBezTo>
                    <a:pt x="12241" y="17488"/>
                    <a:pt x="12630" y="17099"/>
                    <a:pt x="12630" y="16602"/>
                  </a:cubicBezTo>
                  <a:lnTo>
                    <a:pt x="12630" y="886"/>
                  </a:lnTo>
                  <a:cubicBezTo>
                    <a:pt x="12630" y="403"/>
                    <a:pt x="12241" y="0"/>
                    <a:pt x="11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97;p75">
              <a:extLst>
                <a:ext uri="{FF2B5EF4-FFF2-40B4-BE49-F238E27FC236}">
                  <a16:creationId xmlns:a16="http://schemas.microsoft.com/office/drawing/2014/main" id="{77E25018-8F27-F384-8D1B-E11FFB52D1CE}"/>
                </a:ext>
              </a:extLst>
            </p:cNvPr>
            <p:cNvSpPr/>
            <p:nvPr/>
          </p:nvSpPr>
          <p:spPr>
            <a:xfrm>
              <a:off x="446776" y="1618640"/>
              <a:ext cx="290070" cy="19392"/>
            </a:xfrm>
            <a:custGeom>
              <a:avLst/>
              <a:gdLst/>
              <a:ahLst/>
              <a:cxnLst/>
              <a:rect l="l" t="t" r="r" b="b"/>
              <a:pathLst>
                <a:path w="7853" h="525" extrusionOk="0">
                  <a:moveTo>
                    <a:pt x="256" y="0"/>
                  </a:moveTo>
                  <a:cubicBezTo>
                    <a:pt x="122" y="0"/>
                    <a:pt x="0" y="122"/>
                    <a:pt x="0" y="269"/>
                  </a:cubicBezTo>
                  <a:cubicBezTo>
                    <a:pt x="0" y="403"/>
                    <a:pt x="122" y="524"/>
                    <a:pt x="256" y="524"/>
                  </a:cubicBezTo>
                  <a:lnTo>
                    <a:pt x="7584" y="524"/>
                  </a:lnTo>
                  <a:cubicBezTo>
                    <a:pt x="7731" y="524"/>
                    <a:pt x="7852" y="403"/>
                    <a:pt x="7852" y="269"/>
                  </a:cubicBezTo>
                  <a:cubicBezTo>
                    <a:pt x="7852" y="122"/>
                    <a:pt x="7731" y="0"/>
                    <a:pt x="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98;p75">
              <a:extLst>
                <a:ext uri="{FF2B5EF4-FFF2-40B4-BE49-F238E27FC236}">
                  <a16:creationId xmlns:a16="http://schemas.microsoft.com/office/drawing/2014/main" id="{049C0F1A-1B24-DB0F-18C0-20528EEFAF7A}"/>
                </a:ext>
              </a:extLst>
            </p:cNvPr>
            <p:cNvSpPr/>
            <p:nvPr/>
          </p:nvSpPr>
          <p:spPr>
            <a:xfrm>
              <a:off x="446776" y="1689043"/>
              <a:ext cx="290070" cy="19392"/>
            </a:xfrm>
            <a:custGeom>
              <a:avLst/>
              <a:gdLst/>
              <a:ahLst/>
              <a:cxnLst/>
              <a:rect l="l" t="t" r="r" b="b"/>
              <a:pathLst>
                <a:path w="7853" h="525" extrusionOk="0">
                  <a:moveTo>
                    <a:pt x="256" y="0"/>
                  </a:moveTo>
                  <a:cubicBezTo>
                    <a:pt x="122" y="0"/>
                    <a:pt x="0" y="122"/>
                    <a:pt x="0" y="256"/>
                  </a:cubicBezTo>
                  <a:cubicBezTo>
                    <a:pt x="0" y="403"/>
                    <a:pt x="122" y="524"/>
                    <a:pt x="256" y="524"/>
                  </a:cubicBezTo>
                  <a:lnTo>
                    <a:pt x="7584" y="524"/>
                  </a:lnTo>
                  <a:cubicBezTo>
                    <a:pt x="7731" y="524"/>
                    <a:pt x="7852" y="403"/>
                    <a:pt x="7852" y="256"/>
                  </a:cubicBezTo>
                  <a:cubicBezTo>
                    <a:pt x="7852" y="122"/>
                    <a:pt x="7731" y="0"/>
                    <a:pt x="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99;p75">
              <a:extLst>
                <a:ext uri="{FF2B5EF4-FFF2-40B4-BE49-F238E27FC236}">
                  <a16:creationId xmlns:a16="http://schemas.microsoft.com/office/drawing/2014/main" id="{788D64FF-4200-100C-52AF-11F187F06162}"/>
                </a:ext>
              </a:extLst>
            </p:cNvPr>
            <p:cNvSpPr/>
            <p:nvPr/>
          </p:nvSpPr>
          <p:spPr>
            <a:xfrm>
              <a:off x="533025" y="1759446"/>
              <a:ext cx="203821" cy="19392"/>
            </a:xfrm>
            <a:custGeom>
              <a:avLst/>
              <a:gdLst/>
              <a:ahLst/>
              <a:cxnLst/>
              <a:rect l="l" t="t" r="r" b="b"/>
              <a:pathLst>
                <a:path w="5518" h="525" extrusionOk="0">
                  <a:moveTo>
                    <a:pt x="256" y="0"/>
                  </a:moveTo>
                  <a:cubicBezTo>
                    <a:pt x="108" y="0"/>
                    <a:pt x="1" y="121"/>
                    <a:pt x="1" y="256"/>
                  </a:cubicBezTo>
                  <a:cubicBezTo>
                    <a:pt x="1" y="403"/>
                    <a:pt x="108" y="524"/>
                    <a:pt x="256" y="524"/>
                  </a:cubicBezTo>
                  <a:lnTo>
                    <a:pt x="5249" y="524"/>
                  </a:lnTo>
                  <a:cubicBezTo>
                    <a:pt x="5396" y="524"/>
                    <a:pt x="5517" y="403"/>
                    <a:pt x="5517" y="256"/>
                  </a:cubicBezTo>
                  <a:cubicBezTo>
                    <a:pt x="5517" y="121"/>
                    <a:pt x="5396" y="0"/>
                    <a:pt x="52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00;p75">
              <a:extLst>
                <a:ext uri="{FF2B5EF4-FFF2-40B4-BE49-F238E27FC236}">
                  <a16:creationId xmlns:a16="http://schemas.microsoft.com/office/drawing/2014/main" id="{23850C9C-349F-0259-A811-204C952E9591}"/>
                </a:ext>
              </a:extLst>
            </p:cNvPr>
            <p:cNvSpPr/>
            <p:nvPr/>
          </p:nvSpPr>
          <p:spPr>
            <a:xfrm>
              <a:off x="358532" y="1750507"/>
              <a:ext cx="131424" cy="131904"/>
            </a:xfrm>
            <a:custGeom>
              <a:avLst/>
              <a:gdLst/>
              <a:ahLst/>
              <a:cxnLst/>
              <a:rect l="l" t="t" r="r" b="b"/>
              <a:pathLst>
                <a:path w="3558" h="3571" extrusionOk="0">
                  <a:moveTo>
                    <a:pt x="0" y="1"/>
                  </a:moveTo>
                  <a:lnTo>
                    <a:pt x="3557" y="3571"/>
                  </a:lnTo>
                  <a:lnTo>
                    <a:pt x="3557" y="886"/>
                  </a:lnTo>
                  <a:cubicBezTo>
                    <a:pt x="3557" y="403"/>
                    <a:pt x="3168" y="1"/>
                    <a:pt x="26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01;p75">
              <a:extLst>
                <a:ext uri="{FF2B5EF4-FFF2-40B4-BE49-F238E27FC236}">
                  <a16:creationId xmlns:a16="http://schemas.microsoft.com/office/drawing/2014/main" id="{3CBFEB7E-6EB5-BE96-439B-D9148F34110D}"/>
                </a:ext>
              </a:extLst>
            </p:cNvPr>
            <p:cNvSpPr/>
            <p:nvPr/>
          </p:nvSpPr>
          <p:spPr>
            <a:xfrm>
              <a:off x="457193" y="1300054"/>
              <a:ext cx="277659" cy="265211"/>
            </a:xfrm>
            <a:custGeom>
              <a:avLst/>
              <a:gdLst/>
              <a:ahLst/>
              <a:cxnLst/>
              <a:rect l="l" t="t" r="r" b="b"/>
              <a:pathLst>
                <a:path w="7517" h="7180" extrusionOk="0">
                  <a:moveTo>
                    <a:pt x="2196" y="1"/>
                  </a:moveTo>
                  <a:cubicBezTo>
                    <a:pt x="2180" y="1"/>
                    <a:pt x="2164" y="7"/>
                    <a:pt x="2148" y="23"/>
                  </a:cubicBezTo>
                  <a:lnTo>
                    <a:pt x="1208" y="828"/>
                  </a:lnTo>
                  <a:cubicBezTo>
                    <a:pt x="1168" y="855"/>
                    <a:pt x="1168" y="895"/>
                    <a:pt x="1195" y="922"/>
                  </a:cubicBezTo>
                  <a:cubicBezTo>
                    <a:pt x="1356" y="1163"/>
                    <a:pt x="1933" y="2210"/>
                    <a:pt x="1033" y="3982"/>
                  </a:cubicBezTo>
                  <a:cubicBezTo>
                    <a:pt x="1" y="6009"/>
                    <a:pt x="3100" y="6639"/>
                    <a:pt x="3100" y="6639"/>
                  </a:cubicBezTo>
                  <a:cubicBezTo>
                    <a:pt x="3100" y="6639"/>
                    <a:pt x="3624" y="6787"/>
                    <a:pt x="3933" y="7149"/>
                  </a:cubicBezTo>
                  <a:cubicBezTo>
                    <a:pt x="3953" y="7169"/>
                    <a:pt x="3977" y="7180"/>
                    <a:pt x="3998" y="7180"/>
                  </a:cubicBezTo>
                  <a:cubicBezTo>
                    <a:pt x="4020" y="7180"/>
                    <a:pt x="4040" y="7169"/>
                    <a:pt x="4054" y="7149"/>
                  </a:cubicBezTo>
                  <a:cubicBezTo>
                    <a:pt x="4362" y="6787"/>
                    <a:pt x="4886" y="6639"/>
                    <a:pt x="4886" y="6639"/>
                  </a:cubicBezTo>
                  <a:cubicBezTo>
                    <a:pt x="4886" y="6639"/>
                    <a:pt x="4926" y="6626"/>
                    <a:pt x="4993" y="6612"/>
                  </a:cubicBezTo>
                  <a:cubicBezTo>
                    <a:pt x="5530" y="6478"/>
                    <a:pt x="7517" y="5780"/>
                    <a:pt x="6604" y="3982"/>
                  </a:cubicBezTo>
                  <a:cubicBezTo>
                    <a:pt x="5704" y="2210"/>
                    <a:pt x="6282" y="1163"/>
                    <a:pt x="6443" y="922"/>
                  </a:cubicBezTo>
                  <a:cubicBezTo>
                    <a:pt x="6470" y="895"/>
                    <a:pt x="6470" y="855"/>
                    <a:pt x="6429" y="828"/>
                  </a:cubicBezTo>
                  <a:lnTo>
                    <a:pt x="5838" y="23"/>
                  </a:lnTo>
                  <a:cubicBezTo>
                    <a:pt x="5831" y="7"/>
                    <a:pt x="5813" y="1"/>
                    <a:pt x="5795" y="1"/>
                  </a:cubicBezTo>
                  <a:cubicBezTo>
                    <a:pt x="5782" y="1"/>
                    <a:pt x="5769" y="4"/>
                    <a:pt x="5758" y="9"/>
                  </a:cubicBezTo>
                  <a:cubicBezTo>
                    <a:pt x="5362" y="210"/>
                    <a:pt x="5036" y="277"/>
                    <a:pt x="4777" y="277"/>
                  </a:cubicBezTo>
                  <a:cubicBezTo>
                    <a:pt x="4378" y="277"/>
                    <a:pt x="4138" y="117"/>
                    <a:pt x="4040" y="36"/>
                  </a:cubicBezTo>
                  <a:cubicBezTo>
                    <a:pt x="4026" y="22"/>
                    <a:pt x="4010" y="16"/>
                    <a:pt x="3993" y="16"/>
                  </a:cubicBezTo>
                  <a:cubicBezTo>
                    <a:pt x="3977" y="16"/>
                    <a:pt x="3960" y="22"/>
                    <a:pt x="3946" y="36"/>
                  </a:cubicBezTo>
                  <a:cubicBezTo>
                    <a:pt x="3849" y="117"/>
                    <a:pt x="3613" y="277"/>
                    <a:pt x="3215" y="277"/>
                  </a:cubicBezTo>
                  <a:cubicBezTo>
                    <a:pt x="2957" y="277"/>
                    <a:pt x="2630" y="210"/>
                    <a:pt x="2229" y="9"/>
                  </a:cubicBezTo>
                  <a:cubicBezTo>
                    <a:pt x="2218" y="4"/>
                    <a:pt x="2207" y="1"/>
                    <a:pt x="21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02;p75">
              <a:extLst>
                <a:ext uri="{FF2B5EF4-FFF2-40B4-BE49-F238E27FC236}">
                  <a16:creationId xmlns:a16="http://schemas.microsoft.com/office/drawing/2014/main" id="{EE126CA1-4768-B192-3FA8-C245B39312CE}"/>
                </a:ext>
              </a:extLst>
            </p:cNvPr>
            <p:cNvSpPr/>
            <p:nvPr/>
          </p:nvSpPr>
          <p:spPr>
            <a:xfrm>
              <a:off x="549389" y="1365323"/>
              <a:ext cx="111108" cy="104422"/>
            </a:xfrm>
            <a:custGeom>
              <a:avLst/>
              <a:gdLst/>
              <a:ahLst/>
              <a:cxnLst/>
              <a:rect l="l" t="t" r="r" b="b"/>
              <a:pathLst>
                <a:path w="3008" h="2827" extrusionOk="0">
                  <a:moveTo>
                    <a:pt x="1504" y="0"/>
                  </a:moveTo>
                  <a:cubicBezTo>
                    <a:pt x="1477" y="0"/>
                    <a:pt x="1450" y="14"/>
                    <a:pt x="1437" y="40"/>
                  </a:cubicBezTo>
                  <a:lnTo>
                    <a:pt x="1021" y="886"/>
                  </a:lnTo>
                  <a:lnTo>
                    <a:pt x="81" y="1021"/>
                  </a:lnTo>
                  <a:cubicBezTo>
                    <a:pt x="14" y="1034"/>
                    <a:pt x="1" y="1101"/>
                    <a:pt x="41" y="1141"/>
                  </a:cubicBezTo>
                  <a:lnTo>
                    <a:pt x="712" y="1799"/>
                  </a:lnTo>
                  <a:lnTo>
                    <a:pt x="551" y="2739"/>
                  </a:lnTo>
                  <a:cubicBezTo>
                    <a:pt x="551" y="2782"/>
                    <a:pt x="586" y="2826"/>
                    <a:pt x="629" y="2826"/>
                  </a:cubicBezTo>
                  <a:cubicBezTo>
                    <a:pt x="638" y="2826"/>
                    <a:pt x="648" y="2824"/>
                    <a:pt x="658" y="2819"/>
                  </a:cubicBezTo>
                  <a:lnTo>
                    <a:pt x="1504" y="2376"/>
                  </a:lnTo>
                  <a:lnTo>
                    <a:pt x="2336" y="2819"/>
                  </a:lnTo>
                  <a:cubicBezTo>
                    <a:pt x="2346" y="2824"/>
                    <a:pt x="2356" y="2826"/>
                    <a:pt x="2367" y="2826"/>
                  </a:cubicBezTo>
                  <a:cubicBezTo>
                    <a:pt x="2412" y="2826"/>
                    <a:pt x="2454" y="2782"/>
                    <a:pt x="2444" y="2739"/>
                  </a:cubicBezTo>
                  <a:lnTo>
                    <a:pt x="2283" y="1799"/>
                  </a:lnTo>
                  <a:lnTo>
                    <a:pt x="2954" y="1141"/>
                  </a:lnTo>
                  <a:cubicBezTo>
                    <a:pt x="3007" y="1101"/>
                    <a:pt x="2981" y="1034"/>
                    <a:pt x="2913" y="1021"/>
                  </a:cubicBezTo>
                  <a:lnTo>
                    <a:pt x="1987" y="886"/>
                  </a:lnTo>
                  <a:lnTo>
                    <a:pt x="1571" y="40"/>
                  </a:lnTo>
                  <a:cubicBezTo>
                    <a:pt x="1557" y="14"/>
                    <a:pt x="1530"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03;p75">
              <a:extLst>
                <a:ext uri="{FF2B5EF4-FFF2-40B4-BE49-F238E27FC236}">
                  <a16:creationId xmlns:a16="http://schemas.microsoft.com/office/drawing/2014/main" id="{1EED114D-CF7B-3111-6394-EFD020BFCA38}"/>
                </a:ext>
              </a:extLst>
            </p:cNvPr>
            <p:cNvSpPr/>
            <p:nvPr/>
          </p:nvSpPr>
          <p:spPr>
            <a:xfrm>
              <a:off x="787377" y="1628059"/>
              <a:ext cx="91716" cy="177226"/>
            </a:xfrm>
            <a:custGeom>
              <a:avLst/>
              <a:gdLst/>
              <a:ahLst/>
              <a:cxnLst/>
              <a:rect l="l" t="t" r="r" b="b"/>
              <a:pathLst>
                <a:path w="2483" h="4798" extrusionOk="0">
                  <a:moveTo>
                    <a:pt x="0" y="1"/>
                  </a:moveTo>
                  <a:lnTo>
                    <a:pt x="0" y="4604"/>
                  </a:lnTo>
                  <a:cubicBezTo>
                    <a:pt x="0" y="4718"/>
                    <a:pt x="94" y="4798"/>
                    <a:pt x="191" y="4798"/>
                  </a:cubicBezTo>
                  <a:cubicBezTo>
                    <a:pt x="232" y="4798"/>
                    <a:pt x="273" y="4784"/>
                    <a:pt x="308" y="4752"/>
                  </a:cubicBezTo>
                  <a:lnTo>
                    <a:pt x="1275" y="3879"/>
                  </a:lnTo>
                  <a:lnTo>
                    <a:pt x="2241" y="4752"/>
                  </a:lnTo>
                  <a:cubicBezTo>
                    <a:pt x="2268" y="4776"/>
                    <a:pt x="2296" y="4787"/>
                    <a:pt x="2322" y="4787"/>
                  </a:cubicBezTo>
                  <a:cubicBezTo>
                    <a:pt x="2411" y="4787"/>
                    <a:pt x="2483" y="4662"/>
                    <a:pt x="2483" y="4537"/>
                  </a:cubicBezTo>
                  <a:lnTo>
                    <a:pt x="24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04;p75">
              <a:extLst>
                <a:ext uri="{FF2B5EF4-FFF2-40B4-BE49-F238E27FC236}">
                  <a16:creationId xmlns:a16="http://schemas.microsoft.com/office/drawing/2014/main" id="{FD9A6317-0795-F4A4-4BC1-B179427D95C8}"/>
                </a:ext>
              </a:extLst>
            </p:cNvPr>
            <p:cNvSpPr/>
            <p:nvPr/>
          </p:nvSpPr>
          <p:spPr>
            <a:xfrm>
              <a:off x="752656" y="1543805"/>
              <a:ext cx="161158" cy="163633"/>
            </a:xfrm>
            <a:custGeom>
              <a:avLst/>
              <a:gdLst/>
              <a:ahLst/>
              <a:cxnLst/>
              <a:rect l="l" t="t" r="r" b="b"/>
              <a:pathLst>
                <a:path w="4363" h="4430" extrusionOk="0">
                  <a:moveTo>
                    <a:pt x="2215" y="0"/>
                  </a:moveTo>
                  <a:cubicBezTo>
                    <a:pt x="994" y="0"/>
                    <a:pt x="1" y="994"/>
                    <a:pt x="1" y="2214"/>
                  </a:cubicBezTo>
                  <a:cubicBezTo>
                    <a:pt x="1" y="3436"/>
                    <a:pt x="994" y="4429"/>
                    <a:pt x="2215" y="4429"/>
                  </a:cubicBezTo>
                  <a:cubicBezTo>
                    <a:pt x="3437" y="4429"/>
                    <a:pt x="4362" y="3436"/>
                    <a:pt x="4362" y="2214"/>
                  </a:cubicBezTo>
                  <a:cubicBezTo>
                    <a:pt x="4362" y="994"/>
                    <a:pt x="3437" y="0"/>
                    <a:pt x="22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05;p75">
              <a:extLst>
                <a:ext uri="{FF2B5EF4-FFF2-40B4-BE49-F238E27FC236}">
                  <a16:creationId xmlns:a16="http://schemas.microsoft.com/office/drawing/2014/main" id="{F3317E27-2B0F-393A-8FC3-687E5A4ABC4F}"/>
                </a:ext>
              </a:extLst>
            </p:cNvPr>
            <p:cNvSpPr/>
            <p:nvPr/>
          </p:nvSpPr>
          <p:spPr>
            <a:xfrm>
              <a:off x="796759" y="1587908"/>
              <a:ext cx="75389" cy="75389"/>
            </a:xfrm>
            <a:custGeom>
              <a:avLst/>
              <a:gdLst/>
              <a:ahLst/>
              <a:cxnLst/>
              <a:rect l="l" t="t" r="r" b="b"/>
              <a:pathLst>
                <a:path w="2041" h="2041" extrusionOk="0">
                  <a:moveTo>
                    <a:pt x="1021" y="0"/>
                  </a:moveTo>
                  <a:cubicBezTo>
                    <a:pt x="457" y="0"/>
                    <a:pt x="1" y="457"/>
                    <a:pt x="1" y="1020"/>
                  </a:cubicBezTo>
                  <a:cubicBezTo>
                    <a:pt x="1" y="1584"/>
                    <a:pt x="457" y="2040"/>
                    <a:pt x="1021" y="2040"/>
                  </a:cubicBezTo>
                  <a:cubicBezTo>
                    <a:pt x="1584" y="2040"/>
                    <a:pt x="2041" y="1584"/>
                    <a:pt x="2041" y="1020"/>
                  </a:cubicBezTo>
                  <a:cubicBezTo>
                    <a:pt x="2041" y="457"/>
                    <a:pt x="1584" y="0"/>
                    <a:pt x="1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 name="Picture 17" descr="A graph of a graph showing a number of years&#10;&#10;Description automatically generated">
            <a:extLst>
              <a:ext uri="{FF2B5EF4-FFF2-40B4-BE49-F238E27FC236}">
                <a16:creationId xmlns:a16="http://schemas.microsoft.com/office/drawing/2014/main" id="{6B1C7E8A-122C-6DE6-BA3C-844001ED2F06}"/>
              </a:ext>
            </a:extLst>
          </p:cNvPr>
          <p:cNvPicPr>
            <a:picLocks noChangeAspect="1"/>
          </p:cNvPicPr>
          <p:nvPr/>
        </p:nvPicPr>
        <p:blipFill>
          <a:blip r:embed="rId2"/>
          <a:stretch>
            <a:fillRect/>
          </a:stretch>
        </p:blipFill>
        <p:spPr>
          <a:xfrm>
            <a:off x="464579" y="882626"/>
            <a:ext cx="2689792" cy="1972937"/>
          </a:xfrm>
          <a:prstGeom prst="rect">
            <a:avLst/>
          </a:prstGeom>
        </p:spPr>
      </p:pic>
      <p:pic>
        <p:nvPicPr>
          <p:cNvPr id="20" name="Picture 19" descr="A graph with a blue line&#10;&#10;Description automatically generated">
            <a:extLst>
              <a:ext uri="{FF2B5EF4-FFF2-40B4-BE49-F238E27FC236}">
                <a16:creationId xmlns:a16="http://schemas.microsoft.com/office/drawing/2014/main" id="{094C7E7B-8D98-4F72-3518-4162A31C8A77}"/>
              </a:ext>
            </a:extLst>
          </p:cNvPr>
          <p:cNvPicPr>
            <a:picLocks noChangeAspect="1"/>
          </p:cNvPicPr>
          <p:nvPr/>
        </p:nvPicPr>
        <p:blipFill>
          <a:blip r:embed="rId3"/>
          <a:stretch>
            <a:fillRect/>
          </a:stretch>
        </p:blipFill>
        <p:spPr>
          <a:xfrm>
            <a:off x="446067" y="2910927"/>
            <a:ext cx="2710473" cy="2146065"/>
          </a:xfrm>
          <a:prstGeom prst="rect">
            <a:avLst/>
          </a:prstGeom>
        </p:spPr>
      </p:pic>
      <p:sp>
        <p:nvSpPr>
          <p:cNvPr id="2" name="TextBox 1">
            <a:extLst>
              <a:ext uri="{FF2B5EF4-FFF2-40B4-BE49-F238E27FC236}">
                <a16:creationId xmlns:a16="http://schemas.microsoft.com/office/drawing/2014/main" id="{9C00CA91-3A76-9C1D-2B8F-D7D02A6B536C}"/>
              </a:ext>
            </a:extLst>
          </p:cNvPr>
          <p:cNvSpPr txBox="1"/>
          <p:nvPr/>
        </p:nvSpPr>
        <p:spPr>
          <a:xfrm>
            <a:off x="3290818" y="908876"/>
            <a:ext cx="3024488" cy="3893374"/>
          </a:xfrm>
          <a:prstGeom prst="rect">
            <a:avLst/>
          </a:prstGeom>
          <a:noFill/>
        </p:spPr>
        <p:txBody>
          <a:bodyPr wrap="square" rtlCol="0">
            <a:spAutoFit/>
          </a:bodyPr>
          <a:lstStyle/>
          <a:p>
            <a:pPr>
              <a:buClr>
                <a:srgbClr val="3771B1"/>
              </a:buClr>
            </a:pPr>
            <a:r>
              <a:rPr lang="en-CA" sz="1300" b="0">
                <a:solidFill>
                  <a:schemeClr val="tx1"/>
                </a:solidFill>
                <a:effectLst/>
                <a:latin typeface="Calibri" panose="020F0502020204030204" pitchFamily="34" charset="0"/>
                <a:cs typeface="Calibri" panose="020F0502020204030204" pitchFamily="34" charset="0"/>
              </a:rPr>
              <a:t>These outputs represent the forecasted monthly number of incidents for each day of the week and time range for the next 12 months. </a:t>
            </a:r>
          </a:p>
          <a:p>
            <a:pPr marL="285750" indent="-285750">
              <a:buClr>
                <a:srgbClr val="3771B1"/>
              </a:buClr>
              <a:buFont typeface="System Font Regular"/>
              <a:buChar char="◎"/>
            </a:pPr>
            <a:endParaRPr lang="en-US" sz="1300" b="1" u="sng">
              <a:latin typeface="Calibri" panose="020F0502020204030204" pitchFamily="34" charset="0"/>
              <a:cs typeface="Calibri" panose="020F0502020204030204" pitchFamily="34" charset="0"/>
            </a:endParaRPr>
          </a:p>
          <a:p>
            <a:pPr marL="285750" indent="-285750">
              <a:buClr>
                <a:srgbClr val="3771B1"/>
              </a:buClr>
              <a:buFont typeface="System Font Regular"/>
              <a:buChar char="◎"/>
            </a:pPr>
            <a:r>
              <a:rPr lang="en-CN" sz="1300">
                <a:highlight>
                  <a:srgbClr val="C0C0C0"/>
                </a:highlight>
                <a:latin typeface="Calibri" panose="020F0502020204030204" pitchFamily="34" charset="0"/>
                <a:cs typeface="Calibri" panose="020F0502020204030204" pitchFamily="34" charset="0"/>
              </a:rPr>
              <a:t>From</a:t>
            </a:r>
            <a:r>
              <a:rPr lang="zh-CN" altLang="en-US" sz="1300">
                <a:highlight>
                  <a:srgbClr val="C0C0C0"/>
                </a:highlight>
                <a:latin typeface="Calibri" panose="020F0502020204030204" pitchFamily="34" charset="0"/>
                <a:cs typeface="Calibri" panose="020F0502020204030204" pitchFamily="34" charset="0"/>
              </a:rPr>
              <a:t> </a:t>
            </a:r>
            <a:r>
              <a:rPr lang="en-CA" altLang="zh-CN" sz="1300">
                <a:highlight>
                  <a:srgbClr val="C0C0C0"/>
                </a:highlight>
                <a:latin typeface="Calibri" panose="020F0502020204030204" pitchFamily="34" charset="0"/>
                <a:cs typeface="Calibri" panose="020F0502020204030204" pitchFamily="34" charset="0"/>
              </a:rPr>
              <a:t>2004 to 2022</a:t>
            </a:r>
            <a:r>
              <a:rPr lang="en-CA" altLang="zh-CN" sz="1300">
                <a:latin typeface="Calibri" panose="020F0502020204030204" pitchFamily="34" charset="0"/>
                <a:cs typeface="Calibri" panose="020F0502020204030204" pitchFamily="34" charset="0"/>
              </a:rPr>
              <a:t>: </a:t>
            </a:r>
            <a:r>
              <a:rPr lang="en-US" sz="1300">
                <a:latin typeface="Calibri" panose="020F0502020204030204" pitchFamily="34" charset="0"/>
                <a:cs typeface="Calibri" panose="020F0502020204030204" pitchFamily="34" charset="0"/>
              </a:rPr>
              <a:t>Over this time period of incidents, the plot shows fluctuations in the number of incidents for each year, with a general </a:t>
            </a:r>
            <a:r>
              <a:rPr lang="en-US" sz="1300" b="1" u="sng">
                <a:latin typeface="Calibri" panose="020F0502020204030204" pitchFamily="34" charset="0"/>
                <a:cs typeface="Calibri" panose="020F0502020204030204" pitchFamily="34" charset="0"/>
              </a:rPr>
              <a:t>upward trend</a:t>
            </a:r>
            <a:r>
              <a:rPr lang="en-US" sz="1300">
                <a:latin typeface="Calibri" panose="020F0502020204030204" pitchFamily="34" charset="0"/>
                <a:cs typeface="Calibri" panose="020F0502020204030204" pitchFamily="34" charset="0"/>
              </a:rPr>
              <a:t> in incidents.</a:t>
            </a:r>
          </a:p>
          <a:p>
            <a:pPr>
              <a:buClr>
                <a:srgbClr val="3771B1"/>
              </a:buClr>
            </a:pPr>
            <a:endParaRPr lang="en-US" sz="1300">
              <a:latin typeface="Calibri" panose="020F0502020204030204" pitchFamily="34" charset="0"/>
              <a:cs typeface="Calibri" panose="020F0502020204030204" pitchFamily="34" charset="0"/>
            </a:endParaRPr>
          </a:p>
          <a:p>
            <a:pPr marL="285750" indent="-285750">
              <a:buClr>
                <a:srgbClr val="3771B1"/>
              </a:buClr>
              <a:buFont typeface="System Font Regular"/>
              <a:buChar char="◎"/>
            </a:pPr>
            <a:r>
              <a:rPr lang="en-US" sz="1300">
                <a:highlight>
                  <a:srgbClr val="C0C0C0"/>
                </a:highlight>
                <a:latin typeface="Calibri" panose="020F0502020204030204" pitchFamily="34" charset="0"/>
                <a:cs typeface="Calibri" panose="020F0502020204030204" pitchFamily="34" charset="0"/>
              </a:rPr>
              <a:t>After</a:t>
            </a:r>
            <a:r>
              <a:rPr lang="zh-CN" altLang="en-US" sz="1300">
                <a:highlight>
                  <a:srgbClr val="C0C0C0"/>
                </a:highlight>
                <a:latin typeface="Calibri" panose="020F0502020204030204" pitchFamily="34" charset="0"/>
                <a:cs typeface="Calibri" panose="020F0502020204030204" pitchFamily="34" charset="0"/>
              </a:rPr>
              <a:t> </a:t>
            </a:r>
            <a:r>
              <a:rPr lang="en-CA" altLang="zh-CN" sz="1300">
                <a:highlight>
                  <a:srgbClr val="C0C0C0"/>
                </a:highlight>
                <a:latin typeface="Calibri" panose="020F0502020204030204" pitchFamily="34" charset="0"/>
                <a:cs typeface="Calibri" panose="020F0502020204030204" pitchFamily="34" charset="0"/>
              </a:rPr>
              <a:t>2022: </a:t>
            </a:r>
            <a:r>
              <a:rPr lang="en-CA" altLang="zh-CN" sz="1300">
                <a:latin typeface="Calibri" panose="020F0502020204030204" pitchFamily="34" charset="0"/>
                <a:cs typeface="Calibri" panose="020F0502020204030204" pitchFamily="34" charset="0"/>
              </a:rPr>
              <a:t>There is a </a:t>
            </a:r>
            <a:r>
              <a:rPr lang="en-CA" altLang="zh-CN" sz="1300" b="1" u="sng">
                <a:latin typeface="Calibri" panose="020F0502020204030204" pitchFamily="34" charset="0"/>
                <a:cs typeface="Calibri" panose="020F0502020204030204" pitchFamily="34" charset="0"/>
              </a:rPr>
              <a:t>decrease in the number of incidents</a:t>
            </a:r>
            <a:r>
              <a:rPr lang="en-CA" altLang="zh-CN" sz="1300">
                <a:latin typeface="Calibri" panose="020F0502020204030204" pitchFamily="34" charset="0"/>
                <a:cs typeface="Calibri" panose="020F0502020204030204" pitchFamily="34" charset="0"/>
              </a:rPr>
              <a:t>.</a:t>
            </a:r>
          </a:p>
          <a:p>
            <a:pPr marL="285750" indent="-285750">
              <a:buClr>
                <a:srgbClr val="3771B1"/>
              </a:buClr>
              <a:buFont typeface="System Font Regular"/>
              <a:buChar char="◎"/>
            </a:pPr>
            <a:endParaRPr lang="en-CN" sz="1300">
              <a:latin typeface="Calibri" panose="020F0502020204030204" pitchFamily="34" charset="0"/>
              <a:cs typeface="Calibri" panose="020F0502020204030204" pitchFamily="34" charset="0"/>
            </a:endParaRPr>
          </a:p>
          <a:p>
            <a:pPr marL="285750" indent="-285750">
              <a:buClr>
                <a:srgbClr val="3771B1"/>
              </a:buClr>
              <a:buFont typeface="System Font Regular"/>
              <a:buChar char="◎"/>
            </a:pPr>
            <a:r>
              <a:rPr lang="en-CN" sz="1300">
                <a:highlight>
                  <a:srgbClr val="C0C0C0"/>
                </a:highlight>
                <a:latin typeface="Calibri" panose="020F0502020204030204" pitchFamily="34" charset="0"/>
                <a:cs typeface="Calibri" panose="020F0502020204030204" pitchFamily="34" charset="0"/>
              </a:rPr>
              <a:t>Prediction for the next year: </a:t>
            </a:r>
            <a:r>
              <a:rPr lang="en-US" sz="1300">
                <a:latin typeface="Calibri" panose="020F0502020204030204" pitchFamily="34" charset="0"/>
                <a:cs typeface="Calibri" panose="020F0502020204030204" pitchFamily="34" charset="0"/>
              </a:rPr>
              <a:t>There is a significant autocorrelation, which indicates that the </a:t>
            </a:r>
            <a:r>
              <a:rPr lang="en-US" sz="1300" b="1" u="sng">
                <a:latin typeface="Calibri" panose="020F0502020204030204" pitchFamily="34" charset="0"/>
                <a:cs typeface="Calibri" panose="020F0502020204030204" pitchFamily="34" charset="0"/>
              </a:rPr>
              <a:t>upward trend</a:t>
            </a:r>
            <a:r>
              <a:rPr lang="en-US" sz="1300">
                <a:latin typeface="Calibri" panose="020F0502020204030204" pitchFamily="34" charset="0"/>
                <a:cs typeface="Calibri" panose="020F0502020204030204" pitchFamily="34" charset="0"/>
              </a:rPr>
              <a:t> in the number of incidents in the past is still likely to occur in the future.</a:t>
            </a:r>
            <a:endParaRPr lang="en-CN" sz="1300">
              <a:latin typeface="Calibri" panose="020F0502020204030204" pitchFamily="34" charset="0"/>
              <a:cs typeface="Calibri" panose="020F0502020204030204" pitchFamily="34" charset="0"/>
            </a:endParaRPr>
          </a:p>
        </p:txBody>
      </p:sp>
      <p:graphicFrame>
        <p:nvGraphicFramePr>
          <p:cNvPr id="4" name="Table 4">
            <a:extLst>
              <a:ext uri="{FF2B5EF4-FFF2-40B4-BE49-F238E27FC236}">
                <a16:creationId xmlns:a16="http://schemas.microsoft.com/office/drawing/2014/main" id="{34EE6D19-D21C-10F0-6F20-28FD83DCA091}"/>
              </a:ext>
            </a:extLst>
          </p:cNvPr>
          <p:cNvGraphicFramePr>
            <a:graphicFrameLocks noGrp="1"/>
          </p:cNvGraphicFramePr>
          <p:nvPr>
            <p:extLst>
              <p:ext uri="{D42A27DB-BD31-4B8C-83A1-F6EECF244321}">
                <p14:modId xmlns:p14="http://schemas.microsoft.com/office/powerpoint/2010/main" val="936530777"/>
              </p:ext>
            </p:extLst>
          </p:nvPr>
        </p:nvGraphicFramePr>
        <p:xfrm>
          <a:off x="6451754" y="1173567"/>
          <a:ext cx="2494368" cy="3474720"/>
        </p:xfrm>
        <a:graphic>
          <a:graphicData uri="http://schemas.openxmlformats.org/drawingml/2006/table">
            <a:tbl>
              <a:tblPr firstRow="1" bandRow="1">
                <a:tableStyleId>{DF1C2181-3EFF-479F-B89F-ECB06A14AB52}</a:tableStyleId>
              </a:tblPr>
              <a:tblGrid>
                <a:gridCol w="1247184">
                  <a:extLst>
                    <a:ext uri="{9D8B030D-6E8A-4147-A177-3AD203B41FA5}">
                      <a16:colId xmlns:a16="http://schemas.microsoft.com/office/drawing/2014/main" val="3569400766"/>
                    </a:ext>
                  </a:extLst>
                </a:gridCol>
                <a:gridCol w="1247184">
                  <a:extLst>
                    <a:ext uri="{9D8B030D-6E8A-4147-A177-3AD203B41FA5}">
                      <a16:colId xmlns:a16="http://schemas.microsoft.com/office/drawing/2014/main" val="2497419771"/>
                    </a:ext>
                  </a:extLst>
                </a:gridCol>
              </a:tblGrid>
              <a:tr h="285499">
                <a:tc>
                  <a:txBody>
                    <a:bodyPr/>
                    <a:lstStyle/>
                    <a:p>
                      <a:r>
                        <a:rPr lang="en-CA" sz="1300" b="0" i="0" u="none" strike="noStrike" cap="none">
                          <a:solidFill>
                            <a:srgbClr val="000000"/>
                          </a:solidFill>
                          <a:effectLst/>
                          <a:latin typeface="Calibri" panose="020F0502020204030204" pitchFamily="34" charset="0"/>
                          <a:ea typeface="Arial"/>
                          <a:cs typeface="Calibri" panose="020F0502020204030204" pitchFamily="34" charset="0"/>
                          <a:sym typeface="Arial"/>
                        </a:rPr>
                        <a:t>2023-01-31</a:t>
                      </a:r>
                      <a:endParaRPr lang="en-US" sz="1300">
                        <a:latin typeface="Calibri" panose="020F0502020204030204" pitchFamily="34" charset="0"/>
                        <a:cs typeface="Calibri" panose="020F0502020204030204" pitchFamily="34" charset="0"/>
                      </a:endParaRPr>
                    </a:p>
                  </a:txBody>
                  <a:tcPr/>
                </a:tc>
                <a:tc>
                  <a:txBody>
                    <a:bodyPr/>
                    <a:lstStyle/>
                    <a:p>
                      <a:r>
                        <a:rPr lang="en-CA" sz="1300" b="0" i="0" u="none" strike="noStrike" cap="none">
                          <a:solidFill>
                            <a:srgbClr val="000000"/>
                          </a:solidFill>
                          <a:effectLst/>
                          <a:latin typeface="Calibri" panose="020F0502020204030204" pitchFamily="34" charset="0"/>
                          <a:ea typeface="Arial"/>
                          <a:cs typeface="Calibri" panose="020F0502020204030204" pitchFamily="34" charset="0"/>
                          <a:sym typeface="Arial"/>
                        </a:rPr>
                        <a:t>19.299676</a:t>
                      </a:r>
                      <a:endParaRPr lang="en-US" sz="13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06681325"/>
                  </a:ext>
                </a:extLst>
              </a:tr>
              <a:tr h="285499">
                <a:tc>
                  <a:txBody>
                    <a:bodyPr/>
                    <a:lstStyle/>
                    <a:p>
                      <a:r>
                        <a:rPr lang="en-CA" sz="1300" b="0" i="0" u="none" strike="noStrike" cap="none">
                          <a:solidFill>
                            <a:srgbClr val="000000"/>
                          </a:solidFill>
                          <a:effectLst/>
                          <a:latin typeface="Calibri" panose="020F0502020204030204" pitchFamily="34" charset="0"/>
                          <a:ea typeface="Arial"/>
                          <a:cs typeface="Calibri" panose="020F0502020204030204" pitchFamily="34" charset="0"/>
                          <a:sym typeface="Arial"/>
                        </a:rPr>
                        <a:t>2023-02-28</a:t>
                      </a:r>
                      <a:endParaRPr lang="en-US" sz="1300">
                        <a:latin typeface="Calibri" panose="020F0502020204030204" pitchFamily="34" charset="0"/>
                        <a:cs typeface="Calibri" panose="020F0502020204030204" pitchFamily="34" charset="0"/>
                      </a:endParaRPr>
                    </a:p>
                  </a:txBody>
                  <a:tcPr/>
                </a:tc>
                <a:tc>
                  <a:txBody>
                    <a:bodyPr/>
                    <a:lstStyle/>
                    <a:p>
                      <a:r>
                        <a:rPr lang="en-CA" sz="1300" b="0" i="0" u="none" strike="noStrike" cap="none">
                          <a:solidFill>
                            <a:srgbClr val="000000"/>
                          </a:solidFill>
                          <a:effectLst/>
                          <a:latin typeface="Calibri" panose="020F0502020204030204" pitchFamily="34" charset="0"/>
                          <a:ea typeface="Arial"/>
                          <a:cs typeface="Calibri" panose="020F0502020204030204" pitchFamily="34" charset="0"/>
                          <a:sym typeface="Arial"/>
                        </a:rPr>
                        <a:t>19.209870</a:t>
                      </a:r>
                      <a:endParaRPr lang="en-US" sz="13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55142696"/>
                  </a:ext>
                </a:extLst>
              </a:tr>
              <a:tr h="285499">
                <a:tc>
                  <a:txBody>
                    <a:bodyPr/>
                    <a:lstStyle/>
                    <a:p>
                      <a:r>
                        <a:rPr lang="en-CA" sz="1300" b="0" i="0" u="none" strike="noStrike" cap="none">
                          <a:solidFill>
                            <a:srgbClr val="000000"/>
                          </a:solidFill>
                          <a:effectLst/>
                          <a:latin typeface="Calibri" panose="020F0502020204030204" pitchFamily="34" charset="0"/>
                          <a:ea typeface="Arial"/>
                          <a:cs typeface="Calibri" panose="020F0502020204030204" pitchFamily="34" charset="0"/>
                          <a:sym typeface="Arial"/>
                        </a:rPr>
                        <a:t>2023-03-31</a:t>
                      </a:r>
                      <a:endParaRPr lang="en-US" sz="1300">
                        <a:latin typeface="Calibri" panose="020F0502020204030204" pitchFamily="34" charset="0"/>
                        <a:cs typeface="Calibri" panose="020F0502020204030204" pitchFamily="34" charset="0"/>
                      </a:endParaRPr>
                    </a:p>
                  </a:txBody>
                  <a:tcPr/>
                </a:tc>
                <a:tc>
                  <a:txBody>
                    <a:bodyPr/>
                    <a:lstStyle/>
                    <a:p>
                      <a:r>
                        <a:rPr lang="en-CA" sz="1300" b="0" i="0" u="none" strike="noStrike" cap="none">
                          <a:solidFill>
                            <a:srgbClr val="000000"/>
                          </a:solidFill>
                          <a:effectLst/>
                          <a:latin typeface="Calibri" panose="020F0502020204030204" pitchFamily="34" charset="0"/>
                          <a:ea typeface="Arial"/>
                          <a:cs typeface="Calibri" panose="020F0502020204030204" pitchFamily="34" charset="0"/>
                          <a:sym typeface="Arial"/>
                        </a:rPr>
                        <a:t>19.236783</a:t>
                      </a:r>
                      <a:endParaRPr lang="en-US" sz="13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64036996"/>
                  </a:ext>
                </a:extLst>
              </a:tr>
              <a:tr h="285499">
                <a:tc>
                  <a:txBody>
                    <a:bodyPr/>
                    <a:lstStyle/>
                    <a:p>
                      <a:r>
                        <a:rPr lang="en-CA" sz="1300" b="0" i="0" u="none" strike="noStrike" cap="none">
                          <a:solidFill>
                            <a:srgbClr val="000000"/>
                          </a:solidFill>
                          <a:effectLst/>
                          <a:latin typeface="Calibri" panose="020F0502020204030204" pitchFamily="34" charset="0"/>
                          <a:ea typeface="Arial"/>
                          <a:cs typeface="Calibri" panose="020F0502020204030204" pitchFamily="34" charset="0"/>
                          <a:sym typeface="Arial"/>
                        </a:rPr>
                        <a:t>2023-04-30</a:t>
                      </a:r>
                      <a:endParaRPr lang="en-US" sz="1300">
                        <a:latin typeface="Calibri" panose="020F0502020204030204" pitchFamily="34" charset="0"/>
                        <a:cs typeface="Calibri" panose="020F0502020204030204" pitchFamily="34" charset="0"/>
                      </a:endParaRPr>
                    </a:p>
                  </a:txBody>
                  <a:tcPr/>
                </a:tc>
                <a:tc>
                  <a:txBody>
                    <a:bodyPr/>
                    <a:lstStyle/>
                    <a:p>
                      <a:r>
                        <a:rPr lang="en-CA" sz="1300" b="0" i="0" u="none" strike="noStrike" cap="none">
                          <a:solidFill>
                            <a:srgbClr val="000000"/>
                          </a:solidFill>
                          <a:effectLst/>
                          <a:latin typeface="Calibri" panose="020F0502020204030204" pitchFamily="34" charset="0"/>
                          <a:ea typeface="Arial"/>
                          <a:cs typeface="Calibri" panose="020F0502020204030204" pitchFamily="34" charset="0"/>
                          <a:sym typeface="Arial"/>
                        </a:rPr>
                        <a:t>19.228718</a:t>
                      </a:r>
                      <a:endParaRPr lang="en-US" sz="13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61914644"/>
                  </a:ext>
                </a:extLst>
              </a:tr>
              <a:tr h="285499">
                <a:tc>
                  <a:txBody>
                    <a:bodyPr/>
                    <a:lstStyle/>
                    <a:p>
                      <a:r>
                        <a:rPr lang="en-CA" sz="1300" b="0" i="0" u="none" strike="noStrike" cap="none">
                          <a:solidFill>
                            <a:srgbClr val="000000"/>
                          </a:solidFill>
                          <a:effectLst/>
                          <a:latin typeface="Calibri" panose="020F0502020204030204" pitchFamily="34" charset="0"/>
                          <a:ea typeface="Arial"/>
                          <a:cs typeface="Calibri" panose="020F0502020204030204" pitchFamily="34" charset="0"/>
                          <a:sym typeface="Arial"/>
                        </a:rPr>
                        <a:t>2023-05-31</a:t>
                      </a:r>
                      <a:endParaRPr lang="en-US" sz="1300">
                        <a:latin typeface="Calibri" panose="020F0502020204030204" pitchFamily="34" charset="0"/>
                        <a:cs typeface="Calibri" panose="020F0502020204030204" pitchFamily="34" charset="0"/>
                      </a:endParaRPr>
                    </a:p>
                  </a:txBody>
                  <a:tcPr/>
                </a:tc>
                <a:tc>
                  <a:txBody>
                    <a:bodyPr/>
                    <a:lstStyle/>
                    <a:p>
                      <a:r>
                        <a:rPr lang="en-CA" sz="1300" b="0" i="0" u="none" strike="noStrike" cap="none">
                          <a:solidFill>
                            <a:srgbClr val="000000"/>
                          </a:solidFill>
                          <a:effectLst/>
                          <a:latin typeface="Calibri" panose="020F0502020204030204" pitchFamily="34" charset="0"/>
                          <a:ea typeface="Arial"/>
                          <a:cs typeface="Calibri" panose="020F0502020204030204" pitchFamily="34" charset="0"/>
                          <a:sym typeface="Arial"/>
                        </a:rPr>
                        <a:t>19.231135</a:t>
                      </a:r>
                      <a:endParaRPr lang="en-US" sz="13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87819655"/>
                  </a:ext>
                </a:extLst>
              </a:tr>
              <a:tr h="285499">
                <a:tc>
                  <a:txBody>
                    <a:bodyPr/>
                    <a:lstStyle/>
                    <a:p>
                      <a:r>
                        <a:rPr lang="en-CA" sz="1300" b="0" i="0" u="none" strike="noStrike" cap="none">
                          <a:solidFill>
                            <a:srgbClr val="000000"/>
                          </a:solidFill>
                          <a:effectLst/>
                          <a:latin typeface="Calibri" panose="020F0502020204030204" pitchFamily="34" charset="0"/>
                          <a:ea typeface="Arial"/>
                          <a:cs typeface="Calibri" panose="020F0502020204030204" pitchFamily="34" charset="0"/>
                          <a:sym typeface="Arial"/>
                        </a:rPr>
                        <a:t>2023-06-30</a:t>
                      </a:r>
                      <a:endParaRPr lang="en-US" sz="1300">
                        <a:latin typeface="Calibri" panose="020F0502020204030204" pitchFamily="34" charset="0"/>
                        <a:cs typeface="Calibri" panose="020F0502020204030204" pitchFamily="34" charset="0"/>
                      </a:endParaRPr>
                    </a:p>
                  </a:txBody>
                  <a:tcPr/>
                </a:tc>
                <a:tc>
                  <a:txBody>
                    <a:bodyPr/>
                    <a:lstStyle/>
                    <a:p>
                      <a:r>
                        <a:rPr lang="en-CA" sz="1300" b="0" i="0" u="none" strike="noStrike" cap="none">
                          <a:solidFill>
                            <a:srgbClr val="000000"/>
                          </a:solidFill>
                          <a:effectLst/>
                          <a:latin typeface="Calibri" panose="020F0502020204030204" pitchFamily="34" charset="0"/>
                          <a:ea typeface="Arial"/>
                          <a:cs typeface="Calibri" panose="020F0502020204030204" pitchFamily="34" charset="0"/>
                          <a:sym typeface="Arial"/>
                        </a:rPr>
                        <a:t>19.230411</a:t>
                      </a:r>
                      <a:endParaRPr lang="en-US" sz="13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37492624"/>
                  </a:ext>
                </a:extLst>
              </a:tr>
              <a:tr h="285499">
                <a:tc>
                  <a:txBody>
                    <a:bodyPr/>
                    <a:lstStyle/>
                    <a:p>
                      <a:r>
                        <a:rPr lang="en-CA" sz="1300" b="0" i="0" u="none" strike="noStrike" cap="none">
                          <a:solidFill>
                            <a:srgbClr val="000000"/>
                          </a:solidFill>
                          <a:effectLst/>
                          <a:latin typeface="Calibri" panose="020F0502020204030204" pitchFamily="34" charset="0"/>
                          <a:ea typeface="Arial"/>
                          <a:cs typeface="Calibri" panose="020F0502020204030204" pitchFamily="34" charset="0"/>
                          <a:sym typeface="Arial"/>
                        </a:rPr>
                        <a:t>2023-07-31</a:t>
                      </a:r>
                      <a:endParaRPr lang="en-US" sz="1300">
                        <a:latin typeface="Calibri" panose="020F0502020204030204" pitchFamily="34" charset="0"/>
                        <a:cs typeface="Calibri" panose="020F0502020204030204" pitchFamily="34" charset="0"/>
                      </a:endParaRPr>
                    </a:p>
                  </a:txBody>
                  <a:tcPr/>
                </a:tc>
                <a:tc>
                  <a:txBody>
                    <a:bodyPr/>
                    <a:lstStyle/>
                    <a:p>
                      <a:r>
                        <a:rPr lang="en-CA" sz="1300" b="0" i="0" u="none" strike="noStrike" cap="none">
                          <a:solidFill>
                            <a:srgbClr val="000000"/>
                          </a:solidFill>
                          <a:effectLst/>
                          <a:latin typeface="Calibri" panose="020F0502020204030204" pitchFamily="34" charset="0"/>
                          <a:ea typeface="Arial"/>
                          <a:cs typeface="Calibri" panose="020F0502020204030204" pitchFamily="34" charset="0"/>
                          <a:sym typeface="Arial"/>
                        </a:rPr>
                        <a:t>19.230628</a:t>
                      </a:r>
                      <a:endParaRPr lang="en-US" sz="13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07423000"/>
                  </a:ext>
                </a:extLst>
              </a:tr>
              <a:tr h="285499">
                <a:tc>
                  <a:txBody>
                    <a:bodyPr/>
                    <a:lstStyle/>
                    <a:p>
                      <a:r>
                        <a:rPr lang="en-CA" sz="1300" b="0" i="0" u="none" strike="noStrike" cap="none">
                          <a:solidFill>
                            <a:srgbClr val="000000"/>
                          </a:solidFill>
                          <a:effectLst/>
                          <a:latin typeface="Calibri" panose="020F0502020204030204" pitchFamily="34" charset="0"/>
                          <a:ea typeface="Arial"/>
                          <a:cs typeface="Calibri" panose="020F0502020204030204" pitchFamily="34" charset="0"/>
                          <a:sym typeface="Arial"/>
                        </a:rPr>
                        <a:t>2023-08-31</a:t>
                      </a:r>
                      <a:endParaRPr lang="en-US" sz="1300">
                        <a:latin typeface="Calibri" panose="020F0502020204030204" pitchFamily="34" charset="0"/>
                        <a:cs typeface="Calibri" panose="020F0502020204030204" pitchFamily="34" charset="0"/>
                      </a:endParaRPr>
                    </a:p>
                  </a:txBody>
                  <a:tcPr/>
                </a:tc>
                <a:tc>
                  <a:txBody>
                    <a:bodyPr/>
                    <a:lstStyle/>
                    <a:p>
                      <a:r>
                        <a:rPr lang="en-CA" sz="1300" b="0" i="0" u="none" strike="noStrike" cap="none">
                          <a:solidFill>
                            <a:srgbClr val="000000"/>
                          </a:solidFill>
                          <a:effectLst/>
                          <a:latin typeface="Calibri" panose="020F0502020204030204" pitchFamily="34" charset="0"/>
                          <a:ea typeface="Arial"/>
                          <a:cs typeface="Calibri" panose="020F0502020204030204" pitchFamily="34" charset="0"/>
                          <a:sym typeface="Arial"/>
                        </a:rPr>
                        <a:t>19.230563</a:t>
                      </a:r>
                      <a:endParaRPr lang="en-US" sz="13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236405597"/>
                  </a:ext>
                </a:extLst>
              </a:tr>
              <a:tr h="285499">
                <a:tc>
                  <a:txBody>
                    <a:bodyPr/>
                    <a:lstStyle/>
                    <a:p>
                      <a:r>
                        <a:rPr lang="en-CA" sz="1300" b="0" i="0" u="none" strike="noStrike" cap="none">
                          <a:solidFill>
                            <a:srgbClr val="000000"/>
                          </a:solidFill>
                          <a:effectLst/>
                          <a:latin typeface="Calibri" panose="020F0502020204030204" pitchFamily="34" charset="0"/>
                          <a:ea typeface="Arial"/>
                          <a:cs typeface="Calibri" panose="020F0502020204030204" pitchFamily="34" charset="0"/>
                          <a:sym typeface="Arial"/>
                        </a:rPr>
                        <a:t>2023-09-30</a:t>
                      </a:r>
                      <a:endParaRPr lang="en-US" sz="1300">
                        <a:latin typeface="Calibri" panose="020F0502020204030204" pitchFamily="34" charset="0"/>
                        <a:cs typeface="Calibri" panose="020F0502020204030204" pitchFamily="34" charset="0"/>
                      </a:endParaRPr>
                    </a:p>
                  </a:txBody>
                  <a:tcPr/>
                </a:tc>
                <a:tc>
                  <a:txBody>
                    <a:bodyPr/>
                    <a:lstStyle/>
                    <a:p>
                      <a:r>
                        <a:rPr lang="en-CA" sz="1300" b="0" i="0" u="none" strike="noStrike" cap="none">
                          <a:solidFill>
                            <a:srgbClr val="000000"/>
                          </a:solidFill>
                          <a:effectLst/>
                          <a:latin typeface="Calibri" panose="020F0502020204030204" pitchFamily="34" charset="0"/>
                          <a:ea typeface="Arial"/>
                          <a:cs typeface="Calibri" panose="020F0502020204030204" pitchFamily="34" charset="0"/>
                          <a:sym typeface="Arial"/>
                        </a:rPr>
                        <a:t>19.230582</a:t>
                      </a:r>
                      <a:endParaRPr lang="en-US" sz="13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65164623"/>
                  </a:ext>
                </a:extLst>
              </a:tr>
              <a:tr h="285499">
                <a:tc>
                  <a:txBody>
                    <a:bodyPr/>
                    <a:lstStyle/>
                    <a:p>
                      <a:r>
                        <a:rPr lang="en-CA" sz="1300" b="0" i="0" u="none" strike="noStrike" cap="none">
                          <a:solidFill>
                            <a:srgbClr val="000000"/>
                          </a:solidFill>
                          <a:effectLst/>
                          <a:latin typeface="Calibri" panose="020F0502020204030204" pitchFamily="34" charset="0"/>
                          <a:ea typeface="Arial"/>
                          <a:cs typeface="Calibri" panose="020F0502020204030204" pitchFamily="34" charset="0"/>
                          <a:sym typeface="Arial"/>
                        </a:rPr>
                        <a:t>2023-10-31</a:t>
                      </a:r>
                      <a:endParaRPr lang="en-US" sz="1300">
                        <a:latin typeface="Calibri" panose="020F0502020204030204" pitchFamily="34" charset="0"/>
                        <a:cs typeface="Calibri" panose="020F0502020204030204" pitchFamily="34" charset="0"/>
                      </a:endParaRPr>
                    </a:p>
                  </a:txBody>
                  <a:tcPr/>
                </a:tc>
                <a:tc>
                  <a:txBody>
                    <a:bodyPr/>
                    <a:lstStyle/>
                    <a:p>
                      <a:r>
                        <a:rPr lang="en-CA" sz="1300" b="0" i="0" u="none" strike="noStrike" cap="none">
                          <a:solidFill>
                            <a:srgbClr val="000000"/>
                          </a:solidFill>
                          <a:effectLst/>
                          <a:latin typeface="Calibri" panose="020F0502020204030204" pitchFamily="34" charset="0"/>
                          <a:ea typeface="Arial"/>
                          <a:cs typeface="Calibri" panose="020F0502020204030204" pitchFamily="34" charset="0"/>
                          <a:sym typeface="Arial"/>
                        </a:rPr>
                        <a:t>19.230576</a:t>
                      </a:r>
                      <a:endParaRPr lang="en-US" sz="13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483803784"/>
                  </a:ext>
                </a:extLst>
              </a:tr>
              <a:tr h="285499">
                <a:tc>
                  <a:txBody>
                    <a:bodyPr/>
                    <a:lstStyle/>
                    <a:p>
                      <a:r>
                        <a:rPr lang="en-CA" sz="1300" b="0" i="0" u="none" strike="noStrike" cap="none">
                          <a:solidFill>
                            <a:srgbClr val="000000"/>
                          </a:solidFill>
                          <a:effectLst/>
                          <a:latin typeface="Calibri" panose="020F0502020204030204" pitchFamily="34" charset="0"/>
                          <a:ea typeface="Arial"/>
                          <a:cs typeface="Calibri" panose="020F0502020204030204" pitchFamily="34" charset="0"/>
                          <a:sym typeface="Arial"/>
                        </a:rPr>
                        <a:t>2023-11-30</a:t>
                      </a:r>
                      <a:endParaRPr lang="en-US" sz="1300">
                        <a:latin typeface="Calibri" panose="020F0502020204030204" pitchFamily="34" charset="0"/>
                        <a:cs typeface="Calibri" panose="020F0502020204030204" pitchFamily="34" charset="0"/>
                      </a:endParaRPr>
                    </a:p>
                  </a:txBody>
                  <a:tcPr/>
                </a:tc>
                <a:tc>
                  <a:txBody>
                    <a:bodyPr/>
                    <a:lstStyle/>
                    <a:p>
                      <a:r>
                        <a:rPr lang="en-CA" sz="1300" b="0" i="0" u="none" strike="noStrike" cap="none">
                          <a:solidFill>
                            <a:srgbClr val="000000"/>
                          </a:solidFill>
                          <a:effectLst/>
                          <a:latin typeface="Calibri" panose="020F0502020204030204" pitchFamily="34" charset="0"/>
                          <a:ea typeface="Arial"/>
                          <a:cs typeface="Calibri" panose="020F0502020204030204" pitchFamily="34" charset="0"/>
                          <a:sym typeface="Arial"/>
                        </a:rPr>
                        <a:t>19.230578</a:t>
                      </a:r>
                      <a:endParaRPr lang="en-US" sz="13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39756979"/>
                  </a:ext>
                </a:extLst>
              </a:tr>
              <a:tr h="285499">
                <a:tc>
                  <a:txBody>
                    <a:bodyPr/>
                    <a:lstStyle/>
                    <a:p>
                      <a:r>
                        <a:rPr lang="en-CA" sz="1300" b="0" i="0" u="none" strike="noStrike" cap="none">
                          <a:solidFill>
                            <a:srgbClr val="000000"/>
                          </a:solidFill>
                          <a:effectLst/>
                          <a:latin typeface="Calibri" panose="020F0502020204030204" pitchFamily="34" charset="0"/>
                          <a:ea typeface="Arial"/>
                          <a:cs typeface="Calibri" panose="020F0502020204030204" pitchFamily="34" charset="0"/>
                          <a:sym typeface="Arial"/>
                        </a:rPr>
                        <a:t>2023-12-31</a:t>
                      </a:r>
                      <a:endParaRPr lang="en-US" sz="1300">
                        <a:latin typeface="Calibri" panose="020F0502020204030204" pitchFamily="34" charset="0"/>
                        <a:cs typeface="Calibri" panose="020F0502020204030204" pitchFamily="34" charset="0"/>
                      </a:endParaRPr>
                    </a:p>
                  </a:txBody>
                  <a:tcPr/>
                </a:tc>
                <a:tc>
                  <a:txBody>
                    <a:bodyPr/>
                    <a:lstStyle/>
                    <a:p>
                      <a:r>
                        <a:rPr lang="en-CA" sz="1300" b="0" i="0" u="none" strike="noStrike" cap="none">
                          <a:solidFill>
                            <a:srgbClr val="000000"/>
                          </a:solidFill>
                          <a:effectLst/>
                          <a:latin typeface="Calibri" panose="020F0502020204030204" pitchFamily="34" charset="0"/>
                          <a:ea typeface="Arial"/>
                          <a:cs typeface="Calibri" panose="020F0502020204030204" pitchFamily="34" charset="0"/>
                          <a:sym typeface="Arial"/>
                        </a:rPr>
                        <a:t>19.230578</a:t>
                      </a:r>
                      <a:endParaRPr lang="en-US" sz="13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87744644"/>
                  </a:ext>
                </a:extLst>
              </a:tr>
            </a:tbl>
          </a:graphicData>
        </a:graphic>
      </p:graphicFrame>
      <p:sp>
        <p:nvSpPr>
          <p:cNvPr id="5" name="TextBox 4">
            <a:extLst>
              <a:ext uri="{FF2B5EF4-FFF2-40B4-BE49-F238E27FC236}">
                <a16:creationId xmlns:a16="http://schemas.microsoft.com/office/drawing/2014/main" id="{D04C67B0-FA6C-2A5C-3865-9014ABF0378C}"/>
              </a:ext>
            </a:extLst>
          </p:cNvPr>
          <p:cNvSpPr txBox="1"/>
          <p:nvPr/>
        </p:nvSpPr>
        <p:spPr>
          <a:xfrm>
            <a:off x="6343701" y="611609"/>
            <a:ext cx="2710473" cy="707886"/>
          </a:xfrm>
          <a:prstGeom prst="rect">
            <a:avLst/>
          </a:prstGeom>
          <a:noFill/>
        </p:spPr>
        <p:txBody>
          <a:bodyPr wrap="square" rtlCol="0">
            <a:spAutoFit/>
          </a:bodyPr>
          <a:lstStyle/>
          <a:p>
            <a:r>
              <a:rPr lang="en-CA" sz="1300" b="1">
                <a:solidFill>
                  <a:schemeClr val="bg1"/>
                </a:solidFill>
                <a:highlight>
                  <a:srgbClr val="3771B1"/>
                </a:highlight>
                <a:latin typeface="Calibri" panose="020F0502020204030204" pitchFamily="34" charset="0"/>
                <a:cs typeface="Calibri" panose="020F0502020204030204" pitchFamily="34" charset="0"/>
              </a:rPr>
              <a:t>F</a:t>
            </a:r>
            <a:r>
              <a:rPr lang="en-CA" sz="1300" b="1">
                <a:solidFill>
                  <a:schemeClr val="bg1"/>
                </a:solidFill>
                <a:effectLst/>
                <a:highlight>
                  <a:srgbClr val="3771B1"/>
                </a:highlight>
                <a:latin typeface="Calibri" panose="020F0502020204030204" pitchFamily="34" charset="0"/>
                <a:cs typeface="Calibri" panose="020F0502020204030204" pitchFamily="34" charset="0"/>
              </a:rPr>
              <a:t>orecasted monthly number of incidents in 2023:</a:t>
            </a:r>
          </a:p>
          <a:p>
            <a:endParaRPr lang="en-US"/>
          </a:p>
        </p:txBody>
      </p:sp>
    </p:spTree>
    <p:extLst>
      <p:ext uri="{BB962C8B-B14F-4D97-AF65-F5344CB8AC3E}">
        <p14:creationId xmlns:p14="http://schemas.microsoft.com/office/powerpoint/2010/main" val="1272479806"/>
      </p:ext>
    </p:extLst>
  </p:cSld>
  <p:clrMapOvr>
    <a:masterClrMapping/>
  </p:clrMapOvr>
</p:sld>
</file>

<file path=ppt/theme/theme1.xml><?xml version="1.0" encoding="utf-8"?>
<a:theme xmlns:a="http://schemas.openxmlformats.org/drawingml/2006/main" name="US Police Ranks: Law Enforcement Positions by Slidesgo">
  <a:themeElements>
    <a:clrScheme name="Simple Light">
      <a:dk1>
        <a:srgbClr val="292929"/>
      </a:dk1>
      <a:lt1>
        <a:srgbClr val="FFFFFF"/>
      </a:lt1>
      <a:dk2>
        <a:srgbClr val="D8151C"/>
      </a:dk2>
      <a:lt2>
        <a:srgbClr val="84A1D4"/>
      </a:lt2>
      <a:accent1>
        <a:srgbClr val="3771B0"/>
      </a:accent1>
      <a:accent2>
        <a:srgbClr val="73729C"/>
      </a:accent2>
      <a:accent3>
        <a:srgbClr val="2C253D"/>
      </a:accent3>
      <a:accent4>
        <a:srgbClr val="183147"/>
      </a:accent4>
      <a:accent5>
        <a:srgbClr val="353435"/>
      </a:accent5>
      <a:accent6>
        <a:srgbClr val="F1F1F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1669</Words>
  <Application>Microsoft Office PowerPoint</Application>
  <PresentationFormat>On-screen Show (16:9)</PresentationFormat>
  <Paragraphs>204</Paragraphs>
  <Slides>14</Slides>
  <Notes>9</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US Police Ranks: Law Enforcement Positions by Slidesgo</vt:lpstr>
      <vt:lpstr>Exploring  shootings &amp;  Firearm Discharges in Toronto : Analysis &amp; Recommendation</vt:lpstr>
      <vt:lpstr>1</vt:lpstr>
      <vt:lpstr>Executive Summary</vt:lpstr>
      <vt:lpstr>Introduction</vt:lpstr>
      <vt:lpstr>03</vt:lpstr>
      <vt:lpstr>PowerPoint Presentation</vt:lpstr>
      <vt:lpstr>PowerPoint Presentation</vt:lpstr>
      <vt:lpstr>PowerPoint Presentation</vt:lpstr>
      <vt:lpstr>PowerPoint Presentation</vt:lpstr>
      <vt:lpstr>Conclusions</vt:lpstr>
      <vt:lpstr>PowerPoint Presentation</vt:lpstr>
      <vt:lpstr>PowerPoint Presentation</vt:lpstr>
      <vt:lpstr>PowerPoint Presentation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POLICE RANKS: LAW ENFORCEMENT POSITIONS</dc:title>
  <cp:lastModifiedBy>Lingrui Yu</cp:lastModifiedBy>
  <cp:revision>10</cp:revision>
  <dcterms:modified xsi:type="dcterms:W3CDTF">2023-07-25T15:01:59Z</dcterms:modified>
</cp:coreProperties>
</file>