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57" r:id="rId4"/>
    <p:sldId id="271" r:id="rId5"/>
    <p:sldId id="267" r:id="rId6"/>
    <p:sldId id="264" r:id="rId7"/>
    <p:sldId id="266" r:id="rId8"/>
    <p:sldId id="268" r:id="rId9"/>
    <p:sldId id="269" r:id="rId10"/>
    <p:sldId id="270" r:id="rId11"/>
    <p:sldId id="259" r:id="rId12"/>
    <p:sldId id="263" r:id="rId13"/>
    <p:sldId id="276" r:id="rId14"/>
    <p:sldId id="277" r:id="rId15"/>
    <p:sldId id="278" r:id="rId16"/>
    <p:sldId id="279" r:id="rId17"/>
    <p:sldId id="280" r:id="rId18"/>
    <p:sldId id="272" r:id="rId19"/>
    <p:sldId id="273" r:id="rId20"/>
    <p:sldId id="274" r:id="rId21"/>
    <p:sldId id="275" r:id="rId22"/>
    <p:sldId id="282" r:id="rId23"/>
    <p:sldId id="281" r:id="rId24"/>
    <p:sldId id="286" r:id="rId25"/>
    <p:sldId id="287" r:id="rId26"/>
    <p:sldId id="284" r:id="rId27"/>
    <p:sldId id="285" r:id="rId2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D8F95-B8D4-A045-A753-B621FA842D00}">
          <p14:sldIdLst/>
        </p14:section>
        <p14:section name="Projektübersicht" id="{45E56A9C-5A06-6840-AFD1-72D7D7243BF6}">
          <p14:sldIdLst>
            <p14:sldId id="256"/>
            <p14:sldId id="265"/>
            <p14:sldId id="257"/>
          </p14:sldIdLst>
        </p14:section>
        <p14:section name="Plattform und Systemdesign" id="{874B953A-6C71-5341-A5E3-0F81EF8B208B}">
          <p14:sldIdLst>
            <p14:sldId id="271"/>
            <p14:sldId id="267"/>
            <p14:sldId id="264"/>
            <p14:sldId id="266"/>
            <p14:sldId id="268"/>
            <p14:sldId id="269"/>
            <p14:sldId id="270"/>
            <p14:sldId id="259"/>
            <p14:sldId id="263"/>
          </p14:sldIdLst>
        </p14:section>
        <p14:section name="Anforderugnen / Requierments Pflichtenheft" id="{C30D3E09-659A-F143-94C4-DA8F6984839D}">
          <p14:sldIdLst>
            <p14:sldId id="276"/>
            <p14:sldId id="277"/>
            <p14:sldId id="278"/>
            <p14:sldId id="279"/>
            <p14:sldId id="280"/>
          </p14:sldIdLst>
        </p14:section>
        <p14:section name="Hardwareanforderungen" id="{FF1CE25D-84E0-B147-924E-2F6C240627FD}">
          <p14:sldIdLst>
            <p14:sldId id="272"/>
            <p14:sldId id="273"/>
            <p14:sldId id="274"/>
            <p14:sldId id="275"/>
          </p14:sldIdLst>
        </p14:section>
        <p14:section name="Experteninterview" id="{AAB73D6B-3FF2-8940-8BDD-A42054D1EC13}">
          <p14:sldIdLst/>
        </p14:section>
        <p14:section name="Bestehende Konzepte" id="{22BD9C8E-892C-7B47-9302-5C455B59B0CF}">
          <p14:sldIdLst/>
        </p14:section>
        <p14:section name="Prototyp mBot" id="{3D537318-CBB6-9749-9B49-532214ACFD95}">
          <p14:sldIdLst>
            <p14:sldId id="282"/>
            <p14:sldId id="281"/>
            <p14:sldId id="286"/>
            <p14:sldId id="287"/>
            <p14:sldId id="284"/>
            <p14:sldId id="285"/>
          </p14:sldIdLst>
        </p14:section>
        <p14:section name="App Gestaltung Mockup" id="{329D0D24-DB4E-C84B-BDB0-C2E684C1BC0B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33" autoAdjust="0"/>
    <p:restoredTop sz="94645" autoAdjust="0"/>
  </p:normalViewPr>
  <p:slideViewPr>
    <p:cSldViewPr snapToGrid="0" snapToObjects="1">
      <p:cViewPr>
        <p:scale>
          <a:sx n="105" d="100"/>
          <a:sy n="105" d="100"/>
        </p:scale>
        <p:origin x="-456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F1A73-86D9-4111-B871-0E3E0D154CAF}" type="doc">
      <dgm:prSet loTypeId="urn:microsoft.com/office/officeart/2005/8/layout/lProcess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D94E91D6-9268-4E15-A03E-A54D934D8961}">
      <dgm:prSet phldrT="[Text]"/>
      <dgm:spPr/>
      <dgm:t>
        <a:bodyPr/>
        <a:lstStyle/>
        <a:p>
          <a:r>
            <a:rPr lang="de-DE" dirty="0"/>
            <a:t>Batterien</a:t>
          </a:r>
        </a:p>
      </dgm:t>
    </dgm:pt>
    <dgm:pt modelId="{2BD81B53-F614-416F-BA15-467607BB7192}" type="parTrans" cxnId="{DD075E7B-0834-4178-958E-88A67320972D}">
      <dgm:prSet/>
      <dgm:spPr/>
      <dgm:t>
        <a:bodyPr/>
        <a:lstStyle/>
        <a:p>
          <a:endParaRPr lang="de-DE"/>
        </a:p>
      </dgm:t>
    </dgm:pt>
    <dgm:pt modelId="{9215794F-E30F-422E-A77F-ACCF537CAF87}" type="sibTrans" cxnId="{DD075E7B-0834-4178-958E-88A67320972D}">
      <dgm:prSet/>
      <dgm:spPr/>
      <dgm:t>
        <a:bodyPr/>
        <a:lstStyle/>
        <a:p>
          <a:endParaRPr lang="de-DE"/>
        </a:p>
      </dgm:t>
    </dgm:pt>
    <dgm:pt modelId="{5AD5A7CF-B411-40F6-B51B-6CE04C3F269B}">
      <dgm:prSet phldrT="[Text]"/>
      <dgm:spPr/>
      <dgm:t>
        <a:bodyPr/>
        <a:lstStyle/>
        <a:p>
          <a:r>
            <a:rPr lang="de-DE" dirty="0"/>
            <a:t>Ladezustand</a:t>
          </a:r>
          <a:r>
            <a:rPr lang="de-DE" baseline="0" dirty="0"/>
            <a:t> wird überwacht</a:t>
          </a:r>
          <a:endParaRPr lang="de-DE" dirty="0"/>
        </a:p>
      </dgm:t>
    </dgm:pt>
    <dgm:pt modelId="{22D489B1-7056-4FF4-B729-C224C1B328ED}" type="parTrans" cxnId="{E5E60394-5408-446E-BC72-8C63A269AD3F}">
      <dgm:prSet/>
      <dgm:spPr/>
      <dgm:t>
        <a:bodyPr/>
        <a:lstStyle/>
        <a:p>
          <a:endParaRPr lang="de-DE"/>
        </a:p>
      </dgm:t>
    </dgm:pt>
    <dgm:pt modelId="{946560BA-BBB3-49A1-BA33-B3A2C4D00BE5}" type="sibTrans" cxnId="{E5E60394-5408-446E-BC72-8C63A269AD3F}">
      <dgm:prSet/>
      <dgm:spPr/>
      <dgm:t>
        <a:bodyPr/>
        <a:lstStyle/>
        <a:p>
          <a:endParaRPr lang="de-DE"/>
        </a:p>
      </dgm:t>
    </dgm:pt>
    <dgm:pt modelId="{F67153FC-3414-4171-B138-27B66DC97AB5}">
      <dgm:prSet phldrT="[Text]"/>
      <dgm:spPr/>
      <dgm:t>
        <a:bodyPr/>
        <a:lstStyle/>
        <a:p>
          <a:r>
            <a:rPr lang="de-DE" dirty="0"/>
            <a:t>Stromsparender Modus</a:t>
          </a:r>
        </a:p>
      </dgm:t>
    </dgm:pt>
    <dgm:pt modelId="{2231A1F3-1F47-40C5-8C09-52CFFC18F684}" type="parTrans" cxnId="{DC4F391C-2A2C-4140-859D-C45F7B206B1D}">
      <dgm:prSet/>
      <dgm:spPr/>
      <dgm:t>
        <a:bodyPr/>
        <a:lstStyle/>
        <a:p>
          <a:endParaRPr lang="de-DE"/>
        </a:p>
      </dgm:t>
    </dgm:pt>
    <dgm:pt modelId="{1A9E35A9-5E06-4EA0-85C0-2647E37D90F6}" type="sibTrans" cxnId="{DC4F391C-2A2C-4140-859D-C45F7B206B1D}">
      <dgm:prSet/>
      <dgm:spPr/>
      <dgm:t>
        <a:bodyPr/>
        <a:lstStyle/>
        <a:p>
          <a:endParaRPr lang="de-DE"/>
        </a:p>
      </dgm:t>
    </dgm:pt>
    <dgm:pt modelId="{F2716151-8C5C-46E6-B852-927BB05E9DDC}">
      <dgm:prSet phldrT="[Text]"/>
      <dgm:spPr/>
      <dgm:t>
        <a:bodyPr/>
        <a:lstStyle/>
        <a:p>
          <a:r>
            <a:rPr lang="de-DE" dirty="0"/>
            <a:t>RTOS</a:t>
          </a:r>
        </a:p>
      </dgm:t>
    </dgm:pt>
    <dgm:pt modelId="{67BD83DB-D7B5-4414-AB66-D5EC294414A1}" type="parTrans" cxnId="{8577DDAB-9A4E-43A2-8F67-BCC3FED3FCD5}">
      <dgm:prSet/>
      <dgm:spPr/>
      <dgm:t>
        <a:bodyPr/>
        <a:lstStyle/>
        <a:p>
          <a:endParaRPr lang="de-DE"/>
        </a:p>
      </dgm:t>
    </dgm:pt>
    <dgm:pt modelId="{4D3BFFC0-DC03-4256-8590-5B209123EE66}" type="sibTrans" cxnId="{8577DDAB-9A4E-43A2-8F67-BCC3FED3FCD5}">
      <dgm:prSet/>
      <dgm:spPr/>
      <dgm:t>
        <a:bodyPr/>
        <a:lstStyle/>
        <a:p>
          <a:endParaRPr lang="de-DE"/>
        </a:p>
      </dgm:t>
    </dgm:pt>
    <dgm:pt modelId="{F2F04336-F611-4AA8-ABAE-2F2E0F631CD0}">
      <dgm:prSet phldrT="[Text]"/>
      <dgm:spPr/>
      <dgm:t>
        <a:bodyPr/>
        <a:lstStyle/>
        <a:p>
          <a:r>
            <a:rPr lang="de-DE" dirty="0"/>
            <a:t>Einhaltung von Zeitbedingungen</a:t>
          </a:r>
        </a:p>
      </dgm:t>
    </dgm:pt>
    <dgm:pt modelId="{F5A5F568-84C8-421E-A7F8-EF4FD367E17A}" type="parTrans" cxnId="{C5DC3C69-8FE3-4F9A-A63F-1D9D61168D03}">
      <dgm:prSet/>
      <dgm:spPr/>
      <dgm:t>
        <a:bodyPr/>
        <a:lstStyle/>
        <a:p>
          <a:endParaRPr lang="de-DE"/>
        </a:p>
      </dgm:t>
    </dgm:pt>
    <dgm:pt modelId="{D7ADCAAA-5B22-4DCF-AC8C-DD37E976C11A}" type="sibTrans" cxnId="{C5DC3C69-8FE3-4F9A-A63F-1D9D61168D03}">
      <dgm:prSet/>
      <dgm:spPr/>
      <dgm:t>
        <a:bodyPr/>
        <a:lstStyle/>
        <a:p>
          <a:endParaRPr lang="de-DE"/>
        </a:p>
      </dgm:t>
    </dgm:pt>
    <dgm:pt modelId="{61510AD7-9E35-43DA-9CB6-90861EDA8157}">
      <dgm:prSet phldrT="[Text]"/>
      <dgm:spPr/>
      <dgm:t>
        <a:bodyPr/>
        <a:lstStyle/>
        <a:p>
          <a:r>
            <a:rPr lang="de-DE" dirty="0"/>
            <a:t>Vorhersagbarkeit des Systemverhaltens</a:t>
          </a:r>
        </a:p>
      </dgm:t>
    </dgm:pt>
    <dgm:pt modelId="{2FF78976-6784-4673-BD5A-1EB49F2DFCE3}" type="parTrans" cxnId="{3FFD98AA-C4F7-4DA7-B1BA-3C37F97554A0}">
      <dgm:prSet/>
      <dgm:spPr/>
      <dgm:t>
        <a:bodyPr/>
        <a:lstStyle/>
        <a:p>
          <a:endParaRPr lang="de-DE"/>
        </a:p>
      </dgm:t>
    </dgm:pt>
    <dgm:pt modelId="{CE4C884D-E08F-4C7E-AD38-19057C9D4C1A}" type="sibTrans" cxnId="{3FFD98AA-C4F7-4DA7-B1BA-3C37F97554A0}">
      <dgm:prSet/>
      <dgm:spPr/>
      <dgm:t>
        <a:bodyPr/>
        <a:lstStyle/>
        <a:p>
          <a:endParaRPr lang="de-DE"/>
        </a:p>
      </dgm:t>
    </dgm:pt>
    <dgm:pt modelId="{5CA9FB10-F74C-4850-91C3-933CA035D58D}" type="pres">
      <dgm:prSet presAssocID="{929F1A73-86D9-4111-B871-0E3E0D154CA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EF9E55-CBEA-47B0-A5BD-EF3BECF9F281}" type="pres">
      <dgm:prSet presAssocID="{D94E91D6-9268-4E15-A03E-A54D934D8961}" presName="compNode" presStyleCnt="0"/>
      <dgm:spPr/>
    </dgm:pt>
    <dgm:pt modelId="{9660C95B-8830-421A-82F9-7F107215CE6F}" type="pres">
      <dgm:prSet presAssocID="{D94E91D6-9268-4E15-A03E-A54D934D8961}" presName="aNode" presStyleLbl="bgShp" presStyleIdx="0" presStyleCnt="2"/>
      <dgm:spPr/>
      <dgm:t>
        <a:bodyPr/>
        <a:lstStyle/>
        <a:p>
          <a:endParaRPr lang="en-US"/>
        </a:p>
      </dgm:t>
    </dgm:pt>
    <dgm:pt modelId="{F5F5C086-9CA7-4BF1-A04B-0E82F8B0D3F0}" type="pres">
      <dgm:prSet presAssocID="{D94E91D6-9268-4E15-A03E-A54D934D8961}" presName="textNode" presStyleLbl="bgShp" presStyleIdx="0" presStyleCnt="2"/>
      <dgm:spPr/>
      <dgm:t>
        <a:bodyPr/>
        <a:lstStyle/>
        <a:p>
          <a:endParaRPr lang="en-US"/>
        </a:p>
      </dgm:t>
    </dgm:pt>
    <dgm:pt modelId="{2E9EFDF7-3F9F-4D4E-AAD1-54C05AEA3F04}" type="pres">
      <dgm:prSet presAssocID="{D94E91D6-9268-4E15-A03E-A54D934D8961}" presName="compChildNode" presStyleCnt="0"/>
      <dgm:spPr/>
    </dgm:pt>
    <dgm:pt modelId="{B698B561-F8C2-4AF0-B72B-5A9D971019E8}" type="pres">
      <dgm:prSet presAssocID="{D94E91D6-9268-4E15-A03E-A54D934D8961}" presName="theInnerList" presStyleCnt="0"/>
      <dgm:spPr/>
    </dgm:pt>
    <dgm:pt modelId="{A0611EDE-FD2B-4789-83D9-ACABCBF4A1F3}" type="pres">
      <dgm:prSet presAssocID="{5AD5A7CF-B411-40F6-B51B-6CE04C3F269B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BADB2-305F-41A6-9170-BD94A7C14CBA}" type="pres">
      <dgm:prSet presAssocID="{5AD5A7CF-B411-40F6-B51B-6CE04C3F269B}" presName="aSpace2" presStyleCnt="0"/>
      <dgm:spPr/>
    </dgm:pt>
    <dgm:pt modelId="{3FDD5661-091B-4425-B408-E852D49A74D7}" type="pres">
      <dgm:prSet presAssocID="{F67153FC-3414-4171-B138-27B66DC97AB5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18876-FA15-4D6C-BD12-9FEB0D1D9AC4}" type="pres">
      <dgm:prSet presAssocID="{D94E91D6-9268-4E15-A03E-A54D934D8961}" presName="aSpace" presStyleCnt="0"/>
      <dgm:spPr/>
    </dgm:pt>
    <dgm:pt modelId="{5964C0F7-905F-40A0-BD51-358049D489F3}" type="pres">
      <dgm:prSet presAssocID="{F2716151-8C5C-46E6-B852-927BB05E9DDC}" presName="compNode" presStyleCnt="0"/>
      <dgm:spPr/>
    </dgm:pt>
    <dgm:pt modelId="{E76F1E3B-E449-45F3-9E50-C1765423D167}" type="pres">
      <dgm:prSet presAssocID="{F2716151-8C5C-46E6-B852-927BB05E9DDC}" presName="aNode" presStyleLbl="bgShp" presStyleIdx="1" presStyleCnt="2"/>
      <dgm:spPr/>
      <dgm:t>
        <a:bodyPr/>
        <a:lstStyle/>
        <a:p>
          <a:endParaRPr lang="en-US"/>
        </a:p>
      </dgm:t>
    </dgm:pt>
    <dgm:pt modelId="{40AAE297-5608-433D-8CB4-E56676E4BDCA}" type="pres">
      <dgm:prSet presAssocID="{F2716151-8C5C-46E6-B852-927BB05E9DDC}" presName="textNode" presStyleLbl="bgShp" presStyleIdx="1" presStyleCnt="2"/>
      <dgm:spPr/>
      <dgm:t>
        <a:bodyPr/>
        <a:lstStyle/>
        <a:p>
          <a:endParaRPr lang="en-US"/>
        </a:p>
      </dgm:t>
    </dgm:pt>
    <dgm:pt modelId="{C405888E-71F3-41E4-B6BE-34A01BC88B85}" type="pres">
      <dgm:prSet presAssocID="{F2716151-8C5C-46E6-B852-927BB05E9DDC}" presName="compChildNode" presStyleCnt="0"/>
      <dgm:spPr/>
    </dgm:pt>
    <dgm:pt modelId="{343FA9D8-CAFC-408B-B764-0CAE3FC8887D}" type="pres">
      <dgm:prSet presAssocID="{F2716151-8C5C-46E6-B852-927BB05E9DDC}" presName="theInnerList" presStyleCnt="0"/>
      <dgm:spPr/>
    </dgm:pt>
    <dgm:pt modelId="{359AFD9B-FE1A-4786-9D1E-8101FAACA517}" type="pres">
      <dgm:prSet presAssocID="{F2F04336-F611-4AA8-ABAE-2F2E0F631CD0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0C834-E2F2-466B-8003-09AFB8754A13}" type="pres">
      <dgm:prSet presAssocID="{F2F04336-F611-4AA8-ABAE-2F2E0F631CD0}" presName="aSpace2" presStyleCnt="0"/>
      <dgm:spPr/>
    </dgm:pt>
    <dgm:pt modelId="{2355FF91-EA99-449B-BCAF-9A8D723A7E57}" type="pres">
      <dgm:prSet presAssocID="{61510AD7-9E35-43DA-9CB6-90861EDA815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326443-8739-5A49-812F-524DE6F0FA19}" type="presOf" srcId="{F2716151-8C5C-46E6-B852-927BB05E9DDC}" destId="{40AAE297-5608-433D-8CB4-E56676E4BDCA}" srcOrd="1" destOrd="0" presId="urn:microsoft.com/office/officeart/2005/8/layout/lProcess2"/>
    <dgm:cxn modelId="{8577DDAB-9A4E-43A2-8F67-BCC3FED3FCD5}" srcId="{929F1A73-86D9-4111-B871-0E3E0D154CAF}" destId="{F2716151-8C5C-46E6-B852-927BB05E9DDC}" srcOrd="1" destOrd="0" parTransId="{67BD83DB-D7B5-4414-AB66-D5EC294414A1}" sibTransId="{4D3BFFC0-DC03-4256-8590-5B209123EE66}"/>
    <dgm:cxn modelId="{DD075E7B-0834-4178-958E-88A67320972D}" srcId="{929F1A73-86D9-4111-B871-0E3E0D154CAF}" destId="{D94E91D6-9268-4E15-A03E-A54D934D8961}" srcOrd="0" destOrd="0" parTransId="{2BD81B53-F614-416F-BA15-467607BB7192}" sibTransId="{9215794F-E30F-422E-A77F-ACCF537CAF87}"/>
    <dgm:cxn modelId="{A054E90C-35E3-7C45-A765-5954F4D7270E}" type="presOf" srcId="{F2716151-8C5C-46E6-B852-927BB05E9DDC}" destId="{E76F1E3B-E449-45F3-9E50-C1765423D167}" srcOrd="0" destOrd="0" presId="urn:microsoft.com/office/officeart/2005/8/layout/lProcess2"/>
    <dgm:cxn modelId="{C5DC3C69-8FE3-4F9A-A63F-1D9D61168D03}" srcId="{F2716151-8C5C-46E6-B852-927BB05E9DDC}" destId="{F2F04336-F611-4AA8-ABAE-2F2E0F631CD0}" srcOrd="0" destOrd="0" parTransId="{F5A5F568-84C8-421E-A7F8-EF4FD367E17A}" sibTransId="{D7ADCAAA-5B22-4DCF-AC8C-DD37E976C11A}"/>
    <dgm:cxn modelId="{DAEA9AB7-7047-424D-9A33-22DB3821C69C}" type="presOf" srcId="{D94E91D6-9268-4E15-A03E-A54D934D8961}" destId="{9660C95B-8830-421A-82F9-7F107215CE6F}" srcOrd="0" destOrd="0" presId="urn:microsoft.com/office/officeart/2005/8/layout/lProcess2"/>
    <dgm:cxn modelId="{0EB4C0EE-852B-6E4E-B2FD-E38220B2D358}" type="presOf" srcId="{5AD5A7CF-B411-40F6-B51B-6CE04C3F269B}" destId="{A0611EDE-FD2B-4789-83D9-ACABCBF4A1F3}" srcOrd="0" destOrd="0" presId="urn:microsoft.com/office/officeart/2005/8/layout/lProcess2"/>
    <dgm:cxn modelId="{3FFD98AA-C4F7-4DA7-B1BA-3C37F97554A0}" srcId="{F2716151-8C5C-46E6-B852-927BB05E9DDC}" destId="{61510AD7-9E35-43DA-9CB6-90861EDA8157}" srcOrd="1" destOrd="0" parTransId="{2FF78976-6784-4673-BD5A-1EB49F2DFCE3}" sibTransId="{CE4C884D-E08F-4C7E-AD38-19057C9D4C1A}"/>
    <dgm:cxn modelId="{DC4F391C-2A2C-4140-859D-C45F7B206B1D}" srcId="{D94E91D6-9268-4E15-A03E-A54D934D8961}" destId="{F67153FC-3414-4171-B138-27B66DC97AB5}" srcOrd="1" destOrd="0" parTransId="{2231A1F3-1F47-40C5-8C09-52CFFC18F684}" sibTransId="{1A9E35A9-5E06-4EA0-85C0-2647E37D90F6}"/>
    <dgm:cxn modelId="{4360DF4F-1F5B-8743-826C-0E75A9A0DB1E}" type="presOf" srcId="{61510AD7-9E35-43DA-9CB6-90861EDA8157}" destId="{2355FF91-EA99-449B-BCAF-9A8D723A7E57}" srcOrd="0" destOrd="0" presId="urn:microsoft.com/office/officeart/2005/8/layout/lProcess2"/>
    <dgm:cxn modelId="{7B033C76-9490-7A4D-AB79-7846A955E7D9}" type="presOf" srcId="{F67153FC-3414-4171-B138-27B66DC97AB5}" destId="{3FDD5661-091B-4425-B408-E852D49A74D7}" srcOrd="0" destOrd="0" presId="urn:microsoft.com/office/officeart/2005/8/layout/lProcess2"/>
    <dgm:cxn modelId="{C256946C-022D-764E-880E-B0CB72F0E8FB}" type="presOf" srcId="{D94E91D6-9268-4E15-A03E-A54D934D8961}" destId="{F5F5C086-9CA7-4BF1-A04B-0E82F8B0D3F0}" srcOrd="1" destOrd="0" presId="urn:microsoft.com/office/officeart/2005/8/layout/lProcess2"/>
    <dgm:cxn modelId="{0E0F966D-1674-6241-98F2-3E1435E00572}" type="presOf" srcId="{F2F04336-F611-4AA8-ABAE-2F2E0F631CD0}" destId="{359AFD9B-FE1A-4786-9D1E-8101FAACA517}" srcOrd="0" destOrd="0" presId="urn:microsoft.com/office/officeart/2005/8/layout/lProcess2"/>
    <dgm:cxn modelId="{18610A86-B908-7A48-8344-109D2BBD9295}" type="presOf" srcId="{929F1A73-86D9-4111-B871-0E3E0D154CAF}" destId="{5CA9FB10-F74C-4850-91C3-933CA035D58D}" srcOrd="0" destOrd="0" presId="urn:microsoft.com/office/officeart/2005/8/layout/lProcess2"/>
    <dgm:cxn modelId="{E5E60394-5408-446E-BC72-8C63A269AD3F}" srcId="{D94E91D6-9268-4E15-A03E-A54D934D8961}" destId="{5AD5A7CF-B411-40F6-B51B-6CE04C3F269B}" srcOrd="0" destOrd="0" parTransId="{22D489B1-7056-4FF4-B729-C224C1B328ED}" sibTransId="{946560BA-BBB3-49A1-BA33-B3A2C4D00BE5}"/>
    <dgm:cxn modelId="{5740A7BC-E0C5-D649-82C5-20CCC4BD0ED7}" type="presParOf" srcId="{5CA9FB10-F74C-4850-91C3-933CA035D58D}" destId="{1BEF9E55-CBEA-47B0-A5BD-EF3BECF9F281}" srcOrd="0" destOrd="0" presId="urn:microsoft.com/office/officeart/2005/8/layout/lProcess2"/>
    <dgm:cxn modelId="{CEA1389A-ED3F-BE47-9062-45930057130A}" type="presParOf" srcId="{1BEF9E55-CBEA-47B0-A5BD-EF3BECF9F281}" destId="{9660C95B-8830-421A-82F9-7F107215CE6F}" srcOrd="0" destOrd="0" presId="urn:microsoft.com/office/officeart/2005/8/layout/lProcess2"/>
    <dgm:cxn modelId="{8BE3A9BF-7DF7-4941-ADC9-0E110FCC5B79}" type="presParOf" srcId="{1BEF9E55-CBEA-47B0-A5BD-EF3BECF9F281}" destId="{F5F5C086-9CA7-4BF1-A04B-0E82F8B0D3F0}" srcOrd="1" destOrd="0" presId="urn:microsoft.com/office/officeart/2005/8/layout/lProcess2"/>
    <dgm:cxn modelId="{77EC0F7A-02A8-A347-BF18-8C1C6C9EA158}" type="presParOf" srcId="{1BEF9E55-CBEA-47B0-A5BD-EF3BECF9F281}" destId="{2E9EFDF7-3F9F-4D4E-AAD1-54C05AEA3F04}" srcOrd="2" destOrd="0" presId="urn:microsoft.com/office/officeart/2005/8/layout/lProcess2"/>
    <dgm:cxn modelId="{16E478F0-F246-864E-92C4-047772BFDB7F}" type="presParOf" srcId="{2E9EFDF7-3F9F-4D4E-AAD1-54C05AEA3F04}" destId="{B698B561-F8C2-4AF0-B72B-5A9D971019E8}" srcOrd="0" destOrd="0" presId="urn:microsoft.com/office/officeart/2005/8/layout/lProcess2"/>
    <dgm:cxn modelId="{F653E102-4376-2541-AE2F-20EB7B321D2E}" type="presParOf" srcId="{B698B561-F8C2-4AF0-B72B-5A9D971019E8}" destId="{A0611EDE-FD2B-4789-83D9-ACABCBF4A1F3}" srcOrd="0" destOrd="0" presId="urn:microsoft.com/office/officeart/2005/8/layout/lProcess2"/>
    <dgm:cxn modelId="{5C6938D6-644A-7E4B-B80D-8892C2B92BA4}" type="presParOf" srcId="{B698B561-F8C2-4AF0-B72B-5A9D971019E8}" destId="{3E1BADB2-305F-41A6-9170-BD94A7C14CBA}" srcOrd="1" destOrd="0" presId="urn:microsoft.com/office/officeart/2005/8/layout/lProcess2"/>
    <dgm:cxn modelId="{F76FD372-2F01-744A-AAF8-4C76424BB6DC}" type="presParOf" srcId="{B698B561-F8C2-4AF0-B72B-5A9D971019E8}" destId="{3FDD5661-091B-4425-B408-E852D49A74D7}" srcOrd="2" destOrd="0" presId="urn:microsoft.com/office/officeart/2005/8/layout/lProcess2"/>
    <dgm:cxn modelId="{DCA638F0-D1B4-B443-9566-5538C90F277D}" type="presParOf" srcId="{5CA9FB10-F74C-4850-91C3-933CA035D58D}" destId="{5B018876-FA15-4D6C-BD12-9FEB0D1D9AC4}" srcOrd="1" destOrd="0" presId="urn:microsoft.com/office/officeart/2005/8/layout/lProcess2"/>
    <dgm:cxn modelId="{E2D2EAD2-5370-5946-A7DB-96DF1674C37E}" type="presParOf" srcId="{5CA9FB10-F74C-4850-91C3-933CA035D58D}" destId="{5964C0F7-905F-40A0-BD51-358049D489F3}" srcOrd="2" destOrd="0" presId="urn:microsoft.com/office/officeart/2005/8/layout/lProcess2"/>
    <dgm:cxn modelId="{ECCE66EA-C017-924B-B751-2CE89920A996}" type="presParOf" srcId="{5964C0F7-905F-40A0-BD51-358049D489F3}" destId="{E76F1E3B-E449-45F3-9E50-C1765423D167}" srcOrd="0" destOrd="0" presId="urn:microsoft.com/office/officeart/2005/8/layout/lProcess2"/>
    <dgm:cxn modelId="{F5C437AC-B325-294F-917D-AF474F0ACEE5}" type="presParOf" srcId="{5964C0F7-905F-40A0-BD51-358049D489F3}" destId="{40AAE297-5608-433D-8CB4-E56676E4BDCA}" srcOrd="1" destOrd="0" presId="urn:microsoft.com/office/officeart/2005/8/layout/lProcess2"/>
    <dgm:cxn modelId="{9DEDE368-D8BF-7E40-8F11-3244CCC6E355}" type="presParOf" srcId="{5964C0F7-905F-40A0-BD51-358049D489F3}" destId="{C405888E-71F3-41E4-B6BE-34A01BC88B85}" srcOrd="2" destOrd="0" presId="urn:microsoft.com/office/officeart/2005/8/layout/lProcess2"/>
    <dgm:cxn modelId="{75AF5262-544F-1E48-9F34-D8846F6EBE76}" type="presParOf" srcId="{C405888E-71F3-41E4-B6BE-34A01BC88B85}" destId="{343FA9D8-CAFC-408B-B764-0CAE3FC8887D}" srcOrd="0" destOrd="0" presId="urn:microsoft.com/office/officeart/2005/8/layout/lProcess2"/>
    <dgm:cxn modelId="{3809AB99-94EA-4F40-A05E-5DC296C81F6B}" type="presParOf" srcId="{343FA9D8-CAFC-408B-B764-0CAE3FC8887D}" destId="{359AFD9B-FE1A-4786-9D1E-8101FAACA517}" srcOrd="0" destOrd="0" presId="urn:microsoft.com/office/officeart/2005/8/layout/lProcess2"/>
    <dgm:cxn modelId="{3BF44D3C-DC0B-F44F-ABC9-21AF662E9D7F}" type="presParOf" srcId="{343FA9D8-CAFC-408B-B764-0CAE3FC8887D}" destId="{6510C834-E2F2-466B-8003-09AFB8754A13}" srcOrd="1" destOrd="0" presId="urn:microsoft.com/office/officeart/2005/8/layout/lProcess2"/>
    <dgm:cxn modelId="{828C2126-238A-6146-B6B6-4962CEC5F5FA}" type="presParOf" srcId="{343FA9D8-CAFC-408B-B764-0CAE3FC8887D}" destId="{2355FF91-EA99-449B-BCAF-9A8D723A7E5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0C95B-8830-421A-82F9-7F107215CE6F}">
      <dsp:nvSpPr>
        <dsp:cNvPr id="0" name=""/>
        <dsp:cNvSpPr/>
      </dsp:nvSpPr>
      <dsp:spPr>
        <a:xfrm>
          <a:off x="4150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Batterien</a:t>
          </a:r>
        </a:p>
      </dsp:txBody>
      <dsp:txXfrm>
        <a:off x="4150" y="0"/>
        <a:ext cx="3992553" cy="1042137"/>
      </dsp:txXfrm>
    </dsp:sp>
    <dsp:sp modelId="{A0611EDE-FD2B-4789-83D9-ACABCBF4A1F3}">
      <dsp:nvSpPr>
        <dsp:cNvPr id="0" name=""/>
        <dsp:cNvSpPr/>
      </dsp:nvSpPr>
      <dsp:spPr>
        <a:xfrm>
          <a:off x="403405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Ladezustand</a:t>
          </a:r>
          <a:r>
            <a:rPr lang="de-DE" sz="2700" kern="1200" baseline="0" dirty="0"/>
            <a:t> wird überwacht</a:t>
          </a:r>
          <a:endParaRPr lang="de-DE" sz="2700" kern="1200" dirty="0"/>
        </a:p>
      </dsp:txBody>
      <dsp:txXfrm>
        <a:off x="434082" y="1073832"/>
        <a:ext cx="3132688" cy="986041"/>
      </dsp:txXfrm>
    </dsp:sp>
    <dsp:sp modelId="{3FDD5661-091B-4425-B408-E852D49A74D7}">
      <dsp:nvSpPr>
        <dsp:cNvPr id="0" name=""/>
        <dsp:cNvSpPr/>
      </dsp:nvSpPr>
      <dsp:spPr>
        <a:xfrm>
          <a:off x="403405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Stromsparender Modus</a:t>
          </a:r>
        </a:p>
      </dsp:txBody>
      <dsp:txXfrm>
        <a:off x="434082" y="2282365"/>
        <a:ext cx="3132688" cy="986041"/>
      </dsp:txXfrm>
    </dsp:sp>
    <dsp:sp modelId="{E76F1E3B-E449-45F3-9E50-C1765423D167}">
      <dsp:nvSpPr>
        <dsp:cNvPr id="0" name=""/>
        <dsp:cNvSpPr/>
      </dsp:nvSpPr>
      <dsp:spPr>
        <a:xfrm>
          <a:off x="4296145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RTOS</a:t>
          </a:r>
        </a:p>
      </dsp:txBody>
      <dsp:txXfrm>
        <a:off x="4296145" y="0"/>
        <a:ext cx="3992553" cy="1042137"/>
      </dsp:txXfrm>
    </dsp:sp>
    <dsp:sp modelId="{359AFD9B-FE1A-4786-9D1E-8101FAACA517}">
      <dsp:nvSpPr>
        <dsp:cNvPr id="0" name=""/>
        <dsp:cNvSpPr/>
      </dsp:nvSpPr>
      <dsp:spPr>
        <a:xfrm>
          <a:off x="4695400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Einhaltung von Zeitbedingungen</a:t>
          </a:r>
        </a:p>
      </dsp:txBody>
      <dsp:txXfrm>
        <a:off x="4726077" y="1073832"/>
        <a:ext cx="3132688" cy="986041"/>
      </dsp:txXfrm>
    </dsp:sp>
    <dsp:sp modelId="{2355FF91-EA99-449B-BCAF-9A8D723A7E57}">
      <dsp:nvSpPr>
        <dsp:cNvPr id="0" name=""/>
        <dsp:cNvSpPr/>
      </dsp:nvSpPr>
      <dsp:spPr>
        <a:xfrm>
          <a:off x="4695400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Vorhersagbarkeit des Systemverhaltens</a:t>
          </a:r>
        </a:p>
      </dsp:txBody>
      <dsp:txXfrm>
        <a:off x="4726077" y="2282365"/>
        <a:ext cx="3132688" cy="986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24.07.18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24.07.18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24.07.18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Interaktionskonzept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Plattformbasierte Entwicklung einer Ansteuerung zur Evaluierung unterschiedlicher Interaktionskonzepte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</a:t>
            </a:r>
            <a:r>
              <a:rPr lang="en-US" sz="1050" smtClean="0"/>
              <a:t>. Semester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--&gt;</a:t>
            </a:r>
          </a:p>
          <a:p>
            <a:r>
              <a:rPr lang="de-DE" dirty="0" smtClean="0"/>
              <a:t>Funktionale / Nicht funktionale Anforderungen (Was ist Rollstuhlfahrern wichtig)</a:t>
            </a:r>
          </a:p>
          <a:p>
            <a:r>
              <a:rPr lang="de-DE" dirty="0" smtClean="0"/>
              <a:t>Model View Control Architektur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Systemanforderungen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3036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2020888"/>
            <a:ext cx="644583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GUI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799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993460"/>
            <a:ext cx="7675432" cy="4104983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Lautsprecher und Mikrofone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rzeugen im Gehäuse</a:t>
            </a:r>
            <a:br>
              <a:rPr lang="de-DE" sz="2400" dirty="0" smtClean="0"/>
            </a:br>
            <a:r>
              <a:rPr lang="de-DE" sz="2400" dirty="0" smtClean="0"/>
              <a:t>Interferenzen.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Die genausten Ergebnisse bekommt man durch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inzelne Messungen der jeweiligen Sensoren.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Nachteil: 	12microseconds pro Sensor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8" y="1080615"/>
            <a:ext cx="3827794" cy="22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="" xmlns:a16="http://schemas.microsoft.com/office/drawing/2014/main" id="{0473C76D-1C14-4B34-A78E-612378BFAAB0}"/>
              </a:ext>
            </a:extLst>
          </p:cNvPr>
          <p:cNvSpPr/>
          <p:nvPr/>
        </p:nvSpPr>
        <p:spPr>
          <a:xfrm>
            <a:off x="3694014" y="2800703"/>
            <a:ext cx="1783871" cy="12565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Rollstuhl-steuerung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="" xmlns:a16="http://schemas.microsoft.com/office/drawing/2014/main" id="{AC1D6CEF-6CA7-4BE1-993E-2744169142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01" y="4876403"/>
          <a:ext cx="2282692" cy="1554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346">
                  <a:extLst>
                    <a:ext uri="{9D8B030D-6E8A-4147-A177-3AD203B41FA5}">
                      <a16:colId xmlns="" xmlns:a16="http://schemas.microsoft.com/office/drawing/2014/main" val="3781081371"/>
                    </a:ext>
                  </a:extLst>
                </a:gridCol>
                <a:gridCol w="1141346">
                  <a:extLst>
                    <a:ext uri="{9D8B030D-6E8A-4147-A177-3AD203B41FA5}">
                      <a16:colId xmlns="" xmlns:a16="http://schemas.microsoft.com/office/drawing/2014/main" val="8733540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Einfluss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Einstellung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1046728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Hoch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      Positiv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4696101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Mittel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     Negativ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777205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Gering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     Neutral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40727696"/>
                  </a:ext>
                </a:extLst>
              </a:tr>
            </a:tbl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="" xmlns:a16="http://schemas.microsoft.com/office/drawing/2014/main" id="{0698F457-EDA3-4839-A5D4-E83AD43EEE8B}"/>
              </a:ext>
            </a:extLst>
          </p:cNvPr>
          <p:cNvCxnSpPr>
            <a:cxnSpLocks/>
            <a:stCxn id="2" idx="0"/>
            <a:endCxn id="7" idx="4"/>
          </p:cNvCxnSpPr>
          <p:nvPr/>
        </p:nvCxnSpPr>
        <p:spPr>
          <a:xfrm flipV="1">
            <a:off x="4585949" y="2201860"/>
            <a:ext cx="0" cy="5988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A5BEFADA-E7D9-42F9-8F68-EF0409C84554}"/>
              </a:ext>
            </a:extLst>
          </p:cNvPr>
          <p:cNvSpPr/>
          <p:nvPr/>
        </p:nvSpPr>
        <p:spPr>
          <a:xfrm>
            <a:off x="3803242" y="972477"/>
            <a:ext cx="1565415" cy="12293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Projektteam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567A3427-F251-453A-8E0A-6C40A2B1C376}"/>
              </a:ext>
            </a:extLst>
          </p:cNvPr>
          <p:cNvSpPr/>
          <p:nvPr/>
        </p:nvSpPr>
        <p:spPr>
          <a:xfrm>
            <a:off x="173933" y="5245178"/>
            <a:ext cx="248480" cy="1182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2799547A-3549-4018-A918-D2F4C6CDB8C1}"/>
              </a:ext>
            </a:extLst>
          </p:cNvPr>
          <p:cNvSpPr/>
          <p:nvPr/>
        </p:nvSpPr>
        <p:spPr>
          <a:xfrm>
            <a:off x="173933" y="5495376"/>
            <a:ext cx="248480" cy="1182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4FE6D9F7-B9EE-4DF2-AFA7-DB99E2B2A204}"/>
              </a:ext>
            </a:extLst>
          </p:cNvPr>
          <p:cNvSpPr/>
          <p:nvPr/>
        </p:nvSpPr>
        <p:spPr>
          <a:xfrm>
            <a:off x="173933" y="5758510"/>
            <a:ext cx="248480" cy="118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="" xmlns:a16="http://schemas.microsoft.com/office/drawing/2014/main" id="{244B4C8B-AD46-45DD-A5E9-AA156C165A37}"/>
              </a:ext>
            </a:extLst>
          </p:cNvPr>
          <p:cNvCxnSpPr>
            <a:cxnSpLocks/>
            <a:stCxn id="2" idx="7"/>
            <a:endCxn id="38" idx="3"/>
          </p:cNvCxnSpPr>
          <p:nvPr/>
        </p:nvCxnSpPr>
        <p:spPr>
          <a:xfrm flipV="1">
            <a:off x="5216643" y="1944346"/>
            <a:ext cx="1058064" cy="104038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="" xmlns:a16="http://schemas.microsoft.com/office/drawing/2014/main" id="{41D03C64-E2D1-47E3-86A1-B94F787ED9C4}"/>
              </a:ext>
            </a:extLst>
          </p:cNvPr>
          <p:cNvCxnSpPr>
            <a:cxnSpLocks/>
            <a:stCxn id="2" idx="3"/>
            <a:endCxn id="41" idx="7"/>
          </p:cNvCxnSpPr>
          <p:nvPr/>
        </p:nvCxnSpPr>
        <p:spPr>
          <a:xfrm flipH="1">
            <a:off x="3488670" y="3873274"/>
            <a:ext cx="466586" cy="2872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id="{F4F00ED5-D643-4779-9345-6C7B9ECCE817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411560" y="3688186"/>
            <a:ext cx="1941497" cy="73642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="" xmlns:a16="http://schemas.microsoft.com/office/drawing/2014/main" id="{40C1BDB8-7122-4AB5-8282-7BF5B6A7AD20}"/>
              </a:ext>
            </a:extLst>
          </p:cNvPr>
          <p:cNvCxnSpPr>
            <a:cxnSpLocks/>
            <a:stCxn id="43" idx="2"/>
            <a:endCxn id="2" idx="6"/>
          </p:cNvCxnSpPr>
          <p:nvPr/>
        </p:nvCxnSpPr>
        <p:spPr>
          <a:xfrm flipH="1">
            <a:off x="5477885" y="2948292"/>
            <a:ext cx="1555889" cy="48070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="" xmlns:a16="http://schemas.microsoft.com/office/drawing/2014/main" id="{6561C95C-5DD5-4C4E-AE3F-01F943478F75}"/>
              </a:ext>
            </a:extLst>
          </p:cNvPr>
          <p:cNvCxnSpPr>
            <a:cxnSpLocks/>
            <a:stCxn id="2" idx="1"/>
            <a:endCxn id="37" idx="5"/>
          </p:cNvCxnSpPr>
          <p:nvPr/>
        </p:nvCxnSpPr>
        <p:spPr>
          <a:xfrm flipH="1" flipV="1">
            <a:off x="2608977" y="2191417"/>
            <a:ext cx="1346279" cy="7933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="" xmlns:a16="http://schemas.microsoft.com/office/drawing/2014/main" id="{1D725A64-D548-49E7-8103-004D3670CEC0}"/>
              </a:ext>
            </a:extLst>
          </p:cNvPr>
          <p:cNvCxnSpPr>
            <a:cxnSpLocks/>
            <a:stCxn id="2" idx="2"/>
            <a:endCxn id="26" idx="6"/>
          </p:cNvCxnSpPr>
          <p:nvPr/>
        </p:nvCxnSpPr>
        <p:spPr>
          <a:xfrm flipH="1">
            <a:off x="2156872" y="3429000"/>
            <a:ext cx="15371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="" xmlns:a16="http://schemas.microsoft.com/office/drawing/2014/main" id="{8B2F8111-5C97-493E-BDB6-F18D0987D557}"/>
              </a:ext>
            </a:extLst>
          </p:cNvPr>
          <p:cNvCxnSpPr>
            <a:cxnSpLocks/>
            <a:stCxn id="2" idx="4"/>
            <a:endCxn id="39" idx="0"/>
          </p:cNvCxnSpPr>
          <p:nvPr/>
        </p:nvCxnSpPr>
        <p:spPr>
          <a:xfrm flipH="1">
            <a:off x="4572001" y="4057298"/>
            <a:ext cx="13949" cy="77795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="" xmlns:a16="http://schemas.microsoft.com/office/drawing/2014/main" id="{B59E3ACB-C955-409C-8068-901C0430E002}"/>
              </a:ext>
            </a:extLst>
          </p:cNvPr>
          <p:cNvSpPr/>
          <p:nvPr/>
        </p:nvSpPr>
        <p:spPr>
          <a:xfrm>
            <a:off x="302805" y="2723864"/>
            <a:ext cx="1854067" cy="141027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Rollstuhlfahrer /  Anwendungs-bereiche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="" xmlns:a16="http://schemas.microsoft.com/office/drawing/2014/main" id="{92524078-2817-4F34-9C26-2391A829A7D2}"/>
              </a:ext>
            </a:extLst>
          </p:cNvPr>
          <p:cNvSpPr/>
          <p:nvPr/>
        </p:nvSpPr>
        <p:spPr>
          <a:xfrm>
            <a:off x="7353057" y="3796316"/>
            <a:ext cx="1610235" cy="1256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Technikaffine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="" xmlns:a16="http://schemas.microsoft.com/office/drawing/2014/main" id="{DD1BC920-A55C-40CF-8590-6EEEABE22F00}"/>
              </a:ext>
            </a:extLst>
          </p:cNvPr>
          <p:cNvSpPr/>
          <p:nvPr/>
        </p:nvSpPr>
        <p:spPr>
          <a:xfrm>
            <a:off x="5763170" y="4739401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Menschen,die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Technik ablehnen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FBD44FAE-0795-4C02-986B-9BCC33B3154D}"/>
              </a:ext>
            </a:extLst>
          </p:cNvPr>
          <p:cNvSpPr/>
          <p:nvPr/>
        </p:nvSpPr>
        <p:spPr>
          <a:xfrm>
            <a:off x="1656371" y="1305791"/>
            <a:ext cx="1116047" cy="10375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Industrie 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="" xmlns:a16="http://schemas.microsoft.com/office/drawing/2014/main" id="{FA4F77EC-A2C8-4A4A-AA38-15D994B54FAA}"/>
              </a:ext>
            </a:extLst>
          </p:cNvPr>
          <p:cNvSpPr/>
          <p:nvPr/>
        </p:nvSpPr>
        <p:spPr>
          <a:xfrm>
            <a:off x="2444268" y="4000307"/>
            <a:ext cx="1223593" cy="109410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schützer 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="" xmlns:a16="http://schemas.microsoft.com/office/drawing/2014/main" id="{15AB20E7-9558-42A6-A48B-003BDA11FCDB}"/>
              </a:ext>
            </a:extLst>
          </p:cNvPr>
          <p:cNvSpPr/>
          <p:nvPr/>
        </p:nvSpPr>
        <p:spPr>
          <a:xfrm>
            <a:off x="6066603" y="943984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Wartungs-/Service-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="" xmlns:a16="http://schemas.microsoft.com/office/drawing/2014/main" id="{338530AE-DC44-4560-9E7D-30F1DE056F2F}"/>
              </a:ext>
            </a:extLst>
          </p:cNvPr>
          <p:cNvSpPr/>
          <p:nvPr/>
        </p:nvSpPr>
        <p:spPr>
          <a:xfrm>
            <a:off x="3946008" y="4835256"/>
            <a:ext cx="1251984" cy="113473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Mögliche </a:t>
            </a: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Konkur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renz</a:t>
            </a:r>
            <a:endParaRPr lang="de-DE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="" xmlns:a16="http://schemas.microsoft.com/office/drawing/2014/main" id="{C349BED2-E888-497B-9EAF-5FD482EBD47E}"/>
              </a:ext>
            </a:extLst>
          </p:cNvPr>
          <p:cNvSpPr/>
          <p:nvPr/>
        </p:nvSpPr>
        <p:spPr>
          <a:xfrm>
            <a:off x="7033774" y="2319994"/>
            <a:ext cx="1783871" cy="1256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="" xmlns:a16="http://schemas.microsoft.com/office/drawing/2014/main" id="{E73880F1-8937-484A-BD87-4D6F68D779E8}"/>
              </a:ext>
            </a:extLst>
          </p:cNvPr>
          <p:cNvCxnSpPr>
            <a:cxnSpLocks/>
            <a:stCxn id="28" idx="1"/>
            <a:endCxn id="2" idx="5"/>
          </p:cNvCxnSpPr>
          <p:nvPr/>
        </p:nvCxnSpPr>
        <p:spPr>
          <a:xfrm flipH="1" flipV="1">
            <a:off x="5216644" y="3873274"/>
            <a:ext cx="754631" cy="103776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6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4A670F27-2EAF-4419-A0E9-36E641CFE860}"/>
              </a:ext>
            </a:extLst>
          </p:cNvPr>
          <p:cNvSpPr/>
          <p:nvPr/>
        </p:nvSpPr>
        <p:spPr>
          <a:xfrm>
            <a:off x="6793241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FD3AC86A-AF47-4106-BACB-B399259442F3}"/>
              </a:ext>
            </a:extLst>
          </p:cNvPr>
          <p:cNvSpPr/>
          <p:nvPr/>
        </p:nvSpPr>
        <p:spPr>
          <a:xfrm>
            <a:off x="6706009" y="1993639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BE539209-6550-46AA-B0EC-27690033B351}"/>
              </a:ext>
            </a:extLst>
          </p:cNvPr>
          <p:cNvSpPr/>
          <p:nvPr/>
        </p:nvSpPr>
        <p:spPr>
          <a:xfrm>
            <a:off x="6706009" y="3429000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B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B</a:t>
            </a:r>
            <a:r>
              <a:rPr lang="de-DE" sz="1350" dirty="0" err="1">
                <a:solidFill>
                  <a:schemeClr val="tx1"/>
                </a:solidFill>
                <a:latin typeface="Calibri" panose="020F0502020204030204"/>
              </a:rPr>
              <a:t>enutzen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 der App</a:t>
            </a: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0713C136-6615-4944-8F52-1467346066A8}"/>
              </a:ext>
            </a:extLst>
          </p:cNvPr>
          <p:cNvSpPr/>
          <p:nvPr/>
        </p:nvSpPr>
        <p:spPr>
          <a:xfrm>
            <a:off x="2473468" y="2014165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16D959B8-84ED-42AC-9005-32F09247D304}"/>
              </a:ext>
            </a:extLst>
          </p:cNvPr>
          <p:cNvSpPr/>
          <p:nvPr/>
        </p:nvSpPr>
        <p:spPr>
          <a:xfrm>
            <a:off x="2484099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="" xmlns:a16="http://schemas.microsoft.com/office/drawing/2014/main" id="{66852AEE-8E4A-4D4A-A1E6-B805C4C91500}"/>
              </a:ext>
            </a:extLst>
          </p:cNvPr>
          <p:cNvCxnSpPr>
            <a:cxnSpLocks/>
          </p:cNvCxnSpPr>
          <p:nvPr/>
        </p:nvCxnSpPr>
        <p:spPr>
          <a:xfrm>
            <a:off x="2473468" y="2298424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="" xmlns:a16="http://schemas.microsoft.com/office/drawing/2014/main" id="{C3C6E9D1-52F1-43BC-AFEA-3D41E4FCE266}"/>
              </a:ext>
            </a:extLst>
          </p:cNvPr>
          <p:cNvSpPr txBox="1"/>
          <p:nvPr/>
        </p:nvSpPr>
        <p:spPr>
          <a:xfrm>
            <a:off x="3001618" y="2075365"/>
            <a:ext cx="51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steht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="" xmlns:a16="http://schemas.microsoft.com/office/drawing/2014/main" id="{B5EE185C-112F-47C3-9EB9-66C6D5B39B24}"/>
              </a:ext>
            </a:extLst>
          </p:cNvPr>
          <p:cNvCxnSpPr>
            <a:cxnSpLocks/>
          </p:cNvCxnSpPr>
          <p:nvPr/>
        </p:nvCxnSpPr>
        <p:spPr>
          <a:xfrm>
            <a:off x="2473468" y="4955171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="" xmlns:a16="http://schemas.microsoft.com/office/drawing/2014/main" id="{053DE8EA-CD4D-40E3-821A-D0841F9988BF}"/>
              </a:ext>
            </a:extLst>
          </p:cNvPr>
          <p:cNvSpPr txBox="1"/>
          <p:nvPr/>
        </p:nvSpPr>
        <p:spPr>
          <a:xfrm>
            <a:off x="3001618" y="4686611"/>
            <a:ext cx="7653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fährt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BE36E4D9-8332-436F-A146-D698B1DC85C9}"/>
              </a:ext>
            </a:extLst>
          </p:cNvPr>
          <p:cNvSpPr txBox="1"/>
          <p:nvPr/>
        </p:nvSpPr>
        <p:spPr>
          <a:xfrm>
            <a:off x="6977270" y="2104229"/>
            <a:ext cx="10634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setzt sich in Bewegung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="" xmlns:a16="http://schemas.microsoft.com/office/drawing/2014/main" id="{A1F2CCA3-961F-4493-B3E5-A3342523A528}"/>
              </a:ext>
            </a:extLst>
          </p:cNvPr>
          <p:cNvSpPr txBox="1"/>
          <p:nvPr/>
        </p:nvSpPr>
        <p:spPr>
          <a:xfrm>
            <a:off x="5205357" y="1314948"/>
            <a:ext cx="15568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de-DE" sz="825" u="sng" dirty="0" err="1">
                <a:solidFill>
                  <a:prstClr val="black"/>
                </a:solidFill>
                <a:latin typeface="Calibri" panose="020F0502020204030204"/>
              </a:rPr>
              <a:t>Condition</a:t>
            </a: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: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(An)Steuerung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: Fahrzeug setzt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sich in Bewegung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="" xmlns:a16="http://schemas.microsoft.com/office/drawing/2014/main" id="{1D45D0D9-3248-4CDE-AA18-35AF60C7FBE5}"/>
              </a:ext>
            </a:extLst>
          </p:cNvPr>
          <p:cNvSpPr/>
          <p:nvPr/>
        </p:nvSpPr>
        <p:spPr>
          <a:xfrm>
            <a:off x="4911838" y="2158274"/>
            <a:ext cx="10045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="" xmlns:a16="http://schemas.microsoft.com/office/drawing/2014/main" id="{3008540D-5686-4497-8DD1-E0D5A7EF1288}"/>
              </a:ext>
            </a:extLst>
          </p:cNvPr>
          <p:cNvCxnSpPr>
            <a:stCxn id="12" idx="2"/>
            <a:endCxn id="14" idx="6"/>
          </p:cNvCxnSpPr>
          <p:nvPr/>
        </p:nvCxnSpPr>
        <p:spPr>
          <a:xfrm flipH="1">
            <a:off x="3992779" y="2352365"/>
            <a:ext cx="2713230" cy="2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="" xmlns:a16="http://schemas.microsoft.com/office/drawing/2014/main" id="{0317CDD5-E4EE-4E30-AB5B-1372370008E4}"/>
              </a:ext>
            </a:extLst>
          </p:cNvPr>
          <p:cNvSpPr/>
          <p:nvPr/>
        </p:nvSpPr>
        <p:spPr>
          <a:xfrm>
            <a:off x="5187718" y="1306469"/>
            <a:ext cx="1550021" cy="59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="" xmlns:a16="http://schemas.microsoft.com/office/drawing/2014/main" id="{1D531BB4-D985-40FD-AAFD-91A2F741C9C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962729" y="1902243"/>
            <a:ext cx="0" cy="450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="" xmlns:a16="http://schemas.microsoft.com/office/drawing/2014/main" id="{DC7C0B8C-DF81-4558-8FA4-DCA9E47C6AD6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7465664" y="2711090"/>
            <a:ext cx="0" cy="717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="" xmlns:a16="http://schemas.microsoft.com/office/drawing/2014/main" id="{FC051207-7611-4E64-B72A-88B7EA6EB205}"/>
              </a:ext>
            </a:extLst>
          </p:cNvPr>
          <p:cNvSpPr/>
          <p:nvPr/>
        </p:nvSpPr>
        <p:spPr>
          <a:xfrm rot="5400000">
            <a:off x="7182958" y="2964401"/>
            <a:ext cx="7585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&lt;&lt;include&gt;&gt;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="" xmlns:a16="http://schemas.microsoft.com/office/drawing/2014/main" id="{ADA6EDBE-396A-499B-B73D-0DCC642DE769}"/>
              </a:ext>
            </a:extLst>
          </p:cNvPr>
          <p:cNvSpPr txBox="1"/>
          <p:nvPr/>
        </p:nvSpPr>
        <p:spPr>
          <a:xfrm>
            <a:off x="2766000" y="2251088"/>
            <a:ext cx="17510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900" b="1" u="sng" dirty="0">
                <a:solidFill>
                  <a:prstClr val="black"/>
                </a:solidFill>
                <a:latin typeface="Calibri" panose="020F0502020204030204"/>
              </a:rPr>
              <a:t>Extension points: 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A: Rollstuhl setzt sich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 in Bewegung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="" xmlns:a16="http://schemas.microsoft.com/office/drawing/2014/main" id="{A16AD8D5-DD1D-4615-96ED-23B948D7AAE8}"/>
              </a:ext>
            </a:extLst>
          </p:cNvPr>
          <p:cNvSpPr txBox="1"/>
          <p:nvPr/>
        </p:nvSpPr>
        <p:spPr>
          <a:xfrm>
            <a:off x="7250174" y="4825273"/>
            <a:ext cx="844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hält an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="" xmlns:a16="http://schemas.microsoft.com/office/drawing/2014/main" id="{2CE2D3C4-A033-4005-A1DA-E263262AAB6C}"/>
              </a:ext>
            </a:extLst>
          </p:cNvPr>
          <p:cNvCxnSpPr>
            <a:stCxn id="6" idx="2"/>
            <a:endCxn id="15" idx="6"/>
          </p:cNvCxnSpPr>
          <p:nvPr/>
        </p:nvCxnSpPr>
        <p:spPr>
          <a:xfrm flipH="1">
            <a:off x="4003411" y="4994450"/>
            <a:ext cx="2789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="" xmlns:a16="http://schemas.microsoft.com/office/drawing/2014/main" id="{D10D6AA2-3620-473C-8C6F-DB4BA1F4A1ED}"/>
              </a:ext>
            </a:extLst>
          </p:cNvPr>
          <p:cNvSpPr/>
          <p:nvPr/>
        </p:nvSpPr>
        <p:spPr>
          <a:xfrm>
            <a:off x="4652665" y="5312680"/>
            <a:ext cx="1500652" cy="6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="" xmlns:a16="http://schemas.microsoft.com/office/drawing/2014/main" id="{870B98E1-91E3-4AE2-98D1-2B7444C9DDD3}"/>
              </a:ext>
            </a:extLst>
          </p:cNvPr>
          <p:cNvSpPr/>
          <p:nvPr/>
        </p:nvSpPr>
        <p:spPr>
          <a:xfrm>
            <a:off x="4642762" y="5327284"/>
            <a:ext cx="262583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Condition: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point: 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Fahrzeug stoppt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="" xmlns:a16="http://schemas.microsoft.com/office/drawing/2014/main" id="{3C0F79CD-8359-422A-82A2-6AA8782B418E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402991" y="4994449"/>
            <a:ext cx="1" cy="318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="" xmlns:a16="http://schemas.microsoft.com/office/drawing/2014/main" id="{0F239C44-37FB-4469-B37B-149A401FA41F}"/>
              </a:ext>
            </a:extLst>
          </p:cNvPr>
          <p:cNvSpPr/>
          <p:nvPr/>
        </p:nvSpPr>
        <p:spPr>
          <a:xfrm>
            <a:off x="4954202" y="4756313"/>
            <a:ext cx="740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="" xmlns:a16="http://schemas.microsoft.com/office/drawing/2014/main" id="{E8A27A51-BC95-4E0D-B7C8-34059536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6" y="2818750"/>
            <a:ext cx="1519312" cy="151931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831D6E72-D7CF-416F-9696-3FCFBE1F0AED}"/>
              </a:ext>
            </a:extLst>
          </p:cNvPr>
          <p:cNvCxnSpPr>
            <a:stCxn id="29" idx="3"/>
            <a:endCxn id="14" idx="3"/>
          </p:cNvCxnSpPr>
          <p:nvPr/>
        </p:nvCxnSpPr>
        <p:spPr>
          <a:xfrm flipV="1">
            <a:off x="1791788" y="2626548"/>
            <a:ext cx="904178" cy="95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="" xmlns:a16="http://schemas.microsoft.com/office/drawing/2014/main" id="{1540069E-5419-414E-AD56-14A2608F74B9}"/>
              </a:ext>
            </a:extLst>
          </p:cNvPr>
          <p:cNvCxnSpPr>
            <a:stCxn id="29" idx="3"/>
            <a:endCxn id="15" idx="1"/>
          </p:cNvCxnSpPr>
          <p:nvPr/>
        </p:nvCxnSpPr>
        <p:spPr>
          <a:xfrm>
            <a:off x="1791787" y="3578407"/>
            <a:ext cx="914810" cy="1162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>
            <a:extLst>
              <a:ext uri="{FF2B5EF4-FFF2-40B4-BE49-F238E27FC236}">
                <a16:creationId xmlns="" xmlns:a16="http://schemas.microsoft.com/office/drawing/2014/main" id="{20C42CF5-051B-4AF2-9A13-9EE9A91F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Rollstuhl</a:t>
            </a:r>
          </a:p>
        </p:txBody>
      </p:sp>
    </p:spTree>
    <p:extLst>
      <p:ext uri="{BB962C8B-B14F-4D97-AF65-F5344CB8AC3E}">
        <p14:creationId xmlns:p14="http://schemas.microsoft.com/office/powerpoint/2010/main" val="57420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F9FF294-1228-447B-9301-45890A8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BD4F298-9D99-4333-B34E-CBE53DBA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51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Persona 	– 		Thomas Müller, 38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8" y="2104381"/>
            <a:ext cx="2338453" cy="3507680"/>
          </a:xfrm>
        </p:spPr>
      </p:pic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Rollstuhlfahrer, keinen elektronischen</a:t>
            </a:r>
          </a:p>
          <a:p>
            <a:r>
              <a:rPr lang="de-DE" dirty="0"/>
              <a:t>verheiratet</a:t>
            </a:r>
          </a:p>
          <a:p>
            <a:r>
              <a:rPr lang="de-DE" dirty="0"/>
              <a:t>Finanzkaufmann</a:t>
            </a:r>
          </a:p>
          <a:p>
            <a:r>
              <a:rPr lang="de-DE" dirty="0"/>
              <a:t>Modern, offen, technikinteressiert</a:t>
            </a:r>
          </a:p>
          <a:p>
            <a:r>
              <a:rPr lang="de-DE" dirty="0"/>
              <a:t>Genießt gerne Natur + Fahrten durch den Park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76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1504446"/>
            <a:ext cx="3334425" cy="2406117"/>
          </a:xfrm>
        </p:spPr>
      </p:pic>
      <p:sp>
        <p:nvSpPr>
          <p:cNvPr id="7" name="AutoShape 2" descr="Bildergebnis für park"/>
          <p:cNvSpPr>
            <a:spLocks noChangeAspect="1" noChangeArrowheads="1"/>
          </p:cNvSpPr>
          <p:nvPr/>
        </p:nvSpPr>
        <p:spPr bwMode="auto">
          <a:xfrm>
            <a:off x="116682" y="-1051323"/>
            <a:ext cx="7079456" cy="397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de-DE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47" y="2977240"/>
            <a:ext cx="2928982" cy="164755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87" y="3801016"/>
            <a:ext cx="2143125" cy="21431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30" y="2787415"/>
            <a:ext cx="2027201" cy="202720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75">
            <a:off x="121024" y="3777000"/>
            <a:ext cx="1643063" cy="15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0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="" xmlns:a16="http://schemas.microsoft.com/office/drawing/2014/main" id="{E6A8FDB7-D702-4E59-92D8-AC0C8F47C75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6609" y="2153287"/>
          <a:ext cx="8292849" cy="3473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pPr algn="ctr"/>
            <a:r>
              <a:rPr lang="de-DE" sz="2400" dirty="0"/>
              <a:t>Hardwareanforderungen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5816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Jederzeit betriebsbereit</a:t>
            </a:r>
          </a:p>
          <a:p>
            <a:r>
              <a:rPr lang="de-DE" dirty="0"/>
              <a:t>Multitasking/Multithreading</a:t>
            </a:r>
          </a:p>
          <a:p>
            <a:r>
              <a:rPr lang="de-DE" dirty="0"/>
              <a:t>Definiertes Verhalten für die Synchronisation </a:t>
            </a:r>
          </a:p>
          <a:p>
            <a:r>
              <a:rPr lang="de-DE" dirty="0"/>
              <a:t>Prioritätenvererbung wird unterstützt</a:t>
            </a:r>
          </a:p>
          <a:p>
            <a:r>
              <a:rPr lang="de-DE" dirty="0"/>
              <a:t>Verzögerungsverhalten vorhersagbar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RTOS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3026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Krankenkasse werfen einem Stöcke in die Speichen ;)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Motivation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4881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ergonomische Gestaltung der Benutzungsschnittstelle </a:t>
            </a:r>
          </a:p>
          <a:p>
            <a:r>
              <a:rPr lang="de-DE" dirty="0"/>
              <a:t>Angemessenheit der Aufgaben</a:t>
            </a:r>
          </a:p>
          <a:p>
            <a:r>
              <a:rPr lang="de-DE" dirty="0"/>
              <a:t>Erlernbarkeit</a:t>
            </a:r>
          </a:p>
          <a:p>
            <a:r>
              <a:rPr lang="de-DE" dirty="0"/>
              <a:t>Robustheit bzgl. Fehlern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Benutzbarkeit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4121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Performanz </a:t>
            </a:r>
          </a:p>
          <a:p>
            <a:pPr lvl="1"/>
            <a:r>
              <a:rPr lang="de-DE" dirty="0"/>
              <a:t>Antwortzeiten, Speicherkapazität</a:t>
            </a:r>
          </a:p>
          <a:p>
            <a:r>
              <a:rPr lang="de-DE" dirty="0"/>
              <a:t>Zuverlässigkeit</a:t>
            </a:r>
          </a:p>
          <a:p>
            <a:r>
              <a:rPr lang="de-DE" dirty="0"/>
              <a:t>Änderbarkeit/Wartbarkeit</a:t>
            </a:r>
          </a:p>
          <a:p>
            <a:r>
              <a:rPr lang="de-DE" dirty="0"/>
              <a:t>Portabilität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Qualitätsanforderungen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33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Prototyp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7794" y="6437376"/>
            <a:ext cx="2720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 - 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4980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Prototyp</a:t>
            </a:r>
            <a:endParaRPr lang="de-D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36498" y="6437376"/>
            <a:ext cx="2743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r>
              <a:rPr lang="de-DE" dirty="0" smtClean="0"/>
              <a:t>Schnittstelle </a:t>
            </a:r>
            <a:r>
              <a:rPr lang="de-DE" dirty="0" err="1" smtClean="0"/>
              <a:t>iPhone</a:t>
            </a:r>
            <a:r>
              <a:rPr lang="de-DE" dirty="0" smtClean="0"/>
              <a:t> </a:t>
            </a:r>
            <a:r>
              <a:rPr lang="de-DE" dirty="0" err="1" smtClean="0"/>
              <a:t>Mbot</a:t>
            </a:r>
            <a:endParaRPr lang="de-DE" dirty="0" smtClean="0"/>
          </a:p>
          <a:p>
            <a:pPr lvl="1"/>
            <a:r>
              <a:rPr lang="de-DE" dirty="0" smtClean="0"/>
              <a:t>Bluetooth Low </a:t>
            </a:r>
            <a:r>
              <a:rPr lang="de-DE" dirty="0" err="1" smtClean="0"/>
              <a:t>Energy</a:t>
            </a:r>
            <a:endParaRPr lang="de-DE" dirty="0"/>
          </a:p>
          <a:p>
            <a:pPr lvl="1"/>
            <a:r>
              <a:rPr lang="de-DE" dirty="0" err="1" smtClean="0"/>
              <a:t>Mbot</a:t>
            </a:r>
            <a:r>
              <a:rPr lang="de-DE" dirty="0" smtClean="0"/>
              <a:t> Protokoll</a:t>
            </a:r>
          </a:p>
          <a:p>
            <a:r>
              <a:rPr lang="de-DE" dirty="0" smtClean="0"/>
              <a:t>Funktionalität App</a:t>
            </a:r>
          </a:p>
          <a:p>
            <a:r>
              <a:rPr lang="de-DE" dirty="0" err="1" smtClean="0"/>
              <a:t>Mbot</a:t>
            </a:r>
            <a:endParaRPr lang="de-DE" dirty="0"/>
          </a:p>
          <a:p>
            <a:r>
              <a:rPr lang="de-DE" dirty="0" smtClean="0"/>
              <a:t>Alternative Ansätze</a:t>
            </a:r>
          </a:p>
        </p:txBody>
      </p:sp>
    </p:spTree>
    <p:extLst>
      <p:ext uri="{BB962C8B-B14F-4D97-AF65-F5344CB8AC3E}">
        <p14:creationId xmlns:p14="http://schemas.microsoft.com/office/powerpoint/2010/main" val="1884292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Prototyp </a:t>
            </a:r>
            <a:r>
              <a:rPr lang="mr-IN" sz="2400" dirty="0" smtClean="0"/>
              <a:t>–</a:t>
            </a:r>
            <a:r>
              <a:rPr lang="de-DE" sz="2400" dirty="0" smtClean="0"/>
              <a:t> </a:t>
            </a:r>
            <a:r>
              <a:rPr lang="de-DE" sz="2400" dirty="0" err="1" smtClean="0"/>
              <a:t>iOS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</a:t>
            </a:r>
            <a:endParaRPr lang="de-D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36498" y="6437376"/>
            <a:ext cx="2743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Bluetooth Bibliothek</a:t>
            </a:r>
          </a:p>
          <a:p>
            <a:r>
              <a:rPr lang="de-DE" dirty="0" smtClean="0"/>
              <a:t>Grafische User Eingabe</a:t>
            </a:r>
          </a:p>
          <a:p>
            <a:pPr lvl="1"/>
            <a:r>
              <a:rPr lang="de-DE" dirty="0" smtClean="0"/>
              <a:t>Vorwärts / Rückwärts</a:t>
            </a:r>
          </a:p>
          <a:p>
            <a:pPr lvl="1"/>
            <a:r>
              <a:rPr lang="de-DE" dirty="0" smtClean="0"/>
              <a:t>Kurvenfahrten</a:t>
            </a:r>
          </a:p>
          <a:p>
            <a:pPr lvl="1"/>
            <a:r>
              <a:rPr lang="de-DE" dirty="0" err="1" smtClean="0"/>
              <a:t>Stop</a:t>
            </a:r>
            <a:r>
              <a:rPr lang="de-DE" dirty="0" smtClean="0"/>
              <a:t> / Bremse </a:t>
            </a:r>
          </a:p>
          <a:p>
            <a:pPr lvl="1"/>
            <a:r>
              <a:rPr lang="de-DE" dirty="0" smtClean="0"/>
              <a:t>An / Aus </a:t>
            </a:r>
          </a:p>
          <a:p>
            <a:pPr lvl="1"/>
            <a:r>
              <a:rPr lang="de-DE" dirty="0" smtClean="0"/>
              <a:t>Max. Speed</a:t>
            </a:r>
          </a:p>
          <a:p>
            <a:r>
              <a:rPr lang="de-DE" dirty="0" smtClean="0"/>
              <a:t>Protokollunterstützung MBOT / EFIX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97413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Prototyp</a:t>
            </a:r>
            <a:endParaRPr lang="de-D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36498" y="6437376"/>
            <a:ext cx="2743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r>
              <a:rPr lang="de-DE" dirty="0" smtClean="0"/>
              <a:t>Schnittstelle </a:t>
            </a:r>
            <a:r>
              <a:rPr lang="de-DE" dirty="0" err="1" smtClean="0"/>
              <a:t>iPhone</a:t>
            </a:r>
            <a:r>
              <a:rPr lang="de-DE" dirty="0" smtClean="0"/>
              <a:t> </a:t>
            </a:r>
            <a:r>
              <a:rPr lang="de-DE" dirty="0" err="1" smtClean="0"/>
              <a:t>Mbot</a:t>
            </a:r>
            <a:endParaRPr lang="de-DE" dirty="0" smtClean="0"/>
          </a:p>
          <a:p>
            <a:pPr lvl="1"/>
            <a:r>
              <a:rPr lang="de-DE" dirty="0" smtClean="0"/>
              <a:t>Bluetooth Low </a:t>
            </a:r>
            <a:r>
              <a:rPr lang="de-DE" dirty="0" err="1" smtClean="0"/>
              <a:t>Energy</a:t>
            </a:r>
            <a:endParaRPr lang="de-DE" dirty="0"/>
          </a:p>
          <a:p>
            <a:pPr lvl="1"/>
            <a:r>
              <a:rPr lang="de-DE" dirty="0" err="1" smtClean="0"/>
              <a:t>Mbot</a:t>
            </a:r>
            <a:r>
              <a:rPr lang="de-DE" dirty="0" smtClean="0"/>
              <a:t> Protokoll</a:t>
            </a:r>
          </a:p>
          <a:p>
            <a:r>
              <a:rPr lang="de-DE" dirty="0" smtClean="0"/>
              <a:t>Funktionalität App</a:t>
            </a:r>
          </a:p>
          <a:p>
            <a:r>
              <a:rPr lang="de-DE" dirty="0" err="1" smtClean="0"/>
              <a:t>Mbot</a:t>
            </a:r>
            <a:endParaRPr lang="de-DE" dirty="0"/>
          </a:p>
          <a:p>
            <a:r>
              <a:rPr lang="de-DE" dirty="0" smtClean="0"/>
              <a:t>Alternative Ansätze</a:t>
            </a:r>
          </a:p>
        </p:txBody>
      </p:sp>
    </p:spTree>
    <p:extLst>
      <p:ext uri="{BB962C8B-B14F-4D97-AF65-F5344CB8AC3E}">
        <p14:creationId xmlns:p14="http://schemas.microsoft.com/office/powerpoint/2010/main" val="2497413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2020888"/>
            <a:ext cx="644583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GUI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1454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993460"/>
            <a:ext cx="7675432" cy="4104983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Lautsprecher und Mikrofone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rzeugen im Gehäuse</a:t>
            </a:r>
            <a:br>
              <a:rPr lang="de-DE" sz="2400" dirty="0" smtClean="0"/>
            </a:br>
            <a:r>
              <a:rPr lang="de-DE" sz="2400" dirty="0" smtClean="0"/>
              <a:t>Interferenzen.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Die genausten Ergebnisse bekommt man durch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inzelne Messungen der jeweiligen Sensoren.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Nachteil: 	12microseconds pro Sensor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8" y="1080615"/>
            <a:ext cx="3827794" cy="22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8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62649" y="6437376"/>
            <a:ext cx="1491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0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Projektablauf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0832" y="962848"/>
            <a:ext cx="363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Research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Konzepten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7996" y="962848"/>
            <a:ext cx="22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Systemanforderungen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2376553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240" y="1779712"/>
            <a:ext cx="382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Vorteile</a:t>
            </a:r>
            <a:r>
              <a:rPr lang="en-US" dirty="0" smtClean="0"/>
              <a:t> / </a:t>
            </a:r>
            <a:r>
              <a:rPr lang="en-US" dirty="0" err="1" smtClean="0"/>
              <a:t>Schwächen</a:t>
            </a:r>
            <a:r>
              <a:rPr lang="en-US" dirty="0" smtClean="0"/>
              <a:t> </a:t>
            </a:r>
            <a:r>
              <a:rPr lang="en-US" dirty="0" err="1" smtClean="0"/>
              <a:t>herausgearbeitet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76553" y="224626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6183" y="2627312"/>
            <a:ext cx="22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igene</a:t>
            </a:r>
            <a:r>
              <a:rPr lang="en-US" dirty="0" smtClean="0"/>
              <a:t> </a:t>
            </a:r>
            <a:r>
              <a:rPr lang="en-US" dirty="0" err="1" smtClean="0"/>
              <a:t>Entwürfe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76553" y="3103018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72184" y="3484070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Konzeption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0" idx="1"/>
          </p:cNvCxnSpPr>
          <p:nvPr/>
        </p:nvCxnSpPr>
        <p:spPr>
          <a:xfrm flipV="1">
            <a:off x="3496926" y="1147514"/>
            <a:ext cx="2511070" cy="166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003" y="4297206"/>
            <a:ext cx="318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Persona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Zielgruppendefinition</a:t>
            </a:r>
            <a:endParaRPr lang="en-US" dirty="0" smtClean="0"/>
          </a:p>
          <a:p>
            <a:pPr algn="ctr"/>
            <a:r>
              <a:rPr lang="en-US" dirty="0" err="1" smtClean="0"/>
              <a:t>Für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76553" y="394689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04844" y="1332180"/>
            <a:ext cx="1" cy="188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047" y="1687138"/>
            <a:ext cx="215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Flexibles Platform-</a:t>
            </a:r>
          </a:p>
          <a:p>
            <a:pPr algn="ctr"/>
            <a:r>
              <a:rPr lang="en-US" dirty="0" err="1" smtClean="0"/>
              <a:t>unabhängiges</a:t>
            </a:r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465199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92766" y="268842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Schedule?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02025">
            <a:off x="4522733" y="17904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Use Case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65199" y="2358999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5027" y="323177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Android Studio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584492" y="3592652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2766" y="39560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xCode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92766" y="4374571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5348" y="4841274"/>
            <a:ext cx="234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mBot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Konzeption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1"/>
            <a:endCxn id="18" idx="3"/>
          </p:cNvCxnSpPr>
          <p:nvPr/>
        </p:nvCxnSpPr>
        <p:spPr>
          <a:xfrm flipH="1" flipV="1">
            <a:off x="3480930" y="3668736"/>
            <a:ext cx="2654418" cy="149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6310" y="4249689"/>
            <a:ext cx="1340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Gyrometer</a:t>
            </a:r>
            <a:r>
              <a:rPr lang="en-US" sz="1100" dirty="0" smtClean="0"/>
              <a:t> </a:t>
            </a:r>
            <a:r>
              <a:rPr lang="en-US" sz="1100" dirty="0" err="1" smtClean="0"/>
              <a:t>auslesen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5813" y="5431576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Akkuschrauberantrieb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4192275" y="4511299"/>
            <a:ext cx="615864" cy="920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Interaktionskonzept für einen Rollstuhl</a:t>
            </a:r>
          </a:p>
          <a:p>
            <a:endParaRPr lang="de-DE" dirty="0"/>
          </a:p>
          <a:p>
            <a:r>
              <a:rPr lang="de-DE" dirty="0" smtClean="0"/>
              <a:t>Rahmenbedingungen zu Beginn:</a:t>
            </a:r>
          </a:p>
          <a:p>
            <a:pPr lvl="1"/>
            <a:r>
              <a:rPr lang="de-DE" dirty="0" smtClean="0"/>
              <a:t>MEYRA x1 Rollstuhl</a:t>
            </a:r>
          </a:p>
          <a:p>
            <a:pPr lvl="1"/>
            <a:r>
              <a:rPr lang="de-DE" i="1" dirty="0" err="1" smtClean="0"/>
              <a:t>Efix</a:t>
            </a:r>
            <a:r>
              <a:rPr lang="de-DE" i="1" dirty="0" smtClean="0"/>
              <a:t> Räder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Aufgabenstellung (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4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Feststellfunktion bei geradeausfahrt</a:t>
            </a:r>
          </a:p>
          <a:p>
            <a:r>
              <a:rPr lang="de-DE" sz="2800" dirty="0" smtClean="0"/>
              <a:t>Was ist bei einem Telefonanruf?</a:t>
            </a:r>
          </a:p>
          <a:p>
            <a:r>
              <a:rPr lang="de-DE" sz="2800" dirty="0" err="1" smtClean="0"/>
              <a:t>Rekoperation</a:t>
            </a:r>
            <a:r>
              <a:rPr lang="de-DE" sz="2800" dirty="0" smtClean="0"/>
              <a:t> als Bremse </a:t>
            </a:r>
            <a:r>
              <a:rPr lang="mr-IN" sz="2800" dirty="0" smtClean="0"/>
              <a:t>–</a:t>
            </a:r>
            <a:r>
              <a:rPr lang="de-DE" sz="2800" dirty="0" smtClean="0"/>
              <a:t> Manuelle Bremse?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Experteninterview </a:t>
            </a:r>
            <a:r>
              <a:rPr lang="mr-IN" sz="2400" dirty="0" smtClean="0"/>
              <a:t>–</a:t>
            </a:r>
            <a:r>
              <a:rPr lang="de-DE" sz="2400" dirty="0" smtClean="0"/>
              <a:t> </a:t>
            </a:r>
            <a:r>
              <a:rPr lang="de-DE" sz="2400" dirty="0" err="1" smtClean="0"/>
              <a:t>Worst</a:t>
            </a:r>
            <a:r>
              <a:rPr lang="de-DE" sz="2400" dirty="0" smtClean="0"/>
              <a:t> Case Modellierung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882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Problematik Krankenkasse</a:t>
            </a:r>
          </a:p>
          <a:p>
            <a:r>
              <a:rPr lang="de-DE" dirty="0" smtClean="0"/>
              <a:t>Schwere Räder mit Narbenantrieb teilweise nicht selbst </a:t>
            </a:r>
            <a:r>
              <a:rPr lang="de-DE" dirty="0" err="1" smtClean="0"/>
              <a:t>montierbar</a:t>
            </a:r>
            <a:endParaRPr lang="de-DE" dirty="0" smtClean="0"/>
          </a:p>
          <a:p>
            <a:r>
              <a:rPr lang="de-DE" dirty="0" smtClean="0"/>
              <a:t>Fährt einen Custom Rollstuhl (Skatepark)</a:t>
            </a:r>
          </a:p>
          <a:p>
            <a:endParaRPr lang="de-DE" dirty="0"/>
          </a:p>
          <a:p>
            <a:r>
              <a:rPr lang="de-DE" dirty="0" smtClean="0"/>
              <a:t>Idee Handreifen als Steuerung!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151291" y="6437376"/>
            <a:ext cx="2513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Philipp Experteninterview	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862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Joystick </a:t>
            </a:r>
            <a:r>
              <a:rPr lang="mr-IN" dirty="0" smtClean="0"/>
              <a:t>–</a:t>
            </a:r>
            <a:r>
              <a:rPr lang="de-DE" dirty="0" smtClean="0"/>
              <a:t> je nach Einschränkung</a:t>
            </a:r>
          </a:p>
          <a:p>
            <a:r>
              <a:rPr lang="de-DE" dirty="0" smtClean="0"/>
              <a:t>2  ODO (</a:t>
            </a:r>
            <a:r>
              <a:rPr lang="de-DE" dirty="0" err="1" smtClean="0"/>
              <a:t>Segwayvariante</a:t>
            </a:r>
            <a:r>
              <a:rPr lang="de-DE" dirty="0" smtClean="0"/>
              <a:t>)</a:t>
            </a:r>
          </a:p>
          <a:p>
            <a:r>
              <a:rPr lang="de-DE" dirty="0" smtClean="0"/>
              <a:t>3</a:t>
            </a:r>
          </a:p>
          <a:p>
            <a:r>
              <a:rPr lang="de-DE" dirty="0" smtClean="0"/>
              <a:t>4</a:t>
            </a:r>
          </a:p>
          <a:p>
            <a:endParaRPr lang="de-DE" dirty="0"/>
          </a:p>
          <a:p>
            <a:r>
              <a:rPr lang="de-DE" dirty="0" err="1" smtClean="0"/>
              <a:t>individuallösungen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Bestehende Konzepte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748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2021180"/>
            <a:ext cx="3741120" cy="41049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Stecknarbe </a:t>
            </a:r>
            <a:r>
              <a:rPr lang="mr-IN" sz="2400" dirty="0" smtClean="0"/>
              <a:t>–</a:t>
            </a:r>
            <a:r>
              <a:rPr lang="de-DE" sz="2400" dirty="0" smtClean="0"/>
              <a:t> unabhängig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Sichere Stoppfunktion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12147"/>
            <a:ext cx="7520410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b="0" dirty="0" smtClean="0"/>
              <a:t>Bestehende Systeme</a:t>
            </a:r>
            <a:endParaRPr lang="de-DE" sz="2400" b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48001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Vorteile</a:t>
            </a:r>
            <a:endParaRPr lang="de-DE" sz="2400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71360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Nachteile</a:t>
            </a:r>
            <a:endParaRPr lang="de-DE" sz="2400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4671360" y="2021180"/>
            <a:ext cx="3741120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Hohes Gewicht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eigene Weiterentwicklung – eigene Personalisierung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Portierbarkeit auf andere Rollstühle</a:t>
            </a:r>
          </a:p>
        </p:txBody>
      </p:sp>
    </p:spTree>
    <p:extLst>
      <p:ext uri="{BB962C8B-B14F-4D97-AF65-F5344CB8AC3E}">
        <p14:creationId xmlns:p14="http://schemas.microsoft.com/office/powerpoint/2010/main" val="745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050302" y="6437376"/>
            <a:ext cx="2715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Eigene </a:t>
            </a:r>
            <a:r>
              <a:rPr lang="de-DE" sz="2400" dirty="0"/>
              <a:t>A</a:t>
            </a:r>
            <a:r>
              <a:rPr lang="de-DE" sz="2400" dirty="0" smtClean="0"/>
              <a:t>nsteuerungs-Mock-</a:t>
            </a:r>
            <a:r>
              <a:rPr lang="de-DE" sz="2400" dirty="0" err="1" smtClean="0"/>
              <a:t>Ups</a:t>
            </a:r>
            <a:endParaRPr lang="de-DE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765407"/>
            <a:ext cx="2313282" cy="41052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53" y="1506720"/>
            <a:ext cx="204825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773</Words>
  <Application>Microsoft Macintosh PowerPoint</Application>
  <PresentationFormat>Bildschirmpräsentation (4:3)</PresentationFormat>
  <Paragraphs>254</Paragraphs>
  <Slides>27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Office-Design</vt:lpstr>
      <vt:lpstr>Interaktionskonzept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Use-Case Rollstuhl</vt:lpstr>
      <vt:lpstr>Use-Case App</vt:lpstr>
      <vt:lpstr>Persona  –   Thomas Müller, 38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Prototyp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Buddy </dc:title>
  <dc:creator>Christopher Beck</dc:creator>
  <cp:lastModifiedBy>Daniel</cp:lastModifiedBy>
  <cp:revision>33</cp:revision>
  <dcterms:created xsi:type="dcterms:W3CDTF">2018-06-04T17:28:29Z</dcterms:created>
  <dcterms:modified xsi:type="dcterms:W3CDTF">2018-07-24T18:05:00Z</dcterms:modified>
</cp:coreProperties>
</file>