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5" r:id="rId3"/>
    <p:sldId id="286" r:id="rId4"/>
    <p:sldId id="289" r:id="rId5"/>
    <p:sldId id="271" r:id="rId6"/>
    <p:sldId id="287" r:id="rId7"/>
    <p:sldId id="264" r:id="rId8"/>
    <p:sldId id="266" r:id="rId9"/>
    <p:sldId id="268" r:id="rId10"/>
    <p:sldId id="290" r:id="rId11"/>
    <p:sldId id="293" r:id="rId12"/>
    <p:sldId id="276" r:id="rId13"/>
    <p:sldId id="277" r:id="rId14"/>
    <p:sldId id="278" r:id="rId15"/>
    <p:sldId id="279" r:id="rId16"/>
    <p:sldId id="280" r:id="rId17"/>
    <p:sldId id="272" r:id="rId18"/>
    <p:sldId id="273" r:id="rId19"/>
    <p:sldId id="274" r:id="rId20"/>
    <p:sldId id="275" r:id="rId21"/>
    <p:sldId id="281" r:id="rId22"/>
    <p:sldId id="288" r:id="rId23"/>
    <p:sldId id="283" r:id="rId24"/>
    <p:sldId id="282" r:id="rId25"/>
    <p:sldId id="284" r:id="rId26"/>
    <p:sldId id="295" r:id="rId27"/>
    <p:sldId id="296" r:id="rId28"/>
    <p:sldId id="297" r:id="rId29"/>
    <p:sldId id="298" r:id="rId30"/>
    <p:sldId id="306" r:id="rId31"/>
    <p:sldId id="294" r:id="rId32"/>
    <p:sldId id="307" r:id="rId33"/>
    <p:sldId id="299" r:id="rId34"/>
    <p:sldId id="300" r:id="rId35"/>
    <p:sldId id="302" r:id="rId36"/>
    <p:sldId id="301" r:id="rId37"/>
    <p:sldId id="303" r:id="rId38"/>
    <p:sldId id="304" r:id="rId39"/>
    <p:sldId id="305" r:id="rId4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D8F95-B8D4-A045-A753-B621FA842D00}">
          <p14:sldIdLst/>
        </p14:section>
        <p14:section name="Projektübersicht" id="{45E56A9C-5A06-6840-AFD1-72D7D7243BF6}">
          <p14:sldIdLst>
            <p14:sldId id="256"/>
            <p14:sldId id="265"/>
            <p14:sldId id="286"/>
            <p14:sldId id="289"/>
          </p14:sldIdLst>
        </p14:section>
        <p14:section name="Plattform und Systemdesign" id="{874B953A-6C71-5341-A5E3-0F81EF8B208B}">
          <p14:sldIdLst>
            <p14:sldId id="271"/>
            <p14:sldId id="287"/>
            <p14:sldId id="264"/>
            <p14:sldId id="266"/>
            <p14:sldId id="268"/>
            <p14:sldId id="290"/>
          </p14:sldIdLst>
        </p14:section>
        <p14:section name="Anforderugnen / Requierments Pflichtenheft" id="{C30D3E09-659A-F143-94C4-DA8F6984839D}">
          <p14:sldIdLst>
            <p14:sldId id="293"/>
            <p14:sldId id="276"/>
            <p14:sldId id="277"/>
            <p14:sldId id="278"/>
            <p14:sldId id="279"/>
            <p14:sldId id="280"/>
          </p14:sldIdLst>
        </p14:section>
        <p14:section name="Hardwareanforderungen" id="{FF1CE25D-84E0-B147-924E-2F6C240627FD}">
          <p14:sldIdLst>
            <p14:sldId id="272"/>
            <p14:sldId id="273"/>
            <p14:sldId id="274"/>
            <p14:sldId id="275"/>
          </p14:sldIdLst>
        </p14:section>
        <p14:section name="Experteninterview" id="{AAB73D6B-3FF2-8940-8BDD-A42054D1EC13}">
          <p14:sldIdLst>
            <p14:sldId id="281"/>
            <p14:sldId id="288"/>
            <p14:sldId id="283"/>
            <p14:sldId id="282"/>
          </p14:sldIdLst>
        </p14:section>
        <p14:section name="Bestehende Konzepte" id="{22BD9C8E-892C-7B47-9302-5C455B59B0CF}">
          <p14:sldIdLst>
            <p14:sldId id="284"/>
          </p14:sldIdLst>
        </p14:section>
        <p14:section name="Prototyp mBot" id="{3D537318-CBB6-9749-9B49-532214ACFD95}">
          <p14:sldIdLst>
            <p14:sldId id="295"/>
            <p14:sldId id="296"/>
            <p14:sldId id="297"/>
            <p14:sldId id="298"/>
          </p14:sldIdLst>
        </p14:section>
        <p14:section name="App Gestaltung Mockup" id="{329D0D24-DB4E-C84B-BDB0-C2E684C1BC0B}">
          <p14:sldIdLst>
            <p14:sldId id="306"/>
            <p14:sldId id="294"/>
            <p14:sldId id="307"/>
          </p14:sldIdLst>
        </p14:section>
        <p14:section name="Alternatives Ansteuerungskonzept" id="{BE23903A-004A-224F-87FF-FAEA0A92238C}">
          <p14:sldIdLst>
            <p14:sldId id="299"/>
            <p14:sldId id="300"/>
            <p14:sldId id="302"/>
            <p14:sldId id="301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94" autoAdjust="0"/>
  </p:normalViewPr>
  <p:slideViewPr>
    <p:cSldViewPr snapToGrid="0" snapToObjects="1">
      <p:cViewPr>
        <p:scale>
          <a:sx n="105" d="100"/>
          <a:sy n="105" d="100"/>
        </p:scale>
        <p:origin x="18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1A73-86D9-4111-B871-0E3E0D154CAF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D94E91D6-9268-4E15-A03E-A54D934D8961}">
      <dgm:prSet phldrT="[Text]"/>
      <dgm:spPr/>
      <dgm:t>
        <a:bodyPr/>
        <a:lstStyle/>
        <a:p>
          <a:r>
            <a:rPr lang="de-DE" dirty="0"/>
            <a:t>Batterien</a:t>
          </a:r>
        </a:p>
      </dgm:t>
    </dgm:pt>
    <dgm:pt modelId="{2BD81B53-F614-416F-BA15-467607BB7192}" type="parTrans" cxnId="{DD075E7B-0834-4178-958E-88A67320972D}">
      <dgm:prSet/>
      <dgm:spPr/>
      <dgm:t>
        <a:bodyPr/>
        <a:lstStyle/>
        <a:p>
          <a:endParaRPr lang="de-DE"/>
        </a:p>
      </dgm:t>
    </dgm:pt>
    <dgm:pt modelId="{9215794F-E30F-422E-A77F-ACCF537CAF87}" type="sibTrans" cxnId="{DD075E7B-0834-4178-958E-88A67320972D}">
      <dgm:prSet/>
      <dgm:spPr/>
      <dgm:t>
        <a:bodyPr/>
        <a:lstStyle/>
        <a:p>
          <a:endParaRPr lang="de-DE"/>
        </a:p>
      </dgm:t>
    </dgm:pt>
    <dgm:pt modelId="{5AD5A7CF-B411-40F6-B51B-6CE04C3F269B}">
      <dgm:prSet phldrT="[Text]"/>
      <dgm:spPr/>
      <dgm:t>
        <a:bodyPr/>
        <a:lstStyle/>
        <a:p>
          <a:r>
            <a:rPr lang="de-DE" dirty="0"/>
            <a:t>Ladezustand</a:t>
          </a:r>
          <a:r>
            <a:rPr lang="de-DE" baseline="0" dirty="0"/>
            <a:t> wird überwacht</a:t>
          </a:r>
          <a:endParaRPr lang="de-DE" dirty="0"/>
        </a:p>
      </dgm:t>
    </dgm:pt>
    <dgm:pt modelId="{22D489B1-7056-4FF4-B729-C224C1B328ED}" type="parTrans" cxnId="{E5E60394-5408-446E-BC72-8C63A269AD3F}">
      <dgm:prSet/>
      <dgm:spPr/>
      <dgm:t>
        <a:bodyPr/>
        <a:lstStyle/>
        <a:p>
          <a:endParaRPr lang="de-DE"/>
        </a:p>
      </dgm:t>
    </dgm:pt>
    <dgm:pt modelId="{946560BA-BBB3-49A1-BA33-B3A2C4D00BE5}" type="sibTrans" cxnId="{E5E60394-5408-446E-BC72-8C63A269AD3F}">
      <dgm:prSet/>
      <dgm:spPr/>
      <dgm:t>
        <a:bodyPr/>
        <a:lstStyle/>
        <a:p>
          <a:endParaRPr lang="de-DE"/>
        </a:p>
      </dgm:t>
    </dgm:pt>
    <dgm:pt modelId="{F67153FC-3414-4171-B138-27B66DC97AB5}">
      <dgm:prSet phldrT="[Text]"/>
      <dgm:spPr/>
      <dgm:t>
        <a:bodyPr/>
        <a:lstStyle/>
        <a:p>
          <a:r>
            <a:rPr lang="de-DE" dirty="0"/>
            <a:t>Stromsparender Modus</a:t>
          </a:r>
        </a:p>
      </dgm:t>
    </dgm:pt>
    <dgm:pt modelId="{2231A1F3-1F47-40C5-8C09-52CFFC18F684}" type="parTrans" cxnId="{DC4F391C-2A2C-4140-859D-C45F7B206B1D}">
      <dgm:prSet/>
      <dgm:spPr/>
      <dgm:t>
        <a:bodyPr/>
        <a:lstStyle/>
        <a:p>
          <a:endParaRPr lang="de-DE"/>
        </a:p>
      </dgm:t>
    </dgm:pt>
    <dgm:pt modelId="{1A9E35A9-5E06-4EA0-85C0-2647E37D90F6}" type="sibTrans" cxnId="{DC4F391C-2A2C-4140-859D-C45F7B206B1D}">
      <dgm:prSet/>
      <dgm:spPr/>
      <dgm:t>
        <a:bodyPr/>
        <a:lstStyle/>
        <a:p>
          <a:endParaRPr lang="de-DE"/>
        </a:p>
      </dgm:t>
    </dgm:pt>
    <dgm:pt modelId="{F2716151-8C5C-46E6-B852-927BB05E9DDC}">
      <dgm:prSet phldrT="[Text]"/>
      <dgm:spPr/>
      <dgm:t>
        <a:bodyPr/>
        <a:lstStyle/>
        <a:p>
          <a:r>
            <a:rPr lang="de-DE" dirty="0"/>
            <a:t>RTOS</a:t>
          </a:r>
        </a:p>
      </dgm:t>
    </dgm:pt>
    <dgm:pt modelId="{67BD83DB-D7B5-4414-AB66-D5EC294414A1}" type="parTrans" cxnId="{8577DDAB-9A4E-43A2-8F67-BCC3FED3FCD5}">
      <dgm:prSet/>
      <dgm:spPr/>
      <dgm:t>
        <a:bodyPr/>
        <a:lstStyle/>
        <a:p>
          <a:endParaRPr lang="de-DE"/>
        </a:p>
      </dgm:t>
    </dgm:pt>
    <dgm:pt modelId="{4D3BFFC0-DC03-4256-8590-5B209123EE66}" type="sibTrans" cxnId="{8577DDAB-9A4E-43A2-8F67-BCC3FED3FCD5}">
      <dgm:prSet/>
      <dgm:spPr/>
      <dgm:t>
        <a:bodyPr/>
        <a:lstStyle/>
        <a:p>
          <a:endParaRPr lang="de-DE"/>
        </a:p>
      </dgm:t>
    </dgm:pt>
    <dgm:pt modelId="{F2F04336-F611-4AA8-ABAE-2F2E0F631CD0}">
      <dgm:prSet phldrT="[Text]"/>
      <dgm:spPr/>
      <dgm:t>
        <a:bodyPr/>
        <a:lstStyle/>
        <a:p>
          <a:r>
            <a:rPr lang="de-DE" dirty="0"/>
            <a:t>Einhaltung von Zeitbedingungen</a:t>
          </a:r>
        </a:p>
      </dgm:t>
    </dgm:pt>
    <dgm:pt modelId="{F5A5F568-84C8-421E-A7F8-EF4FD367E17A}" type="parTrans" cxnId="{C5DC3C69-8FE3-4F9A-A63F-1D9D61168D03}">
      <dgm:prSet/>
      <dgm:spPr/>
      <dgm:t>
        <a:bodyPr/>
        <a:lstStyle/>
        <a:p>
          <a:endParaRPr lang="de-DE"/>
        </a:p>
      </dgm:t>
    </dgm:pt>
    <dgm:pt modelId="{D7ADCAAA-5B22-4DCF-AC8C-DD37E976C11A}" type="sibTrans" cxnId="{C5DC3C69-8FE3-4F9A-A63F-1D9D61168D03}">
      <dgm:prSet/>
      <dgm:spPr/>
      <dgm:t>
        <a:bodyPr/>
        <a:lstStyle/>
        <a:p>
          <a:endParaRPr lang="de-DE"/>
        </a:p>
      </dgm:t>
    </dgm:pt>
    <dgm:pt modelId="{61510AD7-9E35-43DA-9CB6-90861EDA8157}">
      <dgm:prSet phldrT="[Text]"/>
      <dgm:spPr/>
      <dgm:t>
        <a:bodyPr/>
        <a:lstStyle/>
        <a:p>
          <a:r>
            <a:rPr lang="de-DE" dirty="0"/>
            <a:t>Vorhersagbarkeit des Systemverhaltens</a:t>
          </a:r>
        </a:p>
      </dgm:t>
    </dgm:pt>
    <dgm:pt modelId="{2FF78976-6784-4673-BD5A-1EB49F2DFCE3}" type="parTrans" cxnId="{3FFD98AA-C4F7-4DA7-B1BA-3C37F97554A0}">
      <dgm:prSet/>
      <dgm:spPr/>
      <dgm:t>
        <a:bodyPr/>
        <a:lstStyle/>
        <a:p>
          <a:endParaRPr lang="de-DE"/>
        </a:p>
      </dgm:t>
    </dgm:pt>
    <dgm:pt modelId="{CE4C884D-E08F-4C7E-AD38-19057C9D4C1A}" type="sibTrans" cxnId="{3FFD98AA-C4F7-4DA7-B1BA-3C37F97554A0}">
      <dgm:prSet/>
      <dgm:spPr/>
      <dgm:t>
        <a:bodyPr/>
        <a:lstStyle/>
        <a:p>
          <a:endParaRPr lang="de-DE"/>
        </a:p>
      </dgm:t>
    </dgm:pt>
    <dgm:pt modelId="{5CA9FB10-F74C-4850-91C3-933CA035D58D}" type="pres">
      <dgm:prSet presAssocID="{929F1A73-86D9-4111-B871-0E3E0D154C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EF9E55-CBEA-47B0-A5BD-EF3BECF9F281}" type="pres">
      <dgm:prSet presAssocID="{D94E91D6-9268-4E15-A03E-A54D934D8961}" presName="compNode" presStyleCnt="0"/>
      <dgm:spPr/>
    </dgm:pt>
    <dgm:pt modelId="{9660C95B-8830-421A-82F9-7F107215CE6F}" type="pres">
      <dgm:prSet presAssocID="{D94E91D6-9268-4E15-A03E-A54D934D8961}" presName="aNode" presStyleLbl="bgShp" presStyleIdx="0" presStyleCnt="2"/>
      <dgm:spPr/>
      <dgm:t>
        <a:bodyPr/>
        <a:lstStyle/>
        <a:p>
          <a:endParaRPr lang="en-US"/>
        </a:p>
      </dgm:t>
    </dgm:pt>
    <dgm:pt modelId="{F5F5C086-9CA7-4BF1-A04B-0E82F8B0D3F0}" type="pres">
      <dgm:prSet presAssocID="{D94E91D6-9268-4E15-A03E-A54D934D8961}" presName="textNode" presStyleLbl="bgShp" presStyleIdx="0" presStyleCnt="2"/>
      <dgm:spPr/>
      <dgm:t>
        <a:bodyPr/>
        <a:lstStyle/>
        <a:p>
          <a:endParaRPr lang="en-US"/>
        </a:p>
      </dgm:t>
    </dgm:pt>
    <dgm:pt modelId="{2E9EFDF7-3F9F-4D4E-AAD1-54C05AEA3F04}" type="pres">
      <dgm:prSet presAssocID="{D94E91D6-9268-4E15-A03E-A54D934D8961}" presName="compChildNode" presStyleCnt="0"/>
      <dgm:spPr/>
    </dgm:pt>
    <dgm:pt modelId="{B698B561-F8C2-4AF0-B72B-5A9D971019E8}" type="pres">
      <dgm:prSet presAssocID="{D94E91D6-9268-4E15-A03E-A54D934D8961}" presName="theInnerList" presStyleCnt="0"/>
      <dgm:spPr/>
    </dgm:pt>
    <dgm:pt modelId="{A0611EDE-FD2B-4789-83D9-ACABCBF4A1F3}" type="pres">
      <dgm:prSet presAssocID="{5AD5A7CF-B411-40F6-B51B-6CE04C3F269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BADB2-305F-41A6-9170-BD94A7C14CBA}" type="pres">
      <dgm:prSet presAssocID="{5AD5A7CF-B411-40F6-B51B-6CE04C3F269B}" presName="aSpace2" presStyleCnt="0"/>
      <dgm:spPr/>
    </dgm:pt>
    <dgm:pt modelId="{3FDD5661-091B-4425-B408-E852D49A74D7}" type="pres">
      <dgm:prSet presAssocID="{F67153FC-3414-4171-B138-27B66DC97AB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876-FA15-4D6C-BD12-9FEB0D1D9AC4}" type="pres">
      <dgm:prSet presAssocID="{D94E91D6-9268-4E15-A03E-A54D934D8961}" presName="aSpace" presStyleCnt="0"/>
      <dgm:spPr/>
    </dgm:pt>
    <dgm:pt modelId="{5964C0F7-905F-40A0-BD51-358049D489F3}" type="pres">
      <dgm:prSet presAssocID="{F2716151-8C5C-46E6-B852-927BB05E9DDC}" presName="compNode" presStyleCnt="0"/>
      <dgm:spPr/>
    </dgm:pt>
    <dgm:pt modelId="{E76F1E3B-E449-45F3-9E50-C1765423D167}" type="pres">
      <dgm:prSet presAssocID="{F2716151-8C5C-46E6-B852-927BB05E9DDC}" presName="aNode" presStyleLbl="bgShp" presStyleIdx="1" presStyleCnt="2"/>
      <dgm:spPr/>
      <dgm:t>
        <a:bodyPr/>
        <a:lstStyle/>
        <a:p>
          <a:endParaRPr lang="en-US"/>
        </a:p>
      </dgm:t>
    </dgm:pt>
    <dgm:pt modelId="{40AAE297-5608-433D-8CB4-E56676E4BDCA}" type="pres">
      <dgm:prSet presAssocID="{F2716151-8C5C-46E6-B852-927BB05E9DDC}" presName="textNode" presStyleLbl="bgShp" presStyleIdx="1" presStyleCnt="2"/>
      <dgm:spPr/>
      <dgm:t>
        <a:bodyPr/>
        <a:lstStyle/>
        <a:p>
          <a:endParaRPr lang="en-US"/>
        </a:p>
      </dgm:t>
    </dgm:pt>
    <dgm:pt modelId="{C405888E-71F3-41E4-B6BE-34A01BC88B85}" type="pres">
      <dgm:prSet presAssocID="{F2716151-8C5C-46E6-B852-927BB05E9DDC}" presName="compChildNode" presStyleCnt="0"/>
      <dgm:spPr/>
    </dgm:pt>
    <dgm:pt modelId="{343FA9D8-CAFC-408B-B764-0CAE3FC8887D}" type="pres">
      <dgm:prSet presAssocID="{F2716151-8C5C-46E6-B852-927BB05E9DDC}" presName="theInnerList" presStyleCnt="0"/>
      <dgm:spPr/>
    </dgm:pt>
    <dgm:pt modelId="{359AFD9B-FE1A-4786-9D1E-8101FAACA517}" type="pres">
      <dgm:prSet presAssocID="{F2F04336-F611-4AA8-ABAE-2F2E0F631CD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0C834-E2F2-466B-8003-09AFB8754A13}" type="pres">
      <dgm:prSet presAssocID="{F2F04336-F611-4AA8-ABAE-2F2E0F631CD0}" presName="aSpace2" presStyleCnt="0"/>
      <dgm:spPr/>
    </dgm:pt>
    <dgm:pt modelId="{2355FF91-EA99-449B-BCAF-9A8D723A7E57}" type="pres">
      <dgm:prSet presAssocID="{61510AD7-9E35-43DA-9CB6-90861EDA815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7DDAB-9A4E-43A2-8F67-BCC3FED3FCD5}" srcId="{929F1A73-86D9-4111-B871-0E3E0D154CAF}" destId="{F2716151-8C5C-46E6-B852-927BB05E9DDC}" srcOrd="1" destOrd="0" parTransId="{67BD83DB-D7B5-4414-AB66-D5EC294414A1}" sibTransId="{4D3BFFC0-DC03-4256-8590-5B209123EE66}"/>
    <dgm:cxn modelId="{DD075E7B-0834-4178-958E-88A67320972D}" srcId="{929F1A73-86D9-4111-B871-0E3E0D154CAF}" destId="{D94E91D6-9268-4E15-A03E-A54D934D8961}" srcOrd="0" destOrd="0" parTransId="{2BD81B53-F614-416F-BA15-467607BB7192}" sibTransId="{9215794F-E30F-422E-A77F-ACCF537CAF87}"/>
    <dgm:cxn modelId="{E5E60394-5408-446E-BC72-8C63A269AD3F}" srcId="{D94E91D6-9268-4E15-A03E-A54D934D8961}" destId="{5AD5A7CF-B411-40F6-B51B-6CE04C3F269B}" srcOrd="0" destOrd="0" parTransId="{22D489B1-7056-4FF4-B729-C224C1B328ED}" sibTransId="{946560BA-BBB3-49A1-BA33-B3A2C4D00BE5}"/>
    <dgm:cxn modelId="{18610A86-B908-7A48-8344-109D2BBD9295}" type="presOf" srcId="{929F1A73-86D9-4111-B871-0E3E0D154CAF}" destId="{5CA9FB10-F74C-4850-91C3-933CA035D58D}" srcOrd="0" destOrd="0" presId="urn:microsoft.com/office/officeart/2005/8/layout/lProcess2"/>
    <dgm:cxn modelId="{DAEA9AB7-7047-424D-9A33-22DB3821C69C}" type="presOf" srcId="{D94E91D6-9268-4E15-A03E-A54D934D8961}" destId="{9660C95B-8830-421A-82F9-7F107215CE6F}" srcOrd="0" destOrd="0" presId="urn:microsoft.com/office/officeart/2005/8/layout/lProcess2"/>
    <dgm:cxn modelId="{7B033C76-9490-7A4D-AB79-7846A955E7D9}" type="presOf" srcId="{F67153FC-3414-4171-B138-27B66DC97AB5}" destId="{3FDD5661-091B-4425-B408-E852D49A74D7}" srcOrd="0" destOrd="0" presId="urn:microsoft.com/office/officeart/2005/8/layout/lProcess2"/>
    <dgm:cxn modelId="{0E0F966D-1674-6241-98F2-3E1435E00572}" type="presOf" srcId="{F2F04336-F611-4AA8-ABAE-2F2E0F631CD0}" destId="{359AFD9B-FE1A-4786-9D1E-8101FAACA517}" srcOrd="0" destOrd="0" presId="urn:microsoft.com/office/officeart/2005/8/layout/lProcess2"/>
    <dgm:cxn modelId="{DC4F391C-2A2C-4140-859D-C45F7B206B1D}" srcId="{D94E91D6-9268-4E15-A03E-A54D934D8961}" destId="{F67153FC-3414-4171-B138-27B66DC97AB5}" srcOrd="1" destOrd="0" parTransId="{2231A1F3-1F47-40C5-8C09-52CFFC18F684}" sibTransId="{1A9E35A9-5E06-4EA0-85C0-2647E37D90F6}"/>
    <dgm:cxn modelId="{C5DC3C69-8FE3-4F9A-A63F-1D9D61168D03}" srcId="{F2716151-8C5C-46E6-B852-927BB05E9DDC}" destId="{F2F04336-F611-4AA8-ABAE-2F2E0F631CD0}" srcOrd="0" destOrd="0" parTransId="{F5A5F568-84C8-421E-A7F8-EF4FD367E17A}" sibTransId="{D7ADCAAA-5B22-4DCF-AC8C-DD37E976C11A}"/>
    <dgm:cxn modelId="{A054E90C-35E3-7C45-A765-5954F4D7270E}" type="presOf" srcId="{F2716151-8C5C-46E6-B852-927BB05E9DDC}" destId="{E76F1E3B-E449-45F3-9E50-C1765423D167}" srcOrd="0" destOrd="0" presId="urn:microsoft.com/office/officeart/2005/8/layout/lProcess2"/>
    <dgm:cxn modelId="{C256946C-022D-764E-880E-B0CB72F0E8FB}" type="presOf" srcId="{D94E91D6-9268-4E15-A03E-A54D934D8961}" destId="{F5F5C086-9CA7-4BF1-A04B-0E82F8B0D3F0}" srcOrd="1" destOrd="0" presId="urn:microsoft.com/office/officeart/2005/8/layout/lProcess2"/>
    <dgm:cxn modelId="{3FFD98AA-C4F7-4DA7-B1BA-3C37F97554A0}" srcId="{F2716151-8C5C-46E6-B852-927BB05E9DDC}" destId="{61510AD7-9E35-43DA-9CB6-90861EDA8157}" srcOrd="1" destOrd="0" parTransId="{2FF78976-6784-4673-BD5A-1EB49F2DFCE3}" sibTransId="{CE4C884D-E08F-4C7E-AD38-19057C9D4C1A}"/>
    <dgm:cxn modelId="{70326443-8739-5A49-812F-524DE6F0FA19}" type="presOf" srcId="{F2716151-8C5C-46E6-B852-927BB05E9DDC}" destId="{40AAE297-5608-433D-8CB4-E56676E4BDCA}" srcOrd="1" destOrd="0" presId="urn:microsoft.com/office/officeart/2005/8/layout/lProcess2"/>
    <dgm:cxn modelId="{0EB4C0EE-852B-6E4E-B2FD-E38220B2D358}" type="presOf" srcId="{5AD5A7CF-B411-40F6-B51B-6CE04C3F269B}" destId="{A0611EDE-FD2B-4789-83D9-ACABCBF4A1F3}" srcOrd="0" destOrd="0" presId="urn:microsoft.com/office/officeart/2005/8/layout/lProcess2"/>
    <dgm:cxn modelId="{4360DF4F-1F5B-8743-826C-0E75A9A0DB1E}" type="presOf" srcId="{61510AD7-9E35-43DA-9CB6-90861EDA8157}" destId="{2355FF91-EA99-449B-BCAF-9A8D723A7E57}" srcOrd="0" destOrd="0" presId="urn:microsoft.com/office/officeart/2005/8/layout/lProcess2"/>
    <dgm:cxn modelId="{5740A7BC-E0C5-D649-82C5-20CCC4BD0ED7}" type="presParOf" srcId="{5CA9FB10-F74C-4850-91C3-933CA035D58D}" destId="{1BEF9E55-CBEA-47B0-A5BD-EF3BECF9F281}" srcOrd="0" destOrd="0" presId="urn:microsoft.com/office/officeart/2005/8/layout/lProcess2"/>
    <dgm:cxn modelId="{CEA1389A-ED3F-BE47-9062-45930057130A}" type="presParOf" srcId="{1BEF9E55-CBEA-47B0-A5BD-EF3BECF9F281}" destId="{9660C95B-8830-421A-82F9-7F107215CE6F}" srcOrd="0" destOrd="0" presId="urn:microsoft.com/office/officeart/2005/8/layout/lProcess2"/>
    <dgm:cxn modelId="{8BE3A9BF-7DF7-4941-ADC9-0E110FCC5B79}" type="presParOf" srcId="{1BEF9E55-CBEA-47B0-A5BD-EF3BECF9F281}" destId="{F5F5C086-9CA7-4BF1-A04B-0E82F8B0D3F0}" srcOrd="1" destOrd="0" presId="urn:microsoft.com/office/officeart/2005/8/layout/lProcess2"/>
    <dgm:cxn modelId="{77EC0F7A-02A8-A347-BF18-8C1C6C9EA158}" type="presParOf" srcId="{1BEF9E55-CBEA-47B0-A5BD-EF3BECF9F281}" destId="{2E9EFDF7-3F9F-4D4E-AAD1-54C05AEA3F04}" srcOrd="2" destOrd="0" presId="urn:microsoft.com/office/officeart/2005/8/layout/lProcess2"/>
    <dgm:cxn modelId="{16E478F0-F246-864E-92C4-047772BFDB7F}" type="presParOf" srcId="{2E9EFDF7-3F9F-4D4E-AAD1-54C05AEA3F04}" destId="{B698B561-F8C2-4AF0-B72B-5A9D971019E8}" srcOrd="0" destOrd="0" presId="urn:microsoft.com/office/officeart/2005/8/layout/lProcess2"/>
    <dgm:cxn modelId="{F653E102-4376-2541-AE2F-20EB7B321D2E}" type="presParOf" srcId="{B698B561-F8C2-4AF0-B72B-5A9D971019E8}" destId="{A0611EDE-FD2B-4789-83D9-ACABCBF4A1F3}" srcOrd="0" destOrd="0" presId="urn:microsoft.com/office/officeart/2005/8/layout/lProcess2"/>
    <dgm:cxn modelId="{5C6938D6-644A-7E4B-B80D-8892C2B92BA4}" type="presParOf" srcId="{B698B561-F8C2-4AF0-B72B-5A9D971019E8}" destId="{3E1BADB2-305F-41A6-9170-BD94A7C14CBA}" srcOrd="1" destOrd="0" presId="urn:microsoft.com/office/officeart/2005/8/layout/lProcess2"/>
    <dgm:cxn modelId="{F76FD372-2F01-744A-AAF8-4C76424BB6DC}" type="presParOf" srcId="{B698B561-F8C2-4AF0-B72B-5A9D971019E8}" destId="{3FDD5661-091B-4425-B408-E852D49A74D7}" srcOrd="2" destOrd="0" presId="urn:microsoft.com/office/officeart/2005/8/layout/lProcess2"/>
    <dgm:cxn modelId="{DCA638F0-D1B4-B443-9566-5538C90F277D}" type="presParOf" srcId="{5CA9FB10-F74C-4850-91C3-933CA035D58D}" destId="{5B018876-FA15-4D6C-BD12-9FEB0D1D9AC4}" srcOrd="1" destOrd="0" presId="urn:microsoft.com/office/officeart/2005/8/layout/lProcess2"/>
    <dgm:cxn modelId="{E2D2EAD2-5370-5946-A7DB-96DF1674C37E}" type="presParOf" srcId="{5CA9FB10-F74C-4850-91C3-933CA035D58D}" destId="{5964C0F7-905F-40A0-BD51-358049D489F3}" srcOrd="2" destOrd="0" presId="urn:microsoft.com/office/officeart/2005/8/layout/lProcess2"/>
    <dgm:cxn modelId="{ECCE66EA-C017-924B-B751-2CE89920A996}" type="presParOf" srcId="{5964C0F7-905F-40A0-BD51-358049D489F3}" destId="{E76F1E3B-E449-45F3-9E50-C1765423D167}" srcOrd="0" destOrd="0" presId="urn:microsoft.com/office/officeart/2005/8/layout/lProcess2"/>
    <dgm:cxn modelId="{F5C437AC-B325-294F-917D-AF474F0ACEE5}" type="presParOf" srcId="{5964C0F7-905F-40A0-BD51-358049D489F3}" destId="{40AAE297-5608-433D-8CB4-E56676E4BDCA}" srcOrd="1" destOrd="0" presId="urn:microsoft.com/office/officeart/2005/8/layout/lProcess2"/>
    <dgm:cxn modelId="{9DEDE368-D8BF-7E40-8F11-3244CCC6E355}" type="presParOf" srcId="{5964C0F7-905F-40A0-BD51-358049D489F3}" destId="{C405888E-71F3-41E4-B6BE-34A01BC88B85}" srcOrd="2" destOrd="0" presId="urn:microsoft.com/office/officeart/2005/8/layout/lProcess2"/>
    <dgm:cxn modelId="{75AF5262-544F-1E48-9F34-D8846F6EBE76}" type="presParOf" srcId="{C405888E-71F3-41E4-B6BE-34A01BC88B85}" destId="{343FA9D8-CAFC-408B-B764-0CAE3FC8887D}" srcOrd="0" destOrd="0" presId="urn:microsoft.com/office/officeart/2005/8/layout/lProcess2"/>
    <dgm:cxn modelId="{3809AB99-94EA-4F40-A05E-5DC296C81F6B}" type="presParOf" srcId="{343FA9D8-CAFC-408B-B764-0CAE3FC8887D}" destId="{359AFD9B-FE1A-4786-9D1E-8101FAACA517}" srcOrd="0" destOrd="0" presId="urn:microsoft.com/office/officeart/2005/8/layout/lProcess2"/>
    <dgm:cxn modelId="{3BF44D3C-DC0B-F44F-ABC9-21AF662E9D7F}" type="presParOf" srcId="{343FA9D8-CAFC-408B-B764-0CAE3FC8887D}" destId="{6510C834-E2F2-466B-8003-09AFB8754A13}" srcOrd="1" destOrd="0" presId="urn:microsoft.com/office/officeart/2005/8/layout/lProcess2"/>
    <dgm:cxn modelId="{828C2126-238A-6146-B6B6-4962CEC5F5FA}" type="presParOf" srcId="{343FA9D8-CAFC-408B-B764-0CAE3FC8887D}" destId="{2355FF91-EA99-449B-BCAF-9A8D723A7E5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C95B-8830-421A-82F9-7F107215CE6F}">
      <dsp:nvSpPr>
        <dsp:cNvPr id="0" name=""/>
        <dsp:cNvSpPr/>
      </dsp:nvSpPr>
      <dsp:spPr>
        <a:xfrm>
          <a:off x="4150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Batterien</a:t>
          </a:r>
        </a:p>
      </dsp:txBody>
      <dsp:txXfrm>
        <a:off x="4150" y="0"/>
        <a:ext cx="3992553" cy="1042137"/>
      </dsp:txXfrm>
    </dsp:sp>
    <dsp:sp modelId="{A0611EDE-FD2B-4789-83D9-ACABCBF4A1F3}">
      <dsp:nvSpPr>
        <dsp:cNvPr id="0" name=""/>
        <dsp:cNvSpPr/>
      </dsp:nvSpPr>
      <dsp:spPr>
        <a:xfrm>
          <a:off x="403405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Ladezustand</a:t>
          </a:r>
          <a:r>
            <a:rPr lang="de-DE" sz="2700" kern="1200" baseline="0" dirty="0"/>
            <a:t> wird überwacht</a:t>
          </a:r>
          <a:endParaRPr lang="de-DE" sz="2700" kern="1200" dirty="0"/>
        </a:p>
      </dsp:txBody>
      <dsp:txXfrm>
        <a:off x="434082" y="1073832"/>
        <a:ext cx="3132688" cy="986041"/>
      </dsp:txXfrm>
    </dsp:sp>
    <dsp:sp modelId="{3FDD5661-091B-4425-B408-E852D49A74D7}">
      <dsp:nvSpPr>
        <dsp:cNvPr id="0" name=""/>
        <dsp:cNvSpPr/>
      </dsp:nvSpPr>
      <dsp:spPr>
        <a:xfrm>
          <a:off x="403405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Stromsparender Modus</a:t>
          </a:r>
        </a:p>
      </dsp:txBody>
      <dsp:txXfrm>
        <a:off x="434082" y="2282365"/>
        <a:ext cx="3132688" cy="986041"/>
      </dsp:txXfrm>
    </dsp:sp>
    <dsp:sp modelId="{E76F1E3B-E449-45F3-9E50-C1765423D167}">
      <dsp:nvSpPr>
        <dsp:cNvPr id="0" name=""/>
        <dsp:cNvSpPr/>
      </dsp:nvSpPr>
      <dsp:spPr>
        <a:xfrm>
          <a:off x="4296145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RTOS</a:t>
          </a:r>
        </a:p>
      </dsp:txBody>
      <dsp:txXfrm>
        <a:off x="4296145" y="0"/>
        <a:ext cx="3992553" cy="1042137"/>
      </dsp:txXfrm>
    </dsp:sp>
    <dsp:sp modelId="{359AFD9B-FE1A-4786-9D1E-8101FAACA517}">
      <dsp:nvSpPr>
        <dsp:cNvPr id="0" name=""/>
        <dsp:cNvSpPr/>
      </dsp:nvSpPr>
      <dsp:spPr>
        <a:xfrm>
          <a:off x="4695400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Einhaltung von Zeitbedingungen</a:t>
          </a:r>
        </a:p>
      </dsp:txBody>
      <dsp:txXfrm>
        <a:off x="4726077" y="1073832"/>
        <a:ext cx="3132688" cy="986041"/>
      </dsp:txXfrm>
    </dsp:sp>
    <dsp:sp modelId="{2355FF91-EA99-449B-BCAF-9A8D723A7E57}">
      <dsp:nvSpPr>
        <dsp:cNvPr id="0" name=""/>
        <dsp:cNvSpPr/>
      </dsp:nvSpPr>
      <dsp:spPr>
        <a:xfrm>
          <a:off x="4695400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Vorhersagbarkeit des Systemverhaltens</a:t>
          </a:r>
        </a:p>
      </dsp:txBody>
      <dsp:txXfrm>
        <a:off x="4726077" y="2282365"/>
        <a:ext cx="3132688" cy="986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8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3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2746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5491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xmlns="" id="{0473C76D-1C14-4B34-A78E-612378BFAAB0}"/>
              </a:ext>
            </a:extLst>
          </p:cNvPr>
          <p:cNvSpPr/>
          <p:nvPr/>
        </p:nvSpPr>
        <p:spPr>
          <a:xfrm>
            <a:off x="3694014" y="2800703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xmlns="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01" y="4876403"/>
          <a:ext cx="2282692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:a16="http://schemas.microsoft.com/office/drawing/2014/main" xmlns="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:a16="http://schemas.microsoft.com/office/drawing/2014/main" xmlns="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4585949" y="2201860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5BEFADA-E7D9-42F9-8F68-EF0409C84554}"/>
              </a:ext>
            </a:extLst>
          </p:cNvPr>
          <p:cNvSpPr/>
          <p:nvPr/>
        </p:nvSpPr>
        <p:spPr>
          <a:xfrm>
            <a:off x="3803242" y="972477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67A3427-F251-453A-8E0A-6C40A2B1C376}"/>
              </a:ext>
            </a:extLst>
          </p:cNvPr>
          <p:cNvSpPr/>
          <p:nvPr/>
        </p:nvSpPr>
        <p:spPr>
          <a:xfrm>
            <a:off x="173933" y="5245178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2799547A-3549-4018-A918-D2F4C6CDB8C1}"/>
              </a:ext>
            </a:extLst>
          </p:cNvPr>
          <p:cNvSpPr/>
          <p:nvPr/>
        </p:nvSpPr>
        <p:spPr>
          <a:xfrm>
            <a:off x="173933" y="5495376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E6D9F7-B9EE-4DF2-AFA7-DB99E2B2A204}"/>
              </a:ext>
            </a:extLst>
          </p:cNvPr>
          <p:cNvSpPr/>
          <p:nvPr/>
        </p:nvSpPr>
        <p:spPr>
          <a:xfrm>
            <a:off x="173933" y="5758510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5216643" y="1944346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3488670" y="3873274"/>
            <a:ext cx="466586" cy="2872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xmlns="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411560" y="3688186"/>
            <a:ext cx="1941497" cy="7364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xmlns="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5477885" y="2948292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xmlns="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2608977" y="2191417"/>
            <a:ext cx="1346279" cy="793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xmlns="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2156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4572001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B59E3ACB-C955-409C-8068-901C0430E002}"/>
              </a:ext>
            </a:extLst>
          </p:cNvPr>
          <p:cNvSpPr/>
          <p:nvPr/>
        </p:nvSpPr>
        <p:spPr>
          <a:xfrm>
            <a:off x="302805" y="2723864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92524078-2817-4F34-9C26-2391A829A7D2}"/>
              </a:ext>
            </a:extLst>
          </p:cNvPr>
          <p:cNvSpPr/>
          <p:nvPr/>
        </p:nvSpPr>
        <p:spPr>
          <a:xfrm>
            <a:off x="7353057" y="3796316"/>
            <a:ext cx="1610235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xmlns="" id="{DD1BC920-A55C-40CF-8590-6EEEABE22F00}"/>
              </a:ext>
            </a:extLst>
          </p:cNvPr>
          <p:cNvSpPr/>
          <p:nvPr/>
        </p:nvSpPr>
        <p:spPr>
          <a:xfrm>
            <a:off x="5763170" y="4739401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xmlns="" id="{FBD44FAE-0795-4C02-986B-9BCC33B3154D}"/>
              </a:ext>
            </a:extLst>
          </p:cNvPr>
          <p:cNvSpPr/>
          <p:nvPr/>
        </p:nvSpPr>
        <p:spPr>
          <a:xfrm>
            <a:off x="1656371" y="1305791"/>
            <a:ext cx="1116047" cy="10375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Industrie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FA4F77EC-A2C8-4A4A-AA38-15D994B54FAA}"/>
              </a:ext>
            </a:extLst>
          </p:cNvPr>
          <p:cNvSpPr/>
          <p:nvPr/>
        </p:nvSpPr>
        <p:spPr>
          <a:xfrm>
            <a:off x="2444268" y="4000307"/>
            <a:ext cx="1223593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xmlns="" id="{15AB20E7-9558-42A6-A48B-003BDA11FCDB}"/>
              </a:ext>
            </a:extLst>
          </p:cNvPr>
          <p:cNvSpPr/>
          <p:nvPr/>
        </p:nvSpPr>
        <p:spPr>
          <a:xfrm>
            <a:off x="6066603" y="943984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xmlns="" id="{338530AE-DC44-4560-9E7D-30F1DE056F2F}"/>
              </a:ext>
            </a:extLst>
          </p:cNvPr>
          <p:cNvSpPr/>
          <p:nvPr/>
        </p:nvSpPr>
        <p:spPr>
          <a:xfrm>
            <a:off x="3946008" y="4835256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Konkur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  <a:endParaRPr lang="de-DE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xmlns="" id="{C349BED2-E888-497B-9EAF-5FD482EBD47E}"/>
              </a:ext>
            </a:extLst>
          </p:cNvPr>
          <p:cNvSpPr/>
          <p:nvPr/>
        </p:nvSpPr>
        <p:spPr>
          <a:xfrm>
            <a:off x="7033774" y="2319994"/>
            <a:ext cx="1783871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xmlns="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5216644" y="3873274"/>
            <a:ext cx="754631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4A670F27-2EAF-4419-A0E9-36E641CFE860}"/>
              </a:ext>
            </a:extLst>
          </p:cNvPr>
          <p:cNvSpPr/>
          <p:nvPr/>
        </p:nvSpPr>
        <p:spPr>
          <a:xfrm>
            <a:off x="6793241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FD3AC86A-AF47-4106-BACB-B399259442F3}"/>
              </a:ext>
            </a:extLst>
          </p:cNvPr>
          <p:cNvSpPr/>
          <p:nvPr/>
        </p:nvSpPr>
        <p:spPr>
          <a:xfrm>
            <a:off x="6706009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BE539209-6550-46AA-B0EC-27690033B351}"/>
              </a:ext>
            </a:extLst>
          </p:cNvPr>
          <p:cNvSpPr/>
          <p:nvPr/>
        </p:nvSpPr>
        <p:spPr>
          <a:xfrm>
            <a:off x="6706009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lang="de-DE" sz="1350" dirty="0" err="1">
                <a:solidFill>
                  <a:schemeClr val="tx1"/>
                </a:solidFill>
                <a:latin typeface="Calibri" panose="020F0502020204030204"/>
              </a:rPr>
              <a:t>enutzen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 der App</a:t>
            </a: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0713C136-6615-4944-8F52-1467346066A8}"/>
              </a:ext>
            </a:extLst>
          </p:cNvPr>
          <p:cNvSpPr/>
          <p:nvPr/>
        </p:nvSpPr>
        <p:spPr>
          <a:xfrm>
            <a:off x="2473468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16D959B8-84ED-42AC-9005-32F09247D304}"/>
              </a:ext>
            </a:extLst>
          </p:cNvPr>
          <p:cNvSpPr/>
          <p:nvPr/>
        </p:nvSpPr>
        <p:spPr>
          <a:xfrm>
            <a:off x="2484099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xmlns="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2473468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C3C6E9D1-52F1-43BC-AFEA-3D41E4FCE266}"/>
              </a:ext>
            </a:extLst>
          </p:cNvPr>
          <p:cNvSpPr txBox="1"/>
          <p:nvPr/>
        </p:nvSpPr>
        <p:spPr>
          <a:xfrm>
            <a:off x="3001618" y="2075365"/>
            <a:ext cx="51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xmlns="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2473468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053DE8EA-CD4D-40E3-821A-D0841F9988BF}"/>
              </a:ext>
            </a:extLst>
          </p:cNvPr>
          <p:cNvSpPr txBox="1"/>
          <p:nvPr/>
        </p:nvSpPr>
        <p:spPr>
          <a:xfrm>
            <a:off x="3001618" y="4686611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BE36E4D9-8332-436F-A146-D698B1DC85C9}"/>
              </a:ext>
            </a:extLst>
          </p:cNvPr>
          <p:cNvSpPr txBox="1"/>
          <p:nvPr/>
        </p:nvSpPr>
        <p:spPr>
          <a:xfrm>
            <a:off x="6977270" y="2104229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A1F2CCA3-961F-4493-B3E5-A3342523A528}"/>
              </a:ext>
            </a:extLst>
          </p:cNvPr>
          <p:cNvSpPr txBox="1"/>
          <p:nvPr/>
        </p:nvSpPr>
        <p:spPr>
          <a:xfrm>
            <a:off x="5205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 err="1">
                <a:solidFill>
                  <a:prstClr val="black"/>
                </a:solidFill>
                <a:latin typeface="Calibri" panose="020F0502020204030204"/>
              </a:rPr>
              <a:t>Condition</a:t>
            </a: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1D45D0D9-3248-4CDE-AA18-35AF60C7FBE5}"/>
              </a:ext>
            </a:extLst>
          </p:cNvPr>
          <p:cNvSpPr/>
          <p:nvPr/>
        </p:nvSpPr>
        <p:spPr>
          <a:xfrm>
            <a:off x="4911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3992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0317CDD5-E4EE-4E30-AB5B-1372370008E4}"/>
              </a:ext>
            </a:extLst>
          </p:cNvPr>
          <p:cNvSpPr/>
          <p:nvPr/>
        </p:nvSpPr>
        <p:spPr>
          <a:xfrm>
            <a:off x="5187718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xmlns="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62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465664" y="2711090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FC051207-7611-4E64-B72A-88B7EA6EB205}"/>
              </a:ext>
            </a:extLst>
          </p:cNvPr>
          <p:cNvSpPr/>
          <p:nvPr/>
        </p:nvSpPr>
        <p:spPr>
          <a:xfrm rot="5400000">
            <a:off x="7182958" y="296440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ADA6EDBE-396A-499B-B73D-0DCC642DE769}"/>
              </a:ext>
            </a:extLst>
          </p:cNvPr>
          <p:cNvSpPr txBox="1"/>
          <p:nvPr/>
        </p:nvSpPr>
        <p:spPr>
          <a:xfrm>
            <a:off x="2766000" y="2251088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xmlns="" id="{A16AD8D5-DD1D-4615-96ED-23B948D7AAE8}"/>
              </a:ext>
            </a:extLst>
          </p:cNvPr>
          <p:cNvSpPr txBox="1"/>
          <p:nvPr/>
        </p:nvSpPr>
        <p:spPr>
          <a:xfrm>
            <a:off x="7250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xmlns="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4003411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D10D6AA2-3620-473C-8C6F-DB4BA1F4A1ED}"/>
              </a:ext>
            </a:extLst>
          </p:cNvPr>
          <p:cNvSpPr/>
          <p:nvPr/>
        </p:nvSpPr>
        <p:spPr>
          <a:xfrm>
            <a:off x="4652665" y="5312680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870B98E1-91E3-4AE2-98D1-2B7444C9DDD3}"/>
              </a:ext>
            </a:extLst>
          </p:cNvPr>
          <p:cNvSpPr/>
          <p:nvPr/>
        </p:nvSpPr>
        <p:spPr>
          <a:xfrm>
            <a:off x="4642762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xmlns="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402991" y="4994449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0F239C44-37FB-4469-B37B-149A401FA41F}"/>
              </a:ext>
            </a:extLst>
          </p:cNvPr>
          <p:cNvSpPr/>
          <p:nvPr/>
        </p:nvSpPr>
        <p:spPr>
          <a:xfrm>
            <a:off x="4954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1791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xmlns="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1791787" y="3578407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:a16="http://schemas.microsoft.com/office/drawing/2014/main" xmlns="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9FF294-1228-447B-9301-45890A8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BD4F298-9D99-4333-B34E-CBE53DB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1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8" y="2104381"/>
            <a:ext cx="2338453" cy="3507680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504446"/>
            <a:ext cx="3334425" cy="2406117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16682" y="-1051323"/>
            <a:ext cx="7079456" cy="39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de-DE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47" y="2977240"/>
            <a:ext cx="2928982" cy="16475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7" y="3801016"/>
            <a:ext cx="2143125" cy="21431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30" y="2787415"/>
            <a:ext cx="2027201" cy="20272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21024" y="3777000"/>
            <a:ext cx="16430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E6A8FDB7-D702-4E59-92D8-AC0C8F47C7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609" y="2153287"/>
          <a:ext cx="8292849" cy="347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de-DE" sz="2400" dirty="0"/>
              <a:t>Hardwareanforderungen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816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Jederzeit betriebsbereit</a:t>
            </a:r>
          </a:p>
          <a:p>
            <a:r>
              <a:rPr lang="de-DE" dirty="0"/>
              <a:t>Multitasking/Multithreading</a:t>
            </a:r>
          </a:p>
          <a:p>
            <a:r>
              <a:rPr lang="de-DE" dirty="0"/>
              <a:t>Definiertes Verhalten für die Synchronisation </a:t>
            </a:r>
          </a:p>
          <a:p>
            <a:r>
              <a:rPr lang="de-DE" dirty="0"/>
              <a:t>Prioritätenvererbung wird unterstützt</a:t>
            </a:r>
          </a:p>
          <a:p>
            <a:r>
              <a:rPr lang="de-DE" dirty="0"/>
              <a:t>Verzögerungsverhalten vorhersagbar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RTOS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026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ergonomische Gestaltung der Benutzungsschnittstelle </a:t>
            </a:r>
          </a:p>
          <a:p>
            <a:r>
              <a:rPr lang="de-DE" dirty="0"/>
              <a:t>Angemessenheit der Aufgaben</a:t>
            </a:r>
          </a:p>
          <a:p>
            <a:r>
              <a:rPr lang="de-DE" dirty="0"/>
              <a:t>Erlernbarkeit</a:t>
            </a:r>
          </a:p>
          <a:p>
            <a:r>
              <a:rPr lang="de-DE" dirty="0"/>
              <a:t>Robustheit bzgl. Fehlern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Benutzbarkeit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1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Sanitätshaus wirkt für gefühlte </a:t>
            </a:r>
            <a:r>
              <a:rPr lang="de-DE" sz="2800" b="1" dirty="0" smtClean="0"/>
              <a:t>Preisaufschläge</a:t>
            </a:r>
            <a:r>
              <a:rPr lang="de-DE" sz="2800" dirty="0" smtClean="0"/>
              <a:t> von mindestens </a:t>
            </a:r>
            <a:r>
              <a:rPr lang="de-DE" sz="2800" b="1" dirty="0" smtClean="0"/>
              <a:t>200%</a:t>
            </a:r>
          </a:p>
          <a:p>
            <a:r>
              <a:rPr lang="de-DE" sz="2800" dirty="0"/>
              <a:t>Krankenkasse werfen einem Stöcke in die Speichen </a:t>
            </a:r>
            <a:r>
              <a:rPr lang="de-DE" sz="2800" dirty="0" smtClean="0"/>
              <a:t>;) </a:t>
            </a:r>
          </a:p>
          <a:p>
            <a:pPr lvl="1"/>
            <a:r>
              <a:rPr lang="de-DE" sz="2400" b="1" dirty="0" smtClean="0"/>
              <a:t>Formulare</a:t>
            </a:r>
            <a:r>
              <a:rPr lang="de-DE" sz="2400" dirty="0" smtClean="0"/>
              <a:t> ausfüllen – Hohe </a:t>
            </a:r>
            <a:r>
              <a:rPr lang="de-DE" sz="2400" b="1" dirty="0" smtClean="0"/>
              <a:t>kosten abrechnen</a:t>
            </a:r>
          </a:p>
          <a:p>
            <a:r>
              <a:rPr lang="de-DE" sz="2800" dirty="0" smtClean="0"/>
              <a:t>Rollstuhlkomponenten </a:t>
            </a:r>
            <a:r>
              <a:rPr lang="de-DE" sz="2800" b="1" dirty="0" smtClean="0"/>
              <a:t>ähnlich zu Fahrradzubehör</a:t>
            </a:r>
          </a:p>
          <a:p>
            <a:r>
              <a:rPr lang="de-DE" sz="2800" dirty="0" smtClean="0"/>
              <a:t>Genehmigungen von Rollstühlen in DE problematisch</a:t>
            </a:r>
            <a:endParaRPr lang="de-DE" sz="2800" dirty="0"/>
          </a:p>
          <a:p>
            <a:endParaRPr lang="de-DE" sz="2800" dirty="0" smtClean="0"/>
          </a:p>
          <a:p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Performanz </a:t>
            </a:r>
          </a:p>
          <a:p>
            <a:pPr lvl="1"/>
            <a:r>
              <a:rPr lang="de-DE" dirty="0"/>
              <a:t>Antwortzeiten, Speicherkapazität</a:t>
            </a:r>
          </a:p>
          <a:p>
            <a:r>
              <a:rPr lang="de-DE" dirty="0"/>
              <a:t>Zuverlässigkeit</a:t>
            </a:r>
          </a:p>
          <a:p>
            <a:r>
              <a:rPr lang="de-DE" dirty="0"/>
              <a:t>Änderbarkeit/Wartbarkeit</a:t>
            </a:r>
          </a:p>
          <a:p>
            <a:r>
              <a:rPr lang="de-DE" dirty="0"/>
              <a:t>Portabilität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Qualitätsanforderungen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Stecknarben</a:t>
            </a:r>
          </a:p>
          <a:p>
            <a:r>
              <a:rPr lang="de-DE" sz="2800" dirty="0" err="1" smtClean="0"/>
              <a:t>eFix</a:t>
            </a:r>
            <a:endParaRPr lang="de-DE" sz="2800" dirty="0" smtClean="0"/>
          </a:p>
          <a:p>
            <a:r>
              <a:rPr lang="de-DE" sz="2800" dirty="0" smtClean="0"/>
              <a:t>ODO (</a:t>
            </a:r>
            <a:r>
              <a:rPr lang="de-DE" sz="2800" dirty="0" err="1" smtClean="0"/>
              <a:t>Segway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eMotion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Populäre	System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432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Bisherige Lösungen sind immer auf Firmen-</a:t>
            </a:r>
            <a:r>
              <a:rPr lang="de-DE" sz="2800" dirty="0" err="1" smtClean="0"/>
              <a:t>Ecosysteme</a:t>
            </a:r>
            <a:r>
              <a:rPr lang="de-DE" sz="2800" dirty="0" smtClean="0"/>
              <a:t> gebunden</a:t>
            </a:r>
            <a:r>
              <a:rPr lang="de-DE" sz="2800" dirty="0"/>
              <a:t> </a:t>
            </a:r>
            <a:r>
              <a:rPr lang="de-DE" sz="2800" dirty="0" smtClean="0"/>
              <a:t>// Monopole</a:t>
            </a:r>
          </a:p>
          <a:p>
            <a:r>
              <a:rPr lang="de-DE" sz="2800" dirty="0" smtClean="0"/>
              <a:t>Open Source Gedanke</a:t>
            </a:r>
          </a:p>
          <a:p>
            <a:r>
              <a:rPr lang="de-DE" sz="2800" dirty="0" smtClean="0"/>
              <a:t>DIY</a:t>
            </a:r>
          </a:p>
          <a:p>
            <a:r>
              <a:rPr lang="de-DE" sz="2800" dirty="0" smtClean="0"/>
              <a:t>Haftungsfragen aushebeln durch RTOS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 – 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9302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Philipp </a:t>
            </a:r>
            <a:r>
              <a:rPr lang="de-DE" sz="2800" dirty="0" err="1" smtClean="0"/>
              <a:t>Berens</a:t>
            </a:r>
            <a:endParaRPr lang="de-DE" sz="2800" dirty="0" smtClean="0"/>
          </a:p>
          <a:p>
            <a:pPr lvl="1"/>
            <a:r>
              <a:rPr lang="de-DE" sz="2400" dirty="0" smtClean="0"/>
              <a:t>M. Psychologie in Düsseldorf</a:t>
            </a:r>
          </a:p>
          <a:p>
            <a:pPr lvl="1"/>
            <a:r>
              <a:rPr lang="de-DE" sz="2400" dirty="0" smtClean="0"/>
              <a:t>Parese</a:t>
            </a:r>
          </a:p>
          <a:p>
            <a:pPr lvl="1"/>
            <a:r>
              <a:rPr lang="de-DE" sz="2400" dirty="0" smtClean="0"/>
              <a:t>Hohes Mobilitätsbedürfnis und </a:t>
            </a:r>
            <a:r>
              <a:rPr lang="de-DE" sz="2400" dirty="0" err="1" smtClean="0"/>
              <a:t>Aktivitätenprofil</a:t>
            </a:r>
            <a:endParaRPr lang="de-DE" sz="2400" dirty="0" smtClean="0"/>
          </a:p>
          <a:p>
            <a:pPr lvl="1"/>
            <a:r>
              <a:rPr lang="de-DE" sz="2400" dirty="0" smtClean="0"/>
              <a:t>Wunschlösung: </a:t>
            </a:r>
            <a:r>
              <a:rPr lang="de-DE" sz="2400" dirty="0" err="1" smtClean="0"/>
              <a:t>Plug‘n‘Play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Experteninterview Philipp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3858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Frust:</a:t>
            </a:r>
          </a:p>
          <a:p>
            <a:pPr lvl="1"/>
            <a:r>
              <a:rPr lang="de-DE" sz="2400" dirty="0" smtClean="0"/>
              <a:t>Reparatur dauert teilweise 6 Wochen</a:t>
            </a:r>
          </a:p>
          <a:p>
            <a:pPr lvl="2"/>
            <a:r>
              <a:rPr lang="de-DE" sz="2000" dirty="0" err="1" smtClean="0"/>
              <a:t>Workarround</a:t>
            </a:r>
            <a:r>
              <a:rPr lang="de-DE" sz="2000" dirty="0" smtClean="0"/>
              <a:t>: Fahrradservices nutzen</a:t>
            </a:r>
          </a:p>
          <a:p>
            <a:pPr lvl="1"/>
            <a:r>
              <a:rPr lang="de-DE" sz="2400" dirty="0" smtClean="0"/>
              <a:t>Aktivrollstuhl aus NL </a:t>
            </a:r>
          </a:p>
          <a:p>
            <a:pPr lvl="2"/>
            <a:r>
              <a:rPr lang="de-DE" sz="2000" dirty="0" err="1" smtClean="0"/>
              <a:t>Maßgefertig</a:t>
            </a:r>
            <a:endParaRPr lang="de-DE" sz="2000" dirty="0" smtClean="0"/>
          </a:p>
          <a:p>
            <a:pPr lvl="2"/>
            <a:r>
              <a:rPr lang="de-DE" sz="2000" dirty="0" smtClean="0"/>
              <a:t>Vollgefedert</a:t>
            </a:r>
          </a:p>
          <a:p>
            <a:pPr lvl="2"/>
            <a:r>
              <a:rPr lang="de-DE" sz="2000" dirty="0" smtClean="0"/>
              <a:t>Sport (Halfpipe)</a:t>
            </a:r>
          </a:p>
          <a:p>
            <a:pPr lvl="1"/>
            <a:r>
              <a:rPr lang="de-DE" sz="2400" dirty="0" err="1" smtClean="0"/>
              <a:t>eFix</a:t>
            </a:r>
            <a:r>
              <a:rPr lang="de-DE" sz="2400" dirty="0" smtClean="0"/>
              <a:t> Räder sehr schwer, nicht selbst demontierbar</a:t>
            </a:r>
          </a:p>
          <a:p>
            <a:pPr lvl="1"/>
            <a:r>
              <a:rPr lang="de-DE" sz="2400" dirty="0" smtClean="0"/>
              <a:t>Große Rollstühle sorgen für Aufmerksamkeit</a:t>
            </a:r>
          </a:p>
          <a:p>
            <a:pPr lvl="2"/>
            <a:r>
              <a:rPr lang="de-DE" sz="2000" dirty="0" smtClean="0"/>
              <a:t>Unpersönlich </a:t>
            </a:r>
            <a:r>
              <a:rPr lang="de-DE" sz="2000" dirty="0" smtClean="0">
                <a:sym typeface="Wingdings"/>
              </a:rPr>
              <a:t> behindern</a:t>
            </a:r>
            <a:endParaRPr lang="de-DE" sz="2000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smtClean="0"/>
              <a:t>Experteninterview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069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Joystick</a:t>
            </a:r>
          </a:p>
          <a:p>
            <a:r>
              <a:rPr lang="de-DE" sz="2800" dirty="0" smtClean="0"/>
              <a:t>Piercing</a:t>
            </a:r>
          </a:p>
          <a:p>
            <a:r>
              <a:rPr lang="de-DE" sz="2800" dirty="0" smtClean="0"/>
              <a:t>Eye-Tracking</a:t>
            </a:r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Gängige Ansteuerungsmöglichkeiten</a:t>
            </a:r>
            <a:endParaRPr lang="de-DE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12" y="1804415"/>
            <a:ext cx="4205999" cy="43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6955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08" y="1057721"/>
            <a:ext cx="2589003" cy="164890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</a:t>
            </a:r>
            <a:r>
              <a:rPr lang="de-DE" sz="2400" dirty="0" smtClean="0"/>
              <a:t>Model In The Loop</a:t>
            </a:r>
            <a:endParaRPr lang="de-DE" sz="24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Simulation der UWB Berechnung</a:t>
            </a:r>
          </a:p>
          <a:p>
            <a:r>
              <a:rPr lang="de-DE" sz="2400" dirty="0" smtClean="0"/>
              <a:t>Fahrtenplanung</a:t>
            </a:r>
          </a:p>
          <a:p>
            <a:r>
              <a:rPr lang="de-DE" sz="2400" dirty="0" smtClean="0"/>
              <a:t>Simulation von Ansteuerung zu Bewegung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07702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612672"/>
            <a:ext cx="7675432" cy="4104983"/>
          </a:xfrm>
        </p:spPr>
        <p:txBody>
          <a:bodyPr>
            <a:normAutofit fontScale="92500" lnSpcReduction="20000"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b="1" dirty="0" smtClean="0"/>
              <a:t>Grundidee: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Array aus Ultraschallmodulen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Sequentielles/Paralleles 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abtasten der Umgebung</a:t>
            </a: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</a:t>
            </a:r>
            <a:r>
              <a:rPr lang="de-DE" sz="2400" dirty="0" smtClean="0"/>
              <a:t>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i="1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i="1" dirty="0"/>
              <a:t>e</a:t>
            </a:r>
            <a:r>
              <a:rPr lang="de-DE" sz="2400" i="1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i="1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2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7" y="4384690"/>
            <a:ext cx="2837032" cy="1684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73" y="918673"/>
            <a:ext cx="5331379" cy="51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UWB </a:t>
            </a:r>
            <a:r>
              <a:rPr lang="de-DE" sz="2800" dirty="0" err="1" smtClean="0"/>
              <a:t>Positierungssystem</a:t>
            </a:r>
            <a:r>
              <a:rPr lang="de-DE" sz="2800" dirty="0" smtClean="0"/>
              <a:t> </a:t>
            </a:r>
            <a:r>
              <a:rPr lang="de-DE" sz="2800" i="1" baseline="-25000" dirty="0" smtClean="0"/>
              <a:t>(Projekt AET)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Ultraschall Array zur </a:t>
            </a:r>
            <a:r>
              <a:rPr lang="de-DE" sz="2800" dirty="0" err="1" smtClean="0"/>
              <a:t>Hindernisserkennung</a:t>
            </a:r>
            <a:r>
              <a:rPr lang="de-DE" sz="2800" dirty="0" smtClean="0"/>
              <a:t> </a:t>
            </a:r>
            <a:r>
              <a:rPr lang="de-DE" sz="2800" i="1" baseline="-25000" dirty="0" smtClean="0"/>
              <a:t>(</a:t>
            </a:r>
            <a:r>
              <a:rPr lang="de-DE" sz="2800" i="1" baseline="-25000" dirty="0" err="1" smtClean="0"/>
              <a:t>Projett</a:t>
            </a:r>
            <a:r>
              <a:rPr lang="de-DE" sz="2800" i="1" baseline="-25000" dirty="0" smtClean="0"/>
              <a:t> AET)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Objekterkennung über </a:t>
            </a:r>
            <a:r>
              <a:rPr lang="de-DE" sz="2800" dirty="0" err="1" smtClean="0"/>
              <a:t>Pixycam</a:t>
            </a:r>
            <a:r>
              <a:rPr lang="de-DE" sz="2800" dirty="0" smtClean="0"/>
              <a:t> </a:t>
            </a:r>
            <a:r>
              <a:rPr lang="de-DE" sz="2800" i="1" baseline="-25000" dirty="0" smtClean="0"/>
              <a:t>(Projekt AET)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QR Code Positionierungssystem </a:t>
            </a:r>
            <a:r>
              <a:rPr lang="de-DE" sz="2800" i="1" baseline="-25000" dirty="0" smtClean="0"/>
              <a:t>(Telematik II)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Reverse Engineering </a:t>
            </a:r>
            <a:r>
              <a:rPr lang="de-DE" sz="2800" dirty="0" err="1" smtClean="0"/>
              <a:t>mBot</a:t>
            </a:r>
            <a:r>
              <a:rPr lang="de-DE" sz="2800" dirty="0" smtClean="0"/>
              <a:t> </a:t>
            </a:r>
            <a:r>
              <a:rPr lang="de-DE" sz="2800" i="1" baseline="-25000" dirty="0" smtClean="0"/>
              <a:t>(Projekt AET)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 smtClean="0"/>
              <a:t>freeRTOS</a:t>
            </a:r>
            <a:r>
              <a:rPr lang="de-DE" sz="2800" dirty="0" smtClean="0"/>
              <a:t> Implementierung </a:t>
            </a:r>
            <a:r>
              <a:rPr lang="de-DE" sz="2800" i="1" baseline="-25000" dirty="0" smtClean="0"/>
              <a:t>(CPS II)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Parallel laufende </a:t>
            </a:r>
            <a:r>
              <a:rPr lang="de-DE" sz="2400" dirty="0" smtClean="0"/>
              <a:t>Projekte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8617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Ansteuerung über GUI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765407"/>
            <a:ext cx="3976370" cy="4172514"/>
          </a:xfrm>
          <a:prstGeom prst="rect">
            <a:avLst/>
          </a:prstGeom>
        </p:spPr>
      </p:pic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58" y="1709967"/>
            <a:ext cx="2313282" cy="4105275"/>
          </a:xfrm>
        </p:spPr>
      </p:pic>
    </p:spTree>
    <p:extLst>
      <p:ext uri="{BB962C8B-B14F-4D97-AF65-F5344CB8AC3E}">
        <p14:creationId xmlns:p14="http://schemas.microsoft.com/office/powerpoint/2010/main" val="113944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0302" y="6437376"/>
            <a:ext cx="2715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nsteuerungs-Mock-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709967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Ansteuerung über </a:t>
            </a:r>
            <a:r>
              <a:rPr lang="de-DE" sz="2400" dirty="0" err="1" smtClean="0"/>
              <a:t>Gyroskopsensor</a:t>
            </a:r>
            <a:r>
              <a:rPr lang="de-DE" sz="2400" dirty="0" smtClean="0"/>
              <a:t> </a:t>
            </a:r>
            <a:r>
              <a:rPr lang="de-DE" sz="2400" b="0" dirty="0" smtClean="0"/>
              <a:t>(iPhone)</a:t>
            </a:r>
            <a:endParaRPr lang="de-DE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574800"/>
            <a:ext cx="3791713" cy="44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Alternatives Ansteuerungskonzept</a:t>
            </a:r>
            <a:r>
              <a:rPr lang="de-DE" sz="2400" dirty="0" smtClean="0"/>
              <a:t>:</a:t>
            </a:r>
            <a:br>
              <a:rPr lang="de-DE" sz="2400" dirty="0" smtClean="0"/>
            </a:br>
            <a:r>
              <a:rPr lang="de-DE" sz="2400" b="1" dirty="0" smtClean="0"/>
              <a:t>Steuerung über Handlauf</a:t>
            </a:r>
            <a:endParaRPr lang="de-DE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584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Aktivrollstuhlfahrer brauchen keine zusätzlichen Steuerelemente</a:t>
            </a:r>
          </a:p>
          <a:p>
            <a:pPr lvl="1"/>
            <a:r>
              <a:rPr lang="de-DE" dirty="0" smtClean="0"/>
              <a:t>Kein “erlernen“ der Ansteuerung</a:t>
            </a:r>
            <a:endParaRPr lang="de-DE" dirty="0"/>
          </a:p>
          <a:p>
            <a:pPr lvl="1"/>
            <a:r>
              <a:rPr lang="de-DE" dirty="0" smtClean="0"/>
              <a:t>Adaption der Gewohnheiten</a:t>
            </a:r>
          </a:p>
          <a:p>
            <a:pPr lvl="1"/>
            <a:r>
              <a:rPr lang="de-DE" dirty="0" err="1" smtClean="0"/>
              <a:t>eBike</a:t>
            </a:r>
            <a:r>
              <a:rPr lang="de-DE" dirty="0" smtClean="0"/>
              <a:t>/</a:t>
            </a:r>
            <a:r>
              <a:rPr lang="de-DE" dirty="0" err="1" smtClean="0"/>
              <a:t>Pedalec</a:t>
            </a:r>
            <a:r>
              <a:rPr lang="de-DE" dirty="0" smtClean="0"/>
              <a:t> Gedanke für:</a:t>
            </a:r>
          </a:p>
          <a:p>
            <a:pPr lvl="2"/>
            <a:r>
              <a:rPr lang="de-DE" dirty="0" smtClean="0"/>
              <a:t>weiter Strecken</a:t>
            </a:r>
          </a:p>
          <a:p>
            <a:pPr lvl="2"/>
            <a:r>
              <a:rPr lang="de-DE" dirty="0" smtClean="0"/>
              <a:t>große Steigungen</a:t>
            </a:r>
          </a:p>
          <a:p>
            <a:pPr lvl="1"/>
            <a:r>
              <a:rPr lang="de-DE" dirty="0" smtClean="0"/>
              <a:t>Parameter: Unterstützungsgrad und </a:t>
            </a:r>
            <a:r>
              <a:rPr lang="de-DE" i="1" dirty="0" err="1" smtClean="0"/>
              <a:t>v</a:t>
            </a:r>
            <a:r>
              <a:rPr lang="de-DE" i="1" baseline="-25000" dirty="0" err="1" smtClean="0"/>
              <a:t>max</a:t>
            </a:r>
            <a:endParaRPr lang="de-DE" i="1" baseline="-25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Idee basiert auf dem Experteninterview mit Philipp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373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Ansteuerung über Handlauf</a:t>
            </a:r>
            <a:endParaRPr lang="de-DE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39109"/>
            <a:ext cx="2590800" cy="19431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000" y="2021180"/>
            <a:ext cx="7675432" cy="410498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Herausforderung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Drehzahländerung</a:t>
            </a:r>
            <a:r>
              <a:rPr lang="en-US" sz="2400" dirty="0" smtClean="0"/>
              <a:t> </a:t>
            </a:r>
            <a:r>
              <a:rPr lang="en-US" sz="2400" dirty="0" err="1" smtClean="0"/>
              <a:t>auslesen</a:t>
            </a:r>
            <a:r>
              <a:rPr lang="en-US" sz="2400" dirty="0" smtClean="0"/>
              <a:t> </a:t>
            </a:r>
          </a:p>
          <a:p>
            <a:pPr lvl="2"/>
            <a:r>
              <a:rPr lang="en-US" sz="2000" dirty="0" smtClean="0"/>
              <a:t>(</a:t>
            </a:r>
            <a:r>
              <a:rPr lang="en-US" sz="2000" dirty="0" err="1" smtClean="0"/>
              <a:t>Hallsensor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Impulse </a:t>
            </a:r>
            <a:r>
              <a:rPr lang="en-US" sz="2000" dirty="0" err="1" smtClean="0"/>
              <a:t>auslesen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Peaks </a:t>
            </a:r>
            <a:r>
              <a:rPr lang="en-US" sz="2000" dirty="0" err="1" smtClean="0">
                <a:sym typeface="Wingdings"/>
              </a:rPr>
              <a:t>hoch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genug</a:t>
            </a:r>
            <a:r>
              <a:rPr lang="en-US" sz="2000" dirty="0" smtClean="0">
                <a:sym typeface="Wingdings"/>
              </a:rPr>
              <a:t>?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1" y="3176331"/>
            <a:ext cx="2806246" cy="3005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347" y="4469892"/>
            <a:ext cx="2194865" cy="5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Ansteuerung über Handlauf – </a:t>
            </a:r>
            <a:r>
              <a:rPr lang="de-DE" sz="2400" dirty="0" err="1" smtClean="0"/>
              <a:t>Alterantive</a:t>
            </a:r>
            <a:r>
              <a:rPr lang="de-DE" sz="2400" dirty="0" smtClean="0"/>
              <a:t> 1</a:t>
            </a:r>
            <a:endParaRPr lang="de-DE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4" y="2114858"/>
            <a:ext cx="3364992" cy="3603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85" y="5078984"/>
            <a:ext cx="2058449" cy="6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Ansteuerung über Handlauf – </a:t>
            </a:r>
            <a:r>
              <a:rPr lang="de-DE" sz="2400" dirty="0" err="1" smtClean="0"/>
              <a:t>Alterantive</a:t>
            </a:r>
            <a:r>
              <a:rPr lang="de-DE" sz="2400" dirty="0" smtClean="0"/>
              <a:t> 2</a:t>
            </a:r>
            <a:endParaRPr lang="de-DE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12" y="1554738"/>
            <a:ext cx="5657088" cy="46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Ansteuerung über Handlauf – </a:t>
            </a:r>
            <a:r>
              <a:rPr lang="de-DE" sz="2400" dirty="0" err="1" smtClean="0"/>
              <a:t>Alterantive</a:t>
            </a:r>
            <a:r>
              <a:rPr lang="de-DE" sz="2400" dirty="0" smtClean="0"/>
              <a:t> 3</a:t>
            </a:r>
            <a:endParaRPr lang="de-DE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922271"/>
            <a:ext cx="4045920" cy="40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Ansteuerung über Handlauf – </a:t>
            </a:r>
            <a:r>
              <a:rPr lang="de-DE" sz="2400" dirty="0" err="1" smtClean="0"/>
              <a:t>Alterantive</a:t>
            </a:r>
            <a:r>
              <a:rPr lang="de-DE" sz="2400" dirty="0" smtClean="0"/>
              <a:t> 4</a:t>
            </a:r>
            <a:endParaRPr lang="de-DE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716507"/>
            <a:ext cx="4984704" cy="42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62649" y="6437376"/>
            <a:ext cx="1491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0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8218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151291" y="6437376"/>
            <a:ext cx="2513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969</TotalTime>
  <Words>1121</Words>
  <Application>Microsoft Macintosh PowerPoint</Application>
  <PresentationFormat>On-screen Show (4:3)</PresentationFormat>
  <Paragraphs>333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Mangal</vt:lpstr>
      <vt:lpstr>Source Sans Pro</vt:lpstr>
      <vt:lpstr>Wingdings</vt:lpstr>
      <vt:lpstr>Arial</vt:lpstr>
      <vt:lpstr>Office-Design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Use-Case Rollstuhl</vt:lpstr>
      <vt:lpstr>Use-Case App</vt:lpstr>
      <vt:lpstr>Persona  –   Thomas Müller, 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Christopher Beck</cp:lastModifiedBy>
  <cp:revision>36</cp:revision>
  <dcterms:created xsi:type="dcterms:W3CDTF">2018-06-04T17:28:29Z</dcterms:created>
  <dcterms:modified xsi:type="dcterms:W3CDTF">2018-07-24T15:49:18Z</dcterms:modified>
</cp:coreProperties>
</file>