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85" r:id="rId2"/>
    <p:sldId id="283" r:id="rId3"/>
    <p:sldId id="282" r:id="rId4"/>
    <p:sldId id="289" r:id="rId5"/>
    <p:sldId id="273" r:id="rId6"/>
    <p:sldId id="290" r:id="rId7"/>
    <p:sldId id="277" r:id="rId8"/>
    <p:sldId id="276" r:id="rId9"/>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D9DB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5610" autoAdjust="0"/>
    <p:restoredTop sz="27624" autoAdjust="0"/>
  </p:normalViewPr>
  <p:slideViewPr>
    <p:cSldViewPr snapToGrid="0" snapToObjects="1">
      <p:cViewPr varScale="1">
        <p:scale>
          <a:sx n="20" d="100"/>
          <a:sy n="20" d="100"/>
        </p:scale>
        <p:origin x="282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D94E91D6-9268-4E15-A03E-A54D934D8961}">
      <dgm:prSet phldrT="[Text]"/>
      <dgm:spPr/>
      <dgm:t>
        <a:bodyPr/>
        <a:lstStyle/>
        <a:p>
          <a:r>
            <a:rPr lang="de-DE" dirty="0"/>
            <a:t>Akku</a:t>
          </a:r>
        </a:p>
      </dgm:t>
    </dgm:pt>
    <dgm:pt modelId="{2BD81B53-F614-416F-BA15-467607BB7192}" type="parTrans" cxnId="{DD075E7B-0834-4178-958E-88A67320972D}">
      <dgm:prSet/>
      <dgm:spPr/>
      <dgm:t>
        <a:bodyPr/>
        <a:lstStyle/>
        <a:p>
          <a:endParaRPr lang="de-DE"/>
        </a:p>
      </dgm:t>
    </dgm:pt>
    <dgm:pt modelId="{9215794F-E30F-422E-A77F-ACCF537CAF87}" type="sibTrans" cxnId="{DD075E7B-0834-4178-958E-88A67320972D}">
      <dgm:prSet/>
      <dgm:spPr/>
      <dgm:t>
        <a:bodyPr/>
        <a:lstStyle/>
        <a:p>
          <a:endParaRPr lang="de-DE"/>
        </a:p>
      </dgm:t>
    </dgm:pt>
    <dgm:pt modelId="{5AD5A7CF-B411-40F6-B51B-6CE04C3F269B}">
      <dgm:prSet phldrT="[Text]"/>
      <dgm:spPr/>
      <dgm:t>
        <a:bodyPr/>
        <a:lstStyle/>
        <a:p>
          <a:r>
            <a:rPr lang="de-DE" b="0" i="0" u="none" dirty="0"/>
            <a:t>Nickel-Metallhydrid</a:t>
          </a:r>
          <a:endParaRPr lang="de-DE" dirty="0"/>
        </a:p>
      </dgm:t>
    </dgm:pt>
    <dgm:pt modelId="{22D489B1-7056-4FF4-B729-C224C1B328ED}" type="parTrans" cxnId="{E5E60394-5408-446E-BC72-8C63A269AD3F}">
      <dgm:prSet/>
      <dgm:spPr/>
      <dgm:t>
        <a:bodyPr/>
        <a:lstStyle/>
        <a:p>
          <a:endParaRPr lang="de-DE"/>
        </a:p>
      </dgm:t>
    </dgm:pt>
    <dgm:pt modelId="{946560BA-BBB3-49A1-BA33-B3A2C4D00BE5}" type="sibTrans" cxnId="{E5E60394-5408-446E-BC72-8C63A269AD3F}">
      <dgm:prSet/>
      <dgm:spPr/>
      <dgm:t>
        <a:bodyPr/>
        <a:lstStyle/>
        <a:p>
          <a:endParaRPr lang="de-DE"/>
        </a:p>
      </dgm:t>
    </dgm:pt>
    <dgm:pt modelId="{F67153FC-3414-4171-B138-27B66DC97AB5}">
      <dgm:prSet phldrT="[Text]"/>
      <dgm:spPr/>
      <dgm:t>
        <a:bodyPr/>
        <a:lstStyle/>
        <a:p>
          <a:r>
            <a:rPr lang="de-DE" dirty="0"/>
            <a:t>Ladezustand</a:t>
          </a:r>
          <a:r>
            <a:rPr lang="de-DE" baseline="0" dirty="0"/>
            <a:t> wird überwacht</a:t>
          </a:r>
          <a:endParaRPr lang="de-DE" dirty="0"/>
        </a:p>
      </dgm:t>
    </dgm:pt>
    <dgm:pt modelId="{2231A1F3-1F47-40C5-8C09-52CFFC18F684}" type="parTrans" cxnId="{DC4F391C-2A2C-4140-859D-C45F7B206B1D}">
      <dgm:prSet/>
      <dgm:spPr/>
      <dgm:t>
        <a:bodyPr/>
        <a:lstStyle/>
        <a:p>
          <a:endParaRPr lang="de-DE"/>
        </a:p>
      </dgm:t>
    </dgm:pt>
    <dgm:pt modelId="{1A9E35A9-5E06-4EA0-85C0-2647E37D90F6}" type="sibTrans" cxnId="{DC4F391C-2A2C-4140-859D-C45F7B206B1D}">
      <dgm:prSet/>
      <dgm:spPr/>
      <dgm:t>
        <a:bodyPr/>
        <a:lstStyle/>
        <a:p>
          <a:endParaRPr lang="de-DE"/>
        </a:p>
      </dgm:t>
    </dgm:pt>
    <dgm:pt modelId="{F2716151-8C5C-46E6-B852-927BB05E9DDC}">
      <dgm:prSet phldrT="[Text]"/>
      <dgm:spPr/>
      <dgm:t>
        <a:bodyPr/>
        <a:lstStyle/>
        <a:p>
          <a:r>
            <a:rPr lang="de-DE" dirty="0"/>
            <a:t>RTOS</a:t>
          </a:r>
        </a:p>
      </dgm:t>
    </dgm:pt>
    <dgm:pt modelId="{67BD83DB-D7B5-4414-AB66-D5EC294414A1}" type="parTrans" cxnId="{8577DDAB-9A4E-43A2-8F67-BCC3FED3FCD5}">
      <dgm:prSet/>
      <dgm:spPr/>
      <dgm:t>
        <a:bodyPr/>
        <a:lstStyle/>
        <a:p>
          <a:endParaRPr lang="de-DE"/>
        </a:p>
      </dgm:t>
    </dgm:pt>
    <dgm:pt modelId="{4D3BFFC0-DC03-4256-8590-5B209123EE66}" type="sibTrans" cxnId="{8577DDAB-9A4E-43A2-8F67-BCC3FED3FCD5}">
      <dgm:prSet/>
      <dgm:spPr/>
      <dgm:t>
        <a:bodyPr/>
        <a:lstStyle/>
        <a:p>
          <a:endParaRPr lang="de-DE"/>
        </a:p>
      </dgm:t>
    </dgm:pt>
    <dgm:pt modelId="{F2F04336-F611-4AA8-ABAE-2F2E0F631CD0}">
      <dgm:prSet phldrT="[Text]"/>
      <dgm:spPr/>
      <dgm:t>
        <a:bodyPr/>
        <a:lstStyle/>
        <a:p>
          <a:r>
            <a:rPr lang="de-DE" dirty="0"/>
            <a:t>Einhaltung von Zeitbedingungen</a:t>
          </a:r>
        </a:p>
      </dgm:t>
    </dgm:pt>
    <dgm:pt modelId="{F5A5F568-84C8-421E-A7F8-EF4FD367E17A}" type="parTrans" cxnId="{C5DC3C69-8FE3-4F9A-A63F-1D9D61168D03}">
      <dgm:prSet/>
      <dgm:spPr/>
      <dgm:t>
        <a:bodyPr/>
        <a:lstStyle/>
        <a:p>
          <a:endParaRPr lang="de-DE"/>
        </a:p>
      </dgm:t>
    </dgm:pt>
    <dgm:pt modelId="{D7ADCAAA-5B22-4DCF-AC8C-DD37E976C11A}" type="sibTrans" cxnId="{C5DC3C69-8FE3-4F9A-A63F-1D9D61168D03}">
      <dgm:prSet/>
      <dgm:spPr/>
      <dgm:t>
        <a:bodyPr/>
        <a:lstStyle/>
        <a:p>
          <a:endParaRPr lang="de-DE"/>
        </a:p>
      </dgm:t>
    </dgm:pt>
    <dgm:pt modelId="{61510AD7-9E35-43DA-9CB6-90861EDA8157}">
      <dgm:prSet phldrT="[Text]"/>
      <dgm:spPr/>
      <dgm:t>
        <a:bodyPr/>
        <a:lstStyle/>
        <a:p>
          <a:r>
            <a:rPr lang="de-DE" dirty="0"/>
            <a:t>Vorhersagbarkeit des Systemverhaltens</a:t>
          </a:r>
        </a:p>
      </dgm:t>
    </dgm:pt>
    <dgm:pt modelId="{2FF78976-6784-4673-BD5A-1EB49F2DFCE3}" type="parTrans" cxnId="{3FFD98AA-C4F7-4DA7-B1BA-3C37F97554A0}">
      <dgm:prSet/>
      <dgm:spPr/>
      <dgm:t>
        <a:bodyPr/>
        <a:lstStyle/>
        <a:p>
          <a:endParaRPr lang="de-DE"/>
        </a:p>
      </dgm:t>
    </dgm:pt>
    <dgm:pt modelId="{CE4C884D-E08F-4C7E-AD38-19057C9D4C1A}" type="sibTrans" cxnId="{3FFD98AA-C4F7-4DA7-B1BA-3C37F97554A0}">
      <dgm:prSet/>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pt>
    <dgm:pt modelId="{1BEF9E55-CBEA-47B0-A5BD-EF3BECF9F281}" type="pres">
      <dgm:prSet presAssocID="{D94E91D6-9268-4E15-A03E-A54D934D8961}" presName="compNode" presStyleCnt="0"/>
      <dgm:spPr/>
    </dgm:pt>
    <dgm:pt modelId="{9660C95B-8830-421A-82F9-7F107215CE6F}" type="pres">
      <dgm:prSet presAssocID="{D94E91D6-9268-4E15-A03E-A54D934D8961}" presName="aNode" presStyleLbl="bgShp" presStyleIdx="0" presStyleCnt="2"/>
      <dgm:spPr/>
    </dgm:pt>
    <dgm:pt modelId="{F5F5C086-9CA7-4BF1-A04B-0E82F8B0D3F0}" type="pres">
      <dgm:prSet presAssocID="{D94E91D6-9268-4E15-A03E-A54D934D8961}" presName="textNode" presStyleLbl="bgShp" presStyleIdx="0" presStyleCnt="2"/>
      <dgm:spPr/>
    </dgm:pt>
    <dgm:pt modelId="{2E9EFDF7-3F9F-4D4E-AAD1-54C05AEA3F04}" type="pres">
      <dgm:prSet presAssocID="{D94E91D6-9268-4E15-A03E-A54D934D8961}" presName="compChildNode" presStyleCnt="0"/>
      <dgm:spPr/>
    </dgm:pt>
    <dgm:pt modelId="{B698B561-F8C2-4AF0-B72B-5A9D971019E8}" type="pres">
      <dgm:prSet presAssocID="{D94E91D6-9268-4E15-A03E-A54D934D8961}" presName="theInnerList" presStyleCnt="0"/>
      <dgm:spPr/>
    </dgm:pt>
    <dgm:pt modelId="{A0611EDE-FD2B-4789-83D9-ACABCBF4A1F3}" type="pres">
      <dgm:prSet presAssocID="{5AD5A7CF-B411-40F6-B51B-6CE04C3F269B}" presName="childNode" presStyleLbl="node1" presStyleIdx="0" presStyleCnt="4">
        <dgm:presLayoutVars>
          <dgm:bulletEnabled val="1"/>
        </dgm:presLayoutVars>
      </dgm:prSet>
      <dgm:spPr/>
    </dgm:pt>
    <dgm:pt modelId="{3E1BADB2-305F-41A6-9170-BD94A7C14CBA}" type="pres">
      <dgm:prSet presAssocID="{5AD5A7CF-B411-40F6-B51B-6CE04C3F269B}" presName="aSpace2" presStyleCnt="0"/>
      <dgm:spPr/>
    </dgm:pt>
    <dgm:pt modelId="{3FDD5661-091B-4425-B408-E852D49A74D7}" type="pres">
      <dgm:prSet presAssocID="{F67153FC-3414-4171-B138-27B66DC97AB5}" presName="childNode" presStyleLbl="node1" presStyleIdx="1" presStyleCnt="4">
        <dgm:presLayoutVars>
          <dgm:bulletEnabled val="1"/>
        </dgm:presLayoutVars>
      </dgm:prSet>
      <dgm:spPr/>
    </dgm:pt>
    <dgm:pt modelId="{5B018876-FA15-4D6C-BD12-9FEB0D1D9AC4}" type="pres">
      <dgm:prSet presAssocID="{D94E91D6-9268-4E15-A03E-A54D934D8961}" presName="aSpace" presStyleCnt="0"/>
      <dgm:spPr/>
    </dgm:pt>
    <dgm:pt modelId="{5964C0F7-905F-40A0-BD51-358049D489F3}" type="pres">
      <dgm:prSet presAssocID="{F2716151-8C5C-46E6-B852-927BB05E9DDC}" presName="compNode" presStyleCnt="0"/>
      <dgm:spPr/>
    </dgm:pt>
    <dgm:pt modelId="{E76F1E3B-E449-45F3-9E50-C1765423D167}" type="pres">
      <dgm:prSet presAssocID="{F2716151-8C5C-46E6-B852-927BB05E9DDC}" presName="aNode" presStyleLbl="bgShp" presStyleIdx="1" presStyleCnt="2"/>
      <dgm:spPr/>
    </dgm:pt>
    <dgm:pt modelId="{40AAE297-5608-433D-8CB4-E56676E4BDCA}" type="pres">
      <dgm:prSet presAssocID="{F2716151-8C5C-46E6-B852-927BB05E9DDC}" presName="textNode" presStyleLbl="bgShp" presStyleIdx="1" presStyleCnt="2"/>
      <dgm:spPr/>
    </dgm:pt>
    <dgm:pt modelId="{C405888E-71F3-41E4-B6BE-34A01BC88B85}" type="pres">
      <dgm:prSet presAssocID="{F2716151-8C5C-46E6-B852-927BB05E9DDC}" presName="compChildNode" presStyleCnt="0"/>
      <dgm:spPr/>
    </dgm:pt>
    <dgm:pt modelId="{343FA9D8-CAFC-408B-B764-0CAE3FC8887D}" type="pres">
      <dgm:prSet presAssocID="{F2716151-8C5C-46E6-B852-927BB05E9DDC}" presName="theInnerList" presStyleCnt="0"/>
      <dgm:spPr/>
    </dgm:pt>
    <dgm:pt modelId="{359AFD9B-FE1A-4786-9D1E-8101FAACA517}" type="pres">
      <dgm:prSet presAssocID="{F2F04336-F611-4AA8-ABAE-2F2E0F631CD0}" presName="childNode" presStyleLbl="node1" presStyleIdx="2" presStyleCnt="4">
        <dgm:presLayoutVars>
          <dgm:bulletEnabled val="1"/>
        </dgm:presLayoutVars>
      </dgm:prSet>
      <dgm:spPr/>
    </dgm:pt>
    <dgm:pt modelId="{6510C834-E2F2-466B-8003-09AFB8754A13}" type="pres">
      <dgm:prSet presAssocID="{F2F04336-F611-4AA8-ABAE-2F2E0F631CD0}" presName="aSpace2" presStyleCnt="0"/>
      <dgm:spPr/>
    </dgm:pt>
    <dgm:pt modelId="{2355FF91-EA99-449B-BCAF-9A8D723A7E57}" type="pres">
      <dgm:prSet presAssocID="{61510AD7-9E35-43DA-9CB6-90861EDA8157}" presName="childNode" presStyleLbl="node1" presStyleIdx="3" presStyleCnt="4">
        <dgm:presLayoutVars>
          <dgm:bulletEnabled val="1"/>
        </dgm:presLayoutVars>
      </dgm:prSet>
      <dgm:spPr/>
    </dgm:pt>
  </dgm:ptLst>
  <dgm:cxnLst>
    <dgm:cxn modelId="{DC4F391C-2A2C-4140-859D-C45F7B206B1D}" srcId="{D94E91D6-9268-4E15-A03E-A54D934D8961}" destId="{F67153FC-3414-4171-B138-27B66DC97AB5}" srcOrd="1" destOrd="0" parTransId="{2231A1F3-1F47-40C5-8C09-52CFFC18F684}" sibTransId="{1A9E35A9-5E06-4EA0-85C0-2647E37D90F6}"/>
    <dgm:cxn modelId="{5203A02B-51ED-4F02-A303-05718A26E738}" type="presOf" srcId="{5AD5A7CF-B411-40F6-B51B-6CE04C3F269B}" destId="{A0611EDE-FD2B-4789-83D9-ACABCBF4A1F3}" srcOrd="0" destOrd="0" presId="urn:microsoft.com/office/officeart/2005/8/layout/lProcess2"/>
    <dgm:cxn modelId="{C5DC3C69-8FE3-4F9A-A63F-1D9D61168D03}" srcId="{F2716151-8C5C-46E6-B852-927BB05E9DDC}" destId="{F2F04336-F611-4AA8-ABAE-2F2E0F631CD0}" srcOrd="0" destOrd="0" parTransId="{F5A5F568-84C8-421E-A7F8-EF4FD367E17A}" sibTransId="{D7ADCAAA-5B22-4DCF-AC8C-DD37E976C11A}"/>
    <dgm:cxn modelId="{9656E16E-452A-4CB8-88B6-C3B0F5A35D34}" type="presOf" srcId="{F2716151-8C5C-46E6-B852-927BB05E9DDC}" destId="{40AAE297-5608-433D-8CB4-E56676E4BDCA}" srcOrd="1" destOrd="0" presId="urn:microsoft.com/office/officeart/2005/8/layout/lProcess2"/>
    <dgm:cxn modelId="{69368654-49AF-43B2-8CCF-FFC55BA53381}" type="presOf" srcId="{D94E91D6-9268-4E15-A03E-A54D934D8961}" destId="{F5F5C086-9CA7-4BF1-A04B-0E82F8B0D3F0}" srcOrd="1" destOrd="0" presId="urn:microsoft.com/office/officeart/2005/8/layout/lProcess2"/>
    <dgm:cxn modelId="{DD075E7B-0834-4178-958E-88A67320972D}" srcId="{929F1A73-86D9-4111-B871-0E3E0D154CAF}" destId="{D94E91D6-9268-4E15-A03E-A54D934D8961}" srcOrd="0" destOrd="0" parTransId="{2BD81B53-F614-416F-BA15-467607BB7192}" sibTransId="{9215794F-E30F-422E-A77F-ACCF537CAF87}"/>
    <dgm:cxn modelId="{E5E60394-5408-446E-BC72-8C63A269AD3F}" srcId="{D94E91D6-9268-4E15-A03E-A54D934D8961}" destId="{5AD5A7CF-B411-40F6-B51B-6CE04C3F269B}" srcOrd="0" destOrd="0" parTransId="{22D489B1-7056-4FF4-B729-C224C1B328ED}" sibTransId="{946560BA-BBB3-49A1-BA33-B3A2C4D00BE5}"/>
    <dgm:cxn modelId="{3FFD98AA-C4F7-4DA7-B1BA-3C37F97554A0}" srcId="{F2716151-8C5C-46E6-B852-927BB05E9DDC}" destId="{61510AD7-9E35-43DA-9CB6-90861EDA8157}" srcOrd="1" destOrd="0" parTransId="{2FF78976-6784-4673-BD5A-1EB49F2DFCE3}" sibTransId="{CE4C884D-E08F-4C7E-AD38-19057C9D4C1A}"/>
    <dgm:cxn modelId="{8577DDAB-9A4E-43A2-8F67-BCC3FED3FCD5}" srcId="{929F1A73-86D9-4111-B871-0E3E0D154CAF}" destId="{F2716151-8C5C-46E6-B852-927BB05E9DDC}" srcOrd="1" destOrd="0" parTransId="{67BD83DB-D7B5-4414-AB66-D5EC294414A1}" sibTransId="{4D3BFFC0-DC03-4256-8590-5B209123EE66}"/>
    <dgm:cxn modelId="{F12038B5-DBA5-41AF-AE51-00EF74319E34}" type="presOf" srcId="{61510AD7-9E35-43DA-9CB6-90861EDA8157}" destId="{2355FF91-EA99-449B-BCAF-9A8D723A7E57}" srcOrd="0" destOrd="0" presId="urn:microsoft.com/office/officeart/2005/8/layout/lProcess2"/>
    <dgm:cxn modelId="{ED8978BD-B8DE-43EB-9427-BF2037160B8E}" type="presOf" srcId="{D94E91D6-9268-4E15-A03E-A54D934D8961}" destId="{9660C95B-8830-421A-82F9-7F107215CE6F}" srcOrd="0" destOrd="0" presId="urn:microsoft.com/office/officeart/2005/8/layout/lProcess2"/>
    <dgm:cxn modelId="{2EA0F6C0-60D0-4DBD-A8D8-BD403EB604AB}" type="presOf" srcId="{929F1A73-86D9-4111-B871-0E3E0D154CAF}" destId="{5CA9FB10-F74C-4850-91C3-933CA035D58D}" srcOrd="0" destOrd="0" presId="urn:microsoft.com/office/officeart/2005/8/layout/lProcess2"/>
    <dgm:cxn modelId="{5B7019CE-7B9B-411D-B2CD-8B857733D245}" type="presOf" srcId="{F2F04336-F611-4AA8-ABAE-2F2E0F631CD0}" destId="{359AFD9B-FE1A-4786-9D1E-8101FAACA517}" srcOrd="0" destOrd="0" presId="urn:microsoft.com/office/officeart/2005/8/layout/lProcess2"/>
    <dgm:cxn modelId="{7D7B1DE6-2FB8-4AEF-97CF-4BF2930CFA22}" type="presOf" srcId="{F67153FC-3414-4171-B138-27B66DC97AB5}" destId="{3FDD5661-091B-4425-B408-E852D49A74D7}" srcOrd="0" destOrd="0" presId="urn:microsoft.com/office/officeart/2005/8/layout/lProcess2"/>
    <dgm:cxn modelId="{507750F3-65AF-419E-B909-B69E40739B8C}" type="presOf" srcId="{F2716151-8C5C-46E6-B852-927BB05E9DDC}" destId="{E76F1E3B-E449-45F3-9E50-C1765423D167}" srcOrd="0" destOrd="0" presId="urn:microsoft.com/office/officeart/2005/8/layout/lProcess2"/>
    <dgm:cxn modelId="{3B599D40-482B-44AC-9946-7CDF57F339BE}" type="presParOf" srcId="{5CA9FB10-F74C-4850-91C3-933CA035D58D}" destId="{1BEF9E55-CBEA-47B0-A5BD-EF3BECF9F281}" srcOrd="0" destOrd="0" presId="urn:microsoft.com/office/officeart/2005/8/layout/lProcess2"/>
    <dgm:cxn modelId="{D287E882-D7A5-48C5-9550-F47A0AC39050}" type="presParOf" srcId="{1BEF9E55-CBEA-47B0-A5BD-EF3BECF9F281}" destId="{9660C95B-8830-421A-82F9-7F107215CE6F}" srcOrd="0" destOrd="0" presId="urn:microsoft.com/office/officeart/2005/8/layout/lProcess2"/>
    <dgm:cxn modelId="{BEE69DDF-B75F-41CF-BE06-7ECA0C1E2D5B}" type="presParOf" srcId="{1BEF9E55-CBEA-47B0-A5BD-EF3BECF9F281}" destId="{F5F5C086-9CA7-4BF1-A04B-0E82F8B0D3F0}" srcOrd="1" destOrd="0" presId="urn:microsoft.com/office/officeart/2005/8/layout/lProcess2"/>
    <dgm:cxn modelId="{42AF24DF-B267-4B3E-AAAD-C8345CDE9BC0}" type="presParOf" srcId="{1BEF9E55-CBEA-47B0-A5BD-EF3BECF9F281}" destId="{2E9EFDF7-3F9F-4D4E-AAD1-54C05AEA3F04}" srcOrd="2" destOrd="0" presId="urn:microsoft.com/office/officeart/2005/8/layout/lProcess2"/>
    <dgm:cxn modelId="{59459911-5B1A-45AE-8833-4519BE6D6AD7}" type="presParOf" srcId="{2E9EFDF7-3F9F-4D4E-AAD1-54C05AEA3F04}" destId="{B698B561-F8C2-4AF0-B72B-5A9D971019E8}" srcOrd="0" destOrd="0" presId="urn:microsoft.com/office/officeart/2005/8/layout/lProcess2"/>
    <dgm:cxn modelId="{4921FE60-BF2C-4304-8A3C-7559622DD234}" type="presParOf" srcId="{B698B561-F8C2-4AF0-B72B-5A9D971019E8}" destId="{A0611EDE-FD2B-4789-83D9-ACABCBF4A1F3}" srcOrd="0" destOrd="0" presId="urn:microsoft.com/office/officeart/2005/8/layout/lProcess2"/>
    <dgm:cxn modelId="{4247FF17-45E8-4215-8837-ED1DBA00D37F}" type="presParOf" srcId="{B698B561-F8C2-4AF0-B72B-5A9D971019E8}" destId="{3E1BADB2-305F-41A6-9170-BD94A7C14CBA}" srcOrd="1" destOrd="0" presId="urn:microsoft.com/office/officeart/2005/8/layout/lProcess2"/>
    <dgm:cxn modelId="{4EDB1BBF-8F21-4172-B17D-0F117917BEA8}" type="presParOf" srcId="{B698B561-F8C2-4AF0-B72B-5A9D971019E8}" destId="{3FDD5661-091B-4425-B408-E852D49A74D7}" srcOrd="2" destOrd="0" presId="urn:microsoft.com/office/officeart/2005/8/layout/lProcess2"/>
    <dgm:cxn modelId="{05096E7C-713C-4455-B1BC-6AB6CB78A2A8}" type="presParOf" srcId="{5CA9FB10-F74C-4850-91C3-933CA035D58D}" destId="{5B018876-FA15-4D6C-BD12-9FEB0D1D9AC4}" srcOrd="1" destOrd="0" presId="urn:microsoft.com/office/officeart/2005/8/layout/lProcess2"/>
    <dgm:cxn modelId="{DF9CD164-9D2B-4B4A-9D8D-E24021B26C7F}" type="presParOf" srcId="{5CA9FB10-F74C-4850-91C3-933CA035D58D}" destId="{5964C0F7-905F-40A0-BD51-358049D489F3}" srcOrd="2" destOrd="0" presId="urn:microsoft.com/office/officeart/2005/8/layout/lProcess2"/>
    <dgm:cxn modelId="{9D02DE23-D732-4C08-8380-4AB1C949851B}" type="presParOf" srcId="{5964C0F7-905F-40A0-BD51-358049D489F3}" destId="{E76F1E3B-E449-45F3-9E50-C1765423D167}" srcOrd="0" destOrd="0" presId="urn:microsoft.com/office/officeart/2005/8/layout/lProcess2"/>
    <dgm:cxn modelId="{AEA62154-6DE6-4416-8292-BF40B80330AB}" type="presParOf" srcId="{5964C0F7-905F-40A0-BD51-358049D489F3}" destId="{40AAE297-5608-433D-8CB4-E56676E4BDCA}" srcOrd="1" destOrd="0" presId="urn:microsoft.com/office/officeart/2005/8/layout/lProcess2"/>
    <dgm:cxn modelId="{474B8F2D-D230-440B-90CC-1C1225F3CDBE}" type="presParOf" srcId="{5964C0F7-905F-40A0-BD51-358049D489F3}" destId="{C405888E-71F3-41E4-B6BE-34A01BC88B85}" srcOrd="2" destOrd="0" presId="urn:microsoft.com/office/officeart/2005/8/layout/lProcess2"/>
    <dgm:cxn modelId="{A95F024D-721C-4A1C-9903-B2D47231F519}" type="presParOf" srcId="{C405888E-71F3-41E4-B6BE-34A01BC88B85}" destId="{343FA9D8-CAFC-408B-B764-0CAE3FC8887D}" srcOrd="0" destOrd="0" presId="urn:microsoft.com/office/officeart/2005/8/layout/lProcess2"/>
    <dgm:cxn modelId="{B50E5430-92B6-4690-B71B-C22096CE06B0}" type="presParOf" srcId="{343FA9D8-CAFC-408B-B764-0CAE3FC8887D}" destId="{359AFD9B-FE1A-4786-9D1E-8101FAACA517}" srcOrd="0" destOrd="0" presId="urn:microsoft.com/office/officeart/2005/8/layout/lProcess2"/>
    <dgm:cxn modelId="{49013BCA-9F9B-423D-8FC8-F6DC89BDE138}" type="presParOf" srcId="{343FA9D8-CAFC-408B-B764-0CAE3FC8887D}" destId="{6510C834-E2F2-466B-8003-09AFB8754A13}" srcOrd="1" destOrd="0" presId="urn:microsoft.com/office/officeart/2005/8/layout/lProcess2"/>
    <dgm:cxn modelId="{B15987C1-36B6-4B5B-A079-464FE526535D}" type="presParOf" srcId="{343FA9D8-CAFC-408B-B764-0CAE3FC8887D}" destId="{2355FF91-EA99-449B-BCAF-9A8D723A7E5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0C95B-8830-421A-82F9-7F107215CE6F}">
      <dsp:nvSpPr>
        <dsp:cNvPr id="0" name=""/>
        <dsp:cNvSpPr/>
      </dsp:nvSpPr>
      <dsp:spPr>
        <a:xfrm>
          <a:off x="4150" y="0"/>
          <a:ext cx="3992553" cy="3473792"/>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de-DE" sz="4800" kern="1200" dirty="0"/>
            <a:t>Akku</a:t>
          </a:r>
        </a:p>
      </dsp:txBody>
      <dsp:txXfrm>
        <a:off x="4150" y="0"/>
        <a:ext cx="3992553" cy="1042137"/>
      </dsp:txXfrm>
    </dsp:sp>
    <dsp:sp modelId="{A0611EDE-FD2B-4789-83D9-ACABCBF4A1F3}">
      <dsp:nvSpPr>
        <dsp:cNvPr id="0" name=""/>
        <dsp:cNvSpPr/>
      </dsp:nvSpPr>
      <dsp:spPr>
        <a:xfrm>
          <a:off x="403405" y="1043155"/>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b="0" i="0" u="none" kern="1200" dirty="0"/>
            <a:t>Nickel-Metallhydrid</a:t>
          </a:r>
          <a:endParaRPr lang="de-DE" sz="2700" kern="1200" dirty="0"/>
        </a:p>
      </dsp:txBody>
      <dsp:txXfrm>
        <a:off x="434082" y="1073832"/>
        <a:ext cx="3132688" cy="986041"/>
      </dsp:txXfrm>
    </dsp:sp>
    <dsp:sp modelId="{3FDD5661-091B-4425-B408-E852D49A74D7}">
      <dsp:nvSpPr>
        <dsp:cNvPr id="0" name=""/>
        <dsp:cNvSpPr/>
      </dsp:nvSpPr>
      <dsp:spPr>
        <a:xfrm>
          <a:off x="403405" y="2251688"/>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Ladezustand</a:t>
          </a:r>
          <a:r>
            <a:rPr lang="de-DE" sz="2700" kern="1200" baseline="0" dirty="0"/>
            <a:t> wird überwacht</a:t>
          </a:r>
          <a:endParaRPr lang="de-DE" sz="2700" kern="1200" dirty="0"/>
        </a:p>
      </dsp:txBody>
      <dsp:txXfrm>
        <a:off x="434082" y="2282365"/>
        <a:ext cx="3132688" cy="986041"/>
      </dsp:txXfrm>
    </dsp:sp>
    <dsp:sp modelId="{E76F1E3B-E449-45F3-9E50-C1765423D167}">
      <dsp:nvSpPr>
        <dsp:cNvPr id="0" name=""/>
        <dsp:cNvSpPr/>
      </dsp:nvSpPr>
      <dsp:spPr>
        <a:xfrm>
          <a:off x="4296145" y="0"/>
          <a:ext cx="3992553" cy="3473792"/>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de-DE" sz="4800" kern="1200" dirty="0"/>
            <a:t>RTOS</a:t>
          </a:r>
        </a:p>
      </dsp:txBody>
      <dsp:txXfrm>
        <a:off x="4296145" y="0"/>
        <a:ext cx="3992553" cy="1042137"/>
      </dsp:txXfrm>
    </dsp:sp>
    <dsp:sp modelId="{359AFD9B-FE1A-4786-9D1E-8101FAACA517}">
      <dsp:nvSpPr>
        <dsp:cNvPr id="0" name=""/>
        <dsp:cNvSpPr/>
      </dsp:nvSpPr>
      <dsp:spPr>
        <a:xfrm>
          <a:off x="4695400" y="1043155"/>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Einhaltung von Zeitbedingungen</a:t>
          </a:r>
        </a:p>
      </dsp:txBody>
      <dsp:txXfrm>
        <a:off x="4726077" y="1073832"/>
        <a:ext cx="3132688" cy="986041"/>
      </dsp:txXfrm>
    </dsp:sp>
    <dsp:sp modelId="{2355FF91-EA99-449B-BCAF-9A8D723A7E57}">
      <dsp:nvSpPr>
        <dsp:cNvPr id="0" name=""/>
        <dsp:cNvSpPr/>
      </dsp:nvSpPr>
      <dsp:spPr>
        <a:xfrm>
          <a:off x="4695400" y="2251688"/>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Vorhersagbarkeit des Systemverhaltens</a:t>
          </a:r>
        </a:p>
      </dsp:txBody>
      <dsp:txXfrm>
        <a:off x="4726077" y="2282365"/>
        <a:ext cx="3132688" cy="9860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6817F0-84FC-C145-AFC3-FA42D1D21F8E}" type="datetimeFigureOut">
              <a:rPr lang="de-DE" smtClean="0"/>
              <a:t>25.07.2018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16E92-7EF2-5A47-8774-75AC8D7375DB}" type="slidenum">
              <a:rPr lang="de-DE" smtClean="0"/>
              <a:t>‹Nr.›</a:t>
            </a:fld>
            <a:endParaRPr lang="de-DE"/>
          </a:p>
        </p:txBody>
      </p:sp>
    </p:spTree>
    <p:extLst>
      <p:ext uri="{BB962C8B-B14F-4D97-AF65-F5344CB8AC3E}">
        <p14:creationId xmlns:p14="http://schemas.microsoft.com/office/powerpoint/2010/main" val="237619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FA3C8-DE25-7348-A1F7-D749F91943C8}" type="datetimeFigureOut">
              <a:rPr lang="de-DE" smtClean="0"/>
              <a:t>25.07.2018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6540-DBC8-1449-A578-CCAD6D2991BC}" type="slidenum">
              <a:rPr lang="de-DE" smtClean="0"/>
              <a:t>‹Nr.›</a:t>
            </a:fld>
            <a:endParaRPr lang="de-DE"/>
          </a:p>
        </p:txBody>
      </p:sp>
    </p:spTree>
    <p:extLst>
      <p:ext uri="{BB962C8B-B14F-4D97-AF65-F5344CB8AC3E}">
        <p14:creationId xmlns:p14="http://schemas.microsoft.com/office/powerpoint/2010/main" val="42772662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Fahreigenschaften und viele Bauteile individuell einstellbar: Sitz- und Rückenlehne, Arm- und Kopfstützen, Fußstützen</a:t>
            </a:r>
          </a:p>
          <a:p>
            <a:endParaRPr lang="de-DE" sz="1200" b="1" i="0" u="none" strike="noStrike"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e-DE" sz="1200" b="1" i="0" u="none" strike="noStrike" kern="1200" dirty="0">
                <a:solidFill>
                  <a:schemeClr val="tx1"/>
                </a:solidFill>
                <a:effectLst/>
                <a:latin typeface="+mn-lt"/>
                <a:ea typeface="+mn-ea"/>
                <a:cs typeface="+mn-cs"/>
              </a:rPr>
              <a:t>(SB)</a:t>
            </a:r>
            <a:r>
              <a:rPr lang="de-DE" sz="1200" b="0" i="0" u="none" strike="noStrike" kern="1200" dirty="0">
                <a:solidFill>
                  <a:schemeClr val="tx1"/>
                </a:solidFill>
                <a:effectLst/>
                <a:latin typeface="+mn-lt"/>
                <a:ea typeface="+mn-ea"/>
                <a:cs typeface="+mn-cs"/>
              </a:rPr>
              <a:t> </a:t>
            </a:r>
            <a:r>
              <a:rPr lang="de-DE" dirty="0"/>
              <a:t>-</a:t>
            </a:r>
            <a:r>
              <a:rPr lang="de-DE" sz="1200" b="0" i="0" u="none" strike="noStrike" kern="1200" dirty="0">
                <a:solidFill>
                  <a:schemeClr val="tx1"/>
                </a:solidFill>
                <a:effectLst/>
                <a:latin typeface="+mn-lt"/>
                <a:ea typeface="+mn-ea"/>
                <a:cs typeface="+mn-cs"/>
              </a:rPr>
              <a:t>Je breiter ein Rollstuhl ist, desto schwieriger wird das Durchfahren von Engstellen. Die Gesamtbreite des Rollstuhls ist auch abhängig von der Art des Rahmens, den Greifreifen (eng/weit) und dem Sturz der Antriebsräder.</a:t>
            </a:r>
          </a:p>
          <a:p>
            <a:r>
              <a:rPr lang="de-DE" sz="1200" b="1" i="0" u="none" strike="noStrike" kern="1200" dirty="0">
                <a:solidFill>
                  <a:schemeClr val="tx1"/>
                </a:solidFill>
                <a:effectLst/>
                <a:latin typeface="+mn-lt"/>
                <a:ea typeface="+mn-ea"/>
                <a:cs typeface="+mn-cs"/>
              </a:rPr>
              <a:t>(ST)</a:t>
            </a:r>
            <a:r>
              <a:rPr lang="de-DE" sz="1200" b="0" i="0" u="none" strike="noStrike" kern="1200" dirty="0">
                <a:solidFill>
                  <a:schemeClr val="tx1"/>
                </a:solidFill>
                <a:effectLst/>
                <a:latin typeface="+mn-lt"/>
                <a:ea typeface="+mn-ea"/>
                <a:cs typeface="+mn-cs"/>
              </a:rPr>
              <a:t> Die richtige Sitztiefe ermöglicht eine ausgewogenen Druckverteilung sowie eine stabile Beinführung über die gesamte Sitzfläche. </a:t>
            </a:r>
          </a:p>
          <a:p>
            <a:r>
              <a:rPr lang="de-DE" dirty="0"/>
              <a:t>-</a:t>
            </a:r>
            <a:r>
              <a:rPr lang="de-DE" sz="1200" b="0" i="0" u="none" strike="noStrike" kern="1200" dirty="0">
                <a:solidFill>
                  <a:schemeClr val="tx1"/>
                </a:solidFill>
                <a:effectLst/>
                <a:latin typeface="+mn-lt"/>
                <a:ea typeface="+mn-ea"/>
                <a:cs typeface="+mn-cs"/>
              </a:rPr>
              <a:t>Eine zu lange Sitztiefe bedeutet eine schlechte Sitzhaltung.</a:t>
            </a:r>
          </a:p>
          <a:p>
            <a:r>
              <a:rPr lang="de-DE" sz="1200" b="1" i="0" u="none" strike="noStrike" kern="1200" dirty="0">
                <a:solidFill>
                  <a:schemeClr val="tx1"/>
                </a:solidFill>
                <a:effectLst/>
                <a:latin typeface="+mn-lt"/>
                <a:ea typeface="+mn-ea"/>
                <a:cs typeface="+mn-cs"/>
              </a:rPr>
              <a:t>(SH) vorne/hinten</a:t>
            </a:r>
            <a:r>
              <a:rPr lang="de-DE" sz="1200" b="0" i="0" u="none" strike="noStrike" kern="1200" dirty="0">
                <a:solidFill>
                  <a:schemeClr val="tx1"/>
                </a:solidFill>
                <a:effectLst/>
                <a:latin typeface="+mn-lt"/>
                <a:ea typeface="+mn-ea"/>
                <a:cs typeface="+mn-cs"/>
              </a:rPr>
              <a:t> Sitzgefälles, entscheidend für die Sitzstabilität und das effiziente Antreiben des Rollstuhls ist, unterscheidet man bei der Sitzhöhe zwischen vorderer Sitzhöhe und hinterer Sitzhöhe.</a:t>
            </a:r>
          </a:p>
          <a:p>
            <a:r>
              <a:rPr lang="de-DE" sz="1200" b="1" i="0" u="none" strike="noStrike" kern="1200" dirty="0">
                <a:solidFill>
                  <a:schemeClr val="tx1"/>
                </a:solidFill>
                <a:effectLst/>
                <a:latin typeface="+mn-lt"/>
                <a:ea typeface="+mn-ea"/>
                <a:cs typeface="+mn-cs"/>
              </a:rPr>
              <a:t>Sitzeinheit</a:t>
            </a:r>
            <a:r>
              <a:rPr lang="de-DE" sz="1200" b="0" i="0" u="none" strike="noStrike" kern="1200" dirty="0">
                <a:solidFill>
                  <a:schemeClr val="tx1"/>
                </a:solidFill>
                <a:effectLst/>
                <a:latin typeface="+mn-lt"/>
                <a:ea typeface="+mn-ea"/>
                <a:cs typeface="+mn-cs"/>
              </a:rPr>
              <a:t>: Optimal = stabile, eingebettete Sitzbasis</a:t>
            </a:r>
          </a:p>
          <a:p>
            <a:r>
              <a:rPr lang="de-DE" sz="1200" b="0" i="0" u="none" strike="noStrike" kern="1200" dirty="0">
                <a:solidFill>
                  <a:schemeClr val="tx1"/>
                </a:solidFill>
                <a:effectLst/>
                <a:latin typeface="+mn-lt"/>
                <a:ea typeface="+mn-ea"/>
                <a:cs typeface="+mn-cs"/>
              </a:rPr>
              <a:t>- Soll Halt bieten und ein Nach-vorn-Rutschen verhindern </a:t>
            </a:r>
          </a:p>
          <a:p>
            <a:r>
              <a:rPr lang="de-DE" sz="1200" b="0" i="0" u="none" strike="noStrike" kern="1200" dirty="0">
                <a:solidFill>
                  <a:schemeClr val="tx1"/>
                </a:solidFill>
                <a:effectLst/>
                <a:latin typeface="+mn-lt"/>
                <a:ea typeface="+mn-ea"/>
                <a:cs typeface="+mn-cs"/>
              </a:rPr>
              <a:t>- anatomisch angepasster Sitz verhindert zudem die Gefahr von Druckgeschwüren (Dekubitus) </a:t>
            </a:r>
          </a:p>
          <a:p>
            <a:r>
              <a:rPr lang="de-DE" sz="1200" b="0" i="0" u="none" strike="noStrike" kern="1200" dirty="0">
                <a:solidFill>
                  <a:schemeClr val="tx1"/>
                </a:solidFill>
                <a:effectLst/>
                <a:latin typeface="+mn-lt"/>
                <a:ea typeface="+mn-ea"/>
                <a:cs typeface="+mn-cs"/>
              </a:rPr>
              <a:t>- muss der Oberschenkellänge des Nutzers angepasst sein, damit er bequem sitzen kann </a:t>
            </a:r>
          </a:p>
          <a:p>
            <a:r>
              <a:rPr lang="de-DE" sz="1200" b="1" i="0" u="none" strike="noStrike" kern="1200" dirty="0">
                <a:solidFill>
                  <a:schemeClr val="tx1"/>
                </a:solidFill>
                <a:effectLst/>
                <a:latin typeface="+mn-lt"/>
                <a:ea typeface="+mn-ea"/>
                <a:cs typeface="+mn-cs"/>
              </a:rPr>
              <a:t>(USL)</a:t>
            </a:r>
            <a:r>
              <a:rPr lang="de-DE" sz="1200" b="0" i="0" u="none" strike="noStrike" kern="1200" dirty="0">
                <a:solidFill>
                  <a:schemeClr val="tx1"/>
                </a:solidFill>
                <a:effectLst/>
                <a:latin typeface="+mn-lt"/>
                <a:ea typeface="+mn-ea"/>
                <a:cs typeface="+mn-cs"/>
              </a:rPr>
              <a:t> bestimmt die Höhe des Fußbretts -&gt; mindestens 3 cm Abstand zum Boden haben</a:t>
            </a:r>
          </a:p>
          <a:p>
            <a:r>
              <a:rPr lang="de-DE" sz="1200" b="1" i="0" u="none" strike="noStrike" kern="1200" dirty="0">
                <a:solidFill>
                  <a:schemeClr val="tx1"/>
                </a:solidFill>
                <a:effectLst/>
                <a:latin typeface="+mn-lt"/>
                <a:ea typeface="+mn-ea"/>
                <a:cs typeface="+mn-cs"/>
              </a:rPr>
              <a:t>Sitzkissen</a:t>
            </a:r>
            <a:r>
              <a:rPr lang="de-DE" sz="1200" b="0" i="0" u="none" strike="noStrike" kern="1200" dirty="0">
                <a:solidFill>
                  <a:schemeClr val="tx1"/>
                </a:solidFill>
                <a:effectLst/>
                <a:latin typeface="+mn-lt"/>
                <a:ea typeface="+mn-ea"/>
                <a:cs typeface="+mn-cs"/>
              </a:rPr>
              <a:t>: Druckverteilung und Druckentlastung, Nutzer stabilisiert, Fehlhaltungen korrigieren hilft oder für eine bessere Luftzufuhr sorgt</a:t>
            </a:r>
          </a:p>
          <a:p>
            <a:r>
              <a:rPr lang="de-DE" sz="1200" b="1" i="0" u="none" strike="noStrike" kern="1200" dirty="0">
                <a:solidFill>
                  <a:schemeClr val="tx1"/>
                </a:solidFill>
                <a:effectLst/>
                <a:latin typeface="+mn-lt"/>
                <a:ea typeface="+mn-ea"/>
                <a:cs typeface="+mn-cs"/>
              </a:rPr>
              <a:t>Sitzgefälle</a:t>
            </a:r>
            <a:r>
              <a:rPr lang="de-DE" sz="1200" b="0" i="0" u="none" strike="noStrike" kern="1200" dirty="0">
                <a:solidFill>
                  <a:schemeClr val="tx1"/>
                </a:solidFill>
                <a:effectLst/>
                <a:latin typeface="+mn-lt"/>
                <a:ea typeface="+mn-ea"/>
                <a:cs typeface="+mn-cs"/>
              </a:rPr>
              <a:t>: Mit einer Sitzfläche, die vorn höher ist als hinten, kann der Nutzer die Greifreifen der Räder bequemer und effektiver bewegen</a:t>
            </a:r>
          </a:p>
          <a:p>
            <a:r>
              <a:rPr lang="de-DE" sz="1200" b="0" i="0" u="none" strike="noStrike" kern="1200" dirty="0">
                <a:solidFill>
                  <a:schemeClr val="tx1"/>
                </a:solidFill>
                <a:effectLst/>
                <a:latin typeface="+mn-lt"/>
                <a:ea typeface="+mn-ea"/>
                <a:cs typeface="+mn-cs"/>
              </a:rPr>
              <a:t>- Sicherer Sitz, Sitzgefälle sollte individuell entsprechend den Anforderungen des Nutzers angepasst werden</a:t>
            </a:r>
          </a:p>
          <a:p>
            <a:r>
              <a:rPr lang="de-DE" sz="1200" b="1" i="0" u="none" strike="noStrike" kern="1200" dirty="0">
                <a:solidFill>
                  <a:schemeClr val="tx1"/>
                </a:solidFill>
                <a:effectLst/>
                <a:latin typeface="+mn-lt"/>
                <a:ea typeface="+mn-ea"/>
                <a:cs typeface="+mn-cs"/>
              </a:rPr>
              <a:t>Sitzposition</a:t>
            </a:r>
            <a:r>
              <a:rPr lang="de-DE" sz="1200" b="0" i="0" u="none" strike="noStrike" kern="1200" dirty="0">
                <a:solidFill>
                  <a:schemeClr val="tx1"/>
                </a:solidFill>
                <a:effectLst/>
                <a:latin typeface="+mn-lt"/>
                <a:ea typeface="+mn-ea"/>
                <a:cs typeface="+mn-cs"/>
              </a:rPr>
              <a:t>: Optimal = Sitzposition relativ weit hinten -&gt; erleichtert das Erreichen der Greifreifen, erhöht die Kippsicherheit und die seitliche Stabilität des Rollstuhls</a:t>
            </a:r>
          </a:p>
          <a:p>
            <a:r>
              <a:rPr lang="de-DE" sz="1200" b="1" i="0" u="none" strike="noStrike" kern="1200" dirty="0">
                <a:solidFill>
                  <a:schemeClr val="tx1"/>
                </a:solidFill>
                <a:effectLst/>
                <a:latin typeface="+mn-lt"/>
                <a:ea typeface="+mn-ea"/>
                <a:cs typeface="+mn-cs"/>
              </a:rPr>
              <a:t>Rückenhöhe / Rückenwinkel</a:t>
            </a:r>
            <a:r>
              <a:rPr lang="de-DE" sz="1200" b="0" i="0" u="none" strike="noStrike" kern="1200" dirty="0">
                <a:solidFill>
                  <a:schemeClr val="tx1"/>
                </a:solidFill>
                <a:effectLst/>
                <a:latin typeface="+mn-lt"/>
                <a:ea typeface="+mn-ea"/>
                <a:cs typeface="+mn-cs"/>
              </a:rPr>
              <a:t>: Die Rückenhöhe ist von der Rumpfkontrolle/Sitzstabilität des Nutzers abhängig, somit richtet sie sich nach dem Behinderungsbild. Grundsätzlich hoch genug sein, um ausreichend Halt zu bieten, aber nicht höher als nötig -&gt; möglichst aktives Sitzen (Bewegungsfreiheit des Oberkörpers) und damit einfaches Antreiben des Rollstuhls zu fördern. </a:t>
            </a:r>
          </a:p>
          <a:p>
            <a:r>
              <a:rPr lang="de-DE" sz="1200" b="0" i="0" u="none" strike="noStrike" kern="1200" dirty="0">
                <a:solidFill>
                  <a:schemeClr val="tx1"/>
                </a:solidFill>
                <a:effectLst/>
                <a:latin typeface="+mn-lt"/>
                <a:ea typeface="+mn-ea"/>
                <a:cs typeface="+mn-cs"/>
              </a:rPr>
              <a:t>Als Orientierung dient der Bereich zwischen den unteren Rippenbögen bis zum Schulterblatt. Der Rückenwinkel sollte vor allem bei hoher Rückenlehne nicht zu aufrecht sein, um ein Rutschen zu vermeiden.</a:t>
            </a:r>
          </a:p>
          <a:p>
            <a:r>
              <a:rPr lang="de-DE" sz="1200" b="1" i="0" u="none" strike="noStrike" kern="1200" dirty="0">
                <a:solidFill>
                  <a:schemeClr val="tx1"/>
                </a:solidFill>
                <a:effectLst/>
                <a:latin typeface="+mn-lt"/>
                <a:ea typeface="+mn-ea"/>
                <a:cs typeface="+mn-cs"/>
              </a:rPr>
              <a:t>(RH)</a:t>
            </a:r>
            <a:r>
              <a:rPr lang="de-DE" sz="1200" b="0" i="0" u="none" strike="noStrike" kern="1200" dirty="0">
                <a:solidFill>
                  <a:schemeClr val="tx1"/>
                </a:solidFill>
                <a:effectLst/>
                <a:latin typeface="+mn-lt"/>
                <a:ea typeface="+mn-ea"/>
                <a:cs typeface="+mn-cs"/>
              </a:rPr>
              <a:t> Wird der Rollstuhl ganztägig genutzt, sollte die Rückenhöhe etwa bis zu den unteren Rippenbögen reichen, um die Beweglichkeit nicht einzuschränken. Entscheidend ist auch das Zusammenspiel zwischen Rückenhöhe und Rückenwinkel.</a:t>
            </a:r>
          </a:p>
          <a:p>
            <a:br>
              <a:rPr lang="de-DE" dirty="0"/>
            </a:b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1</a:t>
            </a:fld>
            <a:endParaRPr lang="de-DE"/>
          </a:p>
        </p:txBody>
      </p:sp>
    </p:spTree>
    <p:extLst>
      <p:ext uri="{BB962C8B-B14F-4D97-AF65-F5344CB8AC3E}">
        <p14:creationId xmlns:p14="http://schemas.microsoft.com/office/powerpoint/2010/main" val="389764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b="0" i="0" u="none" strike="noStrike" kern="1200" dirty="0">
                <a:solidFill>
                  <a:schemeClr val="tx1"/>
                </a:solidFill>
                <a:effectLst/>
                <a:latin typeface="+mn-lt"/>
                <a:ea typeface="+mn-ea"/>
                <a:cs typeface="+mn-cs"/>
              </a:rPr>
              <a:t>Die Rahmenlänge (langer oder kurzer Rahmen) richtet sich nach der Körpergröße und der bevorzugten Sitztiefe des Nutzers. Aktiv-Rollstühle sind wahlweise mit Falt- oder Starrrahmen erhältlich.</a:t>
            </a:r>
          </a:p>
          <a:p>
            <a:pPr marL="171450" indent="-171450">
              <a:buFontTx/>
              <a:buChar char="-"/>
            </a:pPr>
            <a:r>
              <a:rPr lang="de-DE" sz="1200" b="0" i="0" u="none" strike="noStrike" kern="1200" dirty="0">
                <a:solidFill>
                  <a:schemeClr val="tx1"/>
                </a:solidFill>
                <a:effectLst/>
                <a:latin typeface="+mn-lt"/>
                <a:ea typeface="+mn-ea"/>
                <a:cs typeface="+mn-cs"/>
              </a:rPr>
              <a:t>Für komfortables Sitzen muss die Auflagefläche auf Sitz und Rückenlehne passend für den Nutzer sein. Die Sitztiefe und -breite sowie die Höhe und Breite der Rückenlehne sind bei vielen Modellen einstellbar. </a:t>
            </a:r>
          </a:p>
          <a:p>
            <a:pPr marL="171450" indent="-171450">
              <a:buFontTx/>
              <a:buChar char="-"/>
            </a:pPr>
            <a:r>
              <a:rPr lang="de-DE" sz="1200" b="0" i="0" u="none" strike="noStrike" kern="1200" dirty="0">
                <a:solidFill>
                  <a:schemeClr val="tx1"/>
                </a:solidFill>
                <a:effectLst/>
                <a:latin typeface="+mn-lt"/>
                <a:ea typeface="+mn-ea"/>
                <a:cs typeface="+mn-cs"/>
              </a:rPr>
              <a:t>Die Seitenteile wirken stabilisierend auf den Rollstuhl und schützen vor Schmutz und Nässe. Die Armstützen werden auf den Seitenteilen montiert.</a:t>
            </a:r>
          </a:p>
          <a:p>
            <a:pPr marL="171450" indent="-171450">
              <a:buFontTx/>
              <a:buChar char="-"/>
            </a:pPr>
            <a:r>
              <a:rPr lang="de-DE" sz="1200" b="0" i="0" u="none" strike="noStrike" kern="1200" dirty="0">
                <a:solidFill>
                  <a:schemeClr val="tx1"/>
                </a:solidFill>
                <a:effectLst/>
                <a:latin typeface="+mn-lt"/>
                <a:ea typeface="+mn-ea"/>
                <a:cs typeface="+mn-cs"/>
              </a:rPr>
              <a:t>Größere Räder bieten mehr Fahrkomfort durch geringeren Rollwiderstand vor allem im Außenbereich, kleinere Räder sind wendiger. Die Radgrößen richten sich nach der Körpergröße des Nutzers und der gewünschten Sitzhöhe, wobei viele Nutzer die erhöhte Sitzposition durch größere Antriebsräder vorziehen.</a:t>
            </a:r>
          </a:p>
          <a:p>
            <a:pPr marL="171450" indent="-171450">
              <a:buFontTx/>
              <a:buChar char="-"/>
            </a:pPr>
            <a:r>
              <a:rPr lang="de-DE" sz="1200" b="0" i="0" u="none" strike="noStrike" kern="1200" dirty="0">
                <a:solidFill>
                  <a:schemeClr val="tx1"/>
                </a:solidFill>
                <a:effectLst/>
                <a:latin typeface="+mn-lt"/>
                <a:ea typeface="+mn-ea"/>
                <a:cs typeface="+mn-cs"/>
              </a:rPr>
              <a:t>Luft-Bereifung oder pannensichere Bereifung mit jeweils unterschiedlichen Profilen. Wichtig bei der Wahl der Reifen sind vor allem Grip, Rollwiderstand, Pannensicherheit und Komfort. Komplett pannensichere Vollgummireifen sind allerdings schwer und haben einen hohen Rollwiderstand.</a:t>
            </a:r>
          </a:p>
          <a:p>
            <a:pPr marL="171450" indent="-171450">
              <a:buFontTx/>
              <a:buChar char="-"/>
            </a:pPr>
            <a:r>
              <a:rPr lang="de-DE" sz="1200" b="0" i="0" u="none" strike="noStrike" kern="1200" dirty="0">
                <a:solidFill>
                  <a:schemeClr val="tx1"/>
                </a:solidFill>
                <a:effectLst/>
                <a:latin typeface="+mn-lt"/>
                <a:ea typeface="+mn-ea"/>
                <a:cs typeface="+mn-cs"/>
              </a:rPr>
              <a:t>Der Schwerpunkt hat entscheidenden Einfluss auf die Fahreigenschaften eines Rollstuhls: Ein möglichst tiefer Schwerpunkt ist vorteilhaft: Je näher der Schwerpunkt an der gedachten Verbindungslinie zwischen den Achsaufnahmen liegt, desto wendiger ist der Rollstuhl. Ungeübte Nutzer sollten den Schwerpunkt so einstellen lassen, dass der Rollstuhl stabil steht und nicht nach hinten kippen kann (Kippschutz). Bei Aktiv-Rollstühlen kann der Schwerpunkt sehr genau eingestellt werden</a:t>
            </a:r>
            <a:r>
              <a:rPr lang="de-DE" sz="1200" b="1" i="0" u="none" strike="noStrike" kern="1200" dirty="0">
                <a:solidFill>
                  <a:schemeClr val="tx1"/>
                </a:solidFill>
                <a:effectLst/>
                <a:latin typeface="+mn-lt"/>
                <a:ea typeface="+mn-ea"/>
                <a:cs typeface="+mn-cs"/>
              </a:rPr>
              <a:t>.</a:t>
            </a:r>
          </a:p>
          <a:p>
            <a:r>
              <a:rPr lang="de-DE" sz="1200" b="0" i="0" u="none" strike="noStrike" kern="1200">
                <a:solidFill>
                  <a:schemeClr val="tx1"/>
                </a:solidFill>
                <a:effectLst/>
                <a:latin typeface="+mn-lt"/>
                <a:ea typeface="+mn-ea"/>
                <a:cs typeface="+mn-cs"/>
              </a:rPr>
              <a:t>- Lenkräder Radstand: Die Lenkkopfachse der Lenkräder muss immer im 90°-Winkel zum Boden stehen, damit der Rollstuhl stabil ist</a:t>
            </a:r>
          </a:p>
          <a:p>
            <a:r>
              <a:rPr lang="de-DE" sz="1200" b="0" i="0" u="none" strike="noStrike" kern="1200">
                <a:solidFill>
                  <a:schemeClr val="tx1"/>
                </a:solidFill>
                <a:effectLst/>
                <a:latin typeface="+mn-lt"/>
                <a:ea typeface="+mn-ea"/>
                <a:cs typeface="+mn-cs"/>
              </a:rPr>
              <a:t>Lenkradgabeln</a:t>
            </a:r>
            <a:r>
              <a:rPr lang="de-DE" sz="1200" b="0" i="0" u="none" strike="noStrike" kern="1200" dirty="0">
                <a:solidFill>
                  <a:schemeClr val="tx1"/>
                </a:solidFill>
                <a:effectLst/>
                <a:latin typeface="+mn-lt"/>
                <a:ea typeface="+mn-ea"/>
                <a:cs typeface="+mn-cs"/>
              </a:rPr>
              <a:t>: Dienen der Befestigung der Lenkräder. Ihre Größe hat Auswirkungen auf die Sitzhöhe, ihre Neigung auf den Nachlauf. Je größer der Nachlauf, desto besser die Geradeauslaufeigenschaften des Rollstuhls. Je kleiner der Nachlauf, desto wendiger der Rollstuhl. </a:t>
            </a:r>
          </a:p>
          <a:p>
            <a:pPr marL="171450" indent="-171450">
              <a:buFontTx/>
              <a:buChar char="-"/>
            </a:pPr>
            <a:endParaRPr lang="de-DE" sz="1200" b="0" i="0" u="none" strike="noStrike" kern="1200" dirty="0">
              <a:solidFill>
                <a:schemeClr val="tx1"/>
              </a:solidFill>
              <a:effectLst/>
              <a:latin typeface="+mn-lt"/>
              <a:ea typeface="+mn-ea"/>
              <a:cs typeface="+mn-cs"/>
            </a:endParaRPr>
          </a:p>
          <a:p>
            <a:pPr marL="171450" indent="-171450">
              <a:buFontTx/>
              <a:buChar char="-"/>
            </a:pPr>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2</a:t>
            </a:fld>
            <a:endParaRPr lang="de-DE"/>
          </a:p>
        </p:txBody>
      </p:sp>
    </p:spTree>
    <p:extLst>
      <p:ext uri="{BB962C8B-B14F-4D97-AF65-F5344CB8AC3E}">
        <p14:creationId xmlns:p14="http://schemas.microsoft.com/office/powerpoint/2010/main" val="297744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Grad der Unterstützung (Motorleistung) kann an jedem Rad und bei Bedarf individuell vorgewählt werden.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b="0" i="0" u="none" strike="noStrike" kern="120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e-DE" sz="1200" b="0" i="0" u="none" strike="noStrike" kern="1200">
                <a:solidFill>
                  <a:schemeClr val="tx1"/>
                </a:solidFill>
                <a:effectLst/>
                <a:latin typeface="+mn-lt"/>
                <a:ea typeface="+mn-ea"/>
                <a:cs typeface="+mn-cs"/>
              </a:rPr>
              <a:t>Lenkräder</a:t>
            </a:r>
            <a:r>
              <a:rPr lang="de-DE" sz="1200" b="0" i="0" u="none" strike="noStrike" kern="1200" dirty="0">
                <a:solidFill>
                  <a:schemeClr val="tx1"/>
                </a:solidFill>
                <a:effectLst/>
                <a:latin typeface="+mn-lt"/>
                <a:ea typeface="+mn-ea"/>
                <a:cs typeface="+mn-cs"/>
              </a:rPr>
              <a:t>: verschiedenen Größen für den Innen- oder Außenbereich, mit Luft- oder Vollgummireifen, teilweise zum Transport abnehmbar. Luftreifen gleichen Bodenunebenheiten besser aus, weisen aber höheren Rollwiderstand auf. Raddurchmesser: Kleine Lenkräder sind besonders wendig, leichter lenkbar und benötigen beim Schwenken weniger Platz, sind aber nur bedingt für den Außenbereich geeignet. Größere Lenkräder bieten mehr Fahrkomfort, vor allem im Freien lassen sich Hindernisse einfacher bewältigen.</a:t>
            </a: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3</a:t>
            </a:fld>
            <a:endParaRPr lang="de-DE"/>
          </a:p>
        </p:txBody>
      </p:sp>
    </p:spTree>
    <p:extLst>
      <p:ext uri="{BB962C8B-B14F-4D97-AF65-F5344CB8AC3E}">
        <p14:creationId xmlns:p14="http://schemas.microsoft.com/office/powerpoint/2010/main" val="170677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Reichweite variiert stark in Abhängigkeit vom befahrenen Gelände und den vorherrschenden Fahrbedingungen. Bei optimalen Fahrbedingungen (ebenes Gelände, frisch aufgeladene Akkus, Motorleistung 50 %, Umgebungstemperatur von 20 °C, gleichmäßige Bewegung/Fahrt) kann die angegebene Fahrreichweite erreicht werden. </a:t>
            </a:r>
          </a:p>
        </p:txBody>
      </p:sp>
      <p:sp>
        <p:nvSpPr>
          <p:cNvPr id="4" name="Foliennummernplatzhalter 3"/>
          <p:cNvSpPr>
            <a:spLocks noGrp="1"/>
          </p:cNvSpPr>
          <p:nvPr>
            <p:ph type="sldNum" sz="quarter" idx="10"/>
          </p:nvPr>
        </p:nvSpPr>
        <p:spPr/>
        <p:txBody>
          <a:bodyPr/>
          <a:lstStyle/>
          <a:p>
            <a:fld id="{5C0E6540-DBC8-1449-A578-CCAD6D2991BC}" type="slidenum">
              <a:rPr lang="de-DE" smtClean="0"/>
              <a:t>4</a:t>
            </a:fld>
            <a:endParaRPr lang="de-DE"/>
          </a:p>
        </p:txBody>
      </p:sp>
    </p:spTree>
    <p:extLst>
      <p:ext uri="{BB962C8B-B14F-4D97-AF65-F5344CB8AC3E}">
        <p14:creationId xmlns:p14="http://schemas.microsoft.com/office/powerpoint/2010/main" val="126424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hohe Energiedichte </a:t>
            </a:r>
          </a:p>
          <a:p>
            <a:r>
              <a:rPr lang="de-DE" dirty="0"/>
              <a:t>nutzbare Lebensdauer = mehrere Jahre, abhängig von Nutzung und Lagerungsbedingungen</a:t>
            </a:r>
          </a:p>
          <a:p>
            <a:r>
              <a:rPr lang="de-DE" sz="1200" b="0" i="0" u="none" strike="noStrike" kern="1200" dirty="0">
                <a:solidFill>
                  <a:schemeClr val="tx1"/>
                </a:solidFill>
                <a:effectLst/>
                <a:latin typeface="+mn-lt"/>
                <a:ea typeface="+mn-ea"/>
                <a:cs typeface="+mn-cs"/>
              </a:rPr>
              <a:t>haltbarer </a:t>
            </a:r>
            <a:r>
              <a:rPr lang="de-DE" dirty="0"/>
              <a:t>als herkömmliche Akkus und niedrigerer Kapazitätsverlust </a:t>
            </a:r>
          </a:p>
          <a:p>
            <a:r>
              <a:rPr lang="de-DE" dirty="0"/>
              <a:t>Nicht zu viel Gewicht </a:t>
            </a:r>
          </a:p>
          <a:p>
            <a:endParaRPr lang="de-DE" dirty="0"/>
          </a:p>
          <a:p>
            <a:r>
              <a:rPr lang="de-DE" dirty="0"/>
              <a:t>·2 grüne </a:t>
            </a:r>
            <a:r>
              <a:rPr lang="de-DE" dirty="0" err="1"/>
              <a:t>LED's</a:t>
            </a:r>
            <a:r>
              <a:rPr lang="de-DE" dirty="0"/>
              <a:t> leuchten: 60 - 100 % Ladekapazität ·2 orange </a:t>
            </a:r>
            <a:r>
              <a:rPr lang="de-DE" dirty="0" err="1"/>
              <a:t>LED's</a:t>
            </a:r>
            <a:r>
              <a:rPr lang="de-DE" dirty="0"/>
              <a:t> leuchten: 20 - 60 % Ladekapazität ·Rote LED leuchtet: 20 % Ladekapazität ·1 rote LED blinkt: &lt; 10 % Ladekapazität Rote LED leuchtet: Fahrt sofort beenden und Akkus nachladen ·Der Ladezustand wird zusätzlich auch durch ein akustisches Signal angezeigt. Nachdem 10 % oder weniger Ladekapazität erreicht sind, ertönen jede Minute jeweils 4 Signaltöne.</a:t>
            </a:r>
          </a:p>
          <a:p>
            <a:endParaRPr lang="de-DE" dirty="0"/>
          </a:p>
          <a:p>
            <a:r>
              <a:rPr lang="de-DE" dirty="0"/>
              <a:t>Automatische Selbstabschaltung</a:t>
            </a:r>
          </a:p>
          <a:p>
            <a:r>
              <a:rPr lang="de-DE" dirty="0"/>
              <a:t>-Um Energie zu sparen</a:t>
            </a:r>
          </a:p>
          <a:p>
            <a:r>
              <a:rPr lang="de-DE" dirty="0"/>
              <a:t>-aktiviert, wenn der Antrieb eingeschaltet, aber 30 Minuten lang nicht genutzt wurde. Eine Erhöhung der Selbstabschaltzeit auf 120 Minuten ist möglich und kann von Ihrem Fachhändler oder Therapeuten eingestellt werden.</a:t>
            </a:r>
          </a:p>
          <a:p>
            <a:r>
              <a:rPr lang="de-DE" dirty="0"/>
              <a:t>· Vor der Selbstabschaltung wird für die Dauer von 2 Minuten eine leichte Bremsfunktion aktiviert. Eine Bewegung des Rades ist hierbei noch möglich, jedoch nur mit entsprechendem Kraftaufwand.</a:t>
            </a:r>
          </a:p>
          <a:p>
            <a:r>
              <a:rPr lang="de-DE" dirty="0"/>
              <a:t>· Soll die Selbstabschaltung innerhalb dieser zwei Minuten aufgehoben werden, genügt ein Einschalten mit dem Ein/Aus Schalter · Nach der zweiminütigen leichten Bremsfunktion schaltet der </a:t>
            </a:r>
            <a:r>
              <a:rPr lang="de-DE" dirty="0" err="1"/>
              <a:t>e·motion</a:t>
            </a:r>
            <a:r>
              <a:rPr lang="de-DE" dirty="0"/>
              <a:t> vollständig ab.</a:t>
            </a:r>
          </a:p>
          <a:p>
            <a:r>
              <a:rPr lang="de-DE" dirty="0"/>
              <a:t>· Eine Selbstabschaltung nach zwei Minuten erfolgt auch dann, wenn ein Störfall vor oder während des Betriebs auftreten sollte </a:t>
            </a: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5</a:t>
            </a:fld>
            <a:endParaRPr lang="de-DE"/>
          </a:p>
        </p:txBody>
      </p:sp>
    </p:spTree>
    <p:extLst>
      <p:ext uri="{BB962C8B-B14F-4D97-AF65-F5344CB8AC3E}">
        <p14:creationId xmlns:p14="http://schemas.microsoft.com/office/powerpoint/2010/main" val="4697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Angemessene Reaktionszeit </a:t>
            </a:r>
          </a:p>
          <a:p>
            <a:r>
              <a:rPr lang="de-DE" dirty="0"/>
              <a:t>Reaktionszeit je nach Wichtigkeit der Aufgabe ==&gt; Jeder Task / Prozess / Thread hat eine Priorität</a:t>
            </a:r>
          </a:p>
          <a:p>
            <a:r>
              <a:rPr lang="de-DE" dirty="0"/>
              <a:t>Festlegen der Prozess-Priorität jedes einzelnen Prozesses, Festlegen der Scheduling-Strategie bei gleicher Priorität (Round Robin oder FIFO)</a:t>
            </a:r>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Verzögerungsverhalten vorhersagbar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stabiler Betrieb rund um die Uhr l u.U. jahrelang l definierte Reaktionszeiten l effizienter Prozesswechsel (geringer Prozesskontext) l </a:t>
            </a:r>
            <a:r>
              <a:rPr lang="de-DE" dirty="0" err="1"/>
              <a:t>Interruptbehandlung</a:t>
            </a:r>
            <a:r>
              <a:rPr lang="de-DE" dirty="0"/>
              <a:t> l echtzeitfähiges Scheduling l Prozesssynchronisation l Semaphore, Mutex, etc. l echtzeitfähige Prozesskommunikation l Zeitdienste l absolute, relative Uhren, Timeouts, Weckdienste, etc. l einfaches Speichermanagement l Unterstützung für Ein-/Ausgabe l z.B. Zugriff auf Hardware-Register l Unterstützung für Buskommunikation l z.B. zum Senden/Empfangen von CAN-Botschaften l Konfigurierbarkeit l z.B. </a:t>
            </a:r>
            <a:r>
              <a:rPr lang="de-DE" dirty="0" err="1"/>
              <a:t>Allokierung</a:t>
            </a:r>
            <a:r>
              <a:rPr lang="de-DE" dirty="0"/>
              <a:t> von Speicherbereichen, Scheduling Algorithmus l Skalierbarkeit l optionale Komponenten sollten nur bei Bedarf implementiert werden l minimaler Speicherbedarf| </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Ziele: einige Prozesse sind wichtiger als andere und haben höhere Priorität l kritische Prozesse verdrängen weniger wichtige l vorhersagbare Laufzeiten sind wichtiger als optimaler Gesamtdurchsatz l kurze kritische Bereiche l sofortige Bearbeitung anstehender Aufträge (Ein-/Ausgabe)</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6</a:t>
            </a:fld>
            <a:endParaRPr lang="de-DE"/>
          </a:p>
        </p:txBody>
      </p:sp>
    </p:spTree>
    <p:extLst>
      <p:ext uri="{BB962C8B-B14F-4D97-AF65-F5344CB8AC3E}">
        <p14:creationId xmlns:p14="http://schemas.microsoft.com/office/powerpoint/2010/main" val="106583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48001" y="1438812"/>
            <a:ext cx="7520410" cy="1470025"/>
          </a:xfrm>
          <a:prstGeom prst="rect">
            <a:avLst/>
          </a:prstGeom>
        </p:spPr>
        <p:txBody>
          <a:bodyPr>
            <a:normAutofit/>
          </a:bodyPr>
          <a:lstStyle>
            <a:lvl1pPr algn="l">
              <a:defRPr sz="4000" b="1" i="0">
                <a:latin typeface="Source Sans Pro"/>
                <a:cs typeface="Source Sans Pro"/>
              </a:defRPr>
            </a:lvl1pPr>
          </a:lstStyle>
          <a:p>
            <a:r>
              <a:rPr lang="en-US"/>
              <a:t>Click to edit Master title style</a:t>
            </a:r>
            <a:endParaRPr lang="de-DE" dirty="0"/>
          </a:p>
        </p:txBody>
      </p:sp>
      <p:sp>
        <p:nvSpPr>
          <p:cNvPr id="3" name="Untertitel 2"/>
          <p:cNvSpPr>
            <a:spLocks noGrp="1"/>
          </p:cNvSpPr>
          <p:nvPr>
            <p:ph type="subTitle" idx="1"/>
          </p:nvPr>
        </p:nvSpPr>
        <p:spPr>
          <a:xfrm>
            <a:off x="648001" y="3176700"/>
            <a:ext cx="7520410" cy="2254848"/>
          </a:xfrm>
          <a:prstGeom prst="rect">
            <a:avLst/>
          </a:prstGeom>
        </p:spPr>
        <p:txBody>
          <a:bodyPr/>
          <a:lstStyle>
            <a:lvl1pPr marL="0" indent="0" algn="l">
              <a:buNone/>
              <a:defRPr b="0" i="0">
                <a:solidFill>
                  <a:schemeClr val="tx1"/>
                </a:solidFill>
                <a:latin typeface="Source Sans Pro"/>
                <a:cs typeface="Source San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DA34EC2F-35A0-4A1B-94F0-417F5D930BE7}" type="datetime1">
              <a:rPr lang="de-DE" smtClean="0"/>
              <a:t>25.07.2018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8811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Vertikaler Textplatzhalter 2"/>
          <p:cNvSpPr>
            <a:spLocks noGrp="1"/>
          </p:cNvSpPr>
          <p:nvPr>
            <p:ph type="body" orient="vert" idx="1"/>
          </p:nvPr>
        </p:nvSpPr>
        <p:spPr>
          <a:xfrm>
            <a:off x="648000" y="2021180"/>
            <a:ext cx="7675432" cy="41049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1777ED56-BCD1-49BE-A138-DA0D4ADD2187}"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56536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5FBE72BE-0F03-4BAE-A652-BB8184366231}"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03169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a:xfrm>
            <a:off x="648000" y="2021180"/>
            <a:ext cx="7675432" cy="41049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BC201A49-8B56-45B1-8F48-1DAD15D4227B}" type="datetime1">
              <a:rPr lang="de-DE" smtClean="0"/>
              <a:t>25.07.2018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36726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C10DC4D7-4F6D-4B33-8E04-0D041FCFF118}"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79806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918BFBE-FC50-467F-BD24-D3B0C3352107}"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799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a:xfrm>
            <a:off x="648000" y="6492816"/>
            <a:ext cx="2133600" cy="111954"/>
          </a:xfrm>
          <a:prstGeom prst="rect">
            <a:avLst/>
          </a:prstGeom>
        </p:spPr>
        <p:txBody>
          <a:bodyPr/>
          <a:lstStyle/>
          <a:p>
            <a:fld id="{8AAC1A3D-26D8-4BC3-A25F-40560E39117B}" type="datetime1">
              <a:rPr lang="de-DE" smtClean="0"/>
              <a:t>25.07.2018</a:t>
            </a:fld>
            <a:endParaRPr lang="de-DE"/>
          </a:p>
        </p:txBody>
      </p:sp>
      <p:sp>
        <p:nvSpPr>
          <p:cNvPr id="9" name="Foliennummernplatzhalter 8"/>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159763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Datumsplatzhalter 2"/>
          <p:cNvSpPr>
            <a:spLocks noGrp="1"/>
          </p:cNvSpPr>
          <p:nvPr>
            <p:ph type="dt" sz="half" idx="10"/>
          </p:nvPr>
        </p:nvSpPr>
        <p:spPr>
          <a:xfrm>
            <a:off x="648000" y="6492816"/>
            <a:ext cx="2133600" cy="111954"/>
          </a:xfrm>
          <a:prstGeom prst="rect">
            <a:avLst/>
          </a:prstGeom>
        </p:spPr>
        <p:txBody>
          <a:bodyPr/>
          <a:lstStyle/>
          <a:p>
            <a:fld id="{CC6B340D-4C77-4F08-99A5-00EA2DB0726C}" type="datetime1">
              <a:rPr lang="de-DE" smtClean="0"/>
              <a:t>25.07.2018</a:t>
            </a:fld>
            <a:endParaRPr lang="de-DE"/>
          </a:p>
        </p:txBody>
      </p:sp>
      <p:sp>
        <p:nvSpPr>
          <p:cNvPr id="5" name="Foliennummernplatzhalter 4"/>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1100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48000" y="6492816"/>
            <a:ext cx="2133600" cy="111954"/>
          </a:xfrm>
          <a:prstGeom prst="rect">
            <a:avLst/>
          </a:prstGeom>
        </p:spPr>
        <p:txBody>
          <a:bodyPr/>
          <a:lstStyle/>
          <a:p>
            <a:fld id="{2F1A3238-3148-4C74-9234-9AF732B515FC}" type="datetime1">
              <a:rPr lang="de-DE" smtClean="0"/>
              <a:t>25.07.2018</a:t>
            </a:fld>
            <a:endParaRPr lang="de-DE"/>
          </a:p>
        </p:txBody>
      </p:sp>
      <p:sp>
        <p:nvSpPr>
          <p:cNvPr id="4" name="Foliennummernplatzhalter 3"/>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47144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0148EF0E-5C02-4E2F-856A-60D0A6D265BC}"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0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8949234-D12E-463E-9449-EA0F2DF59432}"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7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648000"/>
            <a:ext cx="8532000" cy="5670000"/>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pic>
        <p:nvPicPr>
          <p:cNvPr id="7" name="Bild 6" descr="HSHL_Logo_horizontal_RGB_Sequenz_Animation.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28000" y="223200"/>
            <a:ext cx="1404000" cy="208725"/>
          </a:xfrm>
          <a:prstGeom prst="rect">
            <a:avLst/>
          </a:prstGeom>
        </p:spPr>
      </p:pic>
    </p:spTree>
    <p:extLst>
      <p:ext uri="{BB962C8B-B14F-4D97-AF65-F5344CB8AC3E}">
        <p14:creationId xmlns:p14="http://schemas.microsoft.com/office/powerpoint/2010/main" val="386299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4000" b="1" i="0" kern="1200">
          <a:solidFill>
            <a:schemeClr val="tx1"/>
          </a:solidFill>
          <a:latin typeface="Source Sans Pro"/>
          <a:ea typeface="+mj-ea"/>
          <a:cs typeface="Source Sans Pro"/>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Source Sans Pro"/>
          <a:ea typeface="+mn-ea"/>
          <a:cs typeface="Source Sans Pro"/>
        </a:defRPr>
      </a:lvl1pPr>
      <a:lvl2pPr marL="742950" indent="-285750" algn="l" defTabSz="457200" rtl="0" eaLnBrk="1" latinLnBrk="0" hangingPunct="1">
        <a:spcBef>
          <a:spcPct val="20000"/>
        </a:spcBef>
        <a:buFont typeface="Arial"/>
        <a:buChar char="–"/>
        <a:defRPr sz="2800" b="0" i="0" kern="1200">
          <a:solidFill>
            <a:schemeClr val="tx1"/>
          </a:solidFill>
          <a:latin typeface="Source Sans Pro"/>
          <a:ea typeface="+mn-ea"/>
          <a:cs typeface="Source Sans Pro"/>
        </a:defRPr>
      </a:lvl2pPr>
      <a:lvl3pPr marL="1143000" indent="-228600" algn="l" defTabSz="457200" rtl="0" eaLnBrk="1" latinLnBrk="0" hangingPunct="1">
        <a:spcBef>
          <a:spcPct val="20000"/>
        </a:spcBef>
        <a:buFont typeface="Arial"/>
        <a:buChar char="•"/>
        <a:defRPr sz="2400" b="0" i="0" kern="1200">
          <a:solidFill>
            <a:schemeClr val="tx1"/>
          </a:solidFill>
          <a:latin typeface="Source Sans Pro"/>
          <a:ea typeface="+mn-ea"/>
          <a:cs typeface="Source Sans Pro"/>
        </a:defRPr>
      </a:lvl3pPr>
      <a:lvl4pPr marL="16002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4pPr>
      <a:lvl5pPr marL="20574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61714D2-AD17-4623-B202-88C332DF9172}"/>
              </a:ext>
            </a:extLst>
          </p:cNvPr>
          <p:cNvSpPr>
            <a:spLocks noGrp="1"/>
          </p:cNvSpPr>
          <p:nvPr>
            <p:ph idx="1"/>
          </p:nvPr>
        </p:nvSpPr>
        <p:spPr>
          <a:xfrm>
            <a:off x="648000" y="1376508"/>
            <a:ext cx="7675432" cy="4104983"/>
          </a:xfrm>
        </p:spPr>
        <p:txBody>
          <a:bodyPr/>
          <a:lstStyle/>
          <a:p>
            <a:r>
              <a:rPr lang="de-DE" dirty="0"/>
              <a:t>Sitzbreite</a:t>
            </a:r>
          </a:p>
          <a:p>
            <a:r>
              <a:rPr lang="de-DE" dirty="0"/>
              <a:t>Sitztiefe</a:t>
            </a:r>
          </a:p>
          <a:p>
            <a:r>
              <a:rPr lang="de-DE" dirty="0"/>
              <a:t>Sitzhöhe</a:t>
            </a:r>
          </a:p>
          <a:p>
            <a:r>
              <a:rPr lang="de-DE" dirty="0"/>
              <a:t>Rückenhöhe </a:t>
            </a:r>
          </a:p>
          <a:p>
            <a:r>
              <a:rPr lang="de-DE" dirty="0"/>
              <a:t>Unterschenkellänge </a:t>
            </a:r>
          </a:p>
          <a:p>
            <a:r>
              <a:rPr lang="de-DE" dirty="0"/>
              <a:t>Gewicht </a:t>
            </a:r>
          </a:p>
          <a:p>
            <a:endParaRPr lang="de-DE" dirty="0"/>
          </a:p>
        </p:txBody>
      </p:sp>
      <p:sp>
        <p:nvSpPr>
          <p:cNvPr id="4" name="Datumsplatzhalter 3">
            <a:extLst>
              <a:ext uri="{FF2B5EF4-FFF2-40B4-BE49-F238E27FC236}">
                <a16:creationId xmlns:a16="http://schemas.microsoft.com/office/drawing/2014/main" id="{C6479477-C16C-4224-BE6D-AAB26AF380AC}"/>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7F1FBA85-C991-4C3A-A5F2-D100BF038E23}"/>
              </a:ext>
            </a:extLst>
          </p:cNvPr>
          <p:cNvSpPr>
            <a:spLocks noGrp="1"/>
          </p:cNvSpPr>
          <p:nvPr>
            <p:ph type="sldNum" sz="quarter" idx="4"/>
          </p:nvPr>
        </p:nvSpPr>
        <p:spPr/>
        <p:txBody>
          <a:bodyPr/>
          <a:lstStyle/>
          <a:p>
            <a:fld id="{E7BE1CCD-89A0-CC45-BF3E-2A331A7F0490}" type="slidenum">
              <a:rPr lang="de-DE" smtClean="0"/>
              <a:pPr/>
              <a:t>1</a:t>
            </a:fld>
            <a:endParaRPr lang="de-DE" dirty="0"/>
          </a:p>
        </p:txBody>
      </p:sp>
      <p:pic>
        <p:nvPicPr>
          <p:cNvPr id="6" name="Inhaltsplatzhalter 5">
            <a:extLst>
              <a:ext uri="{FF2B5EF4-FFF2-40B4-BE49-F238E27FC236}">
                <a16:creationId xmlns:a16="http://schemas.microsoft.com/office/drawing/2014/main" id="{AAB0A93D-0FD5-4FC1-B598-E02EEB857B43}"/>
              </a:ext>
            </a:extLst>
          </p:cNvPr>
          <p:cNvPicPr>
            <a:picLocks noChangeAspect="1"/>
          </p:cNvPicPr>
          <p:nvPr/>
        </p:nvPicPr>
        <p:blipFill rotWithShape="1">
          <a:blip r:embed="rId3"/>
          <a:srcRect l="26665" t="34300" r="27944" b="8411"/>
          <a:stretch/>
        </p:blipFill>
        <p:spPr>
          <a:xfrm>
            <a:off x="5026952" y="2253075"/>
            <a:ext cx="3314400" cy="2351847"/>
          </a:xfrm>
          <a:prstGeom prst="rect">
            <a:avLst/>
          </a:prstGeom>
        </p:spPr>
      </p:pic>
    </p:spTree>
    <p:extLst>
      <p:ext uri="{BB962C8B-B14F-4D97-AF65-F5344CB8AC3E}">
        <p14:creationId xmlns:p14="http://schemas.microsoft.com/office/powerpoint/2010/main" val="29968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52796CCE-475E-4209-AA60-5FDB951FD40A}"/>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ABA06256-7994-48EE-900D-031211DEB9CE}"/>
              </a:ext>
            </a:extLst>
          </p:cNvPr>
          <p:cNvSpPr>
            <a:spLocks noGrp="1"/>
          </p:cNvSpPr>
          <p:nvPr>
            <p:ph type="sldNum" sz="quarter" idx="4"/>
          </p:nvPr>
        </p:nvSpPr>
        <p:spPr/>
        <p:txBody>
          <a:bodyPr/>
          <a:lstStyle/>
          <a:p>
            <a:fld id="{E7BE1CCD-89A0-CC45-BF3E-2A331A7F0490}" type="slidenum">
              <a:rPr lang="de-DE" smtClean="0"/>
              <a:pPr/>
              <a:t>2</a:t>
            </a:fld>
            <a:endParaRPr lang="de-DE" dirty="0"/>
          </a:p>
        </p:txBody>
      </p:sp>
      <p:pic>
        <p:nvPicPr>
          <p:cNvPr id="8" name="Grafik 7">
            <a:extLst>
              <a:ext uri="{FF2B5EF4-FFF2-40B4-BE49-F238E27FC236}">
                <a16:creationId xmlns:a16="http://schemas.microsoft.com/office/drawing/2014/main" id="{5C1ACD0C-C45D-405E-AB21-DB65056363DF}"/>
              </a:ext>
            </a:extLst>
          </p:cNvPr>
          <p:cNvPicPr>
            <a:picLocks noChangeAspect="1"/>
          </p:cNvPicPr>
          <p:nvPr/>
        </p:nvPicPr>
        <p:blipFill rotWithShape="1">
          <a:blip r:embed="rId3"/>
          <a:srcRect l="15217" t="27998" r="17391" b="8678"/>
          <a:stretch/>
        </p:blipFill>
        <p:spPr>
          <a:xfrm>
            <a:off x="149629" y="1246932"/>
            <a:ext cx="8260896" cy="4364135"/>
          </a:xfrm>
          <a:prstGeom prst="rect">
            <a:avLst/>
          </a:prstGeom>
        </p:spPr>
      </p:pic>
    </p:spTree>
    <p:extLst>
      <p:ext uri="{BB962C8B-B14F-4D97-AF65-F5344CB8AC3E}">
        <p14:creationId xmlns:p14="http://schemas.microsoft.com/office/powerpoint/2010/main" val="375622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E8C31-098A-4EBA-9F72-F2371327D72C}"/>
              </a:ext>
            </a:extLst>
          </p:cNvPr>
          <p:cNvSpPr>
            <a:spLocks noGrp="1"/>
          </p:cNvSpPr>
          <p:nvPr>
            <p:ph type="title"/>
          </p:nvPr>
        </p:nvSpPr>
        <p:spPr/>
        <p:txBody>
          <a:bodyPr/>
          <a:lstStyle/>
          <a:p>
            <a:r>
              <a:rPr lang="de-DE" dirty="0"/>
              <a:t>Außenbereich</a:t>
            </a:r>
          </a:p>
        </p:txBody>
      </p:sp>
      <p:sp>
        <p:nvSpPr>
          <p:cNvPr id="3" name="Inhaltsplatzhalter 2">
            <a:extLst>
              <a:ext uri="{FF2B5EF4-FFF2-40B4-BE49-F238E27FC236}">
                <a16:creationId xmlns:a16="http://schemas.microsoft.com/office/drawing/2014/main" id="{BC840EE6-FA37-4225-9D3A-4D8B349C09A9}"/>
              </a:ext>
            </a:extLst>
          </p:cNvPr>
          <p:cNvSpPr>
            <a:spLocks noGrp="1"/>
          </p:cNvSpPr>
          <p:nvPr>
            <p:ph idx="1"/>
          </p:nvPr>
        </p:nvSpPr>
        <p:spPr>
          <a:xfrm>
            <a:off x="508852" y="1563980"/>
            <a:ext cx="7675432" cy="4104983"/>
          </a:xfrm>
        </p:spPr>
        <p:txBody>
          <a:bodyPr/>
          <a:lstStyle/>
          <a:p>
            <a:r>
              <a:rPr lang="de-DE" dirty="0"/>
              <a:t>erhöhtes Maß an Fahrstabilität und kontrollierte Lenkung</a:t>
            </a:r>
          </a:p>
          <a:p>
            <a:pPr lvl="1"/>
            <a:r>
              <a:rPr lang="de-DE" dirty="0"/>
              <a:t>Sicherheit bei Steigungen, unebenem Boden</a:t>
            </a:r>
          </a:p>
          <a:p>
            <a:r>
              <a:rPr lang="de-DE" dirty="0"/>
              <a:t>Kantensteigfähigkeit </a:t>
            </a:r>
          </a:p>
          <a:p>
            <a:endParaRPr lang="de-DE" dirty="0"/>
          </a:p>
        </p:txBody>
      </p:sp>
      <p:sp>
        <p:nvSpPr>
          <p:cNvPr id="4" name="Datumsplatzhalter 3">
            <a:extLst>
              <a:ext uri="{FF2B5EF4-FFF2-40B4-BE49-F238E27FC236}">
                <a16:creationId xmlns:a16="http://schemas.microsoft.com/office/drawing/2014/main" id="{7B342E06-3A89-44D3-B2D5-5DC9F5435150}"/>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B2FF7303-5825-477D-9C7A-AA1507F6F099}"/>
              </a:ext>
            </a:extLst>
          </p:cNvPr>
          <p:cNvSpPr>
            <a:spLocks noGrp="1"/>
          </p:cNvSpPr>
          <p:nvPr>
            <p:ph type="sldNum" sz="quarter" idx="4"/>
          </p:nvPr>
        </p:nvSpPr>
        <p:spPr/>
        <p:txBody>
          <a:bodyPr/>
          <a:lstStyle/>
          <a:p>
            <a:fld id="{E7BE1CCD-89A0-CC45-BF3E-2A331A7F0490}" type="slidenum">
              <a:rPr lang="de-DE" smtClean="0"/>
              <a:pPr/>
              <a:t>3</a:t>
            </a:fld>
            <a:endParaRPr lang="de-DE" dirty="0"/>
          </a:p>
        </p:txBody>
      </p:sp>
      <p:pic>
        <p:nvPicPr>
          <p:cNvPr id="6" name="Grafik 5">
            <a:extLst>
              <a:ext uri="{FF2B5EF4-FFF2-40B4-BE49-F238E27FC236}">
                <a16:creationId xmlns:a16="http://schemas.microsoft.com/office/drawing/2014/main" id="{68062C16-F7AB-4039-94C5-97D6197365A9}"/>
              </a:ext>
            </a:extLst>
          </p:cNvPr>
          <p:cNvPicPr>
            <a:picLocks noChangeAspect="1"/>
          </p:cNvPicPr>
          <p:nvPr/>
        </p:nvPicPr>
        <p:blipFill rotWithShape="1">
          <a:blip r:embed="rId3"/>
          <a:srcRect l="25333" t="32106" r="25555" b="41407"/>
          <a:stretch/>
        </p:blipFill>
        <p:spPr>
          <a:xfrm>
            <a:off x="648000" y="4411092"/>
            <a:ext cx="5506720" cy="1669798"/>
          </a:xfrm>
          <a:prstGeom prst="rect">
            <a:avLst/>
          </a:prstGeom>
        </p:spPr>
      </p:pic>
    </p:spTree>
    <p:extLst>
      <p:ext uri="{BB962C8B-B14F-4D97-AF65-F5344CB8AC3E}">
        <p14:creationId xmlns:p14="http://schemas.microsoft.com/office/powerpoint/2010/main" val="348457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Motor Nennleistung: </a:t>
            </a:r>
            <a:r>
              <a:rPr lang="de-DE" sz="2000" i="1" dirty="0"/>
              <a:t>2x</a:t>
            </a:r>
            <a:r>
              <a:rPr lang="de-DE" dirty="0"/>
              <a:t> </a:t>
            </a:r>
            <a:r>
              <a:rPr lang="de-DE" b="1" dirty="0"/>
              <a:t>150W</a:t>
            </a:r>
          </a:p>
          <a:p>
            <a:r>
              <a:rPr lang="de-DE" b="1" dirty="0"/>
              <a:t>Nickel-Metall-Hybrid-Akku </a:t>
            </a:r>
            <a:r>
              <a:rPr lang="de-DE" dirty="0"/>
              <a:t>: </a:t>
            </a:r>
            <a:r>
              <a:rPr lang="de-DE" sz="2000" i="1" dirty="0"/>
              <a:t>2x</a:t>
            </a:r>
            <a:r>
              <a:rPr lang="de-DE" sz="2000" dirty="0"/>
              <a:t> </a:t>
            </a:r>
            <a:r>
              <a:rPr lang="de-DE" dirty="0"/>
              <a:t>24 V - </a:t>
            </a:r>
            <a:r>
              <a:rPr lang="de-DE" sz="2000" i="1" dirty="0"/>
              <a:t>2x</a:t>
            </a:r>
            <a:r>
              <a:rPr lang="de-DE" sz="2000" dirty="0"/>
              <a:t> </a:t>
            </a:r>
            <a:r>
              <a:rPr lang="de-DE" b="1" dirty="0"/>
              <a:t>3,0 Ah</a:t>
            </a:r>
            <a:r>
              <a:rPr lang="de-DE" dirty="0"/>
              <a:t> </a:t>
            </a:r>
            <a:r>
              <a:rPr lang="mr-IN" dirty="0"/>
              <a:t>–</a:t>
            </a:r>
            <a:r>
              <a:rPr lang="de-DE" dirty="0"/>
              <a:t> 2kg</a:t>
            </a:r>
          </a:p>
          <a:p>
            <a:r>
              <a:rPr lang="de-DE" dirty="0"/>
              <a:t>Gewicht </a:t>
            </a:r>
            <a:r>
              <a:rPr lang="de-DE" b="1" dirty="0"/>
              <a:t>je</a:t>
            </a:r>
            <a:r>
              <a:rPr lang="de-DE" dirty="0"/>
              <a:t> Antriebsrad:	</a:t>
            </a:r>
            <a:r>
              <a:rPr lang="de-DE" b="1" dirty="0"/>
              <a:t>10kg</a:t>
            </a:r>
            <a:endParaRPr lang="de-DE" dirty="0"/>
          </a:p>
          <a:p>
            <a:r>
              <a:rPr lang="de-DE" dirty="0"/>
              <a:t>Maximale Zuladung: 120kg</a:t>
            </a:r>
          </a:p>
          <a:p>
            <a:r>
              <a:rPr lang="de-DE" dirty="0"/>
              <a:t>Reifenluftdruck: </a:t>
            </a:r>
            <a:r>
              <a:rPr lang="de-DE" b="1" dirty="0"/>
              <a:t>6 bar</a:t>
            </a:r>
          </a:p>
          <a:p>
            <a:r>
              <a:rPr lang="de-DE" dirty="0"/>
              <a:t>Max. Reichweite:	</a:t>
            </a:r>
            <a:r>
              <a:rPr lang="de-DE" b="1" dirty="0"/>
              <a:t>12km</a:t>
            </a:r>
            <a:endParaRPr lang="de-DE" dirty="0"/>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4</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Richtwerte aus bestehendem Radnarbenantrieb:</a:t>
            </a:r>
          </a:p>
          <a:p>
            <a:r>
              <a:rPr lang="de-DE" sz="2400" b="0" dirty="0"/>
              <a:t>Vergleich: e-motion M12</a:t>
            </a:r>
          </a:p>
        </p:txBody>
      </p:sp>
    </p:spTree>
    <p:extLst>
      <p:ext uri="{BB962C8B-B14F-4D97-AF65-F5344CB8AC3E}">
        <p14:creationId xmlns:p14="http://schemas.microsoft.com/office/powerpoint/2010/main" val="270759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E6A8FDB7-D702-4E59-92D8-AC0C8F47C754}"/>
              </a:ext>
            </a:extLst>
          </p:cNvPr>
          <p:cNvGraphicFramePr>
            <a:graphicFrameLocks noGrp="1"/>
          </p:cNvGraphicFramePr>
          <p:nvPr>
            <p:ph idx="1"/>
            <p:extLst>
              <p:ext uri="{D42A27DB-BD31-4B8C-83A1-F6EECF244321}">
                <p14:modId xmlns:p14="http://schemas.microsoft.com/office/powerpoint/2010/main" val="191148150"/>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5</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sz="2400" dirty="0"/>
              <a:t>Hardwareanforderungen</a:t>
            </a:r>
          </a:p>
        </p:txBody>
      </p:sp>
    </p:spTree>
    <p:extLst>
      <p:ext uri="{BB962C8B-B14F-4D97-AF65-F5344CB8AC3E}">
        <p14:creationId xmlns:p14="http://schemas.microsoft.com/office/powerpoint/2010/main" val="238605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Rechtzeitigkeit</a:t>
            </a:r>
          </a:p>
          <a:p>
            <a:r>
              <a:rPr lang="de-DE" dirty="0"/>
              <a:t>Gleichzeitigkeit</a:t>
            </a:r>
          </a:p>
          <a:p>
            <a:r>
              <a:rPr lang="de-DE" dirty="0"/>
              <a:t>Determiniertheit</a:t>
            </a:r>
          </a:p>
          <a:p>
            <a:r>
              <a:rPr lang="de-DE" dirty="0"/>
              <a:t>Unterbrechbar durch Interrupts und Traps</a:t>
            </a:r>
          </a:p>
          <a:p>
            <a:endParaRPr lang="de-DE" dirty="0"/>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6</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Anforderungen - RTOS</a:t>
            </a:r>
          </a:p>
        </p:txBody>
      </p:sp>
    </p:spTree>
    <p:extLst>
      <p:ext uri="{BB962C8B-B14F-4D97-AF65-F5344CB8AC3E}">
        <p14:creationId xmlns:p14="http://schemas.microsoft.com/office/powerpoint/2010/main" val="246710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ergonomische Gestaltung der Benutzungsschnittstelle </a:t>
            </a:r>
          </a:p>
          <a:p>
            <a:r>
              <a:rPr lang="de-DE" dirty="0"/>
              <a:t>Angemessenheit der Aufgaben</a:t>
            </a:r>
          </a:p>
          <a:p>
            <a:r>
              <a:rPr lang="de-DE" dirty="0"/>
              <a:t>Erlernbarkeit</a:t>
            </a:r>
          </a:p>
          <a:p>
            <a:r>
              <a:rPr lang="de-DE" dirty="0"/>
              <a:t>Robustheit bzgl. Fehlern</a:t>
            </a:r>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7</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Anforderungen - Benutzbarkeit</a:t>
            </a:r>
          </a:p>
        </p:txBody>
      </p:sp>
    </p:spTree>
    <p:extLst>
      <p:ext uri="{BB962C8B-B14F-4D97-AF65-F5344CB8AC3E}">
        <p14:creationId xmlns:p14="http://schemas.microsoft.com/office/powerpoint/2010/main" val="168770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Performanz </a:t>
            </a:r>
          </a:p>
          <a:p>
            <a:pPr lvl="1"/>
            <a:r>
              <a:rPr lang="de-DE" dirty="0"/>
              <a:t>Antwortzeiten, Speicherkapazität</a:t>
            </a:r>
          </a:p>
          <a:p>
            <a:r>
              <a:rPr lang="de-DE" dirty="0"/>
              <a:t>Zuverlässigkeit</a:t>
            </a:r>
          </a:p>
          <a:p>
            <a:r>
              <a:rPr lang="de-DE" dirty="0"/>
              <a:t>Änderbarkeit/Wartbarkeit</a:t>
            </a:r>
          </a:p>
          <a:p>
            <a:r>
              <a:rPr lang="de-DE" dirty="0"/>
              <a:t>Portabilität</a:t>
            </a:r>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8</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Qualitätsanforderungen</a:t>
            </a:r>
          </a:p>
        </p:txBody>
      </p:sp>
    </p:spTree>
    <p:extLst>
      <p:ext uri="{BB962C8B-B14F-4D97-AF65-F5344CB8AC3E}">
        <p14:creationId xmlns:p14="http://schemas.microsoft.com/office/powerpoint/2010/main" val="2449585635"/>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HSHL_PowerPoint_Master_Vorlage</Template>
  <TotalTime>0</TotalTime>
  <Words>907</Words>
  <Application>Microsoft Office PowerPoint</Application>
  <PresentationFormat>Bildschirmpräsentation (4:3)</PresentationFormat>
  <Paragraphs>116</Paragraphs>
  <Slides>8</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Source Sans Pro</vt:lpstr>
      <vt:lpstr>Office-Design</vt:lpstr>
      <vt:lpstr>PowerPoint-Präsentation</vt:lpstr>
      <vt:lpstr>PowerPoint-Präsentation</vt:lpstr>
      <vt:lpstr>Außenbereich</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Buddy</dc:title>
  <dc:creator>Christopher Beck</dc:creator>
  <cp:lastModifiedBy>Mel SenYa</cp:lastModifiedBy>
  <cp:revision>55</cp:revision>
  <dcterms:created xsi:type="dcterms:W3CDTF">2018-06-04T17:28:29Z</dcterms:created>
  <dcterms:modified xsi:type="dcterms:W3CDTF">2018-07-25T16:42:31Z</dcterms:modified>
</cp:coreProperties>
</file>