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PT Sans Narrow" panose="020B0506020203020204" pitchFamily="34" charset="77"/>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8"/>
  </p:normalViewPr>
  <p:slideViewPr>
    <p:cSldViewPr snapToGrid="0">
      <p:cViewPr varScale="1">
        <p:scale>
          <a:sx n="120" d="100"/>
          <a:sy n="120" d="100"/>
        </p:scale>
        <p:origin x="200" y="8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edea81088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edea81088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edea8108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edea8108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dea81088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dea81088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edea810883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edea81088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dea81088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dea81088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edea810883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edea81088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edea81088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edea81088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v1"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9615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Best Customer Service PCP Interview Program</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Christine Yin</a:t>
            </a:r>
            <a:endParaRPr sz="1832" dirty="0"/>
          </a:p>
        </p:txBody>
      </p:sp>
      <p:sp>
        <p:nvSpPr>
          <p:cNvPr id="69" name="Google Shape;69;p13"/>
          <p:cNvSpPr txBox="1"/>
          <p:nvPr/>
        </p:nvSpPr>
        <p:spPr>
          <a:xfrm>
            <a:off x="3072500" y="3363425"/>
            <a:ext cx="3000000" cy="42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32" dirty="0">
                <a:solidFill>
                  <a:schemeClr val="dk2"/>
                </a:solidFill>
                <a:latin typeface="Open Sans"/>
                <a:ea typeface="Open Sans"/>
                <a:cs typeface="Open Sans"/>
                <a:sym typeface="Open Sans"/>
              </a:rPr>
              <a:t>Jan 2023</a:t>
            </a:r>
            <a:endParaRPr sz="1532" dirty="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65500" y="1039675"/>
            <a:ext cx="4045200" cy="6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t>Problem</a:t>
            </a:r>
            <a:endParaRPr sz="3180" dirty="0"/>
          </a:p>
        </p:txBody>
      </p:sp>
      <p:sp>
        <p:nvSpPr>
          <p:cNvPr id="75" name="Google Shape;75;p14"/>
          <p:cNvSpPr txBox="1">
            <a:spLocks noGrp="1"/>
          </p:cNvSpPr>
          <p:nvPr>
            <p:ph type="subTitle" idx="1"/>
          </p:nvPr>
        </p:nvSpPr>
        <p:spPr>
          <a:xfrm>
            <a:off x="265500" y="1711075"/>
            <a:ext cx="4045200" cy="22509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800" dirty="0"/>
              <a:t>Recommend the three best customer service PCPs for </a:t>
            </a:r>
            <a:r>
              <a:rPr lang="en" sz="1800"/>
              <a:t>operations team </a:t>
            </a:r>
            <a:r>
              <a:rPr lang="en" sz="1800" dirty="0"/>
              <a:t>to interview for, based on 2018 performance.</a:t>
            </a:r>
            <a:endParaRPr sz="1800" dirty="0"/>
          </a:p>
          <a:p>
            <a:pPr marL="0" lvl="0" indent="0" algn="ctr" rtl="0">
              <a:spcBef>
                <a:spcPts val="1200"/>
              </a:spcBef>
              <a:spcAft>
                <a:spcPts val="0"/>
              </a:spcAft>
              <a:buNone/>
            </a:pPr>
            <a:endParaRPr dirty="0"/>
          </a:p>
        </p:txBody>
      </p:sp>
      <p:sp>
        <p:nvSpPr>
          <p:cNvPr id="76" name="Google Shape;76;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fontScale="70000" lnSpcReduction="20000"/>
          </a:bodyPr>
          <a:lstStyle/>
          <a:p>
            <a:pPr marL="0" lvl="0" indent="0" algn="l" rtl="0">
              <a:spcBef>
                <a:spcPts val="0"/>
              </a:spcBef>
              <a:spcAft>
                <a:spcPts val="0"/>
              </a:spcAft>
              <a:buNone/>
            </a:pPr>
            <a:r>
              <a:rPr lang="en" dirty="0"/>
              <a:t>Summary:</a:t>
            </a:r>
            <a:endParaRPr dirty="0"/>
          </a:p>
          <a:p>
            <a:pPr marL="0" lvl="0" indent="0" algn="l" rtl="0">
              <a:spcBef>
                <a:spcPts val="1200"/>
              </a:spcBef>
              <a:spcAft>
                <a:spcPts val="0"/>
              </a:spcAft>
              <a:buClr>
                <a:schemeClr val="dk1"/>
              </a:buClr>
              <a:buSzPct val="61111"/>
              <a:buFont typeface="Arial"/>
              <a:buNone/>
            </a:pPr>
            <a:r>
              <a:rPr lang="en" dirty="0"/>
              <a:t>- In 2018, the </a:t>
            </a:r>
            <a:r>
              <a:rPr lang="en-US" dirty="0" err="1"/>
              <a:t>CDHealthcare</a:t>
            </a:r>
            <a:r>
              <a:rPr lang="en" dirty="0"/>
              <a:t>'s overall growth is good, and it is growing steadily every month.</a:t>
            </a:r>
            <a:endParaRPr dirty="0"/>
          </a:p>
          <a:p>
            <a:pPr marL="0" lvl="0" indent="0" algn="l" rtl="0">
              <a:spcBef>
                <a:spcPts val="1200"/>
              </a:spcBef>
              <a:spcAft>
                <a:spcPts val="0"/>
              </a:spcAft>
              <a:buClr>
                <a:schemeClr val="dk1"/>
              </a:buClr>
              <a:buSzPct val="61111"/>
              <a:buFont typeface="Arial"/>
              <a:buNone/>
            </a:pPr>
            <a:r>
              <a:rPr lang="en" dirty="0"/>
              <a:t>- Our membership totals in each state are very similar, but provider totals have some notable differences in some states.</a:t>
            </a:r>
            <a:endParaRPr dirty="0"/>
          </a:p>
          <a:p>
            <a:pPr marL="0" lvl="0" indent="0" algn="l" rtl="0">
              <a:spcBef>
                <a:spcPts val="1200"/>
              </a:spcBef>
              <a:spcAft>
                <a:spcPts val="0"/>
              </a:spcAft>
              <a:buClr>
                <a:schemeClr val="dk1"/>
              </a:buClr>
              <a:buSzPct val="61111"/>
              <a:buFont typeface="Arial"/>
              <a:buNone/>
            </a:pPr>
            <a:r>
              <a:rPr lang="en" dirty="0"/>
              <a:t>- Based on Customer satisfaction (CSAT, [ Number of positive responses (rating = 5) / Number of total responses ]), we found that the #1 state is ID, followed by FL and AK. State ratings are affected by the distribution.</a:t>
            </a:r>
            <a:endParaRPr dirty="0"/>
          </a:p>
          <a:p>
            <a:pPr marL="0" lvl="0" indent="0" algn="l" rtl="0">
              <a:spcBef>
                <a:spcPts val="1200"/>
              </a:spcBef>
              <a:spcAft>
                <a:spcPts val="1200"/>
              </a:spcAft>
              <a:buNone/>
            </a:pPr>
            <a:r>
              <a:rPr lang="en" dirty="0"/>
              <a:t>- In conclusion, review CSAT by provider and recommend top 3 providers based on CSAT rating: 2 ID providers  and 1 FL provider.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Overview of Active Member </a:t>
            </a:r>
            <a:r>
              <a:rPr lang="en" sz="1222" dirty="0"/>
              <a:t>*current (as of 12/31/18)</a:t>
            </a:r>
            <a:endParaRPr sz="1222" dirty="0"/>
          </a:p>
          <a:p>
            <a:pPr marL="0" lvl="0" indent="0" algn="l" rtl="0">
              <a:spcBef>
                <a:spcPts val="0"/>
              </a:spcBef>
              <a:spcAft>
                <a:spcPts val="0"/>
              </a:spcAft>
              <a:buNone/>
            </a:pPr>
            <a:endParaRPr dirty="0"/>
          </a:p>
        </p:txBody>
      </p:sp>
      <p:sp>
        <p:nvSpPr>
          <p:cNvPr id="84" name="Google Shape;84;p15"/>
          <p:cNvSpPr txBox="1"/>
          <p:nvPr/>
        </p:nvSpPr>
        <p:spPr>
          <a:xfrm>
            <a:off x="6445175" y="878425"/>
            <a:ext cx="1698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p>
        </p:txBody>
      </p:sp>
      <p:sp>
        <p:nvSpPr>
          <p:cNvPr id="85" name="Google Shape;85;p15"/>
          <p:cNvSpPr txBox="1"/>
          <p:nvPr/>
        </p:nvSpPr>
        <p:spPr>
          <a:xfrm>
            <a:off x="542260" y="4202825"/>
            <a:ext cx="8059479" cy="83096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dirty="0">
                <a:solidFill>
                  <a:schemeClr val="dk2"/>
                </a:solidFill>
                <a:latin typeface="Open Sans"/>
                <a:ea typeface="Open Sans"/>
                <a:cs typeface="Open Sans"/>
                <a:sym typeface="Open Sans"/>
              </a:rPr>
              <a:t>In 2018, the </a:t>
            </a:r>
            <a:r>
              <a:rPr lang="en-US" dirty="0" err="1">
                <a:solidFill>
                  <a:schemeClr val="dk2"/>
                </a:solidFill>
                <a:latin typeface="Open Sans"/>
                <a:ea typeface="Open Sans"/>
                <a:cs typeface="Open Sans"/>
                <a:sym typeface="Open Sans"/>
              </a:rPr>
              <a:t>CDHealthcare</a:t>
            </a:r>
            <a:r>
              <a:rPr lang="en" dirty="0">
                <a:solidFill>
                  <a:schemeClr val="dk2"/>
                </a:solidFill>
                <a:latin typeface="Open Sans"/>
                <a:ea typeface="Open Sans"/>
                <a:cs typeface="Open Sans"/>
                <a:sym typeface="Open Sans"/>
              </a:rPr>
              <a:t>’s overall growth is good, and it is growing steadily every month</a:t>
            </a:r>
          </a:p>
          <a:p>
            <a:pPr marL="285750" lvl="0" indent="-285750" algn="l" rtl="0">
              <a:spcBef>
                <a:spcPts val="0"/>
              </a:spcBef>
              <a:spcAft>
                <a:spcPts val="0"/>
              </a:spcAft>
              <a:buFont typeface="Arial" panose="020B0604020202020204" pitchFamily="34" charset="0"/>
              <a:buChar char="•"/>
            </a:pPr>
            <a:r>
              <a:rPr lang="en-US" dirty="0">
                <a:solidFill>
                  <a:schemeClr val="dk2"/>
                </a:solidFill>
                <a:latin typeface="Open Sans"/>
                <a:ea typeface="Open Sans"/>
                <a:cs typeface="Open Sans"/>
                <a:sym typeface="Open Sans"/>
              </a:rPr>
              <a:t>As of December 2018, we have a total of 8663 active members. We will base our analysis on these members. </a:t>
            </a:r>
            <a:endParaRPr dirty="0">
              <a:solidFill>
                <a:schemeClr val="dk2"/>
              </a:solidFill>
              <a:latin typeface="Open Sans"/>
              <a:ea typeface="Open Sans"/>
              <a:cs typeface="Open Sans"/>
              <a:sym typeface="Open Sans"/>
            </a:endParaRPr>
          </a:p>
        </p:txBody>
      </p:sp>
      <p:pic>
        <p:nvPicPr>
          <p:cNvPr id="5" name="Graphic 4">
            <a:extLst>
              <a:ext uri="{FF2B5EF4-FFF2-40B4-BE49-F238E27FC236}">
                <a16:creationId xmlns:a16="http://schemas.microsoft.com/office/drawing/2014/main" id="{188F1981-510A-E141-A6CB-EAC5A0EB51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3376" y="805993"/>
            <a:ext cx="6103090" cy="3435073"/>
          </a:xfrm>
          <a:prstGeom prst="rect">
            <a:avLst/>
          </a:prstGeom>
        </p:spPr>
      </p:pic>
      <p:sp>
        <p:nvSpPr>
          <p:cNvPr id="15" name="Google Shape;87;p15">
            <a:extLst>
              <a:ext uri="{FF2B5EF4-FFF2-40B4-BE49-F238E27FC236}">
                <a16:creationId xmlns:a16="http://schemas.microsoft.com/office/drawing/2014/main" id="{878661DE-9D51-5846-90FB-D45D586790F0}"/>
              </a:ext>
            </a:extLst>
          </p:cNvPr>
          <p:cNvSpPr/>
          <p:nvPr/>
        </p:nvSpPr>
        <p:spPr>
          <a:xfrm>
            <a:off x="6811404" y="940675"/>
            <a:ext cx="463200" cy="3168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Distribution of Current Active Member by State </a:t>
            </a:r>
            <a:r>
              <a:rPr lang="en" sz="1222" dirty="0"/>
              <a:t>*current (as of 12/31/18)</a:t>
            </a:r>
            <a:endParaRPr dirty="0"/>
          </a:p>
        </p:txBody>
      </p:sp>
      <p:sp>
        <p:nvSpPr>
          <p:cNvPr id="93" name="Google Shape;93;p16"/>
          <p:cNvSpPr txBox="1"/>
          <p:nvPr/>
        </p:nvSpPr>
        <p:spPr>
          <a:xfrm>
            <a:off x="438275" y="3902875"/>
            <a:ext cx="8267450" cy="104641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dirty="0">
                <a:solidFill>
                  <a:schemeClr val="dk2"/>
                </a:solidFill>
                <a:latin typeface="Open Sans"/>
                <a:ea typeface="Open Sans"/>
                <a:cs typeface="Open Sans"/>
                <a:sym typeface="Open Sans"/>
              </a:rPr>
              <a:t>The total number of members in each state is very similar (left graph), but the total number of providers has some notable differences in some states (right graph, for example: Idaho has 2.4 times as many providers as Alaska). </a:t>
            </a:r>
            <a:endParaRPr dirty="0">
              <a:solidFill>
                <a:schemeClr val="dk2"/>
              </a:solidFill>
              <a:latin typeface="Open Sans"/>
              <a:ea typeface="Open Sans"/>
              <a:cs typeface="Open Sans"/>
              <a:sym typeface="Open Sans"/>
            </a:endParaRPr>
          </a:p>
          <a:p>
            <a:pPr marL="285750" lvl="0" indent="-285750" algn="l" rtl="0">
              <a:spcBef>
                <a:spcPts val="0"/>
              </a:spcBef>
              <a:spcAft>
                <a:spcPts val="0"/>
              </a:spcAft>
              <a:buFont typeface="Arial" panose="020B0604020202020204" pitchFamily="34" charset="0"/>
              <a:buChar char="•"/>
            </a:pPr>
            <a:r>
              <a:rPr lang="en" dirty="0">
                <a:solidFill>
                  <a:schemeClr val="dk2"/>
                </a:solidFill>
                <a:latin typeface="Open Sans"/>
                <a:ea typeface="Open Sans"/>
                <a:cs typeface="Open Sans"/>
                <a:sym typeface="Open Sans"/>
              </a:rPr>
              <a:t>This can create a difference in customer experience, an issue to keep in mind in this program.</a:t>
            </a:r>
            <a:endParaRPr dirty="0">
              <a:solidFill>
                <a:schemeClr val="dk2"/>
              </a:solidFill>
              <a:latin typeface="Open Sans"/>
              <a:ea typeface="Open Sans"/>
              <a:cs typeface="Open Sans"/>
              <a:sym typeface="Open Sans"/>
            </a:endParaRPr>
          </a:p>
        </p:txBody>
      </p:sp>
      <p:pic>
        <p:nvPicPr>
          <p:cNvPr id="95" name="Google Shape;95;p16"/>
          <p:cNvPicPr preferRelativeResize="0"/>
          <p:nvPr/>
        </p:nvPicPr>
        <p:blipFill>
          <a:blip r:embed="rId3">
            <a:alphaModFix/>
          </a:blip>
          <a:stretch>
            <a:fillRect/>
          </a:stretch>
        </p:blipFill>
        <p:spPr>
          <a:xfrm>
            <a:off x="909650" y="1076225"/>
            <a:ext cx="3475055" cy="2674250"/>
          </a:xfrm>
          <a:prstGeom prst="rect">
            <a:avLst/>
          </a:prstGeom>
          <a:noFill/>
          <a:ln>
            <a:noFill/>
          </a:ln>
        </p:spPr>
      </p:pic>
      <p:pic>
        <p:nvPicPr>
          <p:cNvPr id="96" name="Google Shape;96;p16"/>
          <p:cNvPicPr preferRelativeResize="0"/>
          <p:nvPr/>
        </p:nvPicPr>
        <p:blipFill>
          <a:blip r:embed="rId4">
            <a:alphaModFix/>
          </a:blip>
          <a:stretch>
            <a:fillRect/>
          </a:stretch>
        </p:blipFill>
        <p:spPr>
          <a:xfrm>
            <a:off x="4537105" y="1076225"/>
            <a:ext cx="3412993" cy="267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286350" y="2881550"/>
            <a:ext cx="8571300" cy="1839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chemeClr val="accent4"/>
                </a:solidFill>
              </a:rPr>
              <a:t>[ Number of positive responses (rating = 5) / Number of total responses ] x 100 = </a:t>
            </a:r>
            <a:r>
              <a:rPr lang="en-US" dirty="0">
                <a:solidFill>
                  <a:schemeClr val="accent4"/>
                </a:solidFill>
              </a:rPr>
              <a:t>CSAT</a:t>
            </a:r>
            <a:r>
              <a:rPr lang="en" dirty="0">
                <a:solidFill>
                  <a:schemeClr val="accent4"/>
                </a:solidFill>
              </a:rPr>
              <a:t>(%)</a:t>
            </a:r>
            <a:endParaRPr dirty="0">
              <a:solidFill>
                <a:schemeClr val="accent4"/>
              </a:solidFill>
            </a:endParaRPr>
          </a:p>
        </p:txBody>
      </p:sp>
      <p:sp>
        <p:nvSpPr>
          <p:cNvPr id="102" name="Google Shape;102;p17"/>
          <p:cNvSpPr txBox="1">
            <a:spLocks noGrp="1"/>
          </p:cNvSpPr>
          <p:nvPr>
            <p:ph type="title"/>
          </p:nvPr>
        </p:nvSpPr>
        <p:spPr>
          <a:xfrm>
            <a:off x="311700" y="445025"/>
            <a:ext cx="8520600" cy="707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How to calculate Customer satisfaction (CSAT)</a:t>
            </a:r>
            <a:endParaRPr dirty="0"/>
          </a:p>
        </p:txBody>
      </p:sp>
      <p:sp>
        <p:nvSpPr>
          <p:cNvPr id="103" name="Google Shape;103;p17"/>
          <p:cNvSpPr txBox="1">
            <a:spLocks noGrp="1"/>
          </p:cNvSpPr>
          <p:nvPr>
            <p:ph type="body" idx="4294967295"/>
          </p:nvPr>
        </p:nvSpPr>
        <p:spPr>
          <a:xfrm>
            <a:off x="311700" y="1266325"/>
            <a:ext cx="8520600" cy="1192200"/>
          </a:xfrm>
          <a:prstGeom prst="rect">
            <a:avLst/>
          </a:prstGeom>
        </p:spPr>
        <p:txBody>
          <a:bodyPr spcFirstLastPara="1" wrap="square" lIns="91425" tIns="91425" rIns="91425" bIns="91425" anchor="t" anchorCtr="0">
            <a:normAutofit fontScale="92500" lnSpcReduction="10000"/>
          </a:bodyPr>
          <a:lstStyle/>
          <a:p>
            <a:pPr marL="285750" indent="-285750">
              <a:buClr>
                <a:schemeClr val="dk1"/>
              </a:buClr>
              <a:buSzPts val="1100"/>
            </a:pPr>
            <a:r>
              <a:rPr lang="en-US" sz="1600" dirty="0">
                <a:sym typeface="Arial"/>
              </a:rPr>
              <a:t>Customer satisfaction (CSAT) is a measure of how happy your customers are.</a:t>
            </a:r>
          </a:p>
          <a:p>
            <a:pPr marL="0" indent="0">
              <a:buClr>
                <a:schemeClr val="dk1"/>
              </a:buClr>
              <a:buSzPts val="1100"/>
              <a:buNone/>
            </a:pPr>
            <a:endParaRPr lang="en-US" sz="1600" dirty="0">
              <a:sym typeface="Arial"/>
            </a:endParaRPr>
          </a:p>
          <a:p>
            <a:pPr marL="285750" indent="-285750">
              <a:buClr>
                <a:schemeClr val="dk1"/>
              </a:buClr>
              <a:buSzPts val="1100"/>
            </a:pPr>
            <a:r>
              <a:rPr lang="en-US" sz="1600" dirty="0">
                <a:sym typeface="Arial"/>
              </a:rPr>
              <a:t>At the end of a calendar year, or when the member changes providers or plans, the member can optionally rate their provider (the provider on this span) on a scale of 1 to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Rating By States</a:t>
            </a:r>
            <a:endParaRPr dirty="0"/>
          </a:p>
        </p:txBody>
      </p:sp>
      <p:sp>
        <p:nvSpPr>
          <p:cNvPr id="110" name="Google Shape;110;p18"/>
          <p:cNvSpPr txBox="1">
            <a:spLocks noGrp="1"/>
          </p:cNvSpPr>
          <p:nvPr>
            <p:ph type="body" idx="1"/>
          </p:nvPr>
        </p:nvSpPr>
        <p:spPr>
          <a:xfrm>
            <a:off x="311700" y="961525"/>
            <a:ext cx="8520600" cy="3302700"/>
          </a:xfrm>
          <a:prstGeom prst="rect">
            <a:avLst/>
          </a:prstGeom>
        </p:spPr>
        <p:txBody>
          <a:bodyPr spcFirstLastPara="1" wrap="square" lIns="91425" tIns="91425" rIns="91425" bIns="91425" anchor="t" anchorCtr="0">
            <a:normAutofit/>
          </a:bodyPr>
          <a:lstStyle/>
          <a:p>
            <a:pPr marL="285750" indent="-285750">
              <a:buClr>
                <a:schemeClr val="dk1"/>
              </a:buClr>
              <a:buSzPts val="1100"/>
            </a:pPr>
            <a:r>
              <a:rPr lang="en-US" sz="1600" dirty="0"/>
              <a:t>While leaving a comment is optional, we still have a 30% in average response rate, with little variation across states. </a:t>
            </a:r>
          </a:p>
          <a:p>
            <a:pPr marL="285750" indent="-285750">
              <a:buClr>
                <a:schemeClr val="dk1"/>
              </a:buClr>
              <a:buSzPts val="1100"/>
            </a:pPr>
            <a:r>
              <a:rPr lang="en-US" sz="1600" dirty="0"/>
              <a:t>The highest CSAT rating is ID(Idaho) of 15.2, followed by FL(Florida) and AK(Alaska). </a:t>
            </a:r>
          </a:p>
        </p:txBody>
      </p:sp>
      <p:pic>
        <p:nvPicPr>
          <p:cNvPr id="111" name="Google Shape;111;p18"/>
          <p:cNvPicPr preferRelativeResize="0"/>
          <p:nvPr/>
        </p:nvPicPr>
        <p:blipFill>
          <a:blip r:embed="rId3">
            <a:alphaModFix/>
          </a:blip>
          <a:stretch>
            <a:fillRect/>
          </a:stretch>
        </p:blipFill>
        <p:spPr>
          <a:xfrm>
            <a:off x="391163" y="1964675"/>
            <a:ext cx="4770381" cy="2541275"/>
          </a:xfrm>
          <a:prstGeom prst="rect">
            <a:avLst/>
          </a:prstGeom>
          <a:noFill/>
          <a:ln>
            <a:noFill/>
          </a:ln>
        </p:spPr>
      </p:pic>
      <p:pic>
        <p:nvPicPr>
          <p:cNvPr id="112" name="Google Shape;112;p18"/>
          <p:cNvPicPr preferRelativeResize="0"/>
          <p:nvPr/>
        </p:nvPicPr>
        <p:blipFill>
          <a:blip r:embed="rId4">
            <a:alphaModFix/>
          </a:blip>
          <a:stretch>
            <a:fillRect/>
          </a:stretch>
        </p:blipFill>
        <p:spPr>
          <a:xfrm>
            <a:off x="5161550" y="1964675"/>
            <a:ext cx="3685639" cy="2541275"/>
          </a:xfrm>
          <a:prstGeom prst="rect">
            <a:avLst/>
          </a:prstGeom>
          <a:noFill/>
          <a:ln>
            <a:noFill/>
          </a:ln>
        </p:spPr>
      </p:pic>
      <p:sp>
        <p:nvSpPr>
          <p:cNvPr id="114" name="Google Shape;114;p18"/>
          <p:cNvSpPr/>
          <p:nvPr/>
        </p:nvSpPr>
        <p:spPr>
          <a:xfrm>
            <a:off x="7013425" y="2525012"/>
            <a:ext cx="1090200" cy="1776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8"/>
          <p:cNvSpPr/>
          <p:nvPr/>
        </p:nvSpPr>
        <p:spPr>
          <a:xfrm>
            <a:off x="5712700" y="2525000"/>
            <a:ext cx="601200" cy="1776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CSAT by Provider</a:t>
            </a:r>
            <a:endParaRPr dirty="0"/>
          </a:p>
        </p:txBody>
      </p:sp>
      <p:sp>
        <p:nvSpPr>
          <p:cNvPr id="121" name="Google Shape;121;p19"/>
          <p:cNvSpPr txBox="1">
            <a:spLocks noGrp="1"/>
          </p:cNvSpPr>
          <p:nvPr>
            <p:ph type="body" idx="1"/>
          </p:nvPr>
        </p:nvSpPr>
        <p:spPr>
          <a:xfrm>
            <a:off x="311700" y="4056931"/>
            <a:ext cx="8520600" cy="910259"/>
          </a:xfrm>
          <a:prstGeom prst="rect">
            <a:avLst/>
          </a:prstGeom>
        </p:spPr>
        <p:txBody>
          <a:bodyPr spcFirstLastPara="1" wrap="square" lIns="91425" tIns="91425" rIns="91425" bIns="91425" anchor="t" anchorCtr="0">
            <a:noAutofit/>
          </a:bodyPr>
          <a:lstStyle/>
          <a:p>
            <a:pPr marL="285750" indent="-285750">
              <a:lnSpc>
                <a:spcPct val="105000"/>
              </a:lnSpc>
              <a:buClr>
                <a:schemeClr val="dk1"/>
              </a:buClr>
              <a:buSzPts val="1100"/>
            </a:pPr>
            <a:r>
              <a:rPr lang="en-US" sz="1400" dirty="0">
                <a:sym typeface="Arial"/>
              </a:rPr>
              <a:t>Idaho do ranks first in the state rankings with more providers, however, We can see that its score for each provides is relatively scattered, the gap between the first and the last is still very large. </a:t>
            </a:r>
          </a:p>
          <a:p>
            <a:pPr marL="285750" indent="-285750">
              <a:lnSpc>
                <a:spcPct val="105000"/>
              </a:lnSpc>
              <a:buClr>
                <a:schemeClr val="dk1"/>
              </a:buClr>
              <a:buSzPts val="1100"/>
            </a:pPr>
            <a:r>
              <a:rPr lang="en-US" sz="1400" dirty="0">
                <a:sym typeface="Arial"/>
              </a:rPr>
              <a:t>Alaska performed more consistently despite having relatively few providers, ranking third among the states.</a:t>
            </a:r>
          </a:p>
          <a:p>
            <a:pPr marL="285750" indent="-285750">
              <a:lnSpc>
                <a:spcPct val="100000"/>
              </a:lnSpc>
            </a:pPr>
            <a:endParaRPr sz="1200" dirty="0">
              <a:sym typeface="Arial"/>
            </a:endParaRPr>
          </a:p>
        </p:txBody>
      </p:sp>
      <p:pic>
        <p:nvPicPr>
          <p:cNvPr id="4" name="Graphic 3">
            <a:extLst>
              <a:ext uri="{FF2B5EF4-FFF2-40B4-BE49-F238E27FC236}">
                <a16:creationId xmlns:a16="http://schemas.microsoft.com/office/drawing/2014/main" id="{501CDAC2-2CEF-8646-A6DE-40B2FA5ED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9946" y="883128"/>
            <a:ext cx="6249950" cy="3173803"/>
          </a:xfrm>
          <a:prstGeom prst="rect">
            <a:avLst/>
          </a:prstGeom>
        </p:spPr>
      </p:pic>
      <p:sp>
        <p:nvSpPr>
          <p:cNvPr id="10" name="Google Shape;124;p19">
            <a:extLst>
              <a:ext uri="{FF2B5EF4-FFF2-40B4-BE49-F238E27FC236}">
                <a16:creationId xmlns:a16="http://schemas.microsoft.com/office/drawing/2014/main" id="{BC89DA5C-95EE-3149-8EBA-F62F860B9A95}"/>
              </a:ext>
            </a:extLst>
          </p:cNvPr>
          <p:cNvSpPr/>
          <p:nvPr/>
        </p:nvSpPr>
        <p:spPr>
          <a:xfrm>
            <a:off x="1447025" y="1209650"/>
            <a:ext cx="1385400" cy="2682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Recommendations</a:t>
            </a:r>
            <a:endParaRPr dirty="0"/>
          </a:p>
        </p:txBody>
      </p:sp>
      <p:sp>
        <p:nvSpPr>
          <p:cNvPr id="130" name="Google Shape;130;p20"/>
          <p:cNvSpPr txBox="1">
            <a:spLocks noGrp="1"/>
          </p:cNvSpPr>
          <p:nvPr>
            <p:ph type="body" idx="1"/>
          </p:nvPr>
        </p:nvSpPr>
        <p:spPr>
          <a:xfrm>
            <a:off x="311700" y="961525"/>
            <a:ext cx="8520600" cy="3746834"/>
          </a:xfrm>
          <a:prstGeom prst="rect">
            <a:avLst/>
          </a:prstGeom>
        </p:spPr>
        <p:txBody>
          <a:bodyPr spcFirstLastPara="1" wrap="square" lIns="91425" tIns="91425" rIns="91425" bIns="91425" anchor="t" anchorCtr="0">
            <a:normAutofit lnSpcReduction="10000"/>
          </a:bodyPr>
          <a:lstStyle/>
          <a:p>
            <a:pPr marL="457200" lvl="0" indent="-325755" algn="l" rtl="0">
              <a:spcBef>
                <a:spcPts val="0"/>
              </a:spcBef>
              <a:spcAft>
                <a:spcPts val="0"/>
              </a:spcAft>
              <a:buSzPct val="100000"/>
              <a:buChar char="-"/>
            </a:pPr>
            <a:r>
              <a:rPr lang="en" dirty="0"/>
              <a:t>Which three PCPs would you recommend?</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r>
              <a:rPr lang="en" sz="1500" dirty="0"/>
              <a:t>I recommend interviewing the top 3 </a:t>
            </a:r>
            <a:r>
              <a:rPr lang="en-US" sz="1500" dirty="0"/>
              <a:t>CSAT</a:t>
            </a:r>
            <a:r>
              <a:rPr lang="en" sz="1500" dirty="0"/>
              <a:t> providers and understanding why they have a high </a:t>
            </a:r>
            <a:r>
              <a:rPr lang="en-US" sz="1500" dirty="0"/>
              <a:t>CSAT</a:t>
            </a:r>
            <a:r>
              <a:rPr lang="en" sz="1500" dirty="0"/>
              <a:t>. 2 providers from ID and 1 provider from FL. (especially provider ID 1730452909, 14 out of 30 people gave this provider a 5 star rating!)</a:t>
            </a:r>
            <a:endParaRPr sz="1500" dirty="0"/>
          </a:p>
          <a:p>
            <a:pPr marL="457200" lvl="0" indent="-325755" algn="l" rtl="0">
              <a:spcBef>
                <a:spcPts val="1200"/>
              </a:spcBef>
              <a:spcAft>
                <a:spcPts val="0"/>
              </a:spcAft>
              <a:buSzPct val="100000"/>
              <a:buChar char="-"/>
            </a:pPr>
            <a:r>
              <a:rPr lang="en" dirty="0"/>
              <a:t>Further Exploration for v2:</a:t>
            </a:r>
            <a:endParaRPr dirty="0"/>
          </a:p>
          <a:p>
            <a:pPr marL="914400" lvl="1" indent="-304165" algn="l" rtl="0">
              <a:spcBef>
                <a:spcPts val="0"/>
              </a:spcBef>
              <a:spcAft>
                <a:spcPts val="0"/>
              </a:spcAft>
              <a:buSzPct val="100000"/>
              <a:buChar char="-"/>
            </a:pPr>
            <a:r>
              <a:rPr lang="en" sz="1500" dirty="0"/>
              <a:t>Member retention rate, how long has this member been with this provider?</a:t>
            </a:r>
            <a:endParaRPr sz="1500" dirty="0"/>
          </a:p>
          <a:p>
            <a:pPr marL="914400" lvl="1" indent="-304165" algn="l" rtl="0">
              <a:spcBef>
                <a:spcPts val="0"/>
              </a:spcBef>
              <a:spcAft>
                <a:spcPts val="0"/>
              </a:spcAft>
              <a:buSzPct val="100000"/>
              <a:buChar char="-"/>
            </a:pPr>
            <a:r>
              <a:rPr lang="en-US" sz="1500" dirty="0"/>
              <a:t>W</a:t>
            </a:r>
            <a:r>
              <a:rPr lang="en" sz="1500" dirty="0"/>
              <a:t>hat is the impact of having a more average number of providers for each states?</a:t>
            </a:r>
            <a:endParaRPr sz="1500" dirty="0"/>
          </a:p>
        </p:txBody>
      </p:sp>
      <p:pic>
        <p:nvPicPr>
          <p:cNvPr id="132" name="Google Shape;132;p20"/>
          <p:cNvPicPr preferRelativeResize="0"/>
          <p:nvPr/>
        </p:nvPicPr>
        <p:blipFill>
          <a:blip r:embed="rId3">
            <a:alphaModFix/>
          </a:blip>
          <a:stretch>
            <a:fillRect/>
          </a:stretch>
        </p:blipFill>
        <p:spPr>
          <a:xfrm>
            <a:off x="904049" y="1415725"/>
            <a:ext cx="3501850" cy="115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AAD0-E3B4-C246-8D5C-07D7A90EBE1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30503030"/>
      </p:ext>
    </p:extLst>
  </p:cSld>
  <p:clrMapOvr>
    <a:masterClrMapping/>
  </p:clrMapOvr>
</p:sld>
</file>

<file path=ppt/theme/theme1.xml><?xml version="1.0" encoding="utf-8"?>
<a:theme xmlns:a="http://schemas.openxmlformats.org/drawingml/2006/main" name="Trop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562</Words>
  <Application>Microsoft Macintosh PowerPoint</Application>
  <PresentationFormat>On-screen Show (16:9)</PresentationFormat>
  <Paragraphs>37</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PT Sans Narrow</vt:lpstr>
      <vt:lpstr>Arial</vt:lpstr>
      <vt:lpstr>Open Sans</vt:lpstr>
      <vt:lpstr>Tropic</vt:lpstr>
      <vt:lpstr>Best Customer Service PCP Interview Program</vt:lpstr>
      <vt:lpstr>Problem</vt:lpstr>
      <vt:lpstr>Overview of Active Member *current (as of 12/31/18) </vt:lpstr>
      <vt:lpstr>Distribution of Current Active Member by State *current (as of 12/31/18)</vt:lpstr>
      <vt:lpstr>[ Number of positive responses (rating = 5) / Number of total responses ] x 100 = CSAT(%)</vt:lpstr>
      <vt:lpstr>Rating By States</vt:lpstr>
      <vt:lpstr>CSAT by Provider</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Customer Service PCP Interview Program</dc:title>
  <cp:lastModifiedBy>Microsoft Office User</cp:lastModifiedBy>
  <cp:revision>8</cp:revision>
  <dcterms:modified xsi:type="dcterms:W3CDTF">2023-02-15T03:00:47Z</dcterms:modified>
</cp:coreProperties>
</file>