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14"/>
  </p:notesMasterIdLst>
  <p:sldIdLst>
    <p:sldId id="256" r:id="rId2"/>
    <p:sldId id="257" r:id="rId3"/>
    <p:sldId id="259" r:id="rId4"/>
    <p:sldId id="260" r:id="rId5"/>
    <p:sldId id="261" r:id="rId6"/>
    <p:sldId id="262" r:id="rId7"/>
    <p:sldId id="264" r:id="rId8"/>
    <p:sldId id="265" r:id="rId9"/>
    <p:sldId id="266" r:id="rId10"/>
    <p:sldId id="263" r:id="rId11"/>
    <p:sldId id="25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1CC44-7D89-40F3-A802-150F75D802C2}" type="datetimeFigureOut">
              <a:rPr lang="en-GB" smtClean="0"/>
              <a:t>14/12/2024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E2411-5789-44E3-8F16-75E6CFC3EA5E}" type="slidenum">
              <a:rPr lang="en-GB" smtClean="0"/>
              <a:t>‹#›</a:t>
            </a:fld>
            <a:endParaRPr lang="en-GB"/>
          </a:p>
        </p:txBody>
      </p:sp>
    </p:spTree>
    <p:extLst>
      <p:ext uri="{BB962C8B-B14F-4D97-AF65-F5344CB8AC3E}">
        <p14:creationId xmlns:p14="http://schemas.microsoft.com/office/powerpoint/2010/main" val="16775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9E2411-5789-44E3-8F16-75E6CFC3EA5E}" type="slidenum">
              <a:rPr lang="en-GB" smtClean="0"/>
              <a:t>5</a:t>
            </a:fld>
            <a:endParaRPr lang="en-GB"/>
          </a:p>
        </p:txBody>
      </p:sp>
    </p:spTree>
    <p:extLst>
      <p:ext uri="{BB962C8B-B14F-4D97-AF65-F5344CB8AC3E}">
        <p14:creationId xmlns:p14="http://schemas.microsoft.com/office/powerpoint/2010/main" val="2302299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30100-72A1-B3EB-24DE-8F2765D4EB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CAAC3-8757-C3ED-020B-EBB1E1460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F27BD8-BD59-0756-0AFF-CA940F8182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DDB8639-C0C8-1FA5-9330-F5F387FE179D}"/>
              </a:ext>
            </a:extLst>
          </p:cNvPr>
          <p:cNvSpPr>
            <a:spLocks noGrp="1"/>
          </p:cNvSpPr>
          <p:nvPr>
            <p:ph type="sldNum" sz="quarter" idx="5"/>
          </p:nvPr>
        </p:nvSpPr>
        <p:spPr/>
        <p:txBody>
          <a:bodyPr/>
          <a:lstStyle/>
          <a:p>
            <a:fld id="{9C9E2411-5789-44E3-8F16-75E6CFC3EA5E}" type="slidenum">
              <a:rPr lang="en-GB" smtClean="0"/>
              <a:t>6</a:t>
            </a:fld>
            <a:endParaRPr lang="en-GB"/>
          </a:p>
        </p:txBody>
      </p:sp>
    </p:spTree>
    <p:extLst>
      <p:ext uri="{BB962C8B-B14F-4D97-AF65-F5344CB8AC3E}">
        <p14:creationId xmlns:p14="http://schemas.microsoft.com/office/powerpoint/2010/main" val="11231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9AAB4-2EA7-57D4-5413-33167A040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16990-3D4A-C5B4-E2D3-87464493A4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B4BD63-AF22-81B6-E85F-03CD2D4402C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9E64002-0B06-6951-D8C0-4B4756F45BD3}"/>
              </a:ext>
            </a:extLst>
          </p:cNvPr>
          <p:cNvSpPr>
            <a:spLocks noGrp="1"/>
          </p:cNvSpPr>
          <p:nvPr>
            <p:ph type="sldNum" sz="quarter" idx="5"/>
          </p:nvPr>
        </p:nvSpPr>
        <p:spPr/>
        <p:txBody>
          <a:bodyPr/>
          <a:lstStyle/>
          <a:p>
            <a:fld id="{9C9E2411-5789-44E3-8F16-75E6CFC3EA5E}" type="slidenum">
              <a:rPr lang="en-GB" smtClean="0"/>
              <a:t>7</a:t>
            </a:fld>
            <a:endParaRPr lang="en-GB"/>
          </a:p>
        </p:txBody>
      </p:sp>
    </p:spTree>
    <p:extLst>
      <p:ext uri="{BB962C8B-B14F-4D97-AF65-F5344CB8AC3E}">
        <p14:creationId xmlns:p14="http://schemas.microsoft.com/office/powerpoint/2010/main" val="377979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B86F7-972F-9125-1ED6-02535CC7D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5C39A-96C0-944E-8BE7-E86903E50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4B61C3-D9A0-C4E5-1D3C-0D2287314CB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5C9C480-AA6D-C353-CA72-8B9793ACB10C}"/>
              </a:ext>
            </a:extLst>
          </p:cNvPr>
          <p:cNvSpPr>
            <a:spLocks noGrp="1"/>
          </p:cNvSpPr>
          <p:nvPr>
            <p:ph type="sldNum" sz="quarter" idx="5"/>
          </p:nvPr>
        </p:nvSpPr>
        <p:spPr/>
        <p:txBody>
          <a:bodyPr/>
          <a:lstStyle/>
          <a:p>
            <a:fld id="{9C9E2411-5789-44E3-8F16-75E6CFC3EA5E}" type="slidenum">
              <a:rPr lang="en-GB" smtClean="0"/>
              <a:t>8</a:t>
            </a:fld>
            <a:endParaRPr lang="en-GB"/>
          </a:p>
        </p:txBody>
      </p:sp>
    </p:spTree>
    <p:extLst>
      <p:ext uri="{BB962C8B-B14F-4D97-AF65-F5344CB8AC3E}">
        <p14:creationId xmlns:p14="http://schemas.microsoft.com/office/powerpoint/2010/main" val="7650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C767F-8647-B431-E025-4D16156946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A0DC5-6BB1-0602-7B55-D0A2609008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594F07-C7DD-0116-0718-06D304C75EF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F813A20-E8B8-750F-EDA4-F1C19722D036}"/>
              </a:ext>
            </a:extLst>
          </p:cNvPr>
          <p:cNvSpPr>
            <a:spLocks noGrp="1"/>
          </p:cNvSpPr>
          <p:nvPr>
            <p:ph type="sldNum" sz="quarter" idx="5"/>
          </p:nvPr>
        </p:nvSpPr>
        <p:spPr/>
        <p:txBody>
          <a:bodyPr/>
          <a:lstStyle/>
          <a:p>
            <a:fld id="{9C9E2411-5789-44E3-8F16-75E6CFC3EA5E}" type="slidenum">
              <a:rPr lang="en-GB" smtClean="0"/>
              <a:t>9</a:t>
            </a:fld>
            <a:endParaRPr lang="en-GB"/>
          </a:p>
        </p:txBody>
      </p:sp>
    </p:spTree>
    <p:extLst>
      <p:ext uri="{BB962C8B-B14F-4D97-AF65-F5344CB8AC3E}">
        <p14:creationId xmlns:p14="http://schemas.microsoft.com/office/powerpoint/2010/main" val="380899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46CFC-F380-4255-6F91-2CCE2ADCB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598D9-091B-AC1C-EC7F-8B3AFCDD9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FA7D2-BAE2-9591-21F1-7BF1E7C4B44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8473058-A477-591C-41A9-7A097E5569F0}"/>
              </a:ext>
            </a:extLst>
          </p:cNvPr>
          <p:cNvSpPr>
            <a:spLocks noGrp="1"/>
          </p:cNvSpPr>
          <p:nvPr>
            <p:ph type="sldNum" sz="quarter" idx="5"/>
          </p:nvPr>
        </p:nvSpPr>
        <p:spPr/>
        <p:txBody>
          <a:bodyPr/>
          <a:lstStyle/>
          <a:p>
            <a:fld id="{9C9E2411-5789-44E3-8F16-75E6CFC3EA5E}" type="slidenum">
              <a:rPr lang="en-GB" smtClean="0"/>
              <a:t>10</a:t>
            </a:fld>
            <a:endParaRPr lang="en-GB"/>
          </a:p>
        </p:txBody>
      </p:sp>
    </p:spTree>
    <p:extLst>
      <p:ext uri="{BB962C8B-B14F-4D97-AF65-F5344CB8AC3E}">
        <p14:creationId xmlns:p14="http://schemas.microsoft.com/office/powerpoint/2010/main" val="369782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5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300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501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625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374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70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920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748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988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089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197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528091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pointing at a computer&#10;&#10;Description automatically generated">
            <a:extLst>
              <a:ext uri="{FF2B5EF4-FFF2-40B4-BE49-F238E27FC236}">
                <a16:creationId xmlns:a16="http://schemas.microsoft.com/office/drawing/2014/main" id="{B79E41CB-0DFF-0856-B373-37731B8A205C}"/>
              </a:ext>
            </a:extLst>
          </p:cNvPr>
          <p:cNvPicPr>
            <a:picLocks noChangeAspect="1"/>
          </p:cNvPicPr>
          <p:nvPr/>
        </p:nvPicPr>
        <p:blipFill>
          <a:blip r:embed="rId2">
            <a:extLst>
              <a:ext uri="{28A0092B-C50C-407E-A947-70E740481C1C}">
                <a14:useLocalDpi xmlns:a14="http://schemas.microsoft.com/office/drawing/2010/main" val="0"/>
              </a:ext>
            </a:extLst>
          </a:blip>
          <a:srcRect t="431" r="-1" b="20454"/>
          <a:stretch/>
        </p:blipFill>
        <p:spPr>
          <a:xfrm>
            <a:off x="20" y="10"/>
            <a:ext cx="8668492" cy="6857990"/>
          </a:xfrm>
          <a:prstGeom prst="rect">
            <a:avLst/>
          </a:prstGeom>
        </p:spPr>
      </p:pic>
      <p:sp>
        <p:nvSpPr>
          <p:cNvPr id="61" name="Rectangle 6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7A33B5-336F-B06E-C68B-AF9714696E03}"/>
              </a:ext>
            </a:extLst>
          </p:cNvPr>
          <p:cNvSpPr>
            <a:spLocks noGrp="1"/>
          </p:cNvSpPr>
          <p:nvPr>
            <p:ph type="ctrTitle"/>
          </p:nvPr>
        </p:nvSpPr>
        <p:spPr>
          <a:xfrm>
            <a:off x="7848600" y="1122363"/>
            <a:ext cx="4023360" cy="3204134"/>
          </a:xfrm>
        </p:spPr>
        <p:txBody>
          <a:bodyPr anchor="b">
            <a:normAutofit/>
          </a:bodyPr>
          <a:lstStyle/>
          <a:p>
            <a:r>
              <a:rPr lang="en-GB" sz="4400" dirty="0"/>
              <a:t>Customer Segmentation and </a:t>
            </a:r>
            <a:r>
              <a:rPr lang="en-GB" sz="4400"/>
              <a:t>Behavior</a:t>
            </a:r>
            <a:r>
              <a:rPr lang="en-GB" sz="4400" dirty="0"/>
              <a:t> Analysis </a:t>
            </a:r>
          </a:p>
        </p:txBody>
      </p:sp>
      <p:sp>
        <p:nvSpPr>
          <p:cNvPr id="3" name="Subtitle 2">
            <a:extLst>
              <a:ext uri="{FF2B5EF4-FFF2-40B4-BE49-F238E27FC236}">
                <a16:creationId xmlns:a16="http://schemas.microsoft.com/office/drawing/2014/main" id="{38EBFFF6-12DA-DD5B-89E3-DCCCFA306B69}"/>
              </a:ext>
            </a:extLst>
          </p:cNvPr>
          <p:cNvSpPr>
            <a:spLocks noGrp="1"/>
          </p:cNvSpPr>
          <p:nvPr>
            <p:ph type="subTitle" idx="1"/>
          </p:nvPr>
        </p:nvSpPr>
        <p:spPr>
          <a:xfrm>
            <a:off x="7848600" y="4872922"/>
            <a:ext cx="4023360" cy="1208141"/>
          </a:xfrm>
        </p:spPr>
        <p:txBody>
          <a:bodyPr>
            <a:normAutofit/>
          </a:bodyPr>
          <a:lstStyle/>
          <a:p>
            <a:r>
              <a:rPr lang="en-GB" sz="2000"/>
              <a:t>Data Analyst Intern Task </a:t>
            </a:r>
          </a:p>
          <a:p>
            <a:r>
              <a:rPr lang="en-GB" sz="2000"/>
              <a:t>Prepared by: Christine Gabriel</a:t>
            </a:r>
          </a:p>
        </p:txBody>
      </p:sp>
      <p:sp>
        <p:nvSpPr>
          <p:cNvPr id="63" name="Rectangle 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E7B6EAB0-9AE3-BD30-1F39-37D6CE61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Tree>
    <p:extLst>
      <p:ext uri="{BB962C8B-B14F-4D97-AF65-F5344CB8AC3E}">
        <p14:creationId xmlns:p14="http://schemas.microsoft.com/office/powerpoint/2010/main" val="342538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CEF98F-8088-8AFD-CF70-41C4A60E2883}"/>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55F1E145-A57C-260C-7ED1-CAA27C561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4BAEE-FC21-D1FB-B014-EB0357B178CF}"/>
              </a:ext>
            </a:extLst>
          </p:cNvPr>
          <p:cNvSpPr>
            <a:spLocks noGrp="1"/>
          </p:cNvSpPr>
          <p:nvPr>
            <p:ph type="ctrTitle"/>
          </p:nvPr>
        </p:nvSpPr>
        <p:spPr>
          <a:xfrm>
            <a:off x="477981" y="2272415"/>
            <a:ext cx="4023360" cy="2094484"/>
          </a:xfrm>
        </p:spPr>
        <p:txBody>
          <a:bodyPr vert="horz" lIns="91440" tIns="45720" rIns="91440" bIns="45720" rtlCol="0" anchor="b">
            <a:noAutofit/>
          </a:bodyPr>
          <a:lstStyle/>
          <a:p>
            <a:r>
              <a:rPr lang="en-GB" sz="1600" b="1" dirty="0"/>
              <a:t>Average Spending by Segment</a:t>
            </a:r>
            <a:r>
              <a:rPr lang="en-GB" sz="1600" dirty="0"/>
              <a:t>: </a:t>
            </a:r>
            <a:br>
              <a:rPr lang="en-GB" sz="1600" dirty="0"/>
            </a:br>
            <a:br>
              <a:rPr lang="en-GB" sz="1600" dirty="0"/>
            </a:br>
            <a:r>
              <a:rPr lang="en-GB" sz="1600" dirty="0"/>
              <a:t>A horizontal bar chart showing average spending per customer segment:</a:t>
            </a:r>
            <a:br>
              <a:rPr lang="en-GB" sz="1600" dirty="0"/>
            </a:br>
            <a:r>
              <a:rPr lang="en-GB" sz="1600" b="1" dirty="0"/>
              <a:t>High-Value</a:t>
            </a:r>
            <a:r>
              <a:rPr lang="en-GB" sz="1600" dirty="0"/>
              <a:t> customers exhibit the highest average spending.</a:t>
            </a:r>
            <a:br>
              <a:rPr lang="en-GB" sz="1600" dirty="0"/>
            </a:br>
            <a:r>
              <a:rPr lang="en-GB" sz="1600" b="1" dirty="0"/>
              <a:t>Medium-Value</a:t>
            </a:r>
            <a:r>
              <a:rPr lang="en-GB" sz="1600" dirty="0"/>
              <a:t> and </a:t>
            </a:r>
            <a:r>
              <a:rPr lang="en-GB" sz="1600" b="1" dirty="0"/>
              <a:t>Low-Value</a:t>
            </a:r>
            <a:r>
              <a:rPr lang="en-GB" sz="1600" dirty="0"/>
              <a:t> customers have progressively lower spending averages.</a:t>
            </a:r>
          </a:p>
        </p:txBody>
      </p:sp>
      <p:sp>
        <p:nvSpPr>
          <p:cNvPr id="135" name="Rectangle 134">
            <a:extLst>
              <a:ext uri="{FF2B5EF4-FFF2-40B4-BE49-F238E27FC236}">
                <a16:creationId xmlns:a16="http://schemas.microsoft.com/office/drawing/2014/main" id="{CA399724-3A68-0C1E-089A-C1362061E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A8E42DEB-65FB-E327-EAF7-931DB863E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46E709C1-E772-7EE2-7816-7690474FF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536614F-32A6-669B-D5A2-FB021A93EDFB}"/>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610366" y="381163"/>
            <a:ext cx="7469560" cy="609652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7052256-B50B-37FB-D6BC-BCE2979D2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347" y="3363125"/>
            <a:ext cx="4500348" cy="267142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2952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F7AB3-A5BF-CB1C-D4B7-AD20CBB117F8}"/>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2001E-FA80-BB71-E7B8-A91EB9AFE8E0}"/>
              </a:ext>
            </a:extLst>
          </p:cNvPr>
          <p:cNvSpPr>
            <a:spLocks noGrp="1"/>
          </p:cNvSpPr>
          <p:nvPr>
            <p:ph type="ctrTitle"/>
          </p:nvPr>
        </p:nvSpPr>
        <p:spPr>
          <a:xfrm>
            <a:off x="757394" y="1083607"/>
            <a:ext cx="10674163" cy="4985239"/>
          </a:xfrm>
        </p:spPr>
        <p:txBody>
          <a:bodyPr vert="horz" lIns="91440" tIns="45720" rIns="91440" bIns="45720" rtlCol="0" anchor="t">
            <a:normAutofit fontScale="90000"/>
          </a:bodyPr>
          <a:lstStyle/>
          <a:p>
            <a:r>
              <a:rPr lang="en-GB" sz="2400" b="1" dirty="0"/>
              <a:t>1.Low-Value Customers : </a:t>
            </a:r>
            <a:r>
              <a:rPr lang="en-GB" sz="2400" dirty="0"/>
              <a:t>How can we make them buy more often or spend more? </a:t>
            </a:r>
            <a:br>
              <a:rPr lang="en-GB" sz="2400" dirty="0"/>
            </a:br>
            <a:r>
              <a:rPr lang="en-GB" sz="2400" b="1" dirty="0"/>
              <a:t>Strategy</a:t>
            </a:r>
            <a:r>
              <a:rPr lang="en-GB" sz="2400" dirty="0"/>
              <a:t>: Use discounts or special offers that expire within a month (e.g., “10% off your next purchase if made within 30 days”).</a:t>
            </a:r>
            <a:br>
              <a:rPr lang="en-GB" sz="2400" dirty="0"/>
            </a:br>
            <a:br>
              <a:rPr lang="en-GB" sz="2400" dirty="0"/>
            </a:br>
            <a:r>
              <a:rPr lang="en-GB" sz="2400" b="1" dirty="0"/>
              <a:t>2. Medium-Value Customers: </a:t>
            </a:r>
            <a:r>
              <a:rPr lang="en-GB" sz="2400" dirty="0"/>
              <a:t>What will encourage them to move to the high-value category?</a:t>
            </a:r>
            <a:br>
              <a:rPr lang="en-GB" sz="2400" b="1" dirty="0"/>
            </a:br>
            <a:r>
              <a:rPr lang="en-GB" sz="2400" b="1" dirty="0"/>
              <a:t>Strategy</a:t>
            </a:r>
            <a:r>
              <a:rPr lang="en-GB" sz="2400" dirty="0"/>
              <a:t>: Provide incentives for spending above a certain threshold. For example, “Spend $300 this week and receive a $50 voucher.”</a:t>
            </a:r>
            <a:br>
              <a:rPr lang="en-GB" sz="2400" dirty="0"/>
            </a:br>
            <a:br>
              <a:rPr lang="en-GB" sz="2400" dirty="0"/>
            </a:br>
            <a:r>
              <a:rPr lang="en-GB" sz="2400" b="1" dirty="0"/>
              <a:t>3. High-Value Customers : </a:t>
            </a:r>
            <a:r>
              <a:rPr lang="en-GB" sz="2400" dirty="0"/>
              <a:t>How can we increase their spending even further?</a:t>
            </a:r>
            <a:br>
              <a:rPr lang="en-GB" sz="2400" b="1" dirty="0"/>
            </a:br>
            <a:r>
              <a:rPr lang="en-GB" sz="2400" b="1" dirty="0"/>
              <a:t>Strategy</a:t>
            </a:r>
            <a:r>
              <a:rPr lang="en-GB" sz="2400" dirty="0"/>
              <a:t>: Create exclusive VIP programs with personalized experiences. Offer premium products and early access to sales to keep them engaged and encourage even higher spending.</a:t>
            </a:r>
            <a:br>
              <a:rPr lang="en-GB" sz="2400" dirty="0"/>
            </a:br>
            <a:endParaRPr lang="en-GB" sz="2400" dirty="0"/>
          </a:p>
        </p:txBody>
      </p:sp>
      <p:sp>
        <p:nvSpPr>
          <p:cNvPr id="76" name="Rectangle 75">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1D1043BD-4664-2ED7-0AD6-9BCC5486E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
        <p:nvSpPr>
          <p:cNvPr id="7" name="TextBox 6">
            <a:extLst>
              <a:ext uri="{FF2B5EF4-FFF2-40B4-BE49-F238E27FC236}">
                <a16:creationId xmlns:a16="http://schemas.microsoft.com/office/drawing/2014/main" id="{40BA4B06-3971-82AA-90C1-1F75BF609EE9}"/>
              </a:ext>
            </a:extLst>
          </p:cNvPr>
          <p:cNvSpPr txBox="1"/>
          <p:nvPr/>
        </p:nvSpPr>
        <p:spPr>
          <a:xfrm>
            <a:off x="466344" y="432578"/>
            <a:ext cx="4068849" cy="523220"/>
          </a:xfrm>
          <a:prstGeom prst="rect">
            <a:avLst/>
          </a:prstGeom>
          <a:noFill/>
        </p:spPr>
        <p:txBody>
          <a:bodyPr wrap="square" rtlCol="0">
            <a:spAutoFit/>
          </a:bodyPr>
          <a:lstStyle/>
          <a:p>
            <a:r>
              <a:rPr lang="en-GB" sz="2800" b="1" dirty="0"/>
              <a:t>Recommendations</a:t>
            </a:r>
          </a:p>
        </p:txBody>
      </p:sp>
    </p:spTree>
    <p:extLst>
      <p:ext uri="{BB962C8B-B14F-4D97-AF65-F5344CB8AC3E}">
        <p14:creationId xmlns:p14="http://schemas.microsoft.com/office/powerpoint/2010/main" val="3026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3F294E-DBE8-C83E-C794-B007638AB3C3}"/>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D4651FF8-1F10-0AB7-49F0-978701972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2687644F-3E4E-9C97-DFDC-D3F7A2B6A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1327E4-876D-17E9-899F-FB20CE6D1032}"/>
              </a:ext>
            </a:extLst>
          </p:cNvPr>
          <p:cNvSpPr>
            <a:spLocks noGrp="1"/>
          </p:cNvSpPr>
          <p:nvPr>
            <p:ph type="ctrTitle"/>
          </p:nvPr>
        </p:nvSpPr>
        <p:spPr>
          <a:xfrm>
            <a:off x="2006758" y="1269995"/>
            <a:ext cx="8178484" cy="2570656"/>
          </a:xfrm>
        </p:spPr>
        <p:txBody>
          <a:bodyPr anchor="ctr">
            <a:normAutofit/>
          </a:bodyPr>
          <a:lstStyle/>
          <a:p>
            <a:pPr algn="ctr"/>
            <a:r>
              <a:rPr lang="en-GB" sz="4100"/>
              <a:t>Thank you for your attention! Do you have any questions about dashboard, insights, or recommendations?</a:t>
            </a:r>
          </a:p>
        </p:txBody>
      </p:sp>
      <p:sp>
        <p:nvSpPr>
          <p:cNvPr id="72" name="Rectangle 71">
            <a:extLst>
              <a:ext uri="{FF2B5EF4-FFF2-40B4-BE49-F238E27FC236}">
                <a16:creationId xmlns:a16="http://schemas.microsoft.com/office/drawing/2014/main" id="{38058123-00F3-558B-D353-674B7B9B1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09211104-5508-9F53-82C5-732E80D7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5854064"/>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728C3AB3-CD27-F0FA-DD5A-52BD3D59E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Tree>
    <p:extLst>
      <p:ext uri="{BB962C8B-B14F-4D97-AF65-F5344CB8AC3E}">
        <p14:creationId xmlns:p14="http://schemas.microsoft.com/office/powerpoint/2010/main" val="23210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4651FF8-1F10-0AB7-49F0-978701972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2687644F-3E4E-9C97-DFDC-D3F7A2B6A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A33B5-336F-B06E-C68B-AF9714696E03}"/>
              </a:ext>
            </a:extLst>
          </p:cNvPr>
          <p:cNvSpPr>
            <a:spLocks noGrp="1"/>
          </p:cNvSpPr>
          <p:nvPr>
            <p:ph type="ctrTitle"/>
          </p:nvPr>
        </p:nvSpPr>
        <p:spPr>
          <a:xfrm>
            <a:off x="2006758" y="1269995"/>
            <a:ext cx="8178484" cy="2570656"/>
          </a:xfrm>
        </p:spPr>
        <p:txBody>
          <a:bodyPr anchor="ctr">
            <a:normAutofit fontScale="90000"/>
          </a:bodyPr>
          <a:lstStyle/>
          <a:p>
            <a:pPr algn="ctr"/>
            <a:r>
              <a:rPr lang="en-GB" sz="2600" dirty="0"/>
              <a:t>The goal of the customer segmentation analysis is to group customers based on their purchasing </a:t>
            </a:r>
            <a:r>
              <a:rPr lang="en-GB" sz="2600" dirty="0" err="1"/>
              <a:t>behaviors</a:t>
            </a:r>
            <a:r>
              <a:rPr lang="en-GB" sz="2600" dirty="0"/>
              <a:t> and  spending score.</a:t>
            </a:r>
            <a:br>
              <a:rPr lang="en-GB" sz="2600" dirty="0"/>
            </a:br>
            <a:r>
              <a:rPr lang="en-GB" sz="2600" dirty="0"/>
              <a:t> By identifying distinct customer segments, businesses can tailor marketing strategies, improve customer targeting, and optimize product offerings to increase customer satisfaction and maximize profits. </a:t>
            </a:r>
          </a:p>
        </p:txBody>
      </p:sp>
      <p:sp>
        <p:nvSpPr>
          <p:cNvPr id="62" name="Rectangle 61">
            <a:extLst>
              <a:ext uri="{FF2B5EF4-FFF2-40B4-BE49-F238E27FC236}">
                <a16:creationId xmlns:a16="http://schemas.microsoft.com/office/drawing/2014/main" id="{38058123-00F3-558B-D353-674B7B9B1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09211104-5508-9F53-82C5-732E80D7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5854064"/>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E7B6EAB0-9AE3-BD30-1F39-37D6CE618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Tree>
    <p:extLst>
      <p:ext uri="{BB962C8B-B14F-4D97-AF65-F5344CB8AC3E}">
        <p14:creationId xmlns:p14="http://schemas.microsoft.com/office/powerpoint/2010/main" val="162289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5E21A-9501-0DDE-B23F-DA35567DDFBA}"/>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632254-25A6-F16F-2A70-9500E75A26A2}"/>
              </a:ext>
            </a:extLst>
          </p:cNvPr>
          <p:cNvSpPr>
            <a:spLocks noGrp="1"/>
          </p:cNvSpPr>
          <p:nvPr>
            <p:ph type="ctrTitle"/>
          </p:nvPr>
        </p:nvSpPr>
        <p:spPr>
          <a:xfrm>
            <a:off x="841246" y="978619"/>
            <a:ext cx="5991244" cy="1106424"/>
          </a:xfrm>
        </p:spPr>
        <p:txBody>
          <a:bodyPr vert="horz" lIns="91440" tIns="45720" rIns="91440" bIns="45720" rtlCol="0" anchor="ctr">
            <a:normAutofit/>
          </a:bodyPr>
          <a:lstStyle/>
          <a:p>
            <a:r>
              <a:rPr lang="en-US" sz="3200"/>
              <a:t>Data Cleaning </a:t>
            </a:r>
          </a:p>
        </p:txBody>
      </p:sp>
      <p:sp>
        <p:nvSpPr>
          <p:cNvPr id="78" name="Rectangle 7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C26BF367-CE45-ECE2-58B5-39C5AEE3E375}"/>
              </a:ext>
            </a:extLst>
          </p:cNvPr>
          <p:cNvSpPr txBox="1">
            <a:spLocks/>
          </p:cNvSpPr>
          <p:nvPr/>
        </p:nvSpPr>
        <p:spPr>
          <a:xfrm>
            <a:off x="841248" y="2252870"/>
            <a:ext cx="5993892" cy="356025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marL="514350" indent="-228600">
              <a:lnSpc>
                <a:spcPct val="110000"/>
              </a:lnSpc>
              <a:spcAft>
                <a:spcPts val="600"/>
              </a:spcAft>
              <a:buFont typeface="Arial" panose="020B0604020202020204" pitchFamily="34" charset="0"/>
              <a:buChar char="•"/>
            </a:pPr>
            <a:r>
              <a:rPr lang="en-US" sz="1800" dirty="0">
                <a:latin typeface="+mn-lt"/>
                <a:ea typeface="+mn-ea"/>
                <a:cs typeface="+mn-cs"/>
              </a:rPr>
              <a:t>Checking missing values.</a:t>
            </a:r>
          </a:p>
          <a:p>
            <a:pPr marL="514350" indent="-228600">
              <a:lnSpc>
                <a:spcPct val="110000"/>
              </a:lnSpc>
              <a:spcAft>
                <a:spcPts val="600"/>
              </a:spcAft>
              <a:buFont typeface="Arial" panose="020B0604020202020204" pitchFamily="34" charset="0"/>
              <a:buChar char="•"/>
            </a:pPr>
            <a:r>
              <a:rPr lang="en-US" sz="1800" dirty="0">
                <a:latin typeface="+mn-lt"/>
                <a:ea typeface="+mn-ea"/>
                <a:cs typeface="+mn-cs"/>
              </a:rPr>
              <a:t>Checking duplicates. </a:t>
            </a:r>
          </a:p>
        </p:txBody>
      </p:sp>
      <p:pic>
        <p:nvPicPr>
          <p:cNvPr id="5" name="Picture 4" descr="A screenshot of a computer program&#10;&#10;Description automatically generated">
            <a:extLst>
              <a:ext uri="{FF2B5EF4-FFF2-40B4-BE49-F238E27FC236}">
                <a16:creationId xmlns:a16="http://schemas.microsoft.com/office/drawing/2014/main" id="{08B04AD5-3100-F2C2-CBD8-08E888B1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814" y="746469"/>
            <a:ext cx="4097657" cy="5264478"/>
          </a:xfrm>
          <a:prstGeom prst="rect">
            <a:avLst/>
          </a:prstGeom>
        </p:spPr>
      </p:pic>
      <p:pic>
        <p:nvPicPr>
          <p:cNvPr id="6" name="Picture 5" descr="A white letter k on an orange background&#10;&#10;Description automatically generated">
            <a:extLst>
              <a:ext uri="{FF2B5EF4-FFF2-40B4-BE49-F238E27FC236}">
                <a16:creationId xmlns:a16="http://schemas.microsoft.com/office/drawing/2014/main" id="{42DD04D8-C44D-3561-06B4-0F65CE2FB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Tree>
    <p:extLst>
      <p:ext uri="{BB962C8B-B14F-4D97-AF65-F5344CB8AC3E}">
        <p14:creationId xmlns:p14="http://schemas.microsoft.com/office/powerpoint/2010/main" val="38370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D6832-5D75-D16D-1D65-337DFDD4846D}"/>
            </a:ext>
          </a:extLst>
        </p:cNvPr>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1" name="Rectangle 9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0F224-1DBF-3633-49BF-088859A5DCD2}"/>
              </a:ext>
            </a:extLst>
          </p:cNvPr>
          <p:cNvSpPr>
            <a:spLocks noGrp="1"/>
          </p:cNvSpPr>
          <p:nvPr>
            <p:ph type="ctrTitle"/>
          </p:nvPr>
        </p:nvSpPr>
        <p:spPr>
          <a:xfrm>
            <a:off x="841247" y="978619"/>
            <a:ext cx="3410712" cy="1106424"/>
          </a:xfrm>
        </p:spPr>
        <p:txBody>
          <a:bodyPr vert="horz" lIns="91440" tIns="45720" rIns="91440" bIns="45720" rtlCol="0" anchor="ctr">
            <a:normAutofit/>
          </a:bodyPr>
          <a:lstStyle/>
          <a:p>
            <a:r>
              <a:rPr lang="en-US" sz="2800" b="1" dirty="0"/>
              <a:t>Modeling and Analysis</a:t>
            </a:r>
          </a:p>
        </p:txBody>
      </p:sp>
      <p:sp>
        <p:nvSpPr>
          <p:cNvPr id="95" name="Rectangle 9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0C7AFD57-D947-4D9C-33CB-8EDE477E4639}"/>
              </a:ext>
            </a:extLst>
          </p:cNvPr>
          <p:cNvSpPr txBox="1">
            <a:spLocks/>
          </p:cNvSpPr>
          <p:nvPr/>
        </p:nvSpPr>
        <p:spPr>
          <a:xfrm>
            <a:off x="841248" y="2252870"/>
            <a:ext cx="3412219" cy="356025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marL="514350" indent="-228600">
              <a:lnSpc>
                <a:spcPct val="100000"/>
              </a:lnSpc>
              <a:spcAft>
                <a:spcPts val="600"/>
              </a:spcAft>
              <a:buFont typeface="Arial" panose="020B0604020202020204" pitchFamily="34" charset="0"/>
              <a:buChar char="•"/>
            </a:pPr>
            <a:r>
              <a:rPr lang="en-US" sz="1400" b="1" dirty="0">
                <a:latin typeface="+mn-lt"/>
                <a:ea typeface="+mn-ea"/>
                <a:cs typeface="+mn-cs"/>
              </a:rPr>
              <a:t>Quantile-Based Segmentation: </a:t>
            </a:r>
            <a:r>
              <a:rPr lang="en-US" sz="1400" dirty="0">
                <a:latin typeface="+mn-lt"/>
                <a:ea typeface="+mn-ea"/>
                <a:cs typeface="+mn-cs"/>
              </a:rPr>
              <a:t>Customers are divided into segments using quantiles of key attributes such as total sales and purchase frequency. highlighting distinct behavior patterns.</a:t>
            </a:r>
          </a:p>
          <a:p>
            <a:pPr marL="514350" indent="-228600">
              <a:lnSpc>
                <a:spcPct val="100000"/>
              </a:lnSpc>
              <a:spcAft>
                <a:spcPts val="600"/>
              </a:spcAft>
              <a:buFont typeface="Arial" panose="020B0604020202020204" pitchFamily="34" charset="0"/>
              <a:buChar char="•"/>
            </a:pPr>
            <a:r>
              <a:rPr lang="en-US" sz="1400" b="1" dirty="0">
                <a:latin typeface="+mn-lt"/>
                <a:ea typeface="+mn-ea"/>
                <a:cs typeface="+mn-cs"/>
              </a:rPr>
              <a:t>Why Quantile-Based Segmentation?: </a:t>
            </a:r>
            <a:r>
              <a:rPr lang="en-US" sz="1400" dirty="0">
                <a:latin typeface="+mn-lt"/>
                <a:ea typeface="+mn-ea"/>
                <a:cs typeface="+mn-cs"/>
              </a:rPr>
              <a:t>This method creates balanced segments based on customer behavior, allowing for targeted marketing and better decision-making.</a:t>
            </a:r>
          </a:p>
        </p:txBody>
      </p:sp>
      <p:pic>
        <p:nvPicPr>
          <p:cNvPr id="7" name="Picture 6" descr="A screenshot of a computer program&#10;&#10;Description automatically generated">
            <a:extLst>
              <a:ext uri="{FF2B5EF4-FFF2-40B4-BE49-F238E27FC236}">
                <a16:creationId xmlns:a16="http://schemas.microsoft.com/office/drawing/2014/main" id="{A911FEE1-49E9-D166-7472-C284D2F0E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907359"/>
            <a:ext cx="6656832" cy="4942697"/>
          </a:xfrm>
          <a:prstGeom prst="rect">
            <a:avLst/>
          </a:prstGeom>
        </p:spPr>
      </p:pic>
      <p:pic>
        <p:nvPicPr>
          <p:cNvPr id="6" name="Picture 5" descr="A white letter k on an orange background&#10;&#10;Description automatically generated">
            <a:extLst>
              <a:ext uri="{FF2B5EF4-FFF2-40B4-BE49-F238E27FC236}">
                <a16:creationId xmlns:a16="http://schemas.microsoft.com/office/drawing/2014/main" id="{CE7C90F1-99C1-655A-5D3F-318F07FF4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Tree>
    <p:extLst>
      <p:ext uri="{BB962C8B-B14F-4D97-AF65-F5344CB8AC3E}">
        <p14:creationId xmlns:p14="http://schemas.microsoft.com/office/powerpoint/2010/main" val="10052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B55770-39D0-0DAD-0BFA-3A8F68DB1E19}"/>
            </a:ext>
          </a:extLst>
        </p:cNvPr>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52791E35-137B-6AC5-F1F0-4783692AA017}"/>
              </a:ext>
            </a:extLst>
          </p:cNvPr>
          <p:cNvPicPr>
            <a:picLocks noChangeAspect="1"/>
          </p:cNvPicPr>
          <p:nvPr/>
        </p:nvPicPr>
        <p:blipFill>
          <a:blip r:embed="rId3">
            <a:extLst>
              <a:ext uri="{28A0092B-C50C-407E-A947-70E740481C1C}">
                <a14:useLocalDpi xmlns:a14="http://schemas.microsoft.com/office/drawing/2010/main" val="0"/>
              </a:ext>
            </a:extLst>
          </a:blip>
          <a:srcRect t="11030" b="4701"/>
          <a:stretch/>
        </p:blipFill>
        <p:spPr>
          <a:xfrm>
            <a:off x="20" y="10"/>
            <a:ext cx="12191980" cy="6857990"/>
          </a:xfrm>
          <a:prstGeom prst="rect">
            <a:avLst/>
          </a:prstGeom>
        </p:spPr>
      </p:pic>
      <p:sp>
        <p:nvSpPr>
          <p:cNvPr id="142" name="Rectangle 141">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F3C66-95B0-796B-FE3D-86DA760709D8}"/>
              </a:ext>
            </a:extLst>
          </p:cNvPr>
          <p:cNvSpPr>
            <a:spLocks noGrp="1"/>
          </p:cNvSpPr>
          <p:nvPr>
            <p:ph type="ctrTitle"/>
          </p:nvPr>
        </p:nvSpPr>
        <p:spPr>
          <a:xfrm>
            <a:off x="2103121" y="4727173"/>
            <a:ext cx="7985759" cy="868823"/>
          </a:xfrm>
        </p:spPr>
        <p:txBody>
          <a:bodyPr vert="horz" lIns="91440" tIns="45720" rIns="91440" bIns="45720" rtlCol="0" anchor="b">
            <a:normAutofit/>
          </a:bodyPr>
          <a:lstStyle/>
          <a:p>
            <a:pPr algn="ctr"/>
            <a:r>
              <a:rPr lang="en-US" sz="4000" b="1">
                <a:solidFill>
                  <a:schemeClr val="bg1"/>
                </a:solidFill>
              </a:rPr>
              <a:t>Dashboard</a:t>
            </a:r>
          </a:p>
        </p:txBody>
      </p:sp>
      <p:pic>
        <p:nvPicPr>
          <p:cNvPr id="6" name="Picture 5" descr="A white letter k on an orange background&#10;&#10;Description automatically generated">
            <a:extLst>
              <a:ext uri="{FF2B5EF4-FFF2-40B4-BE49-F238E27FC236}">
                <a16:creationId xmlns:a16="http://schemas.microsoft.com/office/drawing/2014/main" id="{FC396704-04A5-71C3-C9AE-3BEB34EAB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spTree>
    <p:extLst>
      <p:ext uri="{BB962C8B-B14F-4D97-AF65-F5344CB8AC3E}">
        <p14:creationId xmlns:p14="http://schemas.microsoft.com/office/powerpoint/2010/main" val="1687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430D5A-2F1B-F43E-C524-0E9908A96E3B}"/>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B71D5-C668-FDD3-488D-F678B6B636BD}"/>
              </a:ext>
            </a:extLst>
          </p:cNvPr>
          <p:cNvSpPr>
            <a:spLocks noGrp="1"/>
          </p:cNvSpPr>
          <p:nvPr>
            <p:ph type="ctrTitle"/>
          </p:nvPr>
        </p:nvSpPr>
        <p:spPr>
          <a:xfrm>
            <a:off x="477981" y="1397671"/>
            <a:ext cx="4023360" cy="2928825"/>
          </a:xfrm>
        </p:spPr>
        <p:txBody>
          <a:bodyPr vert="horz" lIns="91440" tIns="45720" rIns="91440" bIns="45720" rtlCol="0" anchor="b">
            <a:noAutofit/>
          </a:bodyPr>
          <a:lstStyle/>
          <a:p>
            <a:pPr lvl="0" eaLnBrk="0" fontAlgn="base" hangingPunct="0">
              <a:lnSpc>
                <a:spcPct val="100000"/>
              </a:lnSpc>
              <a:spcAft>
                <a:spcPct val="0"/>
              </a:spcAft>
            </a:pPr>
            <a:r>
              <a:rPr lang="en-US" altLang="en-US" sz="1600" b="1" dirty="0">
                <a:latin typeface="+mn-lt"/>
              </a:rPr>
              <a:t>Customer Segmentation Distribution</a:t>
            </a:r>
            <a:r>
              <a:rPr lang="en-US" altLang="en-US" sz="1600" dirty="0">
                <a:latin typeface="+mn-lt"/>
              </a:rPr>
              <a:t>:</a:t>
            </a:r>
            <a:br>
              <a:rPr lang="en-US" altLang="en-US" sz="1600" dirty="0">
                <a:latin typeface="+mn-lt"/>
              </a:rPr>
            </a:br>
            <a:br>
              <a:rPr lang="en-US" altLang="en-US" sz="1600" dirty="0">
                <a:latin typeface="+mn-lt"/>
              </a:rPr>
            </a:br>
            <a:r>
              <a:rPr lang="en-US" altLang="en-US" sz="1600" dirty="0">
                <a:latin typeface="+mn-lt"/>
              </a:rPr>
              <a:t>Displays a pie chart dividing customers into three segments:</a:t>
            </a:r>
            <a:br>
              <a:rPr lang="en-US" altLang="en-US" sz="1600" dirty="0">
                <a:latin typeface="+mn-lt"/>
              </a:rPr>
            </a:br>
            <a:r>
              <a:rPr lang="en-US" altLang="en-US" sz="1600" b="1" dirty="0">
                <a:latin typeface="+mn-lt"/>
              </a:rPr>
              <a:t>Low-Value</a:t>
            </a:r>
            <a:r>
              <a:rPr lang="en-US" altLang="en-US" sz="1600" dirty="0">
                <a:latin typeface="+mn-lt"/>
              </a:rPr>
              <a:t> (67.97%) — the majority of customers fall into this category.</a:t>
            </a:r>
            <a:br>
              <a:rPr lang="en-US" altLang="en-US" sz="1600" dirty="0">
                <a:latin typeface="+mn-lt"/>
              </a:rPr>
            </a:br>
            <a:r>
              <a:rPr lang="en-US" altLang="en-US" sz="1600" b="1" dirty="0">
                <a:latin typeface="+mn-lt"/>
              </a:rPr>
              <a:t>Medium-Value</a:t>
            </a:r>
            <a:r>
              <a:rPr lang="en-US" altLang="en-US" sz="1600" dirty="0">
                <a:latin typeface="+mn-lt"/>
              </a:rPr>
              <a:t> (25.75%).</a:t>
            </a:r>
            <a:br>
              <a:rPr lang="en-US" altLang="en-US" sz="1600" dirty="0">
                <a:latin typeface="+mn-lt"/>
              </a:rPr>
            </a:br>
            <a:r>
              <a:rPr lang="en-US" altLang="en-US" sz="1600" b="1" dirty="0">
                <a:latin typeface="+mn-lt"/>
              </a:rPr>
              <a:t>High-Value</a:t>
            </a:r>
            <a:r>
              <a:rPr lang="en-US" altLang="en-US" sz="1600" dirty="0">
                <a:latin typeface="+mn-lt"/>
              </a:rPr>
              <a:t> (6.28%) — a small portion representing the most valuable customers.</a:t>
            </a:r>
            <a:br>
              <a:rPr lang="en-US" altLang="en-US" sz="1600" dirty="0">
                <a:latin typeface="+mn-lt"/>
              </a:rPr>
            </a:br>
            <a:endParaRPr lang="en-US" altLang="en-US" sz="1600" dirty="0">
              <a:latin typeface="+mn-lt"/>
            </a:endParaRPr>
          </a:p>
        </p:txBody>
      </p:sp>
      <p:sp>
        <p:nvSpPr>
          <p:cNvPr id="135" name="Rectangle 1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4FC693D0-3C7F-584D-A876-98212EA16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B5A48014-CD56-2A70-5104-B26AD24984B8}"/>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642338" y="380736"/>
            <a:ext cx="7460220" cy="6096528"/>
          </a:xfrm>
          <a:prstGeom prst="rect">
            <a:avLst/>
          </a:prstGeom>
        </p:spPr>
      </p:pic>
      <p:pic>
        <p:nvPicPr>
          <p:cNvPr id="14" name="Picture 13" descr="A pie chart with a number of percentages&#10;&#10;Description automatically generated">
            <a:extLst>
              <a:ext uri="{FF2B5EF4-FFF2-40B4-BE49-F238E27FC236}">
                <a16:creationId xmlns:a16="http://schemas.microsoft.com/office/drawing/2014/main" id="{4FFF7D58-BD4B-93C7-5DBF-8A4A4F5667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4544" y="931272"/>
            <a:ext cx="4348645" cy="26861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7453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FB1D52-FC5D-2915-B56B-52298462520A}"/>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9820A2BE-4F4F-16EA-75F3-54CCA6871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BA0A9-0622-8758-8D42-2697A34F3770}"/>
              </a:ext>
            </a:extLst>
          </p:cNvPr>
          <p:cNvSpPr>
            <a:spLocks noGrp="1"/>
          </p:cNvSpPr>
          <p:nvPr>
            <p:ph type="ctrTitle"/>
          </p:nvPr>
        </p:nvSpPr>
        <p:spPr>
          <a:xfrm>
            <a:off x="477981" y="1397671"/>
            <a:ext cx="4023360" cy="2969228"/>
          </a:xfrm>
        </p:spPr>
        <p:txBody>
          <a:bodyPr vert="horz" lIns="91440" tIns="45720" rIns="91440" bIns="45720" rtlCol="0" anchor="b">
            <a:noAutofit/>
          </a:bodyPr>
          <a:lstStyle/>
          <a:p>
            <a:r>
              <a:rPr lang="en-GB" sz="1600" b="1" dirty="0"/>
              <a:t>Store Loyalty</a:t>
            </a:r>
            <a:r>
              <a:rPr lang="en-GB" sz="1600" dirty="0"/>
              <a:t>:</a:t>
            </a:r>
            <a:br>
              <a:rPr lang="en-GB" sz="1600" dirty="0"/>
            </a:br>
            <a:br>
              <a:rPr lang="en-GB" sz="1600" dirty="0"/>
            </a:br>
            <a:r>
              <a:rPr lang="en-GB" sz="1600" dirty="0"/>
              <a:t>A bar chart depicting the proportion of </a:t>
            </a:r>
            <a:r>
              <a:rPr lang="en-GB" sz="1600" b="1" dirty="0"/>
              <a:t>Not Loyal</a:t>
            </a:r>
            <a:r>
              <a:rPr lang="en-GB" sz="1600" dirty="0"/>
              <a:t> customers for each segment:</a:t>
            </a:r>
            <a:br>
              <a:rPr lang="en-GB" sz="1600" dirty="0"/>
            </a:br>
            <a:r>
              <a:rPr lang="en-GB" sz="1600" b="1" dirty="0"/>
              <a:t>Low-Value</a:t>
            </a:r>
            <a:r>
              <a:rPr lang="en-GB" sz="1600" dirty="0"/>
              <a:t> customers dominate this category, contributing the largest share of </a:t>
            </a:r>
            <a:r>
              <a:rPr lang="en-GB" sz="1600" b="1" dirty="0"/>
              <a:t>Not Loyal</a:t>
            </a:r>
            <a:r>
              <a:rPr lang="en-GB" sz="1600" dirty="0"/>
              <a:t> customers.</a:t>
            </a:r>
            <a:br>
              <a:rPr lang="en-GB" sz="1600" dirty="0"/>
            </a:br>
            <a:r>
              <a:rPr lang="en-GB" sz="1600" b="1" dirty="0"/>
              <a:t>Medium-Value</a:t>
            </a:r>
            <a:r>
              <a:rPr lang="en-GB" sz="1600" dirty="0"/>
              <a:t> customers have moderate representation in the </a:t>
            </a:r>
            <a:r>
              <a:rPr lang="en-GB" sz="1600" b="1" dirty="0"/>
              <a:t>Not Loyal</a:t>
            </a:r>
            <a:r>
              <a:rPr lang="en-GB" sz="1600" dirty="0"/>
              <a:t> category.</a:t>
            </a:r>
            <a:br>
              <a:rPr lang="en-GB" sz="1600" dirty="0"/>
            </a:br>
            <a:r>
              <a:rPr lang="en-GB" sz="1600" b="1" dirty="0"/>
              <a:t>High-Value</a:t>
            </a:r>
            <a:r>
              <a:rPr lang="en-GB" sz="1600" dirty="0"/>
              <a:t> customers exhibit the lowest count in the </a:t>
            </a:r>
            <a:r>
              <a:rPr lang="en-GB" sz="1600" b="1" dirty="0"/>
              <a:t>Not Loyal</a:t>
            </a:r>
            <a:r>
              <a:rPr lang="en-GB" sz="1600" dirty="0"/>
              <a:t> category, reflecting a smaller tendency for disloyalty.</a:t>
            </a:r>
          </a:p>
        </p:txBody>
      </p:sp>
      <p:sp>
        <p:nvSpPr>
          <p:cNvPr id="135" name="Rectangle 134">
            <a:extLst>
              <a:ext uri="{FF2B5EF4-FFF2-40B4-BE49-F238E27FC236}">
                <a16:creationId xmlns:a16="http://schemas.microsoft.com/office/drawing/2014/main" id="{C6F08946-0A35-EA72-3552-B0E04B1F6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F4F05261-ADE7-EB23-A1E6-41546D4B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B823DE9D-C928-9A31-CCFA-8385DFEA7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1E74DD1-7971-12EA-333D-B61F4F5CD8DA}"/>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610366" y="381163"/>
            <a:ext cx="7469560" cy="6096528"/>
          </a:xfrm>
          <a:prstGeom prst="rect">
            <a:avLst/>
          </a:prstGeom>
        </p:spPr>
      </p:pic>
      <p:pic>
        <p:nvPicPr>
          <p:cNvPr id="4" name="Picture 3">
            <a:extLst>
              <a:ext uri="{FF2B5EF4-FFF2-40B4-BE49-F238E27FC236}">
                <a16:creationId xmlns:a16="http://schemas.microsoft.com/office/drawing/2014/main" id="{5B636CFB-A978-C356-5BD1-9F3E18C1E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7504" y="1051853"/>
            <a:ext cx="4841566" cy="29906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3577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EB91C8-145F-2294-A967-B0A6C779EBA8}"/>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8E476EB8-38CF-AAF5-8FCB-E5C62B85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48EEC-80A4-C03D-B810-8CBCE7DD93BD}"/>
              </a:ext>
            </a:extLst>
          </p:cNvPr>
          <p:cNvSpPr>
            <a:spLocks noGrp="1"/>
          </p:cNvSpPr>
          <p:nvPr>
            <p:ph type="ctrTitle"/>
          </p:nvPr>
        </p:nvSpPr>
        <p:spPr>
          <a:xfrm>
            <a:off x="477981" y="1397671"/>
            <a:ext cx="4023360" cy="2969228"/>
          </a:xfrm>
        </p:spPr>
        <p:txBody>
          <a:bodyPr vert="horz" lIns="91440" tIns="45720" rIns="91440" bIns="45720" rtlCol="0" anchor="b">
            <a:noAutofit/>
          </a:bodyPr>
          <a:lstStyle/>
          <a:p>
            <a:r>
              <a:rPr lang="en-GB" sz="1600" b="1" dirty="0"/>
              <a:t>Purchase Frequency:</a:t>
            </a:r>
            <a:br>
              <a:rPr lang="en-GB" sz="1600" b="1" dirty="0"/>
            </a:br>
            <a:br>
              <a:rPr lang="en-GB" sz="1600" b="1" dirty="0"/>
            </a:br>
            <a:r>
              <a:rPr lang="en-GB" sz="1600" dirty="0"/>
              <a:t>A bubble chart showing how often customers in different segments (</a:t>
            </a:r>
            <a:r>
              <a:rPr lang="en-GB" sz="1600" b="1" dirty="0"/>
              <a:t>High-Value</a:t>
            </a:r>
            <a:r>
              <a:rPr lang="en-GB" sz="1600" dirty="0"/>
              <a:t>, </a:t>
            </a:r>
            <a:r>
              <a:rPr lang="en-GB" sz="1600" b="1" dirty="0"/>
              <a:t>Medium-Value</a:t>
            </a:r>
            <a:r>
              <a:rPr lang="en-GB" sz="1600" dirty="0"/>
              <a:t>, </a:t>
            </a:r>
            <a:r>
              <a:rPr lang="en-GB" sz="1600" b="1" dirty="0"/>
              <a:t>Low-Value</a:t>
            </a:r>
            <a:r>
              <a:rPr lang="en-GB" sz="1600" dirty="0"/>
              <a:t>) make purchases:</a:t>
            </a:r>
            <a:br>
              <a:rPr lang="en-GB" sz="1600" dirty="0"/>
            </a:br>
            <a:r>
              <a:rPr lang="en-GB" sz="1600" b="1" dirty="0"/>
              <a:t>High-Value</a:t>
            </a:r>
            <a:r>
              <a:rPr lang="en-GB" sz="1600" dirty="0"/>
              <a:t>: Purchase more frequently on a weekly basis.</a:t>
            </a:r>
            <a:br>
              <a:rPr lang="en-GB" sz="1600" dirty="0"/>
            </a:br>
            <a:r>
              <a:rPr lang="en-GB" sz="1600" b="1" dirty="0"/>
              <a:t>Medium-Value</a:t>
            </a:r>
            <a:r>
              <a:rPr lang="en-GB" sz="1600" dirty="0"/>
              <a:t>: Balanced frequency across all timeframes.</a:t>
            </a:r>
            <a:br>
              <a:rPr lang="en-GB" sz="1600" dirty="0"/>
            </a:br>
            <a:r>
              <a:rPr lang="en-GB" sz="1600" b="1" dirty="0"/>
              <a:t>Low-Value</a:t>
            </a:r>
            <a:r>
              <a:rPr lang="en-GB" sz="1600" dirty="0"/>
              <a:t>: Mostly make purchases on a yearly basis.</a:t>
            </a:r>
            <a:br>
              <a:rPr lang="en-GB" sz="1600" dirty="0"/>
            </a:br>
            <a:endParaRPr lang="en-GB" sz="1600" dirty="0"/>
          </a:p>
        </p:txBody>
      </p:sp>
      <p:sp>
        <p:nvSpPr>
          <p:cNvPr id="135" name="Rectangle 134">
            <a:extLst>
              <a:ext uri="{FF2B5EF4-FFF2-40B4-BE49-F238E27FC236}">
                <a16:creationId xmlns:a16="http://schemas.microsoft.com/office/drawing/2014/main" id="{916BE0B3-361B-84D2-5094-1B886F653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D3106F62-66AA-BB84-9F5A-AD86A684E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D0C3B5A6-B612-2B31-03D2-DDC58C6C2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28DF54-A0C7-1D2C-A10F-A023DF840A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610366" y="381163"/>
            <a:ext cx="7469560" cy="6096528"/>
          </a:xfrm>
          <a:prstGeom prst="rect">
            <a:avLst/>
          </a:prstGeom>
        </p:spPr>
      </p:pic>
      <p:pic>
        <p:nvPicPr>
          <p:cNvPr id="5" name="Picture 4" descr="A group of brown circles&#10;&#10;Description automatically generated">
            <a:extLst>
              <a:ext uri="{FF2B5EF4-FFF2-40B4-BE49-F238E27FC236}">
                <a16:creationId xmlns:a16="http://schemas.microsoft.com/office/drawing/2014/main" id="{F8797860-D1D4-CEF3-0361-49942579E7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1233" y="1189477"/>
            <a:ext cx="4548796" cy="280976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94803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8410C6-003A-68BD-206B-4190CB8F078F}"/>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B041EB60-EB4D-5472-FBFF-FD2B89F96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2D595-89E8-1727-F528-264F59F9658F}"/>
              </a:ext>
            </a:extLst>
          </p:cNvPr>
          <p:cNvSpPr>
            <a:spLocks noGrp="1"/>
          </p:cNvSpPr>
          <p:nvPr>
            <p:ph type="ctrTitle"/>
          </p:nvPr>
        </p:nvSpPr>
        <p:spPr>
          <a:xfrm>
            <a:off x="477981" y="1397671"/>
            <a:ext cx="4023360" cy="2969228"/>
          </a:xfrm>
        </p:spPr>
        <p:txBody>
          <a:bodyPr vert="horz" lIns="91440" tIns="45720" rIns="91440" bIns="45720" rtlCol="0" anchor="b">
            <a:noAutofit/>
          </a:bodyPr>
          <a:lstStyle/>
          <a:p>
            <a:r>
              <a:rPr lang="en-GB" sz="1600" b="1" dirty="0"/>
              <a:t>Purchase Trends Over Time:</a:t>
            </a:r>
            <a:br>
              <a:rPr lang="en-GB" sz="1600" b="1" dirty="0"/>
            </a:br>
            <a:br>
              <a:rPr lang="en-GB" sz="1600" b="1" dirty="0"/>
            </a:br>
            <a:r>
              <a:rPr lang="en-GB" sz="1600" b="1" dirty="0"/>
              <a:t> </a:t>
            </a:r>
            <a:r>
              <a:rPr lang="en-GB" sz="1600" dirty="0"/>
              <a:t>A line chart tracking:</a:t>
            </a:r>
            <a:br>
              <a:rPr lang="en-GB" sz="1600" dirty="0"/>
            </a:br>
            <a:r>
              <a:rPr lang="en-GB" sz="1600" b="1" dirty="0"/>
              <a:t>Total Transactions </a:t>
            </a:r>
            <a:r>
              <a:rPr lang="en-GB" sz="1600" dirty="0"/>
              <a:t>over the months of the year.</a:t>
            </a:r>
            <a:br>
              <a:rPr lang="en-GB" sz="1600" dirty="0"/>
            </a:br>
            <a:r>
              <a:rPr lang="en-GB" sz="1600" b="1" dirty="0"/>
              <a:t>Total Sales</a:t>
            </a:r>
            <a:r>
              <a:rPr lang="en-GB" sz="1600" dirty="0"/>
              <a:t>, allowing for trend analysis of revenue generation throughout the year.</a:t>
            </a:r>
            <a:br>
              <a:rPr lang="en-GB" sz="1600" dirty="0"/>
            </a:br>
            <a:br>
              <a:rPr lang="en-GB" sz="1600" dirty="0"/>
            </a:br>
            <a:endParaRPr lang="en-GB" sz="1600" dirty="0"/>
          </a:p>
        </p:txBody>
      </p:sp>
      <p:sp>
        <p:nvSpPr>
          <p:cNvPr id="135" name="Rectangle 134">
            <a:extLst>
              <a:ext uri="{FF2B5EF4-FFF2-40B4-BE49-F238E27FC236}">
                <a16:creationId xmlns:a16="http://schemas.microsoft.com/office/drawing/2014/main" id="{E974AEA5-ED4A-4E16-6873-1858EACB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8ADEEF3A-8E62-05D6-8989-F2C772E4E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white letter k on an orange background&#10;&#10;Description automatically generated">
            <a:extLst>
              <a:ext uri="{FF2B5EF4-FFF2-40B4-BE49-F238E27FC236}">
                <a16:creationId xmlns:a16="http://schemas.microsoft.com/office/drawing/2014/main" id="{7BD2C0C3-2C99-9BB1-221E-3216B1E5D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411" y="0"/>
            <a:ext cx="676569" cy="67656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380B902-8DCE-6F0D-6B94-27166497F621}"/>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610366" y="381163"/>
            <a:ext cx="7469560" cy="6096528"/>
          </a:xfrm>
          <a:prstGeom prst="rect">
            <a:avLst/>
          </a:prstGeom>
        </p:spPr>
      </p:pic>
      <p:pic>
        <p:nvPicPr>
          <p:cNvPr id="4" name="Picture 3" descr="A graph of a graph&#10;&#10;Description automatically generated">
            <a:extLst>
              <a:ext uri="{FF2B5EF4-FFF2-40B4-BE49-F238E27FC236}">
                <a16:creationId xmlns:a16="http://schemas.microsoft.com/office/drawing/2014/main" id="{A712B1D4-C8E8-E46D-54E1-F252128DDA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9423" y="3292635"/>
            <a:ext cx="4694328" cy="289966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41206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304</TotalTime>
  <Words>545</Words>
  <Application>Microsoft Office PowerPoint</Application>
  <PresentationFormat>Widescreen</PresentationFormat>
  <Paragraphs>25</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Avenir Next LT Pro</vt:lpstr>
      <vt:lpstr>Calibri</vt:lpstr>
      <vt:lpstr>AccentBoxVTI</vt:lpstr>
      <vt:lpstr>Customer Segmentation and Behavior Analysis </vt:lpstr>
      <vt:lpstr>The goal of the customer segmentation analysis is to group customers based on their purchasing behaviors and  spending score.  By identifying distinct customer segments, businesses can tailor marketing strategies, improve customer targeting, and optimize product offerings to increase customer satisfaction and maximize profits. </vt:lpstr>
      <vt:lpstr>Data Cleaning </vt:lpstr>
      <vt:lpstr>Modeling and Analysis</vt:lpstr>
      <vt:lpstr>Dashboard</vt:lpstr>
      <vt:lpstr>Customer Segmentation Distribution:  Displays a pie chart dividing customers into three segments: Low-Value (67.97%) — the majority of customers fall into this category. Medium-Value (25.75%). High-Value (6.28%) — a small portion representing the most valuable customers. </vt:lpstr>
      <vt:lpstr>Store Loyalty:  A bar chart depicting the proportion of Not Loyal customers for each segment: Low-Value customers dominate this category, contributing the largest share of Not Loyal customers. Medium-Value customers have moderate representation in the Not Loyal category. High-Value customers exhibit the lowest count in the Not Loyal category, reflecting a smaller tendency for disloyalty.</vt:lpstr>
      <vt:lpstr>Purchase Frequency:  A bubble chart showing how often customers in different segments (High-Value, Medium-Value, Low-Value) make purchases: High-Value: Purchase more frequently on a weekly basis. Medium-Value: Balanced frequency across all timeframes. Low-Value: Mostly make purchases on a yearly basis. </vt:lpstr>
      <vt:lpstr>Purchase Trends Over Time:   A line chart tracking: Total Transactions over the months of the year. Total Sales, allowing for trend analysis of revenue generation throughout the year.  </vt:lpstr>
      <vt:lpstr>Average Spending by Segment:   A horizontal bar chart showing average spending per customer segment: High-Value customers exhibit the highest average spending. Medium-Value and Low-Value customers have progressively lower spending averages.</vt:lpstr>
      <vt:lpstr>1.Low-Value Customers : How can we make them buy more often or spend more?  Strategy: Use discounts or special offers that expire within a month (e.g., “10% off your next purchase if made within 30 days”).  2. Medium-Value Customers: What will encourage them to move to the high-value category? Strategy: Provide incentives for spending above a certain threshold. For example, “Spend $300 this week and receive a $50 voucher.”  3. High-Value Customers : How can we increase their spending even further? Strategy: Create exclusive VIP programs with personalized experiences. Offer premium products and early access to sales to keep them engaged and encourage even higher spending. </vt:lpstr>
      <vt:lpstr>Thank you for your attention! Do you have any questions about dashboard, insights, or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Gabriel</dc:creator>
  <cp:lastModifiedBy>Christine Gabriel</cp:lastModifiedBy>
  <cp:revision>2</cp:revision>
  <dcterms:created xsi:type="dcterms:W3CDTF">2024-12-13T17:28:43Z</dcterms:created>
  <dcterms:modified xsi:type="dcterms:W3CDTF">2024-12-14T05:35:15Z</dcterms:modified>
</cp:coreProperties>
</file>