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294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13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41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807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35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156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37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943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242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0606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2366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oxes On Rack In Warehouse">
            <a:extLst>
              <a:ext uri="{FF2B5EF4-FFF2-40B4-BE49-F238E27FC236}">
                <a16:creationId xmlns:a16="http://schemas.microsoft.com/office/drawing/2014/main" id="{BB4BF33D-0DE7-E26D-9D31-60877B7BD636}"/>
              </a:ext>
            </a:extLst>
          </p:cNvPr>
          <p:cNvPicPr>
            <a:picLocks noChangeAspect="1"/>
          </p:cNvPicPr>
          <p:nvPr/>
        </p:nvPicPr>
        <p:blipFill>
          <a:blip r:embed="rId2"/>
          <a:srcRect t="4349" b="11382"/>
          <a:stretch/>
        </p:blipFill>
        <p:spPr>
          <a:xfrm>
            <a:off x="-1" y="10"/>
            <a:ext cx="12191999" cy="6857990"/>
          </a:xfrm>
          <a:prstGeom prst="rect">
            <a:avLst/>
          </a:prstGeom>
        </p:spPr>
      </p:pic>
      <p:sp>
        <p:nvSpPr>
          <p:cNvPr id="20" name="Rectangle 1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59B89-6EFB-F82A-B8B2-92AAB637EA75}"/>
              </a:ext>
            </a:extLst>
          </p:cNvPr>
          <p:cNvSpPr>
            <a:spLocks noGrp="1"/>
          </p:cNvSpPr>
          <p:nvPr>
            <p:ph type="ctrTitle"/>
          </p:nvPr>
        </p:nvSpPr>
        <p:spPr>
          <a:xfrm>
            <a:off x="735791" y="3331444"/>
            <a:ext cx="6470692" cy="1229306"/>
          </a:xfrm>
        </p:spPr>
        <p:txBody>
          <a:bodyPr>
            <a:normAutofit/>
          </a:bodyPr>
          <a:lstStyle/>
          <a:p>
            <a:r>
              <a:rPr lang="en-GB" sz="5400">
                <a:solidFill>
                  <a:schemeClr val="tx1"/>
                </a:solidFill>
              </a:rPr>
              <a:t>Walmart</a:t>
            </a:r>
          </a:p>
        </p:txBody>
      </p:sp>
      <p:sp>
        <p:nvSpPr>
          <p:cNvPr id="3" name="Subtitle 2">
            <a:extLst>
              <a:ext uri="{FF2B5EF4-FFF2-40B4-BE49-F238E27FC236}">
                <a16:creationId xmlns:a16="http://schemas.microsoft.com/office/drawing/2014/main" id="{DDAE38A3-79CD-4A94-8BA6-FB1947BF75E1}"/>
              </a:ext>
            </a:extLst>
          </p:cNvPr>
          <p:cNvSpPr>
            <a:spLocks noGrp="1"/>
          </p:cNvSpPr>
          <p:nvPr>
            <p:ph type="subTitle" idx="1"/>
          </p:nvPr>
        </p:nvSpPr>
        <p:spPr>
          <a:xfrm>
            <a:off x="735791" y="4735799"/>
            <a:ext cx="6470693" cy="605256"/>
          </a:xfrm>
        </p:spPr>
        <p:txBody>
          <a:bodyPr>
            <a:normAutofit/>
          </a:bodyPr>
          <a:lstStyle/>
          <a:p>
            <a:r>
              <a:rPr lang="en-GB"/>
              <a:t>Data analysis using SQL</a:t>
            </a:r>
          </a:p>
        </p:txBody>
      </p:sp>
      <p:cxnSp>
        <p:nvCxnSpPr>
          <p:cNvPr id="22"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81752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40008A-6D31-979D-DFA3-A0764ECFAC5F}"/>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6902CABD-E93E-BD73-84BF-173F95F57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194B8-D624-C1AE-672E-538406FDC809}"/>
              </a:ext>
            </a:extLst>
          </p:cNvPr>
          <p:cNvSpPr>
            <a:spLocks noGrp="1"/>
          </p:cNvSpPr>
          <p:nvPr>
            <p:ph type="title"/>
          </p:nvPr>
        </p:nvSpPr>
        <p:spPr>
          <a:xfrm>
            <a:off x="1097280" y="286603"/>
            <a:ext cx="10058400" cy="1450757"/>
          </a:xfrm>
        </p:spPr>
        <p:txBody>
          <a:bodyPr>
            <a:normAutofit/>
          </a:bodyPr>
          <a:lstStyle/>
          <a:p>
            <a:r>
              <a:rPr lang="en-GB" sz="4700" b="1" i="0">
                <a:effectLst/>
                <a:latin typeface="sohne"/>
              </a:rPr>
              <a:t>Exploratory Data Analysis (EDA)</a:t>
            </a:r>
            <a:br>
              <a:rPr lang="en-GB" sz="4700" b="1" i="0">
                <a:effectLst/>
                <a:latin typeface="sohne"/>
              </a:rPr>
            </a:br>
            <a:endParaRPr lang="en-GB" sz="4700"/>
          </a:p>
        </p:txBody>
      </p:sp>
      <p:cxnSp>
        <p:nvCxnSpPr>
          <p:cNvPr id="67" name="Straight Connector 66">
            <a:extLst>
              <a:ext uri="{FF2B5EF4-FFF2-40B4-BE49-F238E27FC236}">
                <a16:creationId xmlns:a16="http://schemas.microsoft.com/office/drawing/2014/main" id="{1423232C-AEAD-AB74-FBA0-BA898A553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9090B0-4F72-C1D3-0AAF-ED0A3F3A5409}"/>
              </a:ext>
            </a:extLst>
          </p:cNvPr>
          <p:cNvSpPr>
            <a:spLocks noGrp="1"/>
          </p:cNvSpPr>
          <p:nvPr>
            <p:ph idx="1"/>
          </p:nvPr>
        </p:nvSpPr>
        <p:spPr>
          <a:xfrm>
            <a:off x="1097281" y="2108201"/>
            <a:ext cx="3557016" cy="3760891"/>
          </a:xfrm>
        </p:spPr>
        <p:txBody>
          <a:bodyPr>
            <a:normAutofit fontScale="92500"/>
          </a:bodyPr>
          <a:lstStyle/>
          <a:p>
            <a:pPr algn="l">
              <a:lnSpc>
                <a:spcPts val="2250"/>
              </a:lnSpc>
            </a:pPr>
            <a:r>
              <a:rPr lang="en-GB" b="1" i="0" dirty="0">
                <a:solidFill>
                  <a:srgbClr val="242424"/>
                </a:solidFill>
                <a:effectLst/>
                <a:latin typeface="sohne"/>
              </a:rPr>
              <a:t>Sales Analysis</a:t>
            </a:r>
          </a:p>
          <a:p>
            <a:pPr algn="l">
              <a:lnSpc>
                <a:spcPts val="2400"/>
              </a:lnSpc>
            </a:pPr>
            <a:r>
              <a:rPr lang="en-GB" b="1" i="1" dirty="0">
                <a:effectLst/>
                <a:latin typeface="source-serif-pro"/>
              </a:rPr>
              <a:t>1.</a:t>
            </a:r>
            <a:r>
              <a:rPr lang="en-GB" b="1" i="1" dirty="0">
                <a:solidFill>
                  <a:srgbClr val="242424"/>
                </a:solidFill>
                <a:effectLst/>
                <a:latin typeface="source-serif-pro"/>
              </a:rPr>
              <a:t> Number of sales made in each time of the day per weekday</a:t>
            </a:r>
            <a:endParaRPr lang="en-GB" b="0" i="0" dirty="0">
              <a:solidFill>
                <a:srgbClr val="242424"/>
              </a:solidFill>
              <a:effectLst/>
              <a:latin typeface="source-serif-pro"/>
            </a:endParaRPr>
          </a:p>
          <a:p>
            <a:pPr algn="l">
              <a:lnSpc>
                <a:spcPts val="2400"/>
              </a:lnSpc>
            </a:pPr>
            <a:r>
              <a:rPr lang="en-GB" b="1" i="1" dirty="0">
                <a:solidFill>
                  <a:srgbClr val="242424"/>
                </a:solidFill>
                <a:effectLst/>
                <a:latin typeface="source-serif-pro"/>
              </a:rPr>
              <a:t>2. Which of the customer types brings the most revenue?</a:t>
            </a:r>
            <a:endParaRPr lang="en-GB" b="0" i="0" dirty="0">
              <a:solidFill>
                <a:srgbClr val="242424"/>
              </a:solidFill>
              <a:effectLst/>
              <a:latin typeface="source-serif-pro"/>
            </a:endParaRPr>
          </a:p>
          <a:p>
            <a:pPr algn="l">
              <a:lnSpc>
                <a:spcPts val="2400"/>
              </a:lnSpc>
            </a:pPr>
            <a:r>
              <a:rPr lang="en-GB" b="1" i="1" dirty="0">
                <a:solidFill>
                  <a:srgbClr val="242424"/>
                </a:solidFill>
                <a:effectLst/>
                <a:latin typeface="source-serif-pro"/>
              </a:rPr>
              <a:t>3. Which city has the largest tax percent/ VAT (**Value Added Tax**)?</a:t>
            </a:r>
            <a:endParaRPr lang="en-GB" b="0" i="0" dirty="0">
              <a:solidFill>
                <a:srgbClr val="242424"/>
              </a:solidFill>
              <a:effectLst/>
              <a:latin typeface="source-serif-pro"/>
            </a:endParaRPr>
          </a:p>
          <a:p>
            <a:pPr algn="l">
              <a:lnSpc>
                <a:spcPts val="2400"/>
              </a:lnSpc>
            </a:pPr>
            <a:r>
              <a:rPr lang="en-GB" b="1" i="1" dirty="0">
                <a:solidFill>
                  <a:srgbClr val="242424"/>
                </a:solidFill>
                <a:effectLst/>
                <a:latin typeface="source-serif-pro"/>
              </a:rPr>
              <a:t>4. Which customer type pays the most in VAT?</a:t>
            </a:r>
            <a:endParaRPr lang="en-GB" b="0" i="0" dirty="0">
              <a:solidFill>
                <a:srgbClr val="242424"/>
              </a:solidFill>
              <a:effectLst/>
              <a:latin typeface="source-serif-pro"/>
            </a:endParaRPr>
          </a:p>
        </p:txBody>
      </p:sp>
      <p:sp>
        <p:nvSpPr>
          <p:cNvPr id="69" name="Rectangle 68">
            <a:extLst>
              <a:ext uri="{FF2B5EF4-FFF2-40B4-BE49-F238E27FC236}">
                <a16:creationId xmlns:a16="http://schemas.microsoft.com/office/drawing/2014/main" id="{AE47CAA8-AE5C-4A06-2F62-7EDA7EBB0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Picture 4" descr="A screenshot of a computer program&#10;&#10;Description automatically generated">
            <a:extLst>
              <a:ext uri="{FF2B5EF4-FFF2-40B4-BE49-F238E27FC236}">
                <a16:creationId xmlns:a16="http://schemas.microsoft.com/office/drawing/2014/main" id="{577E95D5-5DF1-F003-DADF-32AF63434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7" y="2230388"/>
            <a:ext cx="4543629" cy="383740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317DEC4-1113-516B-8E69-939EFBF5B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926" y="2230388"/>
            <a:ext cx="2943636" cy="3315163"/>
          </a:xfrm>
          <a:prstGeom prst="rect">
            <a:avLst/>
          </a:prstGeom>
        </p:spPr>
      </p:pic>
    </p:spTree>
    <p:extLst>
      <p:ext uri="{BB962C8B-B14F-4D97-AF65-F5344CB8AC3E}">
        <p14:creationId xmlns:p14="http://schemas.microsoft.com/office/powerpoint/2010/main" val="392096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95BF5A-8966-E433-425B-065E19F74BDC}"/>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6AECBBDF-55A9-277A-7426-C6C37C982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9803A-177D-E204-C568-19A6A2DFB8A5}"/>
              </a:ext>
            </a:extLst>
          </p:cNvPr>
          <p:cNvSpPr>
            <a:spLocks noGrp="1"/>
          </p:cNvSpPr>
          <p:nvPr>
            <p:ph type="title"/>
          </p:nvPr>
        </p:nvSpPr>
        <p:spPr>
          <a:xfrm>
            <a:off x="1097280" y="286603"/>
            <a:ext cx="10058400" cy="1450757"/>
          </a:xfrm>
        </p:spPr>
        <p:txBody>
          <a:bodyPr>
            <a:normAutofit/>
          </a:bodyPr>
          <a:lstStyle/>
          <a:p>
            <a:r>
              <a:rPr lang="en-GB" sz="4700" b="1" i="0" dirty="0">
                <a:effectLst/>
                <a:latin typeface="sohne"/>
              </a:rPr>
              <a:t>Exploratory Data Analysis (EDA)</a:t>
            </a:r>
            <a:br>
              <a:rPr lang="en-GB" sz="4700" b="1" i="0" dirty="0">
                <a:effectLst/>
                <a:latin typeface="sohne"/>
              </a:rPr>
            </a:br>
            <a:endParaRPr lang="en-GB" sz="4700" dirty="0"/>
          </a:p>
        </p:txBody>
      </p:sp>
      <p:cxnSp>
        <p:nvCxnSpPr>
          <p:cNvPr id="67" name="Straight Connector 66">
            <a:extLst>
              <a:ext uri="{FF2B5EF4-FFF2-40B4-BE49-F238E27FC236}">
                <a16:creationId xmlns:a16="http://schemas.microsoft.com/office/drawing/2014/main" id="{A41E302A-D79C-644F-AD99-253774F54E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028B7A-C1E0-776C-A8BB-77D23E59E0B8}"/>
              </a:ext>
            </a:extLst>
          </p:cNvPr>
          <p:cNvSpPr>
            <a:spLocks noGrp="1"/>
          </p:cNvSpPr>
          <p:nvPr>
            <p:ph idx="1"/>
          </p:nvPr>
        </p:nvSpPr>
        <p:spPr>
          <a:xfrm>
            <a:off x="1097281" y="2108201"/>
            <a:ext cx="3557016" cy="3760891"/>
          </a:xfrm>
        </p:spPr>
        <p:txBody>
          <a:bodyPr>
            <a:normAutofit/>
          </a:bodyPr>
          <a:lstStyle/>
          <a:p>
            <a:pPr algn="l">
              <a:lnSpc>
                <a:spcPts val="2250"/>
              </a:lnSpc>
            </a:pPr>
            <a:r>
              <a:rPr lang="en-GB" b="1" i="0" dirty="0">
                <a:solidFill>
                  <a:srgbClr val="242424"/>
                </a:solidFill>
                <a:effectLst/>
                <a:latin typeface="sohne"/>
              </a:rPr>
              <a:t>Customer Analysis</a:t>
            </a:r>
          </a:p>
          <a:p>
            <a:pPr algn="l">
              <a:lnSpc>
                <a:spcPts val="2400"/>
              </a:lnSpc>
            </a:pPr>
            <a:r>
              <a:rPr lang="en-GB" b="1" i="1" dirty="0">
                <a:effectLst/>
                <a:latin typeface="source-serif-pro"/>
              </a:rPr>
              <a:t>1.</a:t>
            </a:r>
            <a:r>
              <a:rPr lang="en-GB" b="1" i="1" dirty="0">
                <a:solidFill>
                  <a:srgbClr val="242424"/>
                </a:solidFill>
                <a:effectLst/>
                <a:latin typeface="source-serif-pro"/>
              </a:rPr>
              <a:t>  How many unique customer types does the data have?</a:t>
            </a:r>
            <a:endParaRPr lang="en-GB" b="0" i="0" dirty="0">
              <a:solidFill>
                <a:srgbClr val="242424"/>
              </a:solidFill>
              <a:effectLst/>
              <a:latin typeface="source-serif-pro"/>
            </a:endParaRPr>
          </a:p>
          <a:p>
            <a:pPr algn="l">
              <a:lnSpc>
                <a:spcPts val="2400"/>
              </a:lnSpc>
            </a:pPr>
            <a:r>
              <a:rPr lang="en-GB" b="1" i="1" dirty="0">
                <a:solidFill>
                  <a:srgbClr val="242424"/>
                </a:solidFill>
                <a:effectLst/>
                <a:latin typeface="source-serif-pro"/>
              </a:rPr>
              <a:t>2. How many unique payment methods does the data have ?</a:t>
            </a:r>
          </a:p>
          <a:p>
            <a:pPr algn="l">
              <a:lnSpc>
                <a:spcPts val="2400"/>
              </a:lnSpc>
            </a:pPr>
            <a:r>
              <a:rPr lang="en-GB" b="1" i="1" dirty="0">
                <a:solidFill>
                  <a:srgbClr val="242424"/>
                </a:solidFill>
                <a:effectLst/>
                <a:latin typeface="source-serif-pro"/>
              </a:rPr>
              <a:t>3. What is the most common customer type?</a:t>
            </a:r>
            <a:endParaRPr lang="en-GB" b="0" i="0" dirty="0">
              <a:solidFill>
                <a:srgbClr val="242424"/>
              </a:solidFill>
              <a:effectLst/>
              <a:latin typeface="source-serif-pro"/>
            </a:endParaRPr>
          </a:p>
          <a:p>
            <a:pPr algn="l">
              <a:lnSpc>
                <a:spcPts val="2400"/>
              </a:lnSpc>
            </a:pPr>
            <a:r>
              <a:rPr lang="en-GB" b="1" i="1" dirty="0">
                <a:solidFill>
                  <a:srgbClr val="242424"/>
                </a:solidFill>
                <a:effectLst/>
                <a:latin typeface="source-serif-pro"/>
              </a:rPr>
              <a:t>4. Which customer type buys the most?</a:t>
            </a:r>
            <a:endParaRPr lang="en-GB" b="0" i="0" dirty="0">
              <a:solidFill>
                <a:srgbClr val="242424"/>
              </a:solidFill>
              <a:effectLst/>
              <a:latin typeface="source-serif-pro"/>
            </a:endParaRPr>
          </a:p>
        </p:txBody>
      </p:sp>
      <p:sp>
        <p:nvSpPr>
          <p:cNvPr id="69" name="Rectangle 68">
            <a:extLst>
              <a:ext uri="{FF2B5EF4-FFF2-40B4-BE49-F238E27FC236}">
                <a16:creationId xmlns:a16="http://schemas.microsoft.com/office/drawing/2014/main" id="{D2E521C5-2D4F-463F-AA98-049779CD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8" name="Picture 7" descr="A screenshot of a computer code&#10;&#10;Description automatically generated">
            <a:extLst>
              <a:ext uri="{FF2B5EF4-FFF2-40B4-BE49-F238E27FC236}">
                <a16:creationId xmlns:a16="http://schemas.microsoft.com/office/drawing/2014/main" id="{0C423A49-20C4-EEBF-33C9-D8514EBE3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749" y="2472123"/>
            <a:ext cx="4008268" cy="366282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D5D926F-C580-C0BF-1788-8137F7B61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469" y="2568683"/>
            <a:ext cx="2848373" cy="3000794"/>
          </a:xfrm>
          <a:prstGeom prst="rect">
            <a:avLst/>
          </a:prstGeom>
        </p:spPr>
      </p:pic>
    </p:spTree>
    <p:extLst>
      <p:ext uri="{BB962C8B-B14F-4D97-AF65-F5344CB8AC3E}">
        <p14:creationId xmlns:p14="http://schemas.microsoft.com/office/powerpoint/2010/main" val="92920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18CD2F-72B6-DFDB-3158-F31A6FCD673E}"/>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AEF39BDD-DD72-84AA-B6C9-FC8748ECE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465FA-E617-96C4-60AA-473735AB7584}"/>
              </a:ext>
            </a:extLst>
          </p:cNvPr>
          <p:cNvSpPr>
            <a:spLocks noGrp="1"/>
          </p:cNvSpPr>
          <p:nvPr>
            <p:ph type="title"/>
          </p:nvPr>
        </p:nvSpPr>
        <p:spPr>
          <a:xfrm>
            <a:off x="1097280" y="286603"/>
            <a:ext cx="10058400" cy="1450757"/>
          </a:xfrm>
        </p:spPr>
        <p:txBody>
          <a:bodyPr>
            <a:normAutofit/>
          </a:bodyPr>
          <a:lstStyle/>
          <a:p>
            <a:r>
              <a:rPr lang="en-GB" sz="4700" b="1" i="0" dirty="0">
                <a:effectLst/>
                <a:latin typeface="sohne"/>
              </a:rPr>
              <a:t>Exploratory Data Analysis (EDA)</a:t>
            </a:r>
            <a:br>
              <a:rPr lang="en-GB" sz="4700" b="1" i="0" dirty="0">
                <a:effectLst/>
                <a:latin typeface="sohne"/>
              </a:rPr>
            </a:br>
            <a:endParaRPr lang="en-GB" sz="4700" dirty="0"/>
          </a:p>
        </p:txBody>
      </p:sp>
      <p:cxnSp>
        <p:nvCxnSpPr>
          <p:cNvPr id="67" name="Straight Connector 66">
            <a:extLst>
              <a:ext uri="{FF2B5EF4-FFF2-40B4-BE49-F238E27FC236}">
                <a16:creationId xmlns:a16="http://schemas.microsoft.com/office/drawing/2014/main" id="{85815B51-6B4D-540F-FD29-64AFEA772D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69C855-FFEA-721F-7A56-9D23C272F8AF}"/>
              </a:ext>
            </a:extLst>
          </p:cNvPr>
          <p:cNvSpPr>
            <a:spLocks noGrp="1"/>
          </p:cNvSpPr>
          <p:nvPr>
            <p:ph idx="1"/>
          </p:nvPr>
        </p:nvSpPr>
        <p:spPr>
          <a:xfrm>
            <a:off x="1097280" y="2568683"/>
            <a:ext cx="3557016" cy="2648994"/>
          </a:xfrm>
        </p:spPr>
        <p:txBody>
          <a:bodyPr>
            <a:normAutofit/>
          </a:bodyPr>
          <a:lstStyle/>
          <a:p>
            <a:pPr algn="l">
              <a:lnSpc>
                <a:spcPts val="2400"/>
              </a:lnSpc>
            </a:pPr>
            <a:r>
              <a:rPr lang="en-GB" b="1" i="1" dirty="0">
                <a:latin typeface="source-serif-pro"/>
              </a:rPr>
              <a:t>5</a:t>
            </a:r>
            <a:r>
              <a:rPr lang="en-GB" b="1" i="1" dirty="0">
                <a:effectLst/>
                <a:latin typeface="source-serif-pro"/>
              </a:rPr>
              <a:t>.</a:t>
            </a:r>
            <a:r>
              <a:rPr lang="en-GB" b="1" i="1" dirty="0">
                <a:solidFill>
                  <a:srgbClr val="242424"/>
                </a:solidFill>
                <a:effectLst/>
                <a:latin typeface="source-serif-pro"/>
              </a:rPr>
              <a:t>  What is the gender of most of the customers?</a:t>
            </a:r>
            <a:endParaRPr lang="en-GB" b="0" i="0" dirty="0">
              <a:solidFill>
                <a:srgbClr val="242424"/>
              </a:solidFill>
              <a:effectLst/>
              <a:latin typeface="source-serif-pro"/>
            </a:endParaRPr>
          </a:p>
          <a:p>
            <a:pPr algn="l">
              <a:lnSpc>
                <a:spcPts val="2400"/>
              </a:lnSpc>
            </a:pPr>
            <a:r>
              <a:rPr lang="en-GB" b="1" i="1" dirty="0">
                <a:solidFill>
                  <a:srgbClr val="242424"/>
                </a:solidFill>
                <a:effectLst/>
                <a:latin typeface="source-serif-pro"/>
              </a:rPr>
              <a:t>6.</a:t>
            </a:r>
            <a:r>
              <a:rPr lang="en-GB" b="1" i="0" dirty="0">
                <a:solidFill>
                  <a:srgbClr val="242424"/>
                </a:solidFill>
                <a:effectLst/>
                <a:latin typeface="source-serif-pro"/>
              </a:rPr>
              <a:t> What is the gender distribution per branch</a:t>
            </a:r>
            <a:r>
              <a:rPr lang="en-GB" b="1" i="1" dirty="0">
                <a:solidFill>
                  <a:srgbClr val="242424"/>
                </a:solidFill>
                <a:effectLst/>
                <a:latin typeface="source-serif-pro"/>
              </a:rPr>
              <a:t>?</a:t>
            </a:r>
          </a:p>
          <a:p>
            <a:pPr algn="l">
              <a:lnSpc>
                <a:spcPts val="2400"/>
              </a:lnSpc>
            </a:pPr>
            <a:r>
              <a:rPr lang="en-GB" b="1" i="1" dirty="0">
                <a:solidFill>
                  <a:srgbClr val="242424"/>
                </a:solidFill>
                <a:latin typeface="source-serif-pro"/>
              </a:rPr>
              <a:t>7. </a:t>
            </a:r>
            <a:r>
              <a:rPr lang="en-GB" b="1" i="1" dirty="0">
                <a:solidFill>
                  <a:srgbClr val="242424"/>
                </a:solidFill>
                <a:effectLst/>
                <a:latin typeface="source-serif-pro"/>
              </a:rPr>
              <a:t>Which time of the day do customers give most ratings </a:t>
            </a:r>
            <a:r>
              <a:rPr lang="en-GB" b="1" i="1" dirty="0">
                <a:solidFill>
                  <a:srgbClr val="242424"/>
                </a:solidFill>
                <a:latin typeface="source-serif-pro"/>
              </a:rPr>
              <a:t>?</a:t>
            </a:r>
          </a:p>
        </p:txBody>
      </p:sp>
      <p:sp>
        <p:nvSpPr>
          <p:cNvPr id="69" name="Rectangle 68">
            <a:extLst>
              <a:ext uri="{FF2B5EF4-FFF2-40B4-BE49-F238E27FC236}">
                <a16:creationId xmlns:a16="http://schemas.microsoft.com/office/drawing/2014/main" id="{1BD14B8D-19B2-2D1B-811B-436CB5AE2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Picture 4" descr="A screenshot of a computer program&#10;&#10;Description automatically generated">
            <a:extLst>
              <a:ext uri="{FF2B5EF4-FFF2-40B4-BE49-F238E27FC236}">
                <a16:creationId xmlns:a16="http://schemas.microsoft.com/office/drawing/2014/main" id="{F0E6E272-314F-7E39-16E6-CADD9F7D4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158" y="2153324"/>
            <a:ext cx="4625744" cy="377291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6D80D20-620F-7FA0-C1D6-018B9262A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902" y="2378804"/>
            <a:ext cx="2848373" cy="2638793"/>
          </a:xfrm>
          <a:prstGeom prst="rect">
            <a:avLst/>
          </a:prstGeom>
        </p:spPr>
      </p:pic>
    </p:spTree>
    <p:extLst>
      <p:ext uri="{BB962C8B-B14F-4D97-AF65-F5344CB8AC3E}">
        <p14:creationId xmlns:p14="http://schemas.microsoft.com/office/powerpoint/2010/main" val="240180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AA68DB-BE17-27FE-8754-15C82E1E781E}"/>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7EC9893-A093-A057-93FF-6C9D3DD74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F9F10-D804-FD35-EFC6-9705F921FBF2}"/>
              </a:ext>
            </a:extLst>
          </p:cNvPr>
          <p:cNvSpPr>
            <a:spLocks noGrp="1"/>
          </p:cNvSpPr>
          <p:nvPr>
            <p:ph type="title"/>
          </p:nvPr>
        </p:nvSpPr>
        <p:spPr>
          <a:xfrm>
            <a:off x="1097280" y="286603"/>
            <a:ext cx="10058400" cy="1450757"/>
          </a:xfrm>
        </p:spPr>
        <p:txBody>
          <a:bodyPr>
            <a:normAutofit/>
          </a:bodyPr>
          <a:lstStyle/>
          <a:p>
            <a:r>
              <a:rPr lang="en-GB" sz="4700" b="1" i="0" dirty="0">
                <a:effectLst/>
                <a:latin typeface="sohne"/>
              </a:rPr>
              <a:t>Exploratory Data Analysis (EDA)</a:t>
            </a:r>
            <a:br>
              <a:rPr lang="en-GB" sz="4700" b="1" i="0" dirty="0">
                <a:effectLst/>
                <a:latin typeface="sohne"/>
              </a:rPr>
            </a:br>
            <a:endParaRPr lang="en-GB" sz="4700" dirty="0"/>
          </a:p>
        </p:txBody>
      </p:sp>
      <p:cxnSp>
        <p:nvCxnSpPr>
          <p:cNvPr id="67" name="Straight Connector 66">
            <a:extLst>
              <a:ext uri="{FF2B5EF4-FFF2-40B4-BE49-F238E27FC236}">
                <a16:creationId xmlns:a16="http://schemas.microsoft.com/office/drawing/2014/main" id="{475D319D-5E50-121E-BFAF-AED92C4531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8A5E49-FE4D-019A-09C3-588A1775BF12}"/>
              </a:ext>
            </a:extLst>
          </p:cNvPr>
          <p:cNvSpPr>
            <a:spLocks noGrp="1"/>
          </p:cNvSpPr>
          <p:nvPr>
            <p:ph idx="1"/>
          </p:nvPr>
        </p:nvSpPr>
        <p:spPr>
          <a:xfrm>
            <a:off x="1097280" y="2568683"/>
            <a:ext cx="3557016" cy="2648994"/>
          </a:xfrm>
        </p:spPr>
        <p:txBody>
          <a:bodyPr>
            <a:normAutofit/>
          </a:bodyPr>
          <a:lstStyle/>
          <a:p>
            <a:pPr algn="l">
              <a:lnSpc>
                <a:spcPts val="2400"/>
              </a:lnSpc>
            </a:pPr>
            <a:r>
              <a:rPr lang="en-GB" b="1" i="1" dirty="0">
                <a:solidFill>
                  <a:srgbClr val="242424"/>
                </a:solidFill>
                <a:effectLst/>
                <a:latin typeface="source-serif-pro"/>
              </a:rPr>
              <a:t>8. </a:t>
            </a:r>
            <a:r>
              <a:rPr lang="en-GB" b="1" i="0" dirty="0">
                <a:solidFill>
                  <a:srgbClr val="242424"/>
                </a:solidFill>
                <a:effectLst/>
                <a:latin typeface="source-serif-pro"/>
              </a:rPr>
              <a:t>Which time of the day do customers give most ratings per branch ?</a:t>
            </a:r>
          </a:p>
          <a:p>
            <a:pPr algn="l">
              <a:lnSpc>
                <a:spcPts val="2400"/>
              </a:lnSpc>
            </a:pPr>
            <a:r>
              <a:rPr lang="en-GB" b="1" i="1" dirty="0">
                <a:solidFill>
                  <a:srgbClr val="242424"/>
                </a:solidFill>
                <a:latin typeface="source-serif-pro"/>
              </a:rPr>
              <a:t>9</a:t>
            </a:r>
            <a:r>
              <a:rPr lang="en-GB" b="1" i="1" dirty="0">
                <a:solidFill>
                  <a:srgbClr val="242424"/>
                </a:solidFill>
                <a:effectLst/>
                <a:latin typeface="source-serif-pro"/>
              </a:rPr>
              <a:t>.</a:t>
            </a:r>
            <a:r>
              <a:rPr lang="en-GB" b="1" i="0" dirty="0">
                <a:solidFill>
                  <a:srgbClr val="242424"/>
                </a:solidFill>
                <a:effectLst/>
                <a:latin typeface="source-serif-pro"/>
              </a:rPr>
              <a:t> Which day of the week has the best </a:t>
            </a:r>
            <a:r>
              <a:rPr lang="en-GB" b="1" i="0" dirty="0" err="1">
                <a:solidFill>
                  <a:srgbClr val="242424"/>
                </a:solidFill>
                <a:effectLst/>
                <a:latin typeface="source-serif-pro"/>
              </a:rPr>
              <a:t>avg</a:t>
            </a:r>
            <a:r>
              <a:rPr lang="en-GB" b="1" i="0" dirty="0">
                <a:solidFill>
                  <a:srgbClr val="242424"/>
                </a:solidFill>
                <a:effectLst/>
                <a:latin typeface="source-serif-pro"/>
              </a:rPr>
              <a:t> ratings</a:t>
            </a:r>
            <a:r>
              <a:rPr lang="en-GB" b="1" i="1" dirty="0">
                <a:solidFill>
                  <a:srgbClr val="242424"/>
                </a:solidFill>
                <a:effectLst/>
                <a:latin typeface="source-serif-pro"/>
              </a:rPr>
              <a:t>?</a:t>
            </a:r>
          </a:p>
          <a:p>
            <a:pPr algn="l">
              <a:lnSpc>
                <a:spcPts val="2400"/>
              </a:lnSpc>
            </a:pPr>
            <a:r>
              <a:rPr lang="en-GB" b="1" i="1" dirty="0">
                <a:solidFill>
                  <a:srgbClr val="242424"/>
                </a:solidFill>
                <a:latin typeface="source-serif-pro"/>
              </a:rPr>
              <a:t>10. </a:t>
            </a:r>
            <a:r>
              <a:rPr lang="en-GB" b="1" i="0" dirty="0">
                <a:solidFill>
                  <a:srgbClr val="242424"/>
                </a:solidFill>
                <a:effectLst/>
                <a:latin typeface="source-serif-pro"/>
              </a:rPr>
              <a:t>Which day of the week has the best average ratings per branch</a:t>
            </a:r>
            <a:r>
              <a:rPr lang="en-GB" b="1" i="1" dirty="0">
                <a:solidFill>
                  <a:srgbClr val="242424"/>
                </a:solidFill>
                <a:latin typeface="source-serif-pro"/>
              </a:rPr>
              <a:t>?</a:t>
            </a:r>
          </a:p>
        </p:txBody>
      </p:sp>
      <p:sp>
        <p:nvSpPr>
          <p:cNvPr id="69" name="Rectangle 68">
            <a:extLst>
              <a:ext uri="{FF2B5EF4-FFF2-40B4-BE49-F238E27FC236}">
                <a16:creationId xmlns:a16="http://schemas.microsoft.com/office/drawing/2014/main" id="{E1A6F393-F48C-45BB-B204-736F32AF7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0" name="Picture 9" descr="A screenshot of a computer program&#10;&#10;Description automatically generated">
            <a:extLst>
              <a:ext uri="{FF2B5EF4-FFF2-40B4-BE49-F238E27FC236}">
                <a16:creationId xmlns:a16="http://schemas.microsoft.com/office/drawing/2014/main" id="{283A1E5A-FC0A-F87E-26D5-D39B0A47C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529" y="2057401"/>
            <a:ext cx="4741433" cy="433448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8321F4D-0F3D-E217-EE96-D6CB797AE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2962" y="1986344"/>
            <a:ext cx="2839984" cy="4334478"/>
          </a:xfrm>
          <a:prstGeom prst="rect">
            <a:avLst/>
          </a:prstGeom>
        </p:spPr>
      </p:pic>
    </p:spTree>
    <p:extLst>
      <p:ext uri="{BB962C8B-B14F-4D97-AF65-F5344CB8AC3E}">
        <p14:creationId xmlns:p14="http://schemas.microsoft.com/office/powerpoint/2010/main" val="249225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5DD81-EE4E-F0F9-5B56-5A7D3BA68FF3}"/>
              </a:ext>
            </a:extLst>
          </p:cNvPr>
          <p:cNvSpPr>
            <a:spLocks noGrp="1"/>
          </p:cNvSpPr>
          <p:nvPr>
            <p:ph type="title"/>
          </p:nvPr>
        </p:nvSpPr>
        <p:spPr>
          <a:xfrm>
            <a:off x="643468" y="643467"/>
            <a:ext cx="3073550" cy="5126203"/>
          </a:xfrm>
        </p:spPr>
        <p:txBody>
          <a:bodyPr anchor="ctr">
            <a:normAutofit/>
          </a:bodyPr>
          <a:lstStyle/>
          <a:p>
            <a:pPr algn="r"/>
            <a:r>
              <a:rPr lang="en-GB" sz="5100" b="1" i="0">
                <a:effectLst/>
                <a:latin typeface="sohne"/>
              </a:rPr>
              <a:t>Conclusion</a:t>
            </a:r>
            <a:br>
              <a:rPr lang="en-GB" sz="5100" b="1" i="0">
                <a:effectLst/>
                <a:latin typeface="sohne"/>
              </a:rPr>
            </a:br>
            <a:endParaRPr lang="en-GB" sz="510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101160-7971-4DCA-C9A0-4E35913D6290}"/>
              </a:ext>
            </a:extLst>
          </p:cNvPr>
          <p:cNvSpPr>
            <a:spLocks noGrp="1"/>
          </p:cNvSpPr>
          <p:nvPr>
            <p:ph idx="1"/>
          </p:nvPr>
        </p:nvSpPr>
        <p:spPr>
          <a:xfrm>
            <a:off x="4363786" y="621697"/>
            <a:ext cx="6791894" cy="5147973"/>
          </a:xfrm>
        </p:spPr>
        <p:txBody>
          <a:bodyPr anchor="ctr">
            <a:normAutofit/>
          </a:bodyPr>
          <a:lstStyle/>
          <a:p>
            <a:r>
              <a:rPr lang="en-GB" b="0" i="0" dirty="0">
                <a:effectLst/>
                <a:latin typeface="source-serif-pro"/>
              </a:rPr>
              <a:t>In this data analysis project, we embarked on a journey to gain valuable insights from Walmart’s sales data. We began by preparing and exploring the dataset, cleaning any missing or null values, and engineering new features to help us uncover meaningful patterns.</a:t>
            </a:r>
          </a:p>
          <a:p>
            <a:r>
              <a:rPr lang="en-GB" b="0" i="0" dirty="0">
                <a:effectLst/>
                <a:latin typeface="source-serif-pro"/>
              </a:rPr>
              <a:t>Throughout our analysis, we made use of SQL queries to extract relevant information from the dataset.</a:t>
            </a:r>
            <a:endParaRPr lang="en-GB" dirty="0">
              <a:latin typeface="source-serif-pro"/>
            </a:endParaRPr>
          </a:p>
          <a:p>
            <a:pPr marL="0" indent="0">
              <a:buNone/>
            </a:pPr>
            <a:r>
              <a:rPr lang="en-GB" b="0" i="0" dirty="0">
                <a:effectLst/>
                <a:latin typeface="source-serif-pro"/>
              </a:rPr>
              <a:t>Some key takeaways from our analysis include:</a:t>
            </a:r>
          </a:p>
          <a:p>
            <a:pPr marL="400050" indent="-400050">
              <a:buFont typeface="+mj-lt"/>
              <a:buAutoNum type="romanUcPeriod"/>
            </a:pPr>
            <a:r>
              <a:rPr lang="en-GB" b="0" i="0" dirty="0">
                <a:effectLst/>
                <a:latin typeface="source-serif-pro"/>
              </a:rPr>
              <a:t>Identification of top-performing product lines and branches.</a:t>
            </a:r>
          </a:p>
          <a:p>
            <a:pPr marL="400050" indent="-400050">
              <a:buFont typeface="+mj-lt"/>
              <a:buAutoNum type="romanUcPeriod"/>
            </a:pPr>
            <a:r>
              <a:rPr lang="en-GB" b="0" i="0" dirty="0">
                <a:effectLst/>
                <a:latin typeface="source-serif-pro"/>
              </a:rPr>
              <a:t>Analysis of sales trends, which can inform sales strategies and modifications.</a:t>
            </a:r>
          </a:p>
          <a:p>
            <a:pPr marL="400050" indent="-400050">
              <a:buFont typeface="+mj-lt"/>
              <a:buAutoNum type="romanUcPeriod"/>
            </a:pPr>
            <a:r>
              <a:rPr lang="en-GB" b="0" i="0" dirty="0">
                <a:effectLst/>
                <a:latin typeface="source-serif-pro"/>
              </a:rPr>
              <a:t>Profiling of customer segments and their profitability.</a:t>
            </a:r>
          </a:p>
          <a:p>
            <a:endParaRPr lang="en-GB"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72898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EB191-BB55-91AC-B736-53C19DA459F4}"/>
              </a:ext>
            </a:extLst>
          </p:cNvPr>
          <p:cNvSpPr>
            <a:spLocks noGrp="1"/>
          </p:cNvSpPr>
          <p:nvPr>
            <p:ph type="title"/>
          </p:nvPr>
        </p:nvSpPr>
        <p:spPr>
          <a:xfrm>
            <a:off x="643468" y="643467"/>
            <a:ext cx="3073550" cy="5126203"/>
          </a:xfrm>
        </p:spPr>
        <p:txBody>
          <a:bodyPr anchor="ctr">
            <a:normAutofit/>
          </a:bodyPr>
          <a:lstStyle/>
          <a:p>
            <a:pPr algn="r"/>
            <a:r>
              <a:rPr lang="en-GB" dirty="0"/>
              <a:t>Purpose</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4A535A-EA98-CF18-9009-DADED28A30F8}"/>
              </a:ext>
            </a:extLst>
          </p:cNvPr>
          <p:cNvSpPr>
            <a:spLocks noGrp="1"/>
          </p:cNvSpPr>
          <p:nvPr>
            <p:ph idx="1"/>
          </p:nvPr>
        </p:nvSpPr>
        <p:spPr>
          <a:xfrm>
            <a:off x="4363786" y="621697"/>
            <a:ext cx="6791894" cy="5147973"/>
          </a:xfrm>
        </p:spPr>
        <p:txBody>
          <a:bodyPr anchor="ctr">
            <a:normAutofit/>
          </a:bodyPr>
          <a:lstStyle/>
          <a:p>
            <a:r>
              <a:rPr lang="en-GB" b="0" i="0">
                <a:effectLst/>
                <a:latin typeface="source-serif-pro"/>
              </a:rPr>
              <a:t>The goal of this project is to examine Walmart Sales data in order to comprehend top-performing branches and items, sales trends for various products, and consumer </a:t>
            </a:r>
            <a:r>
              <a:rPr lang="en-GB" b="0" i="0" err="1">
                <a:effectLst/>
                <a:latin typeface="source-serif-pro"/>
              </a:rPr>
              <a:t>behavior</a:t>
            </a:r>
            <a:r>
              <a:rPr lang="en-GB" b="0" i="0">
                <a:effectLst/>
                <a:latin typeface="source-serif-pro"/>
              </a:rPr>
              <a:t> . The goal is to investigate how sales methods might be made better and more effective.</a:t>
            </a:r>
            <a:endParaRPr lang="en-GB" dirty="0"/>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07820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A15EE-8305-3EF7-017B-08CDA685DCFF}"/>
              </a:ext>
            </a:extLst>
          </p:cNvPr>
          <p:cNvSpPr>
            <a:spLocks noGrp="1"/>
          </p:cNvSpPr>
          <p:nvPr>
            <p:ph type="title"/>
          </p:nvPr>
        </p:nvSpPr>
        <p:spPr>
          <a:xfrm>
            <a:off x="878911" y="643468"/>
            <a:ext cx="3177847" cy="1674180"/>
          </a:xfrm>
        </p:spPr>
        <p:txBody>
          <a:bodyPr>
            <a:normAutofit/>
          </a:bodyPr>
          <a:lstStyle/>
          <a:p>
            <a:r>
              <a:rPr lang="en-GB" sz="4000" b="1" i="0">
                <a:effectLst/>
                <a:latin typeface="sohne"/>
              </a:rPr>
              <a:t>About Data</a:t>
            </a:r>
            <a:endParaRPr lang="en-GB" sz="4000"/>
          </a:p>
        </p:txBody>
      </p:sp>
      <p:cxnSp>
        <p:nvCxnSpPr>
          <p:cNvPr id="18" name="Straight Connector 17">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106C2F-EE9A-BA5D-FFB3-7CF0931F6BEA}"/>
              </a:ext>
            </a:extLst>
          </p:cNvPr>
          <p:cNvSpPr>
            <a:spLocks noGrp="1"/>
          </p:cNvSpPr>
          <p:nvPr>
            <p:ph idx="1"/>
          </p:nvPr>
        </p:nvSpPr>
        <p:spPr>
          <a:xfrm>
            <a:off x="858064" y="2639380"/>
            <a:ext cx="3205049" cy="3229714"/>
          </a:xfrm>
        </p:spPr>
        <p:txBody>
          <a:bodyPr>
            <a:normAutofit/>
          </a:bodyPr>
          <a:lstStyle/>
          <a:p>
            <a:r>
              <a:rPr lang="en-GB" b="0" i="0" dirty="0">
                <a:effectLst/>
                <a:latin typeface="source-serif-pro"/>
              </a:rPr>
              <a:t>This dataset contains sales transactions from a three different branches of Walmart, respectively located in Mandalay, Yangon and Naypyitaw. The data contains 17 columns and 1000 rows:</a:t>
            </a:r>
          </a:p>
          <a:p>
            <a:br>
              <a:rPr lang="en-GB" dirty="0">
                <a:effectLst/>
              </a:rPr>
            </a:br>
            <a:endParaRPr lang="en-GB" dirty="0"/>
          </a:p>
        </p:txBody>
      </p:sp>
      <p:sp>
        <p:nvSpPr>
          <p:cNvPr id="20" name="Rectangle 19">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3" name="Picture 12" descr="A screenshot of a computer&#10;&#10;Description automatically generated">
            <a:extLst>
              <a:ext uri="{FF2B5EF4-FFF2-40B4-BE49-F238E27FC236}">
                <a16:creationId xmlns:a16="http://schemas.microsoft.com/office/drawing/2014/main" id="{6E56AD9F-9937-572F-21D8-CAF39BD24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628" y="1507023"/>
            <a:ext cx="7998372" cy="3843953"/>
          </a:xfrm>
          <a:prstGeom prst="rect">
            <a:avLst/>
          </a:prstGeom>
        </p:spPr>
      </p:pic>
    </p:spTree>
    <p:extLst>
      <p:ext uri="{BB962C8B-B14F-4D97-AF65-F5344CB8AC3E}">
        <p14:creationId xmlns:p14="http://schemas.microsoft.com/office/powerpoint/2010/main" val="130354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FD653-9770-3B02-C402-BC02E87621BC}"/>
              </a:ext>
            </a:extLst>
          </p:cNvPr>
          <p:cNvSpPr>
            <a:spLocks noGrp="1"/>
          </p:cNvSpPr>
          <p:nvPr>
            <p:ph type="title"/>
          </p:nvPr>
        </p:nvSpPr>
        <p:spPr>
          <a:xfrm>
            <a:off x="643468" y="643467"/>
            <a:ext cx="3073550" cy="5126203"/>
          </a:xfrm>
        </p:spPr>
        <p:txBody>
          <a:bodyPr anchor="ctr">
            <a:normAutofit/>
          </a:bodyPr>
          <a:lstStyle/>
          <a:p>
            <a:r>
              <a:rPr lang="en-GB" sz="2200" dirty="0"/>
              <a:t>1. </a:t>
            </a:r>
            <a:r>
              <a:rPr lang="en-GB" sz="2200" i="1" dirty="0">
                <a:solidFill>
                  <a:srgbClr val="242424"/>
                </a:solidFill>
                <a:effectLst/>
                <a:latin typeface="source-serif-pro"/>
              </a:rPr>
              <a:t>Build a database</a:t>
            </a:r>
            <a:br>
              <a:rPr lang="en-GB" sz="2200" i="1" dirty="0">
                <a:solidFill>
                  <a:srgbClr val="242424"/>
                </a:solidFill>
                <a:effectLst/>
                <a:latin typeface="source-serif-pro"/>
              </a:rPr>
            </a:br>
            <a:r>
              <a:rPr lang="en-GB" sz="2200" i="1" dirty="0">
                <a:solidFill>
                  <a:srgbClr val="242424"/>
                </a:solidFill>
                <a:effectLst/>
                <a:latin typeface="source-serif-pro"/>
              </a:rPr>
              <a:t>2. Create table and insert the data.</a:t>
            </a:r>
            <a:br>
              <a:rPr lang="en-GB" sz="2200" dirty="0">
                <a:solidFill>
                  <a:srgbClr val="242424"/>
                </a:solidFill>
                <a:latin typeface="source-serif-pro"/>
              </a:rPr>
            </a:br>
            <a:r>
              <a:rPr lang="en-GB" sz="2200" dirty="0">
                <a:solidFill>
                  <a:srgbClr val="242424"/>
                </a:solidFill>
                <a:latin typeface="source-serif-pro"/>
              </a:rPr>
              <a:t>3.</a:t>
            </a:r>
            <a:r>
              <a:rPr lang="en-GB" sz="2200" i="0" dirty="0">
                <a:solidFill>
                  <a:srgbClr val="242424"/>
                </a:solidFill>
                <a:effectLst/>
                <a:latin typeface="sohne"/>
              </a:rPr>
              <a:t> Import Data from CSV</a:t>
            </a:r>
            <a:br>
              <a:rPr lang="en-GB" b="1" i="0" dirty="0">
                <a:solidFill>
                  <a:srgbClr val="242424"/>
                </a:solidFill>
                <a:effectLst/>
                <a:latin typeface="sohne"/>
              </a:rPr>
            </a:br>
            <a:endParaRPr lang="en-GB" dirty="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Description automatically generated">
            <a:extLst>
              <a:ext uri="{FF2B5EF4-FFF2-40B4-BE49-F238E27FC236}">
                <a16:creationId xmlns:a16="http://schemas.microsoft.com/office/drawing/2014/main" id="{58F5FE58-2253-4665-2637-BD3172374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6430" y="622300"/>
            <a:ext cx="5946540" cy="5146675"/>
          </a:xfrm>
        </p:spPr>
      </p:pic>
      <p:sp>
        <p:nvSpPr>
          <p:cNvPr id="16" name="Rectangle 15">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0557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7246D-2667-5B4F-8DEF-1B97C619C64E}"/>
              </a:ext>
            </a:extLst>
          </p:cNvPr>
          <p:cNvSpPr>
            <a:spLocks noGrp="1"/>
          </p:cNvSpPr>
          <p:nvPr>
            <p:ph type="title"/>
          </p:nvPr>
        </p:nvSpPr>
        <p:spPr>
          <a:xfrm>
            <a:off x="642257" y="634946"/>
            <a:ext cx="5453741" cy="1450757"/>
          </a:xfrm>
        </p:spPr>
        <p:txBody>
          <a:bodyPr>
            <a:normAutofit/>
          </a:bodyPr>
          <a:lstStyle/>
          <a:p>
            <a:r>
              <a:rPr lang="en-GB" sz="5100" b="1" i="0">
                <a:effectLst/>
                <a:latin typeface="sohne"/>
              </a:rPr>
              <a:t>Feature Engineering</a:t>
            </a:r>
            <a:endParaRPr lang="en-GB" sz="5100"/>
          </a:p>
        </p:txBody>
      </p:sp>
      <p:cxnSp>
        <p:nvCxnSpPr>
          <p:cNvPr id="30" name="Straight Connector 29">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553" y="2267421"/>
            <a:ext cx="4846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4B8F35-C6E7-CCA4-F10A-A0537595CDD1}"/>
              </a:ext>
            </a:extLst>
          </p:cNvPr>
          <p:cNvSpPr>
            <a:spLocks noGrp="1"/>
          </p:cNvSpPr>
          <p:nvPr>
            <p:ph idx="1"/>
          </p:nvPr>
        </p:nvSpPr>
        <p:spPr>
          <a:xfrm>
            <a:off x="642257" y="2407436"/>
            <a:ext cx="5453739" cy="3461658"/>
          </a:xfrm>
        </p:spPr>
        <p:txBody>
          <a:bodyPr>
            <a:normAutofit/>
          </a:bodyPr>
          <a:lstStyle/>
          <a:p>
            <a:pPr>
              <a:lnSpc>
                <a:spcPct val="110000"/>
              </a:lnSpc>
            </a:pPr>
            <a:r>
              <a:rPr lang="en-GB" sz="1500" dirty="0"/>
              <a:t>1. </a:t>
            </a:r>
            <a:r>
              <a:rPr lang="en-GB" sz="1500" b="0" i="0" dirty="0">
                <a:effectLst/>
                <a:latin typeface="source-serif-pro"/>
              </a:rPr>
              <a:t>Add a new column named “ </a:t>
            </a:r>
            <a:r>
              <a:rPr lang="en-GB" sz="1500" b="1" i="0" dirty="0" err="1">
                <a:effectLst/>
                <a:latin typeface="source-serif-pro"/>
              </a:rPr>
              <a:t>time_of_day</a:t>
            </a:r>
            <a:r>
              <a:rPr lang="en-GB" sz="1500" b="1" dirty="0">
                <a:latin typeface="source-serif-pro"/>
              </a:rPr>
              <a:t> “ </a:t>
            </a:r>
            <a:r>
              <a:rPr lang="en-GB" sz="1500" b="0" i="0" dirty="0">
                <a:effectLst/>
                <a:latin typeface="source-serif-pro"/>
              </a:rPr>
              <a:t>to give insight of sales in the Morning, Afternoon and Evening. This will help answer the question on which part of the day most sales are made.</a:t>
            </a:r>
          </a:p>
          <a:p>
            <a:pPr>
              <a:lnSpc>
                <a:spcPct val="110000"/>
              </a:lnSpc>
            </a:pPr>
            <a:r>
              <a:rPr lang="en-GB" sz="1500" dirty="0"/>
              <a:t>2. </a:t>
            </a:r>
            <a:r>
              <a:rPr lang="en-GB" sz="1500" b="0" i="0" dirty="0">
                <a:effectLst/>
                <a:latin typeface="source-serif-pro"/>
              </a:rPr>
              <a:t>Add a new column named  </a:t>
            </a:r>
            <a:r>
              <a:rPr lang="en-GB" sz="1500" b="1" dirty="0">
                <a:latin typeface="source-serif-pro"/>
              </a:rPr>
              <a:t>” </a:t>
            </a:r>
            <a:r>
              <a:rPr lang="en-GB" sz="1500" b="1" i="0" dirty="0" err="1">
                <a:effectLst/>
                <a:latin typeface="source-serif-pro"/>
              </a:rPr>
              <a:t>day_name</a:t>
            </a:r>
            <a:r>
              <a:rPr lang="en-GB" sz="1500" b="1" i="0" dirty="0">
                <a:effectLst/>
                <a:latin typeface="source-serif-pro"/>
              </a:rPr>
              <a:t> ” </a:t>
            </a:r>
            <a:r>
              <a:rPr lang="en-GB" sz="1500" b="0" i="0" dirty="0">
                <a:effectLst/>
                <a:latin typeface="source-serif-pro"/>
              </a:rPr>
              <a:t>that contains the extracted days of the week on which the given transaction took place (Mon, Tue, Wed, </a:t>
            </a:r>
            <a:r>
              <a:rPr lang="en-GB" sz="1500" b="0" i="0" dirty="0" err="1">
                <a:effectLst/>
                <a:latin typeface="source-serif-pro"/>
              </a:rPr>
              <a:t>Thur</a:t>
            </a:r>
            <a:r>
              <a:rPr lang="en-GB" sz="1500" b="0" i="0" dirty="0">
                <a:effectLst/>
                <a:latin typeface="source-serif-pro"/>
              </a:rPr>
              <a:t>, Fri). This will help answer the question on which week of the day each branch is busiest</a:t>
            </a:r>
          </a:p>
          <a:p>
            <a:pPr>
              <a:lnSpc>
                <a:spcPct val="110000"/>
              </a:lnSpc>
            </a:pPr>
            <a:r>
              <a:rPr lang="en-GB" sz="1500" dirty="0">
                <a:latin typeface="source-serif-pro"/>
              </a:rPr>
              <a:t>3. </a:t>
            </a:r>
            <a:r>
              <a:rPr lang="en-GB" sz="1500" b="0" i="0" dirty="0">
                <a:effectLst/>
                <a:latin typeface="source-serif-pro"/>
              </a:rPr>
              <a:t>Add a new column named “ </a:t>
            </a:r>
            <a:r>
              <a:rPr lang="en-GB" sz="1500" b="1" i="0" dirty="0" err="1">
                <a:effectLst/>
                <a:latin typeface="source-serif-pro"/>
              </a:rPr>
              <a:t>month_name</a:t>
            </a:r>
            <a:r>
              <a:rPr lang="en-GB" sz="1500" dirty="0">
                <a:latin typeface="source-serif-pro"/>
              </a:rPr>
              <a:t> “</a:t>
            </a:r>
            <a:r>
              <a:rPr lang="en-GB" sz="1500" b="0" i="0" dirty="0">
                <a:effectLst/>
                <a:latin typeface="source-serif-pro"/>
              </a:rPr>
              <a:t> that contains the extracted months of the year on which the given transaction took place (Jan, Feb, Mar). Help determine which month of the year has the most sales and profit.</a:t>
            </a:r>
          </a:p>
          <a:p>
            <a:pPr>
              <a:lnSpc>
                <a:spcPct val="110000"/>
              </a:lnSpc>
            </a:pPr>
            <a:endParaRPr lang="en-GB" sz="1500" dirty="0"/>
          </a:p>
          <a:p>
            <a:pPr marL="0" indent="0">
              <a:lnSpc>
                <a:spcPct val="110000"/>
              </a:lnSpc>
              <a:buNone/>
            </a:pPr>
            <a:endParaRPr lang="en-GB" sz="1500" dirty="0"/>
          </a:p>
        </p:txBody>
      </p:sp>
      <p:pic>
        <p:nvPicPr>
          <p:cNvPr id="5" name="Picture 4" descr="A screenshot of a computer&#10;&#10;Description automatically generated">
            <a:extLst>
              <a:ext uri="{FF2B5EF4-FFF2-40B4-BE49-F238E27FC236}">
                <a16:creationId xmlns:a16="http://schemas.microsoft.com/office/drawing/2014/main" id="{927FD287-ED6D-90FE-CC8F-97D54E994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255" y="852195"/>
            <a:ext cx="4819748" cy="2084540"/>
          </a:xfrm>
          <a:prstGeom prst="rect">
            <a:avLst/>
          </a:prstGeom>
        </p:spPr>
      </p:pic>
      <p:pic>
        <p:nvPicPr>
          <p:cNvPr id="9" name="Picture 8" descr="A computer code with colorful text&#10;&#10;Description automatically generated with medium confidence">
            <a:extLst>
              <a:ext uri="{FF2B5EF4-FFF2-40B4-BE49-F238E27FC236}">
                <a16:creationId xmlns:a16="http://schemas.microsoft.com/office/drawing/2014/main" id="{65F28117-09AB-04C8-61E4-DFDEC2D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254" y="4109812"/>
            <a:ext cx="2249006" cy="1163860"/>
          </a:xfrm>
          <a:prstGeom prst="rect">
            <a:avLst/>
          </a:prstGeom>
        </p:spPr>
      </p:pic>
      <p:pic>
        <p:nvPicPr>
          <p:cNvPr id="7" name="Picture 6" descr="A white background with text&#10;&#10;Description automatically generated">
            <a:extLst>
              <a:ext uri="{FF2B5EF4-FFF2-40B4-BE49-F238E27FC236}">
                <a16:creationId xmlns:a16="http://schemas.microsoft.com/office/drawing/2014/main" id="{34BE9F8C-7CB9-14AF-F629-43AFBFAEF9E4}"/>
              </a:ext>
            </a:extLst>
          </p:cNvPr>
          <p:cNvPicPr>
            <a:picLocks noChangeAspect="1"/>
          </p:cNvPicPr>
          <p:nvPr/>
        </p:nvPicPr>
        <p:blipFill>
          <a:blip r:embed="rId4">
            <a:extLst>
              <a:ext uri="{28A0092B-C50C-407E-A947-70E740481C1C}">
                <a14:useLocalDpi xmlns:a14="http://schemas.microsoft.com/office/drawing/2010/main" val="0"/>
              </a:ext>
            </a:extLst>
          </a:blip>
          <a:srcRect r="11311" b="4"/>
          <a:stretch/>
        </p:blipFill>
        <p:spPr>
          <a:xfrm>
            <a:off x="9308995" y="3944461"/>
            <a:ext cx="2249006" cy="1470724"/>
          </a:xfrm>
          <a:prstGeom prst="rect">
            <a:avLst/>
          </a:prstGeom>
        </p:spPr>
      </p:pic>
      <p:sp>
        <p:nvSpPr>
          <p:cNvPr id="32" name="Rectangle 31">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19180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3AB4-A843-C715-C045-19C59C4DF4EE}"/>
              </a:ext>
            </a:extLst>
          </p:cNvPr>
          <p:cNvSpPr>
            <a:spLocks noGrp="1"/>
          </p:cNvSpPr>
          <p:nvPr>
            <p:ph type="title"/>
          </p:nvPr>
        </p:nvSpPr>
        <p:spPr/>
        <p:txBody>
          <a:bodyPr/>
          <a:lstStyle/>
          <a:p>
            <a:pPr>
              <a:lnSpc>
                <a:spcPts val="1800"/>
              </a:lnSpc>
            </a:pPr>
            <a:r>
              <a:rPr lang="en-GB" b="1" i="0" dirty="0">
                <a:solidFill>
                  <a:srgbClr val="242424"/>
                </a:solidFill>
                <a:effectLst/>
                <a:latin typeface="sohne"/>
              </a:rPr>
              <a:t>Exploratory Data Analysis (EDA)</a:t>
            </a:r>
            <a:br>
              <a:rPr lang="en-GB" b="1" i="0" dirty="0">
                <a:solidFill>
                  <a:srgbClr val="242424"/>
                </a:solidFill>
                <a:effectLst/>
                <a:latin typeface="sohne"/>
              </a:rPr>
            </a:br>
            <a:endParaRPr lang="en-GB" dirty="0"/>
          </a:p>
        </p:txBody>
      </p:sp>
      <p:sp>
        <p:nvSpPr>
          <p:cNvPr id="3" name="Content Placeholder 2">
            <a:extLst>
              <a:ext uri="{FF2B5EF4-FFF2-40B4-BE49-F238E27FC236}">
                <a16:creationId xmlns:a16="http://schemas.microsoft.com/office/drawing/2014/main" id="{84D46B45-DB24-3307-3475-AB46E819A47E}"/>
              </a:ext>
            </a:extLst>
          </p:cNvPr>
          <p:cNvSpPr>
            <a:spLocks noGrp="1"/>
          </p:cNvSpPr>
          <p:nvPr>
            <p:ph idx="1"/>
          </p:nvPr>
        </p:nvSpPr>
        <p:spPr>
          <a:xfrm>
            <a:off x="1097280" y="2108201"/>
            <a:ext cx="10058400" cy="472953"/>
          </a:xfrm>
        </p:spPr>
        <p:txBody>
          <a:bodyPr/>
          <a:lstStyle/>
          <a:p>
            <a:pPr algn="l">
              <a:lnSpc>
                <a:spcPts val="2400"/>
              </a:lnSpc>
            </a:pPr>
            <a:r>
              <a:rPr lang="en-GB" b="0" i="0" dirty="0">
                <a:solidFill>
                  <a:srgbClr val="242424"/>
                </a:solidFill>
                <a:effectLst/>
                <a:latin typeface="source-serif-pro"/>
              </a:rPr>
              <a:t>Exploratory data analysis is done to answer the listed questions and aims of this project.</a:t>
            </a:r>
          </a:p>
          <a:p>
            <a:pPr marL="0" indent="0">
              <a:buNone/>
            </a:pPr>
            <a:endParaRPr lang="en-GB" dirty="0"/>
          </a:p>
        </p:txBody>
      </p:sp>
      <p:sp>
        <p:nvSpPr>
          <p:cNvPr id="8" name="Rectangle 2">
            <a:extLst>
              <a:ext uri="{FF2B5EF4-FFF2-40B4-BE49-F238E27FC236}">
                <a16:creationId xmlns:a16="http://schemas.microsoft.com/office/drawing/2014/main" id="{EFEB3080-B674-C029-4F50-822A523563A8}"/>
              </a:ext>
            </a:extLst>
          </p:cNvPr>
          <p:cNvSpPr>
            <a:spLocks noChangeArrowheads="1"/>
          </p:cNvSpPr>
          <p:nvPr/>
        </p:nvSpPr>
        <p:spPr bwMode="auto">
          <a:xfrm>
            <a:off x="1097280" y="2533131"/>
            <a:ext cx="3821961" cy="1482344"/>
          </a:xfrm>
          <a:prstGeom prst="rect">
            <a:avLst/>
          </a:prstGeom>
          <a:noFill/>
          <a:ln>
            <a:noFill/>
          </a:ln>
          <a:effectLst/>
        </p:spPr>
        <p:txBody>
          <a:bodyPr vert="horz" wrap="squar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42424"/>
                </a:solidFill>
                <a:effectLst/>
                <a:latin typeface="source-serif-pro"/>
              </a:rPr>
              <a:t>Generic Question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1" u="none" strike="noStrike" cap="none" normalizeH="0" baseline="0" dirty="0">
                <a:ln>
                  <a:noFill/>
                </a:ln>
                <a:solidFill>
                  <a:srgbClr val="242424"/>
                </a:solidFill>
                <a:effectLst/>
                <a:latin typeface="source-serif-pro"/>
              </a:rPr>
              <a:t>How many unique cities does the data have?</a:t>
            </a:r>
            <a:endParaRPr kumimoji="0" lang="en-US" altLang="en-US" sz="1500" b="0" i="0" u="none" strike="noStrike" cap="none" normalizeH="0" baseline="0" dirty="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1" u="none" strike="noStrike" cap="none" normalizeH="0" baseline="0" dirty="0">
                <a:ln>
                  <a:noFill/>
                </a:ln>
                <a:solidFill>
                  <a:srgbClr val="242424"/>
                </a:solidFill>
                <a:effectLst/>
                <a:latin typeface="source-serif-pro"/>
              </a:rPr>
              <a:t>In which city is each branch?</a:t>
            </a:r>
            <a:endParaRPr kumimoji="0" lang="en-US" altLang="en-US" sz="800"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42424"/>
                </a:solidFill>
                <a:effectLst/>
                <a:latin typeface="source-code-pr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E631C58-C6DA-886F-17C3-5334E6D68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694873"/>
            <a:ext cx="6819804" cy="2247158"/>
          </a:xfrm>
          <a:prstGeom prst="rect">
            <a:avLst/>
          </a:prstGeom>
        </p:spPr>
      </p:pic>
      <p:pic>
        <p:nvPicPr>
          <p:cNvPr id="12" name="Picture 11">
            <a:extLst>
              <a:ext uri="{FF2B5EF4-FFF2-40B4-BE49-F238E27FC236}">
                <a16:creationId xmlns:a16="http://schemas.microsoft.com/office/drawing/2014/main" id="{D2DE4418-36F7-6D4B-D39F-6FF3F9E4E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853" y="2743199"/>
            <a:ext cx="2638793" cy="3198832"/>
          </a:xfrm>
          <a:prstGeom prst="rect">
            <a:avLst/>
          </a:prstGeom>
        </p:spPr>
      </p:pic>
    </p:spTree>
    <p:extLst>
      <p:ext uri="{BB962C8B-B14F-4D97-AF65-F5344CB8AC3E}">
        <p14:creationId xmlns:p14="http://schemas.microsoft.com/office/powerpoint/2010/main" val="283873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7C95D-0C93-31BE-DE95-AD874C2F4556}"/>
              </a:ext>
            </a:extLst>
          </p:cNvPr>
          <p:cNvSpPr>
            <a:spLocks noGrp="1"/>
          </p:cNvSpPr>
          <p:nvPr>
            <p:ph type="title"/>
          </p:nvPr>
        </p:nvSpPr>
        <p:spPr>
          <a:xfrm>
            <a:off x="1097280" y="286603"/>
            <a:ext cx="10058400" cy="1450757"/>
          </a:xfrm>
        </p:spPr>
        <p:txBody>
          <a:bodyPr>
            <a:normAutofit/>
          </a:bodyPr>
          <a:lstStyle/>
          <a:p>
            <a:r>
              <a:rPr lang="en-GB" sz="4700" b="1" i="0">
                <a:effectLst/>
                <a:latin typeface="sohne"/>
              </a:rPr>
              <a:t>Exploratory Data Analysis (EDA)</a:t>
            </a:r>
            <a:br>
              <a:rPr lang="en-GB" sz="4700" b="1" i="0">
                <a:effectLst/>
                <a:latin typeface="sohne"/>
              </a:rPr>
            </a:br>
            <a:endParaRPr lang="en-GB" sz="4700"/>
          </a:p>
        </p:txBody>
      </p:sp>
      <p:cxnSp>
        <p:nvCxnSpPr>
          <p:cNvPr id="67" name="Straight Connector 66">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78B29B-E0BE-FD9E-9B54-FB364FA6EDDB}"/>
              </a:ext>
            </a:extLst>
          </p:cNvPr>
          <p:cNvSpPr>
            <a:spLocks noGrp="1"/>
          </p:cNvSpPr>
          <p:nvPr>
            <p:ph idx="1"/>
          </p:nvPr>
        </p:nvSpPr>
        <p:spPr>
          <a:xfrm>
            <a:off x="1097281" y="2108201"/>
            <a:ext cx="3557016" cy="3760891"/>
          </a:xfrm>
        </p:spPr>
        <p:txBody>
          <a:bodyPr>
            <a:normAutofit/>
          </a:bodyPr>
          <a:lstStyle/>
          <a:p>
            <a:r>
              <a:rPr lang="en-GB" b="1" i="0" dirty="0">
                <a:effectLst/>
                <a:latin typeface="sohne"/>
              </a:rPr>
              <a:t>Product Analysis</a:t>
            </a:r>
          </a:p>
          <a:p>
            <a:r>
              <a:rPr lang="en-GB" b="1" i="1" dirty="0">
                <a:effectLst/>
                <a:latin typeface="source-serif-pro"/>
              </a:rPr>
              <a:t>1. How many unique product lines does the data have?</a:t>
            </a:r>
            <a:endParaRPr lang="en-GB" b="0" i="0" dirty="0">
              <a:effectLst/>
              <a:latin typeface="source-serif-pro"/>
            </a:endParaRPr>
          </a:p>
          <a:p>
            <a:r>
              <a:rPr lang="en-GB" b="1" i="1" dirty="0">
                <a:effectLst/>
                <a:latin typeface="source-serif-pro"/>
              </a:rPr>
              <a:t>2. What is the most common payment method?</a:t>
            </a:r>
            <a:endParaRPr lang="en-GB" b="0" i="0" dirty="0">
              <a:effectLst/>
              <a:latin typeface="source-serif-pro"/>
            </a:endParaRPr>
          </a:p>
          <a:p>
            <a:r>
              <a:rPr lang="en-GB" b="1" i="1" dirty="0">
                <a:effectLst/>
                <a:latin typeface="source-serif-pro"/>
              </a:rPr>
              <a:t>3. What is the most selling product line?</a:t>
            </a:r>
            <a:endParaRPr lang="en-GB" b="0" i="0" dirty="0">
              <a:effectLst/>
              <a:latin typeface="source-serif-pro"/>
            </a:endParaRPr>
          </a:p>
          <a:p>
            <a:r>
              <a:rPr lang="en-GB" b="1" i="1" dirty="0">
                <a:effectLst/>
                <a:latin typeface="source-serif-pro"/>
              </a:rPr>
              <a:t>4. What is the total revenue by month?</a:t>
            </a:r>
            <a:endParaRPr lang="en-GB" b="0" i="0" dirty="0">
              <a:effectLst/>
              <a:latin typeface="source-serif-pro"/>
            </a:endParaRPr>
          </a:p>
        </p:txBody>
      </p:sp>
      <p:pic>
        <p:nvPicPr>
          <p:cNvPr id="9" name="Picture 8" descr="A screenshot of a computer code&#10;&#10;Description automatically generated">
            <a:extLst>
              <a:ext uri="{FF2B5EF4-FFF2-40B4-BE49-F238E27FC236}">
                <a16:creationId xmlns:a16="http://schemas.microsoft.com/office/drawing/2014/main" id="{51C57ECB-F8C2-2FD0-CF54-64AE234DDF59}"/>
              </a:ext>
            </a:extLst>
          </p:cNvPr>
          <p:cNvPicPr>
            <a:picLocks noChangeAspect="1"/>
          </p:cNvPicPr>
          <p:nvPr/>
        </p:nvPicPr>
        <p:blipFill>
          <a:blip r:embed="rId2">
            <a:extLst>
              <a:ext uri="{28A0092B-C50C-407E-A947-70E740481C1C}">
                <a14:useLocalDpi xmlns:a14="http://schemas.microsoft.com/office/drawing/2010/main" val="0"/>
              </a:ext>
            </a:extLst>
          </a:blip>
          <a:srcRect r="-3" b="159"/>
          <a:stretch/>
        </p:blipFill>
        <p:spPr>
          <a:xfrm>
            <a:off x="4578096" y="2352041"/>
            <a:ext cx="3963003" cy="388789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7EEA95E-6AA9-5963-B51C-A3381FAC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872" y="2352041"/>
            <a:ext cx="2939515" cy="3273189"/>
          </a:xfrm>
          <a:prstGeom prst="rect">
            <a:avLst/>
          </a:prstGeom>
        </p:spPr>
      </p:pic>
      <p:sp>
        <p:nvSpPr>
          <p:cNvPr id="69" name="Rectangle 68">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77344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026291-7112-8C24-6D92-CE2C333ED8DD}"/>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AFD61-F22F-448B-42B9-50E29C368959}"/>
              </a:ext>
            </a:extLst>
          </p:cNvPr>
          <p:cNvSpPr>
            <a:spLocks noGrp="1"/>
          </p:cNvSpPr>
          <p:nvPr>
            <p:ph type="title"/>
          </p:nvPr>
        </p:nvSpPr>
        <p:spPr>
          <a:xfrm>
            <a:off x="1097280" y="286603"/>
            <a:ext cx="10058400" cy="1450757"/>
          </a:xfrm>
        </p:spPr>
        <p:txBody>
          <a:bodyPr>
            <a:normAutofit/>
          </a:bodyPr>
          <a:lstStyle/>
          <a:p>
            <a:r>
              <a:rPr lang="en-GB" sz="4700" b="1" i="0">
                <a:effectLst/>
                <a:latin typeface="sohne"/>
              </a:rPr>
              <a:t>Exploratory Data Analysis (EDA)</a:t>
            </a:r>
            <a:br>
              <a:rPr lang="en-GB" sz="4700" b="1" i="0">
                <a:effectLst/>
                <a:latin typeface="sohne"/>
              </a:rPr>
            </a:br>
            <a:endParaRPr lang="en-GB" sz="4700"/>
          </a:p>
        </p:txBody>
      </p:sp>
      <p:cxnSp>
        <p:nvCxnSpPr>
          <p:cNvPr id="76" name="Straight Connector 75">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FA2B5523-9C65-C1EA-108C-0C6CB617009A}"/>
              </a:ext>
            </a:extLst>
          </p:cNvPr>
          <p:cNvSpPr>
            <a:spLocks noGrp="1" noChangeArrowheads="1"/>
          </p:cNvSpPr>
          <p:nvPr>
            <p:ph idx="1"/>
          </p:nvPr>
        </p:nvSpPr>
        <p:spPr bwMode="auto">
          <a:xfrm>
            <a:off x="1097281" y="2108201"/>
            <a:ext cx="3557016" cy="3760891"/>
          </a:xfrm>
          <a:prstGeom prst="rect">
            <a:avLst/>
          </a:prstGeom>
        </p:spPr>
        <p:txBody>
          <a:bodyPr vert="horz" lIns="0" tIns="355488"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1" i="1" u="none" strike="noStrike" cap="none" normalizeH="0" baseline="0" dirty="0">
                <a:ln>
                  <a:noFill/>
                </a:ln>
                <a:effectLst/>
                <a:latin typeface="source-serif-pro"/>
              </a:rPr>
              <a:t> 5. What month had the largest COGS?</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1" i="1" u="none" strike="noStrike" cap="none" normalizeH="0" baseline="0" dirty="0">
                <a:ln>
                  <a:noFill/>
                </a:ln>
                <a:effectLst/>
                <a:latin typeface="source-serif-pro"/>
              </a:rPr>
              <a:t>6. What product line had the largest revenue?</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1" i="1" u="none" strike="noStrike" cap="none" normalizeH="0" baseline="0" dirty="0">
                <a:ln>
                  <a:noFill/>
                </a:ln>
                <a:effectLst/>
                <a:latin typeface="source-serif-pro"/>
              </a:rPr>
              <a:t>7. What is the city with the largest revenue?</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b="1" i="1" u="none" strike="noStrike" cap="none" normalizeH="0" baseline="0" dirty="0">
                <a:ln>
                  <a:noFill/>
                </a:ln>
                <a:effectLst/>
                <a:latin typeface="source-serif-pro"/>
              </a:rPr>
              <a:t>8. What product line had the largest VAT?</a:t>
            </a:r>
            <a:endParaRPr kumimoji="0" lang="en-US" altLang="en-US" b="0" i="0" u="none" strike="noStrike" cap="none" normalizeH="0" baseline="0" dirty="0">
              <a:ln>
                <a:noFill/>
              </a:ln>
              <a:effectLst/>
              <a:latin typeface="source-code-pro"/>
            </a:endParaRPr>
          </a:p>
          <a:p>
            <a:pPr marL="0" marR="0" lvl="0" indent="0" defTabSz="914400" rtl="0" eaLnBrk="0" fontAlgn="base" latinLnBrk="0" hangingPunct="0">
              <a:lnSpc>
                <a:spcPct val="110000"/>
              </a:lnSpc>
              <a:spcBef>
                <a:spcPct val="0"/>
              </a:spcBef>
              <a:spcAft>
                <a:spcPts val="600"/>
              </a:spcAft>
              <a:buClrTx/>
              <a:buSzTx/>
              <a:buFontTx/>
              <a:buNone/>
              <a:tabLst/>
            </a:pPr>
            <a:br>
              <a:rPr kumimoji="0" lang="en-US" altLang="en-US" b="0" i="0" u="none" strike="noStrike" cap="none" normalizeH="0" baseline="0" dirty="0">
                <a:ln>
                  <a:noFill/>
                </a:ln>
                <a:effectLst/>
                <a:latin typeface="source-code-pro"/>
              </a:rPr>
            </a:br>
            <a:endParaRPr kumimoji="0" lang="en-US" altLang="en-US" b="0" i="0" u="none" strike="noStrike" cap="none" normalizeH="0" baseline="0" dirty="0">
              <a:ln>
                <a:noFill/>
              </a:ln>
              <a:effectLst/>
            </a:endParaRPr>
          </a:p>
        </p:txBody>
      </p:sp>
      <p:pic>
        <p:nvPicPr>
          <p:cNvPr id="12" name="Picture 11" descr="A screenshot of a computer&#10;&#10;Description automatically generated">
            <a:extLst>
              <a:ext uri="{FF2B5EF4-FFF2-40B4-BE49-F238E27FC236}">
                <a16:creationId xmlns:a16="http://schemas.microsoft.com/office/drawing/2014/main" id="{6BD68396-5169-A2A4-5CB6-850FDA6A7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936" y="2429089"/>
            <a:ext cx="2939514" cy="2851327"/>
          </a:xfrm>
          <a:prstGeom prst="rect">
            <a:avLst/>
          </a:prstGeom>
        </p:spPr>
      </p:pic>
      <p:pic>
        <p:nvPicPr>
          <p:cNvPr id="8" name="Picture 7">
            <a:extLst>
              <a:ext uri="{FF2B5EF4-FFF2-40B4-BE49-F238E27FC236}">
                <a16:creationId xmlns:a16="http://schemas.microsoft.com/office/drawing/2014/main" id="{11FF94FB-6CC5-5C80-20D5-EA76BA850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254" y="2108196"/>
            <a:ext cx="3395024" cy="3760891"/>
          </a:xfrm>
          <a:prstGeom prst="rect">
            <a:avLst/>
          </a:prstGeom>
        </p:spPr>
      </p:pic>
      <p:sp>
        <p:nvSpPr>
          <p:cNvPr id="78" name="Rectangle 77">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37545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7DF157-561C-B6CB-4F9A-4D07617E103D}"/>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5B0E56EF-D94D-466D-6853-64F496F5A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EC189-30BF-C48C-423F-93670A25F296}"/>
              </a:ext>
            </a:extLst>
          </p:cNvPr>
          <p:cNvSpPr>
            <a:spLocks noGrp="1"/>
          </p:cNvSpPr>
          <p:nvPr>
            <p:ph type="title"/>
          </p:nvPr>
        </p:nvSpPr>
        <p:spPr>
          <a:xfrm>
            <a:off x="1097280" y="286603"/>
            <a:ext cx="10058400" cy="1450757"/>
          </a:xfrm>
        </p:spPr>
        <p:txBody>
          <a:bodyPr>
            <a:normAutofit/>
          </a:bodyPr>
          <a:lstStyle/>
          <a:p>
            <a:r>
              <a:rPr lang="en-GB" sz="4700" b="1" i="0">
                <a:effectLst/>
                <a:latin typeface="sohne"/>
              </a:rPr>
              <a:t>Exploratory Data Analysis (EDA)</a:t>
            </a:r>
            <a:br>
              <a:rPr lang="en-GB" sz="4700" b="1" i="0">
                <a:effectLst/>
                <a:latin typeface="sohne"/>
              </a:rPr>
            </a:br>
            <a:endParaRPr lang="en-GB" sz="4700"/>
          </a:p>
        </p:txBody>
      </p:sp>
      <p:cxnSp>
        <p:nvCxnSpPr>
          <p:cNvPr id="76" name="Straight Connector 75">
            <a:extLst>
              <a:ext uri="{FF2B5EF4-FFF2-40B4-BE49-F238E27FC236}">
                <a16:creationId xmlns:a16="http://schemas.microsoft.com/office/drawing/2014/main" id="{78FBD5EA-03FE-22DF-72FE-1B764CD08E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2765643B-0ED2-78AE-E6D2-6C01F4DD379B}"/>
              </a:ext>
            </a:extLst>
          </p:cNvPr>
          <p:cNvSpPr>
            <a:spLocks noGrp="1" noChangeArrowheads="1"/>
          </p:cNvSpPr>
          <p:nvPr>
            <p:ph idx="1"/>
          </p:nvPr>
        </p:nvSpPr>
        <p:spPr bwMode="auto">
          <a:xfrm>
            <a:off x="153916" y="2108210"/>
            <a:ext cx="3920373" cy="3760882"/>
          </a:xfrm>
          <a:prstGeom prst="rect">
            <a:avLst/>
          </a:prstGeom>
        </p:spPr>
        <p:txBody>
          <a:bodyPr vert="horz" lIns="0" tIns="355488" rIns="0" bIns="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Tx/>
              <a:buSzTx/>
              <a:buFontTx/>
              <a:buNone/>
              <a:tabLst/>
            </a:pPr>
            <a:r>
              <a:rPr lang="en-US" altLang="en-US" sz="1600" b="1" i="1" dirty="0">
                <a:latin typeface="Source Sans Pro" panose="020B0503030403020204" pitchFamily="34" charset="0"/>
                <a:ea typeface="Source Sans Pro" panose="020B0503030403020204" pitchFamily="34" charset="0"/>
              </a:rPr>
              <a:t>9. </a:t>
            </a:r>
            <a:r>
              <a:rPr lang="en-GB" sz="1600" b="1" dirty="0">
                <a:latin typeface="Source Sans Pro" panose="020B0503030403020204" pitchFamily="34" charset="0"/>
                <a:ea typeface="Source Sans Pro" panose="020B0503030403020204" pitchFamily="34" charset="0"/>
              </a:rPr>
              <a:t>Fetch each product line and add a column to those product line showing "Good", "Bad". Good if its greater than average sales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effectLst/>
                <a:latin typeface="Source Sans Pro" panose="020B0503030403020204" pitchFamily="34" charset="0"/>
                <a:ea typeface="Source Sans Pro" panose="020B0503030403020204" pitchFamily="34" charset="0"/>
              </a:rPr>
              <a:t>10. Which branch sold more products than average product sold?</a:t>
            </a:r>
            <a:endParaRPr kumimoji="0" lang="en-US" altLang="en-US" sz="1600" b="0" i="0" u="none" strike="noStrike" cap="none" normalizeH="0" baseline="0" dirty="0">
              <a:ln>
                <a:noFill/>
              </a:ln>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effectLst/>
                <a:latin typeface="Source Sans Pro" panose="020B0503030403020204" pitchFamily="34" charset="0"/>
                <a:ea typeface="Source Sans Pro" panose="020B0503030403020204" pitchFamily="34" charset="0"/>
              </a:rPr>
              <a:t>11. What is the most common product line by gender?</a:t>
            </a:r>
            <a:endParaRPr kumimoji="0" lang="en-US" altLang="en-US" sz="1600" b="0" i="0" u="none" strike="noStrike" cap="none" normalizeH="0" baseline="0" dirty="0">
              <a:ln>
                <a:noFill/>
              </a:ln>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effectLst/>
                <a:latin typeface="Source Sans Pro" panose="020B0503030403020204" pitchFamily="34" charset="0"/>
                <a:ea typeface="Source Sans Pro" panose="020B0503030403020204" pitchFamily="34" charset="0"/>
              </a:rPr>
              <a:t>12. What is the average rating of each product line?</a:t>
            </a:r>
            <a:br>
              <a:rPr kumimoji="0" lang="en-US" altLang="en-US" sz="1600" b="0" i="0" u="none" strike="noStrike" cap="none" normalizeH="0" baseline="0" dirty="0">
                <a:ln>
                  <a:noFill/>
                </a:ln>
                <a:effectLst/>
                <a:latin typeface="Source Sans Pro" panose="020B0503030403020204" pitchFamily="34" charset="0"/>
                <a:ea typeface="Source Sans Pro" panose="020B0503030403020204" pitchFamily="34" charset="0"/>
              </a:rPr>
            </a:br>
            <a:endParaRPr kumimoji="0" lang="en-US" altLang="en-US" sz="1600" b="0" i="0" u="none" strike="noStrike" cap="none" normalizeH="0" baseline="0" dirty="0">
              <a:ln>
                <a:noFill/>
              </a:ln>
              <a:effectLst/>
              <a:latin typeface="Source Sans Pro" panose="020B0503030403020204" pitchFamily="34" charset="0"/>
              <a:ea typeface="Source Sans Pro" panose="020B0503030403020204" pitchFamily="34" charset="0"/>
            </a:endParaRPr>
          </a:p>
        </p:txBody>
      </p:sp>
      <p:sp>
        <p:nvSpPr>
          <p:cNvPr id="78" name="Rectangle 77">
            <a:extLst>
              <a:ext uri="{FF2B5EF4-FFF2-40B4-BE49-F238E27FC236}">
                <a16:creationId xmlns:a16="http://schemas.microsoft.com/office/drawing/2014/main" id="{A45B1B58-8578-D8A6-E987-041AE752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9" name="Picture 8" descr="A screenshot of a computer&#10;&#10;Description automatically generated">
            <a:extLst>
              <a:ext uri="{FF2B5EF4-FFF2-40B4-BE49-F238E27FC236}">
                <a16:creationId xmlns:a16="http://schemas.microsoft.com/office/drawing/2014/main" id="{A9658771-5366-4094-F0DB-433D2BD27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289" y="2023963"/>
            <a:ext cx="4662503" cy="437683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D8DA179-15ED-77A6-FB43-DFD86A637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708" y="2023963"/>
            <a:ext cx="3147376" cy="4216816"/>
          </a:xfrm>
          <a:prstGeom prst="rect">
            <a:avLst/>
          </a:prstGeom>
        </p:spPr>
      </p:pic>
    </p:spTree>
    <p:extLst>
      <p:ext uri="{BB962C8B-B14F-4D97-AF65-F5344CB8AC3E}">
        <p14:creationId xmlns:p14="http://schemas.microsoft.com/office/powerpoint/2010/main" val="40534310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98</TotalTime>
  <Words>781</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Nova Light</vt:lpstr>
      <vt:lpstr>Bembo</vt:lpstr>
      <vt:lpstr>Calibri</vt:lpstr>
      <vt:lpstr>medium-content-sans-serif-font</vt:lpstr>
      <vt:lpstr>sohne</vt:lpstr>
      <vt:lpstr>Source Sans Pro</vt:lpstr>
      <vt:lpstr>source-code-pro</vt:lpstr>
      <vt:lpstr>source-serif-pro</vt:lpstr>
      <vt:lpstr>RetrospectVTI</vt:lpstr>
      <vt:lpstr>Walmart</vt:lpstr>
      <vt:lpstr>Purpose</vt:lpstr>
      <vt:lpstr>About Data</vt:lpstr>
      <vt:lpstr>1. Build a database 2. Create table and insert the data. 3. Import Data from CSV </vt:lpstr>
      <vt:lpstr>Feature Engineering</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Exploratory Data Analysis (EDA)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Gabriel</dc:creator>
  <cp:lastModifiedBy>Christine Gabriel</cp:lastModifiedBy>
  <cp:revision>2</cp:revision>
  <dcterms:created xsi:type="dcterms:W3CDTF">2024-11-11T14:52:57Z</dcterms:created>
  <dcterms:modified xsi:type="dcterms:W3CDTF">2024-11-12T01:09:13Z</dcterms:modified>
</cp:coreProperties>
</file>