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 b="def" i="def"/>
      <a:tcStyle>
        <a:tcBdr/>
        <a:fill>
          <a:solidFill>
            <a:srgbClr val="FF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 txBox="1"/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Title Text</a:t>
            </a:r>
          </a:p>
        </p:txBody>
      </p:sp>
      <p:sp>
        <p:nvSpPr>
          <p:cNvPr id="92" name="Body Level One…"/>
          <p:cNvSpPr txBox="1"/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 txBox="1"/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 txBox="1"/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 txBox="1"/>
          <p:nvPr>
            <p:ph type="body" sz="half" idx="1"/>
          </p:nvPr>
        </p:nvSpPr>
        <p:spPr>
          <a:xfrm>
            <a:off x="5158199" y="1418450"/>
            <a:ext cx="3591301" cy="3072601"/>
          </a:xfrm>
          <a:prstGeom prst="rect">
            <a:avLst/>
          </a:prstGeom>
          <a:solidFill>
            <a:srgbClr val="EFEFEF"/>
          </a:solidFill>
          <a:ln w="9525">
            <a:solidFill>
              <a:srgbClr val="999999"/>
            </a:solidFill>
            <a:round/>
          </a:ln>
        </p:spPr>
        <p:txBody>
          <a:bodyPr/>
          <a:lstStyle>
            <a:lvl1pPr marL="0" indent="0">
              <a:spcBef>
                <a:spcPts val="1600"/>
              </a:spcBef>
              <a:buSzTx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We can see the most popular movie genre in family movie is animation, which has the highest number of rental.</a:t>
            </a:r>
          </a:p>
        </p:txBody>
      </p:sp>
      <p:sp>
        <p:nvSpPr>
          <p:cNvPr id="110" name="Shape 56"/>
          <p:cNvSpPr txBox="1"/>
          <p:nvPr>
            <p:ph type="title"/>
          </p:nvPr>
        </p:nvSpPr>
        <p:spPr>
          <a:xfrm>
            <a:off x="0" y="-1"/>
            <a:ext cx="9144000" cy="795602"/>
          </a:xfrm>
          <a:prstGeom prst="rect">
            <a:avLst/>
          </a:prstGeom>
          <a:solidFill>
            <a:srgbClr val="073763"/>
          </a:solidFill>
        </p:spPr>
        <p:txBody>
          <a:bodyPr anchor="ctr"/>
          <a:lstStyle>
            <a:lvl1pPr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 What is the most favorite category in family movie?</a:t>
            </a:r>
          </a:p>
        </p:txBody>
      </p:sp>
      <p:pic>
        <p:nvPicPr>
          <p:cNvPr id="111" name="Screen Shot 2018-12-11 at 8.15.47 PM.png" descr="Screen Shot 2018-12-11 at 8.15.47 PM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83390" y="1522503"/>
            <a:ext cx="4688064" cy="28644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61"/>
          <p:cNvSpPr txBox="1"/>
          <p:nvPr>
            <p:ph type="body" sz="half" idx="1"/>
          </p:nvPr>
        </p:nvSpPr>
        <p:spPr>
          <a:xfrm>
            <a:off x="5158199" y="1418450"/>
            <a:ext cx="3591301" cy="3072601"/>
          </a:xfrm>
          <a:prstGeom prst="rect">
            <a:avLst/>
          </a:prstGeom>
          <a:solidFill>
            <a:srgbClr val="EFEFEF"/>
          </a:solidFill>
          <a:ln w="9525">
            <a:solidFill>
              <a:srgbClr val="999999"/>
            </a:solidFill>
            <a:round/>
          </a:ln>
        </p:spPr>
        <p:txBody>
          <a:bodyPr/>
          <a:lstStyle>
            <a:lvl1pPr marL="0" indent="0">
              <a:spcBef>
                <a:spcPts val="1600"/>
              </a:spcBef>
              <a:buSzTx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We can see customers are less likely to rent comedy, children and music movies for long time. </a:t>
            </a:r>
          </a:p>
        </p:txBody>
      </p:sp>
      <p:sp>
        <p:nvSpPr>
          <p:cNvPr id="114" name="Shape 63"/>
          <p:cNvSpPr txBox="1"/>
          <p:nvPr>
            <p:ph type="title"/>
          </p:nvPr>
        </p:nvSpPr>
        <p:spPr>
          <a:xfrm>
            <a:off x="0" y="-1"/>
            <a:ext cx="9144000" cy="795602"/>
          </a:xfrm>
          <a:prstGeom prst="rect">
            <a:avLst/>
          </a:prstGeom>
          <a:solidFill>
            <a:srgbClr val="073763"/>
          </a:solidFill>
        </p:spPr>
        <p:txBody>
          <a:bodyPr anchor="ctr"/>
          <a:lstStyle>
            <a:lvl1pPr defTabSz="749808">
              <a:defRPr sz="229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 Which type of movies are customers less likely to rent for long time?</a:t>
            </a:r>
          </a:p>
        </p:txBody>
      </p:sp>
      <p:pic>
        <p:nvPicPr>
          <p:cNvPr id="115" name="Screen Shot 2018-12-11 at 10.24.11 PM.png" descr="Screen Shot 2018-12-11 at 10.24.1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6183" y="1366343"/>
            <a:ext cx="4805251" cy="29639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68"/>
          <p:cNvSpPr txBox="1"/>
          <p:nvPr>
            <p:ph type="body" sz="half" idx="1"/>
          </p:nvPr>
        </p:nvSpPr>
        <p:spPr>
          <a:xfrm>
            <a:off x="5158199" y="1418450"/>
            <a:ext cx="3591301" cy="3072601"/>
          </a:xfrm>
          <a:prstGeom prst="rect">
            <a:avLst/>
          </a:prstGeom>
          <a:solidFill>
            <a:srgbClr val="EFEFEF"/>
          </a:solidFill>
          <a:ln w="9525">
            <a:solidFill>
              <a:srgbClr val="999999"/>
            </a:solidFill>
            <a:round/>
          </a:ln>
        </p:spPr>
        <p:txBody>
          <a:bodyPr/>
          <a:lstStyle>
            <a:lvl1pPr marL="0" indent="0">
              <a:spcBef>
                <a:spcPts val="1600"/>
              </a:spcBef>
              <a:buSzTx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We can see both store got almost the same number of rental orders during each time unit.</a:t>
            </a:r>
          </a:p>
        </p:txBody>
      </p:sp>
      <p:sp>
        <p:nvSpPr>
          <p:cNvPr id="118" name="Shape 70"/>
          <p:cNvSpPr txBox="1"/>
          <p:nvPr>
            <p:ph type="title"/>
          </p:nvPr>
        </p:nvSpPr>
        <p:spPr>
          <a:xfrm>
            <a:off x="0" y="-1"/>
            <a:ext cx="9144000" cy="795602"/>
          </a:xfrm>
          <a:prstGeom prst="rect">
            <a:avLst/>
          </a:prstGeom>
          <a:solidFill>
            <a:srgbClr val="073763"/>
          </a:solidFill>
        </p:spPr>
        <p:txBody>
          <a:bodyPr anchor="ctr"/>
          <a:lstStyle>
            <a:lvl1pPr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 What were the total rental orders per store?</a:t>
            </a:r>
          </a:p>
        </p:txBody>
      </p:sp>
      <p:pic>
        <p:nvPicPr>
          <p:cNvPr id="119" name="Screen Shot 2018-12-11 at 9.11.34 PM.png" descr="Screen Shot 2018-12-11 at 9.11.3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7846" y="1165505"/>
            <a:ext cx="4654404" cy="38935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5"/>
          <p:cNvSpPr txBox="1"/>
          <p:nvPr>
            <p:ph type="body" sz="quarter" idx="1"/>
          </p:nvPr>
        </p:nvSpPr>
        <p:spPr>
          <a:xfrm>
            <a:off x="6130196" y="1418450"/>
            <a:ext cx="2619304" cy="3072601"/>
          </a:xfrm>
          <a:prstGeom prst="rect">
            <a:avLst/>
          </a:prstGeom>
          <a:solidFill>
            <a:srgbClr val="EFEFEF"/>
          </a:solidFill>
          <a:ln w="9525">
            <a:solidFill>
              <a:srgbClr val="999999"/>
            </a:solidFill>
            <a:round/>
          </a:ln>
        </p:spPr>
        <p:txBody>
          <a:bodyPr/>
          <a:lstStyle>
            <a:lvl1pPr marL="0" indent="0">
              <a:spcBef>
                <a:spcPts val="1600"/>
              </a:spcBef>
              <a:buSzTx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We can see who were the top 10 paying customers and Eleanor Hunt is the top 1 paying customer with paying amount $211.55.</a:t>
            </a:r>
          </a:p>
        </p:txBody>
      </p:sp>
      <p:sp>
        <p:nvSpPr>
          <p:cNvPr id="122" name="Shape 77"/>
          <p:cNvSpPr txBox="1"/>
          <p:nvPr>
            <p:ph type="title"/>
          </p:nvPr>
        </p:nvSpPr>
        <p:spPr>
          <a:xfrm>
            <a:off x="0" y="-1"/>
            <a:ext cx="9144000" cy="795602"/>
          </a:xfrm>
          <a:prstGeom prst="rect">
            <a:avLst/>
          </a:prstGeom>
          <a:solidFill>
            <a:srgbClr val="073763"/>
          </a:solidFill>
        </p:spPr>
        <p:txBody>
          <a:bodyPr anchor="ctr"/>
          <a:lstStyle>
            <a:lvl1pPr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  Who were the top 10 paying customers?</a:t>
            </a:r>
          </a:p>
        </p:txBody>
      </p:sp>
      <p:pic>
        <p:nvPicPr>
          <p:cNvPr id="123" name="Screen Shot 2018-12-11 at 9.53.35 PM.png" descr="Screen Shot 2018-12-11 at 9.53.3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8479" y="1225629"/>
            <a:ext cx="5667675" cy="34582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