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sldIdLst>
    <p:sldId id="3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5555"/>
    <a:srgbClr val="346C85"/>
    <a:srgbClr val="2C4788"/>
    <a:srgbClr val="386D3C"/>
    <a:srgbClr val="4D348D"/>
    <a:srgbClr val="7A7500"/>
    <a:srgbClr val="A15800"/>
    <a:srgbClr val="982F32"/>
    <a:srgbClr val="395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E27CB52-5FCD-F146-AE98-5D36C008A7D9}"/>
              </a:ext>
            </a:extLst>
          </p:cNvPr>
          <p:cNvGrpSpPr/>
          <p:nvPr userDrawn="1"/>
        </p:nvGrpSpPr>
        <p:grpSpPr>
          <a:xfrm>
            <a:off x="914401" y="381000"/>
            <a:ext cx="10286999" cy="5898494"/>
            <a:chOff x="914401" y="381000"/>
            <a:chExt cx="10286999" cy="589849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2F99DF6-A203-9D44-9A6A-0AC1A58A2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81000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A5C25D-8B04-E449-8398-ED746F8F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381000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4B6911B-F297-B44C-8316-87E47393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1000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5C4F43-367C-5343-8A38-57B3BAAE4B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1700886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A44D34-7D43-3041-BE40-47BC443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009108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8C36294-54E6-784C-BF93-7B9ABCAE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009108"/>
              <a:ext cx="29718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120C752-BA15-9643-A94E-FB98A0B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009108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A850F63-58A8-914F-B36B-53BD94BEEFE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4401" y="3328995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61785BE-3E4A-B842-9021-2744E3BE070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914401" y="2009108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28206F1-0590-3045-9EE1-3BBF4A1F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637217"/>
              <a:ext cx="29718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2C863B8-6C48-CE4E-86C5-9D65612E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37217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AAFC0E6B-47C3-8948-96A4-7A2BA65E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637217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3570BC-E748-824B-91B8-9E214DAC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381000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13C581F-E365-4E44-8355-5CCFF1B3A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637423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349D190-8F35-B646-88D3-9861D93166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4957309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725277D-9044-3C48-BDCE-4986AA12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5265531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ABF5809-C05D-9E41-8FD3-CBFCBD7D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65531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93E815-6D33-CC40-8B9F-4C1C0C4E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5265325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5DB475C-570C-0741-AE08-FF2AC73C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148" y="45567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7976A92-7A4D-E44C-A0BC-00D844E5D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70354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A05A9C5-0E13-B84C-99F1-55C3654E2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74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1DBB0CF0-A1A4-CE4D-A441-A9BE0438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527" y="70354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EB140318-B0A5-5541-9A49-E4C65AD70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70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8DB73B70-08EE-414C-ADF5-DF5B276D3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26" y="70354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BEE9AEBC-8DC2-2D48-B210-63E837706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14963" y="7389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6410E08-BB9A-F847-909A-BCAAF79CF2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19015" y="9867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690BF716-5243-B247-A3A7-86186B18C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79947" y="1782845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C5EE851-3E5C-3F4D-9420-2ABCC1A442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83999" y="2030707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2186EDF5-C869-EA41-9C4E-6E82C7A91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6943" y="2078738"/>
            <a:ext cx="21126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67D1694C-F69E-BE44-B95E-57E013014E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10962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42D28A37-B695-C344-A64D-FC45297DAD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67674" y="2078738"/>
            <a:ext cx="2337641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0">
            <a:extLst>
              <a:ext uri="{FF2B5EF4-FFF2-40B4-BE49-F238E27FC236}">
                <a16:creationId xmlns:a16="http://schemas.microsoft.com/office/drawing/2014/main" id="{6CE9677C-98EC-AB4A-8701-5D92C2D7A5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1726" y="2326600"/>
            <a:ext cx="233764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5">
            <a:extLst>
              <a:ext uri="{FF2B5EF4-FFF2-40B4-BE49-F238E27FC236}">
                <a16:creationId xmlns:a16="http://schemas.microsoft.com/office/drawing/2014/main" id="{B3D23E3D-796F-D34B-9210-9174D150D5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06244" y="2078738"/>
            <a:ext cx="208953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671AE421-0AC3-DC4A-AC91-E75C8CED10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09287" y="2326600"/>
            <a:ext cx="208651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3DC2A67C-BA03-7041-B79A-28B23C4726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8804" y="229400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0">
            <a:extLst>
              <a:ext uri="{FF2B5EF4-FFF2-40B4-BE49-F238E27FC236}">
                <a16:creationId xmlns:a16="http://schemas.microsoft.com/office/drawing/2014/main" id="{87C1FA06-5702-0E4B-AC29-450C9B469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82856" y="254186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A6172F7F-D625-B848-A23D-AC74258C5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0294" y="3440159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74349B84-A38B-384C-BE16-7B18D31725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4346" y="3688021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5">
            <a:extLst>
              <a:ext uri="{FF2B5EF4-FFF2-40B4-BE49-F238E27FC236}">
                <a16:creationId xmlns:a16="http://schemas.microsoft.com/office/drawing/2014/main" id="{53464D34-16AF-CF4B-9413-5A7E59930E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1726" y="3709418"/>
            <a:ext cx="1870430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5C00727B-E1E9-C145-9A5F-06352EAAF8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75778" y="3957280"/>
            <a:ext cx="1870430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5">
            <a:extLst>
              <a:ext uri="{FF2B5EF4-FFF2-40B4-BE49-F238E27FC236}">
                <a16:creationId xmlns:a16="http://schemas.microsoft.com/office/drawing/2014/main" id="{8BA549E7-AC75-AA41-A620-092D507C1B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1234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0">
            <a:extLst>
              <a:ext uri="{FF2B5EF4-FFF2-40B4-BE49-F238E27FC236}">
                <a16:creationId xmlns:a16="http://schemas.microsoft.com/office/drawing/2014/main" id="{901D0D0F-2057-274E-9334-0BDFDD897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1639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98088848-43C5-0748-A068-E561874340B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4728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0">
            <a:extLst>
              <a:ext uri="{FF2B5EF4-FFF2-40B4-BE49-F238E27FC236}">
                <a16:creationId xmlns:a16="http://schemas.microsoft.com/office/drawing/2014/main" id="{AFB6D5F1-CFF2-AE41-A794-3DA200E188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5133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C23503DA-BAB3-E142-96D4-E1C5DED1BBC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83999" y="40155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A18AF3A6-012F-E946-82A7-FC28273D99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988051" y="42633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25">
            <a:extLst>
              <a:ext uri="{FF2B5EF4-FFF2-40B4-BE49-F238E27FC236}">
                <a16:creationId xmlns:a16="http://schemas.microsoft.com/office/drawing/2014/main" id="{6EB289C5-6287-B044-AD9B-A01310746A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09974" y="505244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7C7E16A3-1EBC-754A-BB7B-D239BF5C6F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5">
            <a:extLst>
              <a:ext uri="{FF2B5EF4-FFF2-40B4-BE49-F238E27FC236}">
                <a16:creationId xmlns:a16="http://schemas.microsoft.com/office/drawing/2014/main" id="{4E9BA4E9-F591-2544-A097-62D6A482E9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9001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2CD3D6A6-31C4-1441-9451-8FFF3E8124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94066" y="558796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25">
            <a:extLst>
              <a:ext uri="{FF2B5EF4-FFF2-40B4-BE49-F238E27FC236}">
                <a16:creationId xmlns:a16="http://schemas.microsoft.com/office/drawing/2014/main" id="{16305EA5-7C89-1745-8ABF-DC5EDA1285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4215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AC65B23F-D2DD-B046-B6AC-7FBDDE5AE3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46207" y="558796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5">
            <a:extLst>
              <a:ext uri="{FF2B5EF4-FFF2-40B4-BE49-F238E27FC236}">
                <a16:creationId xmlns:a16="http://schemas.microsoft.com/office/drawing/2014/main" id="{6D90CB77-963D-A047-961E-E9FCFF2DC7B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77148" y="534009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48805874-27D7-0C47-824E-243C35891B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81200" y="558796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itle Placeholder 1">
            <a:extLst>
              <a:ext uri="{FF2B5EF4-FFF2-40B4-BE49-F238E27FC236}">
                <a16:creationId xmlns:a16="http://schemas.microsoft.com/office/drawing/2014/main" id="{0B1CA04A-E3DE-4D8C-B840-CC67699F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7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371EF8-9F5A-4DAB-B41B-5C4E1E4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4B8AD-1E3F-41A0-B9E7-981626D8B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438400"/>
            <a:ext cx="92964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6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3241-6B2C-413E-AB0F-2EF989D0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E543-5EC2-44ED-8994-0F613642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2D13-B89E-440E-B2A2-65809F94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669A-81AB-4567-AC0E-8A4D53B6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F2DD-1ECF-49C1-A4DF-FBE7D8DA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10" title="Arrow pointing to the right"/>
          <p:cNvSpPr>
            <a:spLocks noChangeArrowheads="1"/>
          </p:cNvSpPr>
          <p:nvPr/>
        </p:nvSpPr>
        <p:spPr bwMode="auto">
          <a:xfrm>
            <a:off x="1600200" y="4445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4C2A-EBA6-4721-B367-D7B2C5111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21DAA-6E55-4D24-B40C-9159DE6EFB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from PostgreSQL for London &amp; NYC historical weather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3D96C-539B-4E54-8B89-9558BBD32D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4701" y="409413"/>
            <a:ext cx="2800166" cy="247222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5EA319-0BA8-483B-B5DF-CE76F1A64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5373" y="664895"/>
            <a:ext cx="2914073" cy="761153"/>
          </a:xfrm>
        </p:spPr>
        <p:txBody>
          <a:bodyPr numCol="1"/>
          <a:lstStyle/>
          <a:p>
            <a:pPr algn="l">
              <a:spcBef>
                <a:spcPts val="0"/>
              </a:spcBef>
            </a:pPr>
            <a:r>
              <a:rPr lang="en-US" sz="1200" dirty="0"/>
              <a:t>•Year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E60E36-E23A-460F-8F04-E02FD4C76B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1A344-66D0-482E-B0AE-442AC437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CFB362-F4D5-4D4A-B7A3-97E73D305B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1C4A5-12E6-4DC5-8296-3ED4F754B2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F2F6B8-2E04-4BF6-956B-8133575DDE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5541909-1013-41E1-BA74-A4F825DA02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287333" cy="613405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•Not necessary as data was cleaned during EDA (dropped months with data missing, dropped # flag for sensor type)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EA4A3A-4A14-43B1-9E09-C9B2D2A4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2" y="2078737"/>
            <a:ext cx="2833314" cy="277729"/>
          </a:xfrm>
        </p:spPr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2A2768-BE2F-418A-BF07-5D8597A55C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07408" y="2326600"/>
            <a:ext cx="2701959" cy="613405"/>
          </a:xfrm>
        </p:spPr>
        <p:txBody>
          <a:bodyPr/>
          <a:lstStyle/>
          <a:p>
            <a:pPr algn="l"/>
            <a:r>
              <a:rPr lang="en-US" sz="1200" dirty="0"/>
              <a:t>• No categorical features to encode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8F7821-37F5-46E6-9F2A-4A1ADE8EBF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Split 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8ECFD2A-1AB1-4279-BA30-6754655839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•X (input) - year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•y (target) – predicted weather feature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D07F0B-4E5D-4A58-8837-57BFC6DB4C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5CE3955-2C0F-45AA-947A-8241CED2DB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370533-C295-4CCF-A129-055D14F924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EAF27C-326A-4165-A25B-0C985891FB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95CB63A-7F4F-4225-9CF3-4C30479A9C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F1A37B9-5DAA-48A4-8CDC-3364351EE0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76801" y="3957280"/>
            <a:ext cx="2536618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•Linear Regression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D6B3612-45CC-4BBB-A486-18EB527470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7884695-7239-4A80-870F-D22EC8879A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•Training dataset (75%)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 Testing dataset (25%)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A64A35C-370B-4263-A6DB-E5BD8F93CC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Train Our Model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67C93AA-3D52-4C34-B304-916C57BC5EE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51466" y="3957280"/>
            <a:ext cx="2271133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•Fit on the training subset</a:t>
            </a:r>
            <a:endParaRPr lang="en-US" sz="1000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54D7DD0-253A-4917-889A-5FA13F52F7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746373" y="3850799"/>
            <a:ext cx="993833" cy="247222"/>
          </a:xfrm>
        </p:spPr>
        <p:txBody>
          <a:bodyPr/>
          <a:lstStyle/>
          <a:p>
            <a:r>
              <a:rPr lang="en-US" dirty="0"/>
              <a:t>Predict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EF7971C-E7D3-4947-B77B-16FE0C08811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778888" y="4088028"/>
            <a:ext cx="1268766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•Weather feature based upon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96B3CC-717E-4D68-8D11-831D0340C19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CAC3CA-8319-4834-85C3-2064A72C48C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1213349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•Evaluate Mean Squared Error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A28D117-B2EF-4EAE-BDC9-DA64D34009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Output Predictions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A13DAE-7D25-4782-824C-E845C03D6C3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/>
              <a:t>• Use Mean Absolute Error and model output to create predicted range for each feature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9D1B5C0-A338-490B-B947-11087FCB5C0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Plot predictions vs. data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8B806D9-B05B-403B-8B86-525AD31CCE5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l"/>
            <a:r>
              <a:rPr lang="en-US" sz="1200" dirty="0"/>
              <a:t>•Output scatter plot of datapoints with prediction line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AB99B19-274F-493D-A790-65C0DFE746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681955" y="5340097"/>
            <a:ext cx="1827689" cy="263161"/>
          </a:xfrm>
        </p:spPr>
        <p:txBody>
          <a:bodyPr/>
          <a:lstStyle/>
          <a:p>
            <a:r>
              <a:rPr lang="en-US" dirty="0"/>
              <a:t>City Predictions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79E5519-1390-405A-9631-0260EF1394C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algn="l"/>
            <a:r>
              <a:rPr lang="en-US" sz="1200" dirty="0"/>
              <a:t>•Create DataFrame for each city allowing customers to select ideal travel month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36D4E02-AE19-45CA-98CD-942829C8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6" name="AutoShape 110" title="Arrow pointing to the left"/>
          <p:cNvSpPr>
            <a:spLocks noChangeArrowheads="1"/>
          </p:cNvSpPr>
          <p:nvPr/>
        </p:nvSpPr>
        <p:spPr bwMode="auto">
          <a:xfrm rot="10800000">
            <a:off x="1676400" y="53340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57" name="Freeform: Shape 22" title="Icon of Star">
            <a:extLst>
              <a:ext uri="{FF2B5EF4-FFF2-40B4-BE49-F238E27FC236}">
                <a16:creationId xmlns:a16="http://schemas.microsoft.com/office/drawing/2014/main" id="{0FB1A52F-474D-4320-B807-E40D5BABF72D}"/>
              </a:ext>
            </a:extLst>
          </p:cNvPr>
          <p:cNvSpPr>
            <a:spLocks/>
          </p:cNvSpPr>
          <p:nvPr/>
        </p:nvSpPr>
        <p:spPr bwMode="auto">
          <a:xfrm>
            <a:off x="1061243" y="5470524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AD6BB8-8E9F-492C-960D-1AC265433A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53821" y="1302437"/>
            <a:ext cx="993833" cy="24722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76788416-304F-4636-88D7-620A53057FDA}"/>
              </a:ext>
            </a:extLst>
          </p:cNvPr>
          <p:cNvSpPr txBox="1">
            <a:spLocks/>
          </p:cNvSpPr>
          <p:nvPr/>
        </p:nvSpPr>
        <p:spPr>
          <a:xfrm>
            <a:off x="6908526" y="673673"/>
            <a:ext cx="2914073" cy="761153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200" dirty="0"/>
              <a:t>•Individual model for each month and city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 Target = predicted weather feature: avg high temp, total rainfall, total snowfall (NYC only), sunshine hours (London only)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EBEDF3"/>
      </a:dk1>
      <a:lt1>
        <a:srgbClr val="FFFFFF"/>
      </a:lt1>
      <a:dk2>
        <a:srgbClr val="444444"/>
      </a:dk2>
      <a:lt2>
        <a:srgbClr val="E7E6E6"/>
      </a:lt2>
      <a:accent1>
        <a:srgbClr val="00B0EC"/>
      </a:accent1>
      <a:accent2>
        <a:srgbClr val="00B0EC"/>
      </a:accent2>
      <a:accent3>
        <a:srgbClr val="00B0EC"/>
      </a:accent3>
      <a:accent4>
        <a:srgbClr val="00B0EC"/>
      </a:accent4>
      <a:accent5>
        <a:srgbClr val="00B0EC"/>
      </a:accent5>
      <a:accent6>
        <a:srgbClr val="00B0EC"/>
      </a:accent6>
      <a:hlink>
        <a:srgbClr val="00B0EC"/>
      </a:hlink>
      <a:folHlink>
        <a:srgbClr val="00B0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17508_Process flowchart gameboard_AAS_v3" id="{0D4EF410-748C-4798-9F5A-044C01F519EF}" vid="{4C2B99D2-B3F5-4D01-8E8E-F28F667110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90981D-72C4-476E-A6B5-70E1E6C7AD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5C5EB9D-7CF7-4BCF-B9A7-CEBF7BA0E7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97422-3948-4F6F-B390-CE733BA37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gameboard</Template>
  <TotalTime>66</TotalTime>
  <Words>195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Josh Stephens</dc:creator>
  <cp:keywords/>
  <dc:description/>
  <cp:lastModifiedBy>Josh Stephens</cp:lastModifiedBy>
  <cp:revision>7</cp:revision>
  <dcterms:created xsi:type="dcterms:W3CDTF">2021-09-09T20:51:13Z</dcterms:created>
  <dcterms:modified xsi:type="dcterms:W3CDTF">2021-09-25T15:20:08Z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