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14" autoAdjust="0"/>
  </p:normalViewPr>
  <p:slideViewPr>
    <p:cSldViewPr snapToGrid="0">
      <p:cViewPr varScale="1">
        <p:scale>
          <a:sx n="112" d="100"/>
          <a:sy n="112" d="100"/>
        </p:scale>
        <p:origin x="5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11/2/2024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306940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Maybe lab exp, 1 hours</a:t>
            </a:r>
          </a:p>
          <a:p>
            <a:endParaRPr lang="en-US" dirty="0"/>
          </a:p>
          <a:p>
            <a:r>
              <a:rPr lang="en-US" dirty="0"/>
              <a:t>3 sessions</a:t>
            </a:r>
          </a:p>
          <a:p>
            <a:r>
              <a:rPr lang="en-US" dirty="0"/>
              <a:t>1, next day, 3 weeks</a:t>
            </a:r>
          </a:p>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11/2/2024</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11/2/2024</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587646336"/>
              </p:ext>
            </p:extLst>
          </p:nvPr>
        </p:nvGraphicFramePr>
        <p:xfrm>
          <a:off x="1372042" y="2047534"/>
          <a:ext cx="9370170" cy="3576320"/>
        </p:xfrm>
        <a:graphic>
          <a:graphicData uri="http://schemas.openxmlformats.org/drawingml/2006/table">
            <a:tbl>
              <a:tblPr firstRow="1" bandRow="1">
                <a:tableStyleId>{5C22544A-7EE6-4342-B048-85BDC9FD1C3A}</a:tableStyleId>
              </a:tblPr>
              <a:tblGrid>
                <a:gridCol w="1874034">
                  <a:extLst>
                    <a:ext uri="{9D8B030D-6E8A-4147-A177-3AD203B41FA5}">
                      <a16:colId xmlns:a16="http://schemas.microsoft.com/office/drawing/2014/main" val="291502893"/>
                    </a:ext>
                  </a:extLst>
                </a:gridCol>
                <a:gridCol w="809089">
                  <a:extLst>
                    <a:ext uri="{9D8B030D-6E8A-4147-A177-3AD203B41FA5}">
                      <a16:colId xmlns:a16="http://schemas.microsoft.com/office/drawing/2014/main" val="8173263"/>
                    </a:ext>
                  </a:extLst>
                </a:gridCol>
                <a:gridCol w="2234317">
                  <a:extLst>
                    <a:ext uri="{9D8B030D-6E8A-4147-A177-3AD203B41FA5}">
                      <a16:colId xmlns:a16="http://schemas.microsoft.com/office/drawing/2014/main" val="3252790990"/>
                    </a:ext>
                  </a:extLst>
                </a:gridCol>
                <a:gridCol w="2578696">
                  <a:extLst>
                    <a:ext uri="{9D8B030D-6E8A-4147-A177-3AD203B41FA5}">
                      <a16:colId xmlns:a16="http://schemas.microsoft.com/office/drawing/2014/main" val="3736794430"/>
                    </a:ext>
                  </a:extLst>
                </a:gridCol>
                <a:gridCol w="1874034">
                  <a:extLst>
                    <a:ext uri="{9D8B030D-6E8A-4147-A177-3AD203B41FA5}">
                      <a16:colId xmlns:a16="http://schemas.microsoft.com/office/drawing/2014/main" val="2679896157"/>
                    </a:ext>
                  </a:extLst>
                </a:gridCol>
              </a:tblGrid>
              <a:tr h="370840">
                <a:tc>
                  <a:txBody>
                    <a:bodyPr/>
                    <a:lstStyle/>
                    <a:p>
                      <a:endParaRPr lang="en-US"/>
                    </a:p>
                  </a:txBody>
                  <a:tcPr/>
                </a:tc>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tc>
                  <a:txBody>
                    <a:bodyPr/>
                    <a:lstStyle/>
                    <a:p>
                      <a:r>
                        <a:rPr lang="de-DE" dirty="0"/>
                        <a:t>Experiment 3</a:t>
                      </a:r>
                      <a:endParaRPr lang="en-US" dirty="0"/>
                    </a:p>
                  </a:txBody>
                  <a:tcPr/>
                </a:tc>
                <a:extLst>
                  <a:ext uri="{0D108BD9-81ED-4DB2-BD59-A6C34878D82A}">
                    <a16:rowId xmlns:a16="http://schemas.microsoft.com/office/drawing/2014/main" val="831128502"/>
                  </a:ext>
                </a:extLst>
              </a:tr>
              <a:tr h="370840">
                <a:tc>
                  <a:txBody>
                    <a:bodyPr/>
                    <a:lstStyle/>
                    <a:p>
                      <a:r>
                        <a:rPr lang="de-DE" sz="1200" dirty="0" err="1"/>
                        <a:t>Months</a:t>
                      </a:r>
                      <a:r>
                        <a:rPr lang="de-DE" sz="1200" dirty="0"/>
                        <a:t> 1-3</a:t>
                      </a:r>
                      <a:endParaRPr lang="en-US" sz="1200" dirty="0"/>
                    </a:p>
                  </a:txBody>
                  <a:tcPr/>
                </a:tc>
                <a:tc>
                  <a:txBody>
                    <a:bodyPr/>
                    <a:lstStyle/>
                    <a:p>
                      <a:r>
                        <a:rPr lang="de-DE" sz="1200" dirty="0"/>
                        <a:t>UCL</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extLst>
                  <a:ext uri="{0D108BD9-81ED-4DB2-BD59-A6C34878D82A}">
                    <a16:rowId xmlns:a16="http://schemas.microsoft.com/office/drawing/2014/main" val="2253587800"/>
                  </a:ext>
                </a:extLst>
              </a:tr>
              <a:tr h="370840">
                <a:tc>
                  <a:txBody>
                    <a:bodyPr/>
                    <a:lstStyle/>
                    <a:p>
                      <a:r>
                        <a:rPr lang="de-DE" sz="1200" dirty="0" err="1"/>
                        <a:t>Months</a:t>
                      </a:r>
                      <a:r>
                        <a:rPr lang="de-DE" sz="1200" dirty="0"/>
                        <a:t> 4-6</a:t>
                      </a:r>
                      <a:endParaRPr lang="en-US" sz="1200" dirty="0"/>
                    </a:p>
                  </a:txBody>
                  <a:tcPr/>
                </a:tc>
                <a:tc>
                  <a:txBody>
                    <a:bodyPr/>
                    <a:lstStyle/>
                    <a:p>
                      <a:r>
                        <a:rPr lang="de-DE" sz="1200" dirty="0"/>
                        <a:t>UCL </a:t>
                      </a:r>
                      <a:endParaRPr lang="en-US" sz="1200" dirty="0"/>
                    </a:p>
                  </a:txBody>
                  <a:tcPr/>
                </a:tc>
                <a:tc>
                  <a:txBody>
                    <a:bodyPr/>
                    <a:lstStyle/>
                    <a:p>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a:t>
                      </a:r>
                      <a:r>
                        <a:rPr lang="de-DE" sz="1200" dirty="0" err="1"/>
                        <a:t>preparing</a:t>
                      </a:r>
                      <a:r>
                        <a:rPr lang="de-DE" sz="1200" dirty="0"/>
                        <a:t> </a:t>
                      </a:r>
                      <a:r>
                        <a:rPr lang="de-DE" sz="1200" dirty="0" err="1"/>
                        <a:t>vocal</a:t>
                      </a:r>
                      <a:r>
                        <a:rPr lang="de-DE" sz="1200" dirty="0"/>
                        <a:t> material</a:t>
                      </a:r>
                      <a:endParaRPr lang="en-US" sz="1200" dirty="0"/>
                    </a:p>
                  </a:txBody>
                  <a:tcPr/>
                </a:tc>
                <a:extLst>
                  <a:ext uri="{0D108BD9-81ED-4DB2-BD59-A6C34878D82A}">
                    <a16:rowId xmlns:a16="http://schemas.microsoft.com/office/drawing/2014/main" val="3701129043"/>
                  </a:ext>
                </a:extLst>
              </a:tr>
              <a:tr h="370840">
                <a:tc>
                  <a:txBody>
                    <a:bodyPr/>
                    <a:lstStyle/>
                    <a:p>
                      <a:r>
                        <a:rPr lang="de-DE" sz="1200" dirty="0" err="1"/>
                        <a:t>Months</a:t>
                      </a:r>
                      <a:r>
                        <a:rPr lang="de-DE" sz="1200" dirty="0"/>
                        <a:t> 7 - 9</a:t>
                      </a:r>
                      <a:endParaRPr lang="en-US" sz="1200" dirty="0"/>
                    </a:p>
                  </a:txBody>
                  <a:tcPr/>
                </a:tc>
                <a:tc>
                  <a:txBody>
                    <a:bodyPr/>
                    <a:lstStyle/>
                    <a:p>
                      <a:r>
                        <a:rPr lang="de-DE" sz="1200" dirty="0"/>
                        <a:t>UCL</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a:t>pregregistration</a:t>
                      </a:r>
                      <a:endParaRPr lang="en-US" sz="1200" dirty="0"/>
                    </a:p>
                  </a:txBody>
                  <a:tcPr/>
                </a:tc>
                <a:extLst>
                  <a:ext uri="{0D108BD9-81ED-4DB2-BD59-A6C34878D82A}">
                    <a16:rowId xmlns:a16="http://schemas.microsoft.com/office/drawing/2014/main" val="446863863"/>
                  </a:ext>
                </a:extLst>
              </a:tr>
              <a:tr h="370840">
                <a:tc>
                  <a:txBody>
                    <a:bodyPr/>
                    <a:lstStyle/>
                    <a:p>
                      <a:r>
                        <a:rPr lang="de-DE" sz="1200" dirty="0" err="1"/>
                        <a:t>Months</a:t>
                      </a:r>
                      <a:r>
                        <a:rPr lang="de-DE" sz="1200" dirty="0"/>
                        <a:t> 10 - 12</a:t>
                      </a:r>
                      <a:endParaRPr lang="en-US" sz="1200" dirty="0"/>
                    </a:p>
                  </a:txBody>
                  <a:tcPr/>
                </a:tc>
                <a:tc>
                  <a:txBody>
                    <a:bodyPr/>
                    <a:lstStyle/>
                    <a:p>
                      <a:r>
                        <a:rPr lang="de-DE" sz="1200" dirty="0"/>
                        <a:t>UCL</a:t>
                      </a:r>
                      <a:endParaRPr lang="en-US" sz="1200" dirty="0"/>
                    </a:p>
                  </a:txBody>
                  <a:tcPr/>
                </a:tc>
                <a:tc>
                  <a:txBody>
                    <a:bodyPr/>
                    <a:lstStyle/>
                    <a:p>
                      <a:endParaRPr lang="en-US" sz="120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endParaRPr lang="en-US" sz="1200" dirty="0"/>
                    </a:p>
                  </a:txBody>
                  <a:tcPr/>
                </a:tc>
                <a:extLst>
                  <a:ext uri="{0D108BD9-81ED-4DB2-BD59-A6C34878D82A}">
                    <a16:rowId xmlns:a16="http://schemas.microsoft.com/office/drawing/2014/main" val="2279917235"/>
                  </a:ext>
                </a:extLst>
              </a:tr>
              <a:tr h="370840">
                <a:tc>
                  <a:txBody>
                    <a:bodyPr/>
                    <a:lstStyle/>
                    <a:p>
                      <a:r>
                        <a:rPr lang="de-DE" sz="1200" dirty="0" err="1"/>
                        <a:t>Months</a:t>
                      </a:r>
                      <a:r>
                        <a:rPr lang="de-DE" sz="1200" dirty="0"/>
                        <a:t> 13 - 15</a:t>
                      </a:r>
                      <a:endParaRPr lang="en-US" sz="1200" dirty="0"/>
                    </a:p>
                  </a:txBody>
                  <a:tcPr/>
                </a:tc>
                <a:tc>
                  <a:txBody>
                    <a:bodyPr/>
                    <a:lstStyle/>
                    <a:p>
                      <a:r>
                        <a:rPr lang="de-DE" sz="1200" dirty="0"/>
                        <a:t>FSU Jena</a:t>
                      </a:r>
                      <a:endParaRPr lang="en-US" sz="1200" dirty="0"/>
                    </a:p>
                  </a:txBody>
                  <a:tcPr/>
                </a:tc>
                <a:tc>
                  <a:txBody>
                    <a:bodyPr/>
                    <a:lstStyle/>
                    <a:p>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r>
                        <a:rPr lang="de-DE" sz="1200" dirty="0"/>
                        <a:t>Data </a:t>
                      </a:r>
                      <a:r>
                        <a:rPr lang="de-DE" sz="1200" dirty="0" err="1"/>
                        <a:t>analysis</a:t>
                      </a:r>
                      <a:endParaRPr lang="en-US" sz="1200" dirty="0"/>
                    </a:p>
                  </a:txBody>
                  <a:tcPr/>
                </a:tc>
                <a:extLst>
                  <a:ext uri="{0D108BD9-81ED-4DB2-BD59-A6C34878D82A}">
                    <a16:rowId xmlns:a16="http://schemas.microsoft.com/office/drawing/2014/main" val="2206840577"/>
                  </a:ext>
                </a:extLst>
              </a:tr>
              <a:tr h="370840">
                <a:tc>
                  <a:txBody>
                    <a:bodyPr/>
                    <a:lstStyle/>
                    <a:p>
                      <a:r>
                        <a:rPr lang="de-DE" sz="1200" dirty="0" err="1"/>
                        <a:t>Months</a:t>
                      </a:r>
                      <a:r>
                        <a:rPr lang="de-DE" sz="1200" dirty="0"/>
                        <a:t> 16 - 18</a:t>
                      </a:r>
                      <a:endParaRPr lang="en-US" sz="1200" dirty="0"/>
                    </a:p>
                  </a:txBody>
                  <a:tcPr/>
                </a:tc>
                <a:tc>
                  <a:txBody>
                    <a:bodyPr/>
                    <a:lstStyle/>
                    <a:p>
                      <a:r>
                        <a:rPr lang="de-DE" sz="1200" dirty="0"/>
                        <a:t>FSU Jena</a:t>
                      </a:r>
                      <a:endParaRPr lang="en-US" sz="1200" dirty="0"/>
                    </a:p>
                  </a:txBody>
                  <a:tcPr/>
                </a:tc>
                <a:tc>
                  <a:txBody>
                    <a:bodyPr/>
                    <a:lstStyle/>
                    <a:p>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lnSpcReduction="10000"/>
          </a:bodyPr>
          <a:lstStyle/>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514350" indent="-51435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dirty="0"/>
          </a:p>
          <a:p>
            <a:pPr marL="514350" indent="-514350">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514350" indent="-514350">
              <a:buAutoNum type="arabicPeriod"/>
            </a:pPr>
            <a:endParaRPr lang="de-DE" dirty="0"/>
          </a:p>
          <a:p>
            <a:pPr marL="0" indent="0">
              <a:buNone/>
            </a:pPr>
            <a:r>
              <a:rPr lang="de-DE" dirty="0"/>
              <a:t>-&gt; switch </a:t>
            </a:r>
            <a:r>
              <a:rPr lang="de-DE" dirty="0" err="1"/>
              <a:t>studies</a:t>
            </a:r>
            <a:r>
              <a:rPr lang="de-DE" dirty="0"/>
              <a:t> 1 and 2</a:t>
            </a:r>
          </a:p>
          <a:p>
            <a:pPr marL="514350" indent="-514350">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933615" y="3534218"/>
            <a:ext cx="1989647" cy="830997"/>
          </a:xfrm>
          <a:prstGeom prst="rect">
            <a:avLst/>
          </a:prstGeom>
          <a:noFill/>
        </p:spPr>
        <p:txBody>
          <a:bodyPr wrap="none" rtlCol="0">
            <a:spAutoFit/>
          </a:bodyPr>
          <a:lstStyle/>
          <a:p>
            <a:r>
              <a:rPr lang="de-DE" sz="1200" b="1" dirty="0" err="1"/>
              <a:t>Timepoint</a:t>
            </a:r>
            <a:r>
              <a:rPr lang="de-DE" sz="1200" b="1" dirty="0"/>
              <a:t> 1: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8701139" y="3534217"/>
            <a:ext cx="2406172" cy="830997"/>
          </a:xfrm>
          <a:prstGeom prst="rect">
            <a:avLst/>
          </a:prstGeom>
          <a:noFill/>
        </p:spPr>
        <p:txBody>
          <a:bodyPr wrap="none" rtlCol="0">
            <a:spAutoFit/>
          </a:bodyPr>
          <a:lstStyle/>
          <a:p>
            <a:r>
              <a:rPr lang="de-DE" sz="1200" b="1" dirty="0" err="1"/>
              <a:t>Timepoint</a:t>
            </a:r>
            <a:r>
              <a:rPr lang="de-DE" sz="1200" b="1" dirty="0"/>
              <a:t> 2 (</a:t>
            </a:r>
            <a:r>
              <a:rPr lang="de-DE" sz="1200" b="1" dirty="0" err="1"/>
              <a:t>three</a:t>
            </a:r>
            <a:r>
              <a:rPr lang="de-DE" sz="1200" b="1" dirty="0"/>
              <a:t> </a:t>
            </a:r>
            <a:r>
              <a:rPr lang="de-DE" sz="1200" b="1" dirty="0" err="1"/>
              <a:t>weeks</a:t>
            </a:r>
            <a:r>
              <a:rPr lang="de-DE" sz="1200" b="1" dirty="0"/>
              <a:t> </a:t>
            </a:r>
            <a:r>
              <a:rPr lang="de-DE" sz="1200" b="1" dirty="0" err="1"/>
              <a:t>later</a:t>
            </a:r>
            <a:r>
              <a:rPr lang="de-DE" sz="1200" b="1" dirty="0"/>
              <a:t>):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3323645" y="3796097"/>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3252083" y="3519098"/>
            <a:ext cx="4690002"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a:t>
            </a:r>
            <a:r>
              <a:rPr lang="de-DE" sz="1200" dirty="0" err="1"/>
              <a:t>synthetic</a:t>
            </a:r>
            <a:r>
              <a:rPr lang="de-DE" sz="1200" dirty="0"/>
              <a:t> </a:t>
            </a:r>
            <a:r>
              <a:rPr lang="de-DE" sz="1200" dirty="0" err="1"/>
              <a:t>voices</a:t>
            </a:r>
            <a:r>
              <a:rPr lang="de-DE" sz="1200" dirty="0"/>
              <a:t> </a:t>
            </a:r>
            <a:endParaRPr lang="en-US" sz="1200"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3323645" y="4361965"/>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3252083" y="4084966"/>
            <a:ext cx="4260077" cy="276999"/>
          </a:xfrm>
          <a:prstGeom prst="rect">
            <a:avLst/>
          </a:prstGeom>
          <a:noFill/>
        </p:spPr>
        <p:txBody>
          <a:bodyPr wrap="none" rtlCol="0">
            <a:spAutoFit/>
          </a:bodyPr>
          <a:lstStyle/>
          <a:p>
            <a:r>
              <a:rPr lang="de-DE" sz="1200" dirty="0"/>
              <a:t>Control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human </a:t>
            </a:r>
            <a:r>
              <a:rPr lang="de-DE" sz="1200" dirty="0" err="1"/>
              <a:t>voices</a:t>
            </a:r>
            <a:r>
              <a:rPr lang="de-DE" sz="1200" dirty="0"/>
              <a:t> </a:t>
            </a:r>
            <a:endParaRPr lang="en-US" sz="1200"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5"/>
            <a:ext cx="10515600" cy="5050887"/>
          </a:xfrm>
        </p:spPr>
        <p:txBody>
          <a:bodyPr>
            <a:normAutofit fontScale="850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r>
              <a:rPr lang="de-DE" sz="1800" dirty="0"/>
              <a:t>, </a:t>
            </a:r>
            <a:r>
              <a:rPr lang="de-DE" sz="1800" dirty="0" err="1"/>
              <a:t>audio</a:t>
            </a:r>
            <a:r>
              <a:rPr lang="de-DE" sz="1800" dirty="0"/>
              <a:t> </a:t>
            </a:r>
            <a:r>
              <a:rPr lang="de-DE" sz="1800" dirty="0" err="1"/>
              <a:t>book</a:t>
            </a:r>
            <a:r>
              <a:rPr lang="de-DE" sz="1800" dirty="0"/>
              <a:t> material </a:t>
            </a:r>
            <a:r>
              <a:rPr lang="de-DE" sz="1800" dirty="0" err="1"/>
              <a:t>from</a:t>
            </a:r>
            <a:r>
              <a:rPr lang="de-DE" sz="1800" dirty="0"/>
              <a:t> human and </a:t>
            </a:r>
            <a:r>
              <a:rPr lang="de-DE" sz="1800" dirty="0" err="1"/>
              <a:t>synthetic</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see</a:t>
            </a:r>
            <a:r>
              <a:rPr lang="de-DE" sz="1800" dirty="0"/>
              <a:t> </a:t>
            </a:r>
            <a:r>
              <a:rPr lang="de-DE" sz="1800" dirty="0" err="1"/>
              <a:t>previous</a:t>
            </a:r>
            <a:r>
              <a:rPr lang="de-DE" sz="1800" dirty="0"/>
              <a:t> </a:t>
            </a:r>
            <a:r>
              <a:rPr lang="de-DE" sz="1800" dirty="0" err="1"/>
              <a:t>slide</a:t>
            </a:r>
            <a:r>
              <a:rPr lang="de-DE" sz="1800" dirty="0"/>
              <a:t>)</a:t>
            </a:r>
          </a:p>
          <a:p>
            <a:r>
              <a:rPr lang="de-DE" sz="1800" dirty="0"/>
              <a:t>Rating </a:t>
            </a:r>
            <a:r>
              <a:rPr lang="de-DE" sz="1800" dirty="0" err="1"/>
              <a:t>sessions</a:t>
            </a:r>
            <a:r>
              <a:rPr lang="de-DE" sz="1800" dirty="0"/>
              <a:t> (</a:t>
            </a:r>
            <a:r>
              <a:rPr lang="de-DE" sz="1800" dirty="0" err="1"/>
              <a:t>timepoint</a:t>
            </a:r>
            <a:r>
              <a:rPr lang="de-DE" sz="1800" dirty="0"/>
              <a:t> 1 and 2) </a:t>
            </a:r>
            <a:r>
              <a:rPr lang="de-DE" sz="1800" dirty="0" err="1"/>
              <a:t>about</a:t>
            </a:r>
            <a:r>
              <a:rPr lang="de-DE" sz="1800" dirty="0"/>
              <a:t> 30 </a:t>
            </a:r>
            <a:r>
              <a:rPr lang="de-DE" sz="1800" dirty="0" err="1"/>
              <a:t>minutes</a:t>
            </a:r>
            <a:endParaRPr lang="de-DE" sz="1800" dirty="0"/>
          </a:p>
          <a:p>
            <a:r>
              <a:rPr lang="de-DE" sz="1800" dirty="0"/>
              <a:t>Intervention: </a:t>
            </a:r>
            <a:r>
              <a:rPr lang="de-DE" sz="1800" dirty="0" err="1"/>
              <a:t>about</a:t>
            </a:r>
            <a:r>
              <a:rPr lang="de-DE" sz="1800" dirty="0"/>
              <a:t> 10-15 </a:t>
            </a:r>
            <a:r>
              <a:rPr lang="de-DE" sz="1800" dirty="0" err="1"/>
              <a:t>minutes</a:t>
            </a:r>
            <a:r>
              <a:rPr lang="de-DE" sz="1800" dirty="0"/>
              <a:t> a </a:t>
            </a:r>
            <a:r>
              <a:rPr lang="de-DE" sz="1800" dirty="0" err="1"/>
              <a:t>day</a:t>
            </a:r>
            <a:r>
              <a:rPr lang="de-DE" sz="1800" dirty="0"/>
              <a:t>, </a:t>
            </a:r>
            <a:r>
              <a:rPr lang="de-DE" sz="1800" dirty="0" err="1"/>
              <a:t>maybe</a:t>
            </a:r>
            <a:r>
              <a:rPr lang="de-DE" sz="1800" dirty="0"/>
              <a:t>?</a:t>
            </a:r>
          </a:p>
          <a:p>
            <a:pPr marL="0" indent="0">
              <a:buNone/>
            </a:pPr>
            <a:endParaRPr lang="de-DE" sz="1800" dirty="0"/>
          </a:p>
          <a:p>
            <a:endParaRPr lang="de-DE" sz="1800" dirty="0"/>
          </a:p>
          <a:p>
            <a:pPr marL="0" indent="0">
              <a:buNone/>
            </a:pPr>
            <a:r>
              <a:rPr lang="de-DE" sz="1800" dirty="0" err="1"/>
              <a:t>Participants</a:t>
            </a:r>
            <a:r>
              <a:rPr lang="de-DE" sz="1800" dirty="0"/>
              <a:t>: </a:t>
            </a:r>
          </a:p>
          <a:p>
            <a:r>
              <a:rPr lang="de-DE" sz="1800" dirty="0" err="1"/>
              <a:t>maybe</a:t>
            </a:r>
            <a:r>
              <a:rPr lang="de-DE" sz="1800" dirty="0"/>
              <a:t> </a:t>
            </a:r>
            <a:r>
              <a:rPr lang="de-DE" sz="1800" dirty="0" err="1"/>
              <a:t>around</a:t>
            </a:r>
            <a:r>
              <a:rPr lang="de-DE" sz="1800" dirty="0"/>
              <a:t> 40-50 per </a:t>
            </a:r>
            <a:r>
              <a:rPr lang="de-DE" sz="1800" dirty="0" err="1"/>
              <a:t>group</a:t>
            </a:r>
            <a:r>
              <a:rPr lang="de-DE" sz="1800" dirty="0"/>
              <a:t>?</a:t>
            </a:r>
          </a:p>
          <a:p>
            <a:r>
              <a:rPr lang="de-DE" sz="1800" dirty="0" err="1"/>
              <a:t>Depends</a:t>
            </a:r>
            <a:r>
              <a:rPr lang="de-DE" sz="1800" dirty="0"/>
              <a:t> on </a:t>
            </a:r>
            <a:r>
              <a:rPr lang="de-DE" sz="1800" dirty="0" err="1"/>
              <a:t>feasibility</a:t>
            </a:r>
            <a:r>
              <a:rPr lang="de-DE" sz="1800" dirty="0"/>
              <a:t> (and power </a:t>
            </a:r>
            <a:r>
              <a:rPr lang="de-DE" sz="1800" dirty="0" err="1"/>
              <a:t>analysis</a:t>
            </a:r>
            <a:r>
              <a:rPr lang="de-DE" sz="1800" dirty="0"/>
              <a:t>)</a:t>
            </a:r>
          </a:p>
          <a:p>
            <a:endParaRPr lang="de-DE" sz="1800" dirty="0"/>
          </a:p>
          <a:p>
            <a:pPr marL="0" indent="0">
              <a:buNone/>
            </a:pPr>
            <a:r>
              <a:rPr lang="de-DE" sz="1800" dirty="0"/>
              <a:t>Challenges: </a:t>
            </a:r>
          </a:p>
          <a:p>
            <a:r>
              <a:rPr lang="de-DE" sz="1800" dirty="0"/>
              <a:t>Expensive. </a:t>
            </a:r>
            <a:r>
              <a:rPr lang="de-DE" sz="1800" dirty="0">
                <a:sym typeface="Wingdings" panose="05000000000000000000" pitchFamily="2" charset="2"/>
              </a:rPr>
              <a:t></a:t>
            </a:r>
            <a:r>
              <a:rPr lang="de-DE" sz="1800" dirty="0"/>
              <a:t> </a:t>
            </a:r>
          </a:p>
          <a:p>
            <a:r>
              <a:rPr lang="de-DE" sz="1800" dirty="0" err="1"/>
              <a:t>Probably</a:t>
            </a:r>
            <a:r>
              <a:rPr lang="de-DE" sz="1800" dirty="0"/>
              <a:t> </a:t>
            </a:r>
            <a:r>
              <a:rPr lang="de-DE" sz="1800" dirty="0" err="1"/>
              <a:t>the</a:t>
            </a:r>
            <a:r>
              <a:rPr lang="de-DE" sz="1800" dirty="0"/>
              <a:t> </a:t>
            </a:r>
            <a:r>
              <a:rPr lang="de-DE" sz="1800" dirty="0" err="1"/>
              <a:t>most</a:t>
            </a:r>
            <a:r>
              <a:rPr lang="de-DE" sz="1800" dirty="0"/>
              <a:t> </a:t>
            </a:r>
            <a:r>
              <a:rPr lang="de-DE" sz="1800" dirty="0" err="1"/>
              <a:t>ambitious</a:t>
            </a:r>
            <a:r>
              <a:rPr lang="de-DE" sz="1800" dirty="0"/>
              <a:t> </a:t>
            </a:r>
            <a:r>
              <a:rPr lang="de-DE" sz="1800" dirty="0" err="1"/>
              <a:t>one</a:t>
            </a:r>
            <a:endParaRPr lang="de-DE" sz="1800" dirty="0"/>
          </a:p>
          <a:p>
            <a:r>
              <a:rPr lang="de-DE" sz="1800" dirty="0" err="1"/>
              <a:t>How</a:t>
            </a:r>
            <a:r>
              <a:rPr lang="de-DE" sz="1800" dirty="0"/>
              <a:t> </a:t>
            </a:r>
            <a:r>
              <a:rPr lang="de-DE" sz="1800" dirty="0" err="1"/>
              <a:t>to</a:t>
            </a:r>
            <a:r>
              <a:rPr lang="de-DE" sz="1800" dirty="0"/>
              <a:t> </a:t>
            </a:r>
            <a:r>
              <a:rPr lang="de-DE" sz="1800" dirty="0" err="1"/>
              <a:t>keep</a:t>
            </a:r>
            <a:r>
              <a:rPr lang="de-DE" sz="1800" dirty="0"/>
              <a:t> </a:t>
            </a:r>
            <a:r>
              <a:rPr lang="de-DE" sz="1800" dirty="0" err="1"/>
              <a:t>participant</a:t>
            </a:r>
            <a:r>
              <a:rPr lang="de-DE" sz="1800" dirty="0"/>
              <a:t> </a:t>
            </a:r>
            <a:r>
              <a:rPr lang="de-DE" sz="1800" dirty="0" err="1"/>
              <a:t>commitment</a:t>
            </a:r>
            <a:r>
              <a:rPr lang="de-DE" sz="1800" dirty="0"/>
              <a:t>? </a:t>
            </a:r>
            <a:r>
              <a:rPr lang="de-DE" sz="1800" dirty="0" err="1"/>
              <a:t>how</a:t>
            </a:r>
            <a:r>
              <a:rPr lang="de-DE" sz="1800" dirty="0"/>
              <a:t> </a:t>
            </a:r>
            <a:r>
              <a:rPr lang="de-DE" sz="1800" dirty="0" err="1"/>
              <a:t>to</a:t>
            </a:r>
            <a:r>
              <a:rPr lang="de-DE" sz="1800" dirty="0"/>
              <a:t> </a:t>
            </a:r>
            <a:r>
              <a:rPr lang="de-DE" sz="1800" dirty="0" err="1"/>
              <a:t>control</a:t>
            </a:r>
            <a:r>
              <a:rPr lang="de-DE" sz="1800" dirty="0"/>
              <a:t> </a:t>
            </a:r>
            <a:r>
              <a:rPr lang="de-DE" sz="1800" dirty="0" err="1"/>
              <a:t>that</a:t>
            </a:r>
            <a:r>
              <a:rPr lang="de-DE" sz="1800" dirty="0"/>
              <a:t> </a:t>
            </a:r>
            <a:r>
              <a:rPr lang="de-DE" sz="1800" dirty="0" err="1"/>
              <a:t>they</a:t>
            </a:r>
            <a:r>
              <a:rPr lang="de-DE" sz="1800" dirty="0"/>
              <a:t> </a:t>
            </a:r>
            <a:r>
              <a:rPr lang="de-DE" sz="1800" dirty="0" err="1"/>
              <a:t>adhere</a:t>
            </a:r>
            <a:r>
              <a:rPr lang="de-DE" sz="1800" dirty="0"/>
              <a:t> </a:t>
            </a:r>
            <a:r>
              <a:rPr lang="de-DE" sz="1800" dirty="0" err="1"/>
              <a:t>to</a:t>
            </a:r>
            <a:r>
              <a:rPr lang="de-DE" sz="1800" dirty="0"/>
              <a:t> </a:t>
            </a:r>
            <a:r>
              <a:rPr lang="de-DE" sz="1800" dirty="0" err="1"/>
              <a:t>the</a:t>
            </a:r>
            <a:r>
              <a:rPr lang="de-DE" sz="1800" dirty="0"/>
              <a:t> </a:t>
            </a:r>
            <a:r>
              <a:rPr lang="de-DE" sz="1800" dirty="0" err="1"/>
              <a:t>intervention</a:t>
            </a:r>
            <a:r>
              <a:rPr lang="de-DE" sz="1800" dirty="0"/>
              <a:t> </a:t>
            </a:r>
            <a:r>
              <a:rPr lang="de-DE" sz="1800" dirty="0" err="1"/>
              <a:t>correctly</a:t>
            </a:r>
            <a:r>
              <a:rPr lang="de-DE" sz="1800" dirty="0"/>
              <a:t>?</a:t>
            </a:r>
          </a:p>
          <a:p>
            <a:r>
              <a:rPr lang="de-DE" sz="1800" dirty="0" err="1"/>
              <a:t>Get</a:t>
            </a:r>
            <a:r>
              <a:rPr lang="de-DE" sz="1800" dirty="0"/>
              <a:t> </a:t>
            </a:r>
            <a:r>
              <a:rPr lang="de-DE" sz="1800" dirty="0" err="1"/>
              <a:t>the</a:t>
            </a:r>
            <a:r>
              <a:rPr lang="de-DE" sz="1800" dirty="0"/>
              <a:t> </a:t>
            </a:r>
            <a:r>
              <a:rPr lang="de-DE" sz="1800" dirty="0" err="1"/>
              <a:t>voice</a:t>
            </a:r>
            <a:r>
              <a:rPr lang="de-DE" sz="1800" dirty="0"/>
              <a:t> material</a:t>
            </a:r>
          </a:p>
          <a:p>
            <a:endParaRPr lang="de-DE" sz="1800" dirty="0"/>
          </a:p>
          <a:p>
            <a:endParaRPr lang="de-DE" sz="1800" dirty="0"/>
          </a:p>
        </p:txBody>
      </p:sp>
    </p:spTree>
    <p:extLst>
      <p:ext uri="{BB962C8B-B14F-4D97-AF65-F5344CB8AC3E}">
        <p14:creationId xmlns:p14="http://schemas.microsoft.com/office/powerpoint/2010/main" val="413033983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979</Words>
  <Application>Microsoft Office PowerPoint</Application>
  <PresentationFormat>Breitbild</PresentationFormat>
  <Paragraphs>139</Paragraphs>
  <Slides>10</Slides>
  <Notes>3</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10</vt:i4>
      </vt:variant>
    </vt:vector>
  </HeadingPairs>
  <TitlesOfParts>
    <vt:vector size="15" baseType="lpstr">
      <vt:lpstr>Aptos</vt:lpstr>
      <vt:lpstr>Aptos Display</vt:lpstr>
      <vt:lpstr>Arial</vt:lpstr>
      <vt:lpstr>Wingdings</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Rating study</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christine.nussbaum</cp:lastModifiedBy>
  <cp:revision>19</cp:revision>
  <dcterms:created xsi:type="dcterms:W3CDTF">2024-07-06T15:24:30Z</dcterms:created>
  <dcterms:modified xsi:type="dcterms:W3CDTF">2024-11-02T17:33:59Z</dcterms:modified>
</cp:coreProperties>
</file>