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5" r:id="rId1"/>
  </p:sldMasterIdLst>
  <p:notesMasterIdLst>
    <p:notesMasterId r:id="rId24"/>
  </p:notesMasterIdLst>
  <p:handoutMasterIdLst>
    <p:handoutMasterId r:id="rId25"/>
  </p:handoutMasterIdLst>
  <p:sldIdLst>
    <p:sldId id="328" r:id="rId2"/>
    <p:sldId id="405" r:id="rId3"/>
    <p:sldId id="406" r:id="rId4"/>
    <p:sldId id="395" r:id="rId5"/>
    <p:sldId id="407" r:id="rId6"/>
    <p:sldId id="408" r:id="rId7"/>
    <p:sldId id="353" r:id="rId8"/>
    <p:sldId id="351" r:id="rId9"/>
    <p:sldId id="409" r:id="rId10"/>
    <p:sldId id="366" r:id="rId11"/>
    <p:sldId id="361" r:id="rId12"/>
    <p:sldId id="368" r:id="rId13"/>
    <p:sldId id="411" r:id="rId14"/>
    <p:sldId id="410" r:id="rId15"/>
    <p:sldId id="369" r:id="rId16"/>
    <p:sldId id="412" r:id="rId17"/>
    <p:sldId id="404" r:id="rId18"/>
    <p:sldId id="403" r:id="rId19"/>
    <p:sldId id="374" r:id="rId20"/>
    <p:sldId id="414" r:id="rId21"/>
    <p:sldId id="354" r:id="rId22"/>
    <p:sldId id="398" r:id="rId23"/>
  </p:sldIdLst>
  <p:sldSz cx="6858000" cy="5143500"/>
  <p:notesSz cx="6858000" cy="9144000"/>
  <p:embeddedFontLst>
    <p:embeddedFont>
      <p:font typeface="Palatino Linotype" panose="02040502050505030304" pitchFamily="18" charset="0"/>
      <p:regular r:id="rId26"/>
      <p:bold r:id="rId27"/>
      <p:italic r:id="rId28"/>
      <p:boldItalic r:id="rId29"/>
    </p:embeddedFont>
    <p:embeddedFont>
      <p:font typeface="Roboto Condensed" panose="02000000000000000000" pitchFamily="2" charset="0"/>
      <p:regular r:id="rId30"/>
      <p:bold r:id="rId31"/>
      <p:italic r:id="rId32"/>
      <p:boldItalic r:id="rId33"/>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orient="horz" pos="3162" userDrawn="1">
          <p15:clr>
            <a:srgbClr val="A4A3A4"/>
          </p15:clr>
        </p15:guide>
        <p15:guide id="3" orient="horz" pos="2414" userDrawn="1">
          <p15:clr>
            <a:srgbClr val="A4A3A4"/>
          </p15:clr>
        </p15:guide>
        <p15:guide id="5" orient="horz" pos="2867" userDrawn="1">
          <p15:clr>
            <a:srgbClr val="A4A3A4"/>
          </p15:clr>
        </p15:guide>
        <p15:guide id="6" orient="horz" pos="214" userDrawn="1">
          <p15:clr>
            <a:srgbClr val="A4A3A4"/>
          </p15:clr>
        </p15:guide>
        <p15:guide id="7" orient="horz" pos="696" userDrawn="1">
          <p15:clr>
            <a:srgbClr val="A4A3A4"/>
          </p15:clr>
        </p15:guide>
        <p15:guide id="8" orient="horz" pos="2709" userDrawn="1">
          <p15:clr>
            <a:srgbClr val="A4A3A4"/>
          </p15:clr>
        </p15:guide>
        <p15:guide id="9" pos="1514" userDrawn="1">
          <p15:clr>
            <a:srgbClr val="A4A3A4"/>
          </p15:clr>
        </p15:guide>
        <p15:guide id="10" pos="1292" userDrawn="1">
          <p15:clr>
            <a:srgbClr val="A4A3A4"/>
          </p15:clr>
        </p15:guide>
        <p15:guide id="11" pos="4106" userDrawn="1">
          <p15:clr>
            <a:srgbClr val="A4A3A4"/>
          </p15:clr>
        </p15:guide>
        <p15:guide id="12" pos="221" userDrawn="1">
          <p15:clr>
            <a:srgbClr val="A4A3A4"/>
          </p15:clr>
        </p15:guide>
        <p15:guide id="13" pos="3025" userDrawn="1">
          <p15:clr>
            <a:srgbClr val="A4A3A4"/>
          </p15:clr>
        </p15:guide>
        <p15:guide id="14" pos="2809" userDrawn="1">
          <p15:clr>
            <a:srgbClr val="A4A3A4"/>
          </p15:clr>
        </p15:guide>
        <p15:guide id="15" pos="2378" userDrawn="1">
          <p15:clr>
            <a:srgbClr val="A4A3A4"/>
          </p15:clr>
        </p15:guide>
        <p15:guide id="16" pos="433" userDrawn="1">
          <p15:clr>
            <a:srgbClr val="A4A3A4"/>
          </p15:clr>
        </p15:guide>
        <p15:guide id="17" pos="648" userDrawn="1">
          <p15:clr>
            <a:srgbClr val="A4A3A4"/>
          </p15:clr>
        </p15:guide>
        <p15:guide id="18" pos="867" userDrawn="1">
          <p15:clr>
            <a:srgbClr val="A4A3A4"/>
          </p15:clr>
        </p15:guide>
        <p15:guide id="19" pos="1082" userDrawn="1">
          <p15:clr>
            <a:srgbClr val="A4A3A4"/>
          </p15:clr>
        </p15:guide>
        <p15:guide id="20" pos="1734" userDrawn="1">
          <p15:clr>
            <a:srgbClr val="A4A3A4"/>
          </p15:clr>
        </p15:guide>
        <p15:guide id="21" pos="1946" userDrawn="1">
          <p15:clr>
            <a:srgbClr val="A4A3A4"/>
          </p15:clr>
        </p15:guide>
        <p15:guide id="22" pos="2160" userDrawn="1">
          <p15:clr>
            <a:srgbClr val="A4A3A4"/>
          </p15:clr>
        </p15:guide>
        <p15:guide id="23" pos="2594" userDrawn="1">
          <p15:clr>
            <a:srgbClr val="A4A3A4"/>
          </p15:clr>
        </p15:guide>
        <p15:guide id="25" pos="3453" userDrawn="1">
          <p15:clr>
            <a:srgbClr val="A4A3A4"/>
          </p15:clr>
        </p15:guide>
        <p15:guide id="26" pos="3674" userDrawn="1">
          <p15:clr>
            <a:srgbClr val="A4A3A4"/>
          </p15:clr>
        </p15:guide>
        <p15:guide id="27" pos="3890" userDrawn="1">
          <p15:clr>
            <a:srgbClr val="A4A3A4"/>
          </p15:clr>
        </p15:guide>
        <p15:guide id="28" orient="horz" pos="3153" userDrawn="1">
          <p15:clr>
            <a:srgbClr val="A4A3A4"/>
          </p15:clr>
        </p15:guide>
        <p15:guide id="29" orient="horz" pos="2836" userDrawn="1">
          <p15:clr>
            <a:srgbClr val="A4A3A4"/>
          </p15:clr>
        </p15:guide>
        <p15:guide id="30" pos="32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5D"/>
    <a:srgbClr val="6C7921"/>
    <a:srgbClr val="384519"/>
    <a:srgbClr val="5B0503"/>
    <a:srgbClr val="104E28"/>
    <a:srgbClr val="FFFFFF"/>
    <a:srgbClr val="BD9F21"/>
    <a:srgbClr val="FFC864"/>
    <a:srgbClr val="FFBE64"/>
    <a:srgbClr val="F0A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75687" autoAdjust="0"/>
  </p:normalViewPr>
  <p:slideViewPr>
    <p:cSldViewPr snapToGrid="0" snapToObjects="1">
      <p:cViewPr varScale="1">
        <p:scale>
          <a:sx n="82" d="100"/>
          <a:sy n="82" d="100"/>
        </p:scale>
        <p:origin x="1190" y="72"/>
      </p:cViewPr>
      <p:guideLst>
        <p:guide orient="horz" pos="1620"/>
        <p:guide orient="horz" pos="3162"/>
        <p:guide orient="horz" pos="2414"/>
        <p:guide orient="horz" pos="2867"/>
        <p:guide orient="horz" pos="214"/>
        <p:guide orient="horz" pos="696"/>
        <p:guide orient="horz" pos="2709"/>
        <p:guide pos="1514"/>
        <p:guide pos="1292"/>
        <p:guide pos="4106"/>
        <p:guide pos="221"/>
        <p:guide pos="3025"/>
        <p:guide pos="2809"/>
        <p:guide pos="2378"/>
        <p:guide pos="433"/>
        <p:guide pos="648"/>
        <p:guide pos="867"/>
        <p:guide pos="1082"/>
        <p:guide pos="1734"/>
        <p:guide pos="1946"/>
        <p:guide pos="2160"/>
        <p:guide pos="2594"/>
        <p:guide pos="3453"/>
        <p:guide pos="3674"/>
        <p:guide pos="3890"/>
        <p:guide orient="horz" pos="3153"/>
        <p:guide orient="horz" pos="2836"/>
        <p:guide pos="3241"/>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2772"/>
    </p:cViewPr>
  </p:sorterViewPr>
  <p:notesViewPr>
    <p:cSldViewPr snapToGrid="0" snapToObjects="1" showGuides="1">
      <p:cViewPr varScale="1">
        <p:scale>
          <a:sx n="96" d="100"/>
          <a:sy n="96" d="100"/>
        </p:scale>
        <p:origin x="3642" y="9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642F8-4030-468B-846F-DE3B6AB6CE0D}" type="datetimeFigureOut">
              <a:rPr lang="de-DE" smtClean="0"/>
              <a:t>27.08.2024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6AA542-7317-4AC6-A4A4-9C0CA7435764}" type="slidenum">
              <a:rPr lang="de-DE" smtClean="0"/>
              <a:t>‹Nr.›</a:t>
            </a:fld>
            <a:endParaRPr lang="de-DE"/>
          </a:p>
        </p:txBody>
      </p:sp>
    </p:spTree>
    <p:extLst>
      <p:ext uri="{BB962C8B-B14F-4D97-AF65-F5344CB8AC3E}">
        <p14:creationId xmlns:p14="http://schemas.microsoft.com/office/powerpoint/2010/main" val="2602496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AB2040-EA4D-4002-BC41-13AC0377AF84}" type="datetimeFigureOut">
              <a:rPr lang="de-DE" smtClean="0"/>
              <a:t>27.08.2024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ADD7A-5464-40FD-B5CC-4CA36D7CC1F5}" type="slidenum">
              <a:rPr lang="de-DE" smtClean="0"/>
              <a:t>‹Nr.›</a:t>
            </a:fld>
            <a:endParaRPr lang="de-DE"/>
          </a:p>
        </p:txBody>
      </p:sp>
    </p:spTree>
    <p:extLst>
      <p:ext uri="{BB962C8B-B14F-4D97-AF65-F5344CB8AC3E}">
        <p14:creationId xmlns:p14="http://schemas.microsoft.com/office/powerpoint/2010/main" val="149530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pPr marL="171450" indent="-171450">
              <a:buFontTx/>
              <a:buChar char="-"/>
            </a:pPr>
            <a:r>
              <a:rPr lang="de-DE" dirty="0" err="1"/>
              <a:t>Provocative</a:t>
            </a:r>
            <a:r>
              <a:rPr lang="de-DE" dirty="0"/>
              <a:t> title</a:t>
            </a:r>
          </a:p>
          <a:p>
            <a:pPr marL="171450" indent="-171450">
              <a:buFontTx/>
              <a:buChar char="-"/>
            </a:pPr>
            <a:r>
              <a:rPr lang="de-DE" dirty="0"/>
              <a:t>I </a:t>
            </a:r>
            <a:r>
              <a:rPr lang="de-DE" dirty="0" err="1"/>
              <a:t>want</a:t>
            </a:r>
            <a:r>
              <a:rPr lang="de-DE" dirty="0"/>
              <a:t> </a:t>
            </a:r>
            <a:r>
              <a:rPr lang="de-DE" dirty="0" err="1"/>
              <a:t>to</a:t>
            </a:r>
            <a:r>
              <a:rPr lang="de-DE" dirty="0"/>
              <a:t> </a:t>
            </a:r>
            <a:r>
              <a:rPr lang="de-DE" dirty="0" err="1"/>
              <a:t>tell</a:t>
            </a:r>
            <a:r>
              <a:rPr lang="de-DE" dirty="0"/>
              <a:t> </a:t>
            </a:r>
            <a:r>
              <a:rPr lang="de-DE" dirty="0" err="1"/>
              <a:t>you</a:t>
            </a:r>
            <a:r>
              <a:rPr lang="de-DE" dirty="0"/>
              <a:t> a </a:t>
            </a:r>
            <a:r>
              <a:rPr lang="de-DE" dirty="0" err="1"/>
              <a:t>story</a:t>
            </a:r>
            <a:r>
              <a:rPr lang="de-DE" dirty="0"/>
              <a:t> (sorry </a:t>
            </a:r>
            <a:r>
              <a:rPr lang="de-DE" dirty="0" err="1"/>
              <a:t>if</a:t>
            </a:r>
            <a:r>
              <a:rPr lang="de-DE" dirty="0"/>
              <a:t> </a:t>
            </a:r>
            <a:r>
              <a:rPr lang="de-DE" dirty="0" err="1"/>
              <a:t>its</a:t>
            </a:r>
            <a:r>
              <a:rPr lang="de-DE" dirty="0"/>
              <a:t> still a </a:t>
            </a:r>
            <a:r>
              <a:rPr lang="de-DE" dirty="0" err="1"/>
              <a:t>bit</a:t>
            </a:r>
            <a:r>
              <a:rPr lang="de-DE" dirty="0"/>
              <a:t> </a:t>
            </a:r>
            <a:r>
              <a:rPr lang="de-DE" dirty="0" err="1"/>
              <a:t>chaotic</a:t>
            </a:r>
            <a:r>
              <a:rPr lang="de-DE" dirty="0"/>
              <a:t>) and I </a:t>
            </a:r>
            <a:r>
              <a:rPr lang="de-DE" dirty="0" err="1"/>
              <a:t>want</a:t>
            </a:r>
            <a:r>
              <a:rPr lang="de-DE" dirty="0"/>
              <a:t> </a:t>
            </a:r>
            <a:r>
              <a:rPr lang="de-DE" dirty="0" err="1"/>
              <a:t>to</a:t>
            </a:r>
            <a:r>
              <a:rPr lang="de-DE" dirty="0"/>
              <a:t> </a:t>
            </a:r>
            <a:r>
              <a:rPr lang="de-DE" dirty="0" err="1"/>
              <a:t>convince</a:t>
            </a:r>
            <a:r>
              <a:rPr lang="de-DE" dirty="0"/>
              <a:t> </a:t>
            </a:r>
            <a:r>
              <a:rPr lang="de-DE" dirty="0" err="1"/>
              <a:t>you</a:t>
            </a:r>
            <a:r>
              <a:rPr lang="de-DE" dirty="0"/>
              <a:t> </a:t>
            </a:r>
            <a:r>
              <a:rPr lang="de-DE" dirty="0" err="1"/>
              <a:t>of</a:t>
            </a:r>
            <a:r>
              <a:rPr lang="de-DE" dirty="0"/>
              <a:t> </a:t>
            </a:r>
            <a:r>
              <a:rPr lang="de-DE" dirty="0" err="1"/>
              <a:t>my</a:t>
            </a:r>
            <a:r>
              <a:rPr lang="de-DE" dirty="0"/>
              <a:t> </a:t>
            </a:r>
            <a:r>
              <a:rPr lang="de-DE" dirty="0" err="1"/>
              <a:t>mission</a:t>
            </a:r>
            <a:r>
              <a:rPr lang="de-DE" dirty="0"/>
              <a:t> </a:t>
            </a:r>
          </a:p>
          <a:p>
            <a:pPr marL="171450" indent="-171450">
              <a:buFontTx/>
              <a:buChar char="-"/>
            </a:pPr>
            <a:endParaRPr lang="de-DE" dirty="0"/>
          </a:p>
          <a:p>
            <a:pPr marL="171450" indent="-171450">
              <a:buFontTx/>
              <a:buChar char="-"/>
            </a:pPr>
            <a:r>
              <a:rPr lang="de-DE" dirty="0"/>
              <a:t>Mission: </a:t>
            </a:r>
            <a:r>
              <a:rPr lang="de-DE" dirty="0" err="1"/>
              <a:t>naturalness</a:t>
            </a:r>
            <a:r>
              <a:rPr lang="de-DE" dirty="0"/>
              <a:t> </a:t>
            </a:r>
            <a:r>
              <a:rPr lang="de-DE" dirty="0" err="1"/>
              <a:t>is</a:t>
            </a:r>
            <a:r>
              <a:rPr lang="de-DE" dirty="0"/>
              <a:t> </a:t>
            </a:r>
            <a:r>
              <a:rPr lang="de-DE" dirty="0" err="1"/>
              <a:t>something</a:t>
            </a:r>
            <a:r>
              <a:rPr lang="de-DE" dirty="0"/>
              <a:t> </a:t>
            </a:r>
            <a:r>
              <a:rPr lang="de-DE" dirty="0" err="1"/>
              <a:t>we</a:t>
            </a:r>
            <a:r>
              <a:rPr lang="de-DE" dirty="0"/>
              <a:t> </a:t>
            </a:r>
            <a:r>
              <a:rPr lang="de-DE" dirty="0" err="1"/>
              <a:t>talk</a:t>
            </a:r>
            <a:r>
              <a:rPr lang="de-DE" dirty="0"/>
              <a:t> </a:t>
            </a:r>
            <a:r>
              <a:rPr lang="de-DE" dirty="0" err="1"/>
              <a:t>about</a:t>
            </a:r>
            <a:r>
              <a:rPr lang="de-DE" dirty="0"/>
              <a:t> -&gt; </a:t>
            </a:r>
            <a:r>
              <a:rPr lang="de-DE" dirty="0" err="1"/>
              <a:t>we</a:t>
            </a:r>
            <a:r>
              <a:rPr lang="de-DE" dirty="0"/>
              <a:t> </a:t>
            </a:r>
            <a:r>
              <a:rPr lang="de-DE" dirty="0" err="1"/>
              <a:t>should</a:t>
            </a:r>
            <a:r>
              <a:rPr lang="de-DE" dirty="0"/>
              <a:t> </a:t>
            </a:r>
            <a:r>
              <a:rPr lang="de-DE" dirty="0" err="1"/>
              <a:t>strive</a:t>
            </a:r>
            <a:r>
              <a:rPr lang="de-DE" dirty="0"/>
              <a:t> </a:t>
            </a:r>
            <a:r>
              <a:rPr lang="de-DE" dirty="0" err="1"/>
              <a:t>for</a:t>
            </a:r>
            <a:r>
              <a:rPr lang="de-DE" dirty="0"/>
              <a:t> a </a:t>
            </a:r>
            <a:r>
              <a:rPr lang="de-DE" dirty="0" err="1"/>
              <a:t>systematic</a:t>
            </a:r>
            <a:r>
              <a:rPr lang="de-DE" dirty="0"/>
              <a:t> </a:t>
            </a:r>
            <a:r>
              <a:rPr lang="de-DE" dirty="0" err="1"/>
              <a:t>understanding</a:t>
            </a:r>
            <a:r>
              <a:rPr lang="de-DE" dirty="0"/>
              <a:t> (</a:t>
            </a:r>
            <a:r>
              <a:rPr lang="de-DE" dirty="0" err="1"/>
              <a:t>pooling</a:t>
            </a:r>
            <a:r>
              <a:rPr lang="de-DE" dirty="0"/>
              <a:t> </a:t>
            </a:r>
            <a:r>
              <a:rPr lang="de-DE" dirty="0" err="1"/>
              <a:t>insight</a:t>
            </a:r>
            <a:r>
              <a:rPr lang="de-DE" dirty="0"/>
              <a:t> </a:t>
            </a:r>
            <a:r>
              <a:rPr lang="de-DE" dirty="0" err="1"/>
              <a:t>from</a:t>
            </a:r>
            <a:r>
              <a:rPr lang="de-DE" dirty="0"/>
              <a:t> all </a:t>
            </a:r>
            <a:r>
              <a:rPr lang="de-DE" dirty="0" err="1"/>
              <a:t>available</a:t>
            </a:r>
            <a:r>
              <a:rPr lang="de-DE" dirty="0"/>
              <a:t> </a:t>
            </a:r>
            <a:r>
              <a:rPr lang="de-DE" dirty="0" err="1"/>
              <a:t>angles</a:t>
            </a:r>
            <a:r>
              <a:rPr lang="de-DE" dirty="0"/>
              <a:t>)</a:t>
            </a:r>
          </a:p>
          <a:p>
            <a:pPr marL="171450" indent="-171450">
              <a:buFontTx/>
              <a:buChar char="-"/>
            </a:pPr>
            <a:endParaRPr lang="de-DE" dirty="0"/>
          </a:p>
          <a:p>
            <a:pPr marL="171450" indent="-171450">
              <a:buFontTx/>
              <a:buChar char="-"/>
            </a:pPr>
            <a:r>
              <a:rPr lang="de-DE" dirty="0"/>
              <a:t>Human </a:t>
            </a:r>
            <a:r>
              <a:rPr lang="de-DE" dirty="0" err="1"/>
              <a:t>voice</a:t>
            </a:r>
            <a:r>
              <a:rPr lang="de-DE" dirty="0"/>
              <a:t> </a:t>
            </a:r>
            <a:r>
              <a:rPr lang="de-DE" dirty="0" err="1"/>
              <a:t>perception</a:t>
            </a:r>
            <a:r>
              <a:rPr lang="de-DE" dirty="0"/>
              <a:t> </a:t>
            </a:r>
            <a:r>
              <a:rPr lang="de-DE" dirty="0" err="1"/>
              <a:t>can</a:t>
            </a:r>
            <a:r>
              <a:rPr lang="de-DE" dirty="0"/>
              <a:t> </a:t>
            </a:r>
            <a:r>
              <a:rPr lang="de-DE" dirty="0" err="1"/>
              <a:t>help</a:t>
            </a:r>
            <a:r>
              <a:rPr lang="de-DE" dirty="0"/>
              <a:t> </a:t>
            </a:r>
            <a:r>
              <a:rPr lang="de-DE" dirty="0" err="1"/>
              <a:t>to</a:t>
            </a:r>
            <a:r>
              <a:rPr lang="de-DE" dirty="0"/>
              <a:t> </a:t>
            </a:r>
            <a:r>
              <a:rPr lang="de-DE" dirty="0" err="1"/>
              <a:t>understand</a:t>
            </a:r>
            <a:r>
              <a:rPr lang="de-DE" dirty="0"/>
              <a:t> </a:t>
            </a:r>
            <a:r>
              <a:rPr lang="de-DE" dirty="0" err="1"/>
              <a:t>artificial</a:t>
            </a:r>
            <a:r>
              <a:rPr lang="de-DE" dirty="0"/>
              <a:t> </a:t>
            </a:r>
            <a:r>
              <a:rPr lang="de-DE" dirty="0" err="1"/>
              <a:t>voice</a:t>
            </a:r>
            <a:r>
              <a:rPr lang="de-DE" dirty="0"/>
              <a:t> </a:t>
            </a:r>
            <a:r>
              <a:rPr lang="de-DE" dirty="0" err="1"/>
              <a:t>perception</a:t>
            </a:r>
            <a:r>
              <a:rPr lang="de-DE" dirty="0"/>
              <a:t> and vice </a:t>
            </a:r>
            <a:r>
              <a:rPr lang="de-DE" dirty="0" err="1"/>
              <a:t>versa</a:t>
            </a:r>
            <a:endParaRPr lang="de-DE" dirty="0"/>
          </a:p>
          <a:p>
            <a:pPr marL="171450" indent="-171450">
              <a:buFontTx/>
              <a:buChar char="-"/>
            </a:pPr>
            <a:endParaRPr lang="de-DE" dirty="0"/>
          </a:p>
          <a:p>
            <a:pPr marL="171450" indent="-171450">
              <a:buFontTx/>
              <a:buChar char="-"/>
            </a:pPr>
            <a:endParaRPr lang="de-DE" dirty="0"/>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DADD7A-5464-40FD-B5CC-4CA36D7CC1F5}"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de-D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30517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a:t>- </a:t>
            </a:r>
            <a:r>
              <a:rPr lang="de-DE" dirty="0" err="1"/>
              <a:t>Getting</a:t>
            </a:r>
            <a:r>
              <a:rPr lang="de-DE" dirty="0"/>
              <a:t> a </a:t>
            </a:r>
            <a:r>
              <a:rPr lang="de-DE" dirty="0" err="1"/>
              <a:t>grasp</a:t>
            </a:r>
            <a:r>
              <a:rPr lang="de-DE" dirty="0"/>
              <a:t> </a:t>
            </a:r>
            <a:r>
              <a:rPr lang="de-DE" dirty="0" err="1"/>
              <a:t>of</a:t>
            </a:r>
            <a:r>
              <a:rPr lang="de-DE" dirty="0"/>
              <a:t> </a:t>
            </a:r>
            <a:r>
              <a:rPr lang="de-DE" dirty="0" err="1"/>
              <a:t>the</a:t>
            </a:r>
            <a:r>
              <a:rPr lang="de-DE" dirty="0"/>
              <a:t> verbal </a:t>
            </a:r>
            <a:r>
              <a:rPr lang="de-DE" dirty="0" err="1"/>
              <a:t>space</a:t>
            </a:r>
            <a:r>
              <a:rPr lang="de-DE" dirty="0"/>
              <a:t> </a:t>
            </a:r>
            <a:r>
              <a:rPr lang="de-DE" dirty="0" err="1"/>
              <a:t>we</a:t>
            </a:r>
            <a:r>
              <a:rPr lang="de-DE" dirty="0"/>
              <a:t> </a:t>
            </a:r>
            <a:r>
              <a:rPr lang="de-DE" dirty="0" err="1"/>
              <a:t>are</a:t>
            </a:r>
            <a:r>
              <a:rPr lang="de-DE" dirty="0"/>
              <a:t> </a:t>
            </a:r>
            <a:r>
              <a:rPr lang="de-DE" dirty="0" err="1"/>
              <a:t>dealing</a:t>
            </a:r>
            <a:r>
              <a:rPr lang="de-DE" dirty="0"/>
              <a:t> </a:t>
            </a:r>
            <a:r>
              <a:rPr lang="de-DE" dirty="0" err="1"/>
              <a:t>with</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10</a:t>
            </a:fld>
            <a:endParaRPr lang="de-DE"/>
          </a:p>
        </p:txBody>
      </p:sp>
    </p:spTree>
    <p:extLst>
      <p:ext uri="{BB962C8B-B14F-4D97-AF65-F5344CB8AC3E}">
        <p14:creationId xmlns:p14="http://schemas.microsoft.com/office/powerpoint/2010/main" val="3455149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dirty="0"/>
          </a:p>
          <a:p>
            <a:pPr marL="0" indent="0">
              <a:buFontTx/>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11</a:t>
            </a:fld>
            <a:endParaRPr lang="de-DE"/>
          </a:p>
        </p:txBody>
      </p:sp>
    </p:spTree>
    <p:extLst>
      <p:ext uri="{BB962C8B-B14F-4D97-AF65-F5344CB8AC3E}">
        <p14:creationId xmlns:p14="http://schemas.microsoft.com/office/powerpoint/2010/main" val="2489999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12</a:t>
            </a:fld>
            <a:endParaRPr lang="de-DE"/>
          </a:p>
        </p:txBody>
      </p:sp>
    </p:spTree>
    <p:extLst>
      <p:ext uri="{BB962C8B-B14F-4D97-AF65-F5344CB8AC3E}">
        <p14:creationId xmlns:p14="http://schemas.microsoft.com/office/powerpoint/2010/main" val="2942036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de-DE" dirty="0" err="1"/>
              <a:t>Red</a:t>
            </a:r>
            <a:r>
              <a:rPr lang="de-DE" dirty="0"/>
              <a:t>: </a:t>
            </a:r>
            <a:r>
              <a:rPr lang="de-DE" dirty="0" err="1"/>
              <a:t>voice</a:t>
            </a:r>
            <a:r>
              <a:rPr lang="de-DE" dirty="0"/>
              <a:t> </a:t>
            </a:r>
            <a:r>
              <a:rPr lang="de-DE" dirty="0" err="1"/>
              <a:t>pathology</a:t>
            </a:r>
            <a:endParaRPr lang="de-DE" dirty="0"/>
          </a:p>
          <a:p>
            <a:pPr marL="0" indent="0">
              <a:buFont typeface="Arial" panose="020B0604020202020204" pitchFamily="34" charset="0"/>
              <a:buNone/>
            </a:pPr>
            <a:r>
              <a:rPr lang="de-DE" dirty="0"/>
              <a:t>Blue: </a:t>
            </a:r>
            <a:r>
              <a:rPr lang="de-DE" dirty="0" err="1"/>
              <a:t>primarily</a:t>
            </a:r>
            <a:r>
              <a:rPr lang="de-DE" dirty="0"/>
              <a:t> </a:t>
            </a:r>
            <a:r>
              <a:rPr lang="de-DE" dirty="0" err="1"/>
              <a:t>synthetiv</a:t>
            </a:r>
            <a:r>
              <a:rPr lang="de-DE" dirty="0"/>
              <a:t> </a:t>
            </a:r>
            <a:r>
              <a:rPr lang="de-DE" dirty="0" err="1"/>
              <a:t>voices</a:t>
            </a:r>
            <a:endParaRPr lang="de-DE" dirty="0"/>
          </a:p>
          <a:p>
            <a:pPr marL="0" indent="0">
              <a:buFont typeface="Arial" panose="020B0604020202020204" pitchFamily="34" charset="0"/>
              <a:buNone/>
            </a:pPr>
            <a:r>
              <a:rPr lang="de-DE" dirty="0"/>
              <a:t>Green: </a:t>
            </a:r>
            <a:r>
              <a:rPr lang="de-DE" dirty="0" err="1"/>
              <a:t>influential</a:t>
            </a:r>
            <a:r>
              <a:rPr lang="de-DE" dirty="0"/>
              <a:t> </a:t>
            </a:r>
            <a:r>
              <a:rPr lang="de-DE" dirty="0" err="1"/>
              <a:t>voice</a:t>
            </a:r>
            <a:r>
              <a:rPr lang="de-DE" dirty="0"/>
              <a:t> </a:t>
            </a:r>
            <a:r>
              <a:rPr lang="de-DE" dirty="0" err="1"/>
              <a:t>theory</a:t>
            </a:r>
            <a:r>
              <a:rPr lang="de-DE" dirty="0"/>
              <a:t> </a:t>
            </a:r>
            <a:r>
              <a:rPr lang="de-DE" dirty="0" err="1"/>
              <a:t>papers</a:t>
            </a:r>
            <a:r>
              <a:rPr lang="de-DE" dirty="0"/>
              <a:t>)</a:t>
            </a:r>
          </a:p>
          <a:p>
            <a:pPr marL="0" indent="0">
              <a:buFont typeface="Arial" panose="020B0604020202020204" pitchFamily="34" charset="0"/>
              <a:buNone/>
            </a:pPr>
            <a:endParaRPr lang="de-DE" dirty="0"/>
          </a:p>
          <a:p>
            <a:pPr marL="171450" indent="-171450">
              <a:buFont typeface="Wingdings" panose="05000000000000000000" pitchFamily="2" charset="2"/>
              <a:buChar char="è"/>
            </a:pPr>
            <a:r>
              <a:rPr lang="de-DE" dirty="0"/>
              <a:t>Echo </a:t>
            </a:r>
            <a:r>
              <a:rPr lang="de-DE" dirty="0" err="1"/>
              <a:t>chambers</a:t>
            </a:r>
            <a:r>
              <a:rPr lang="de-DE" dirty="0"/>
              <a:t> </a:t>
            </a:r>
            <a:r>
              <a:rPr lang="de-DE" dirty="0" err="1"/>
              <a:t>within</a:t>
            </a:r>
            <a:r>
              <a:rPr lang="de-DE" dirty="0"/>
              <a:t> </a:t>
            </a:r>
            <a:r>
              <a:rPr lang="de-DE" dirty="0" err="1"/>
              <a:t>science</a:t>
            </a:r>
            <a:endParaRPr lang="de-DE" dirty="0"/>
          </a:p>
          <a:p>
            <a:pPr marL="171450" indent="-171450">
              <a:buFont typeface="Wingdings" panose="05000000000000000000" pitchFamily="2" charset="2"/>
              <a:buChar char="è"/>
            </a:pPr>
            <a:r>
              <a:rPr lang="de-DE" dirty="0"/>
              <a:t>Not </a:t>
            </a:r>
            <a:r>
              <a:rPr lang="de-DE" dirty="0" err="1"/>
              <a:t>rooted</a:t>
            </a:r>
            <a:r>
              <a:rPr lang="de-DE" dirty="0"/>
              <a:t> in </a:t>
            </a:r>
            <a:r>
              <a:rPr lang="de-DE" dirty="0" err="1"/>
              <a:t>voice</a:t>
            </a:r>
            <a:r>
              <a:rPr lang="de-DE" dirty="0"/>
              <a:t> </a:t>
            </a:r>
            <a:r>
              <a:rPr lang="de-DE" dirty="0" err="1"/>
              <a:t>perception</a:t>
            </a:r>
            <a:r>
              <a:rPr lang="de-DE" dirty="0"/>
              <a:t> </a:t>
            </a:r>
            <a:r>
              <a:rPr lang="de-DE" dirty="0" err="1"/>
              <a:t>theory</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13</a:t>
            </a:fld>
            <a:endParaRPr lang="de-DE"/>
          </a:p>
        </p:txBody>
      </p:sp>
    </p:spTree>
    <p:extLst>
      <p:ext uri="{BB962C8B-B14F-4D97-AF65-F5344CB8AC3E}">
        <p14:creationId xmlns:p14="http://schemas.microsoft.com/office/powerpoint/2010/main" val="1600171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14</a:t>
            </a:fld>
            <a:endParaRPr lang="de-DE"/>
          </a:p>
        </p:txBody>
      </p:sp>
    </p:spTree>
    <p:extLst>
      <p:ext uri="{BB962C8B-B14F-4D97-AF65-F5344CB8AC3E}">
        <p14:creationId xmlns:p14="http://schemas.microsoft.com/office/powerpoint/2010/main" val="3630118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15</a:t>
            </a:fld>
            <a:endParaRPr lang="de-DE"/>
          </a:p>
        </p:txBody>
      </p:sp>
    </p:spTree>
    <p:extLst>
      <p:ext uri="{BB962C8B-B14F-4D97-AF65-F5344CB8AC3E}">
        <p14:creationId xmlns:p14="http://schemas.microsoft.com/office/powerpoint/2010/main" val="639579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de-DE" dirty="0" err="1"/>
              <a:t>Red</a:t>
            </a:r>
            <a:r>
              <a:rPr lang="de-DE" dirty="0"/>
              <a:t>: </a:t>
            </a:r>
            <a:r>
              <a:rPr lang="de-DE" dirty="0" err="1"/>
              <a:t>voice</a:t>
            </a:r>
            <a:r>
              <a:rPr lang="de-DE" dirty="0"/>
              <a:t> </a:t>
            </a:r>
            <a:r>
              <a:rPr lang="de-DE" dirty="0" err="1"/>
              <a:t>pathology</a:t>
            </a:r>
            <a:endParaRPr lang="de-DE" dirty="0"/>
          </a:p>
          <a:p>
            <a:pPr marL="0" indent="0">
              <a:buFont typeface="Arial" panose="020B0604020202020204" pitchFamily="34" charset="0"/>
              <a:buNone/>
            </a:pPr>
            <a:r>
              <a:rPr lang="de-DE" dirty="0"/>
              <a:t>Blue: </a:t>
            </a:r>
            <a:r>
              <a:rPr lang="de-DE" dirty="0" err="1"/>
              <a:t>primarily</a:t>
            </a:r>
            <a:r>
              <a:rPr lang="de-DE" dirty="0"/>
              <a:t> </a:t>
            </a:r>
            <a:r>
              <a:rPr lang="de-DE" dirty="0" err="1"/>
              <a:t>synthetiv</a:t>
            </a:r>
            <a:r>
              <a:rPr lang="de-DE" dirty="0"/>
              <a:t> </a:t>
            </a:r>
            <a:r>
              <a:rPr lang="de-DE" dirty="0" err="1"/>
              <a:t>voices</a:t>
            </a:r>
            <a:endParaRPr lang="de-DE" dirty="0"/>
          </a:p>
          <a:p>
            <a:pPr marL="0" indent="0">
              <a:buFont typeface="Arial" panose="020B0604020202020204" pitchFamily="34" charset="0"/>
              <a:buNone/>
            </a:pPr>
            <a:r>
              <a:rPr lang="de-DE" dirty="0"/>
              <a:t>Green: </a:t>
            </a:r>
            <a:r>
              <a:rPr lang="de-DE" dirty="0" err="1"/>
              <a:t>influential</a:t>
            </a:r>
            <a:r>
              <a:rPr lang="de-DE" dirty="0"/>
              <a:t> </a:t>
            </a:r>
            <a:r>
              <a:rPr lang="de-DE" dirty="0" err="1"/>
              <a:t>voice</a:t>
            </a:r>
            <a:r>
              <a:rPr lang="de-DE" dirty="0"/>
              <a:t> </a:t>
            </a:r>
            <a:r>
              <a:rPr lang="de-DE" dirty="0" err="1"/>
              <a:t>theory</a:t>
            </a:r>
            <a:r>
              <a:rPr lang="de-DE" dirty="0"/>
              <a:t> </a:t>
            </a:r>
            <a:r>
              <a:rPr lang="de-DE" dirty="0" err="1"/>
              <a:t>papers</a:t>
            </a:r>
            <a:r>
              <a:rPr lang="de-DE" dirty="0"/>
              <a:t>)</a:t>
            </a:r>
          </a:p>
          <a:p>
            <a:pPr marL="0" indent="0">
              <a:buFont typeface="Arial" panose="020B0604020202020204" pitchFamily="34" charset="0"/>
              <a:buNone/>
            </a:pPr>
            <a:endParaRPr lang="de-DE" dirty="0"/>
          </a:p>
          <a:p>
            <a:pPr marL="171450" indent="-171450">
              <a:buFont typeface="Wingdings" panose="05000000000000000000" pitchFamily="2" charset="2"/>
              <a:buChar char="è"/>
            </a:pPr>
            <a:r>
              <a:rPr lang="de-DE" dirty="0"/>
              <a:t>Echo </a:t>
            </a:r>
            <a:r>
              <a:rPr lang="de-DE" dirty="0" err="1"/>
              <a:t>chambers</a:t>
            </a:r>
            <a:r>
              <a:rPr lang="de-DE" dirty="0"/>
              <a:t> </a:t>
            </a:r>
            <a:r>
              <a:rPr lang="de-DE" dirty="0" err="1"/>
              <a:t>within</a:t>
            </a:r>
            <a:r>
              <a:rPr lang="de-DE" dirty="0"/>
              <a:t> </a:t>
            </a:r>
            <a:r>
              <a:rPr lang="de-DE" dirty="0" err="1"/>
              <a:t>science</a:t>
            </a:r>
            <a:endParaRPr lang="de-DE" dirty="0"/>
          </a:p>
          <a:p>
            <a:pPr marL="171450" indent="-171450">
              <a:buFont typeface="Wingdings" panose="05000000000000000000" pitchFamily="2" charset="2"/>
              <a:buChar char="è"/>
            </a:pPr>
            <a:r>
              <a:rPr lang="de-DE" dirty="0"/>
              <a:t>Not </a:t>
            </a:r>
            <a:r>
              <a:rPr lang="de-DE" dirty="0" err="1"/>
              <a:t>rooted</a:t>
            </a:r>
            <a:r>
              <a:rPr lang="de-DE" dirty="0"/>
              <a:t> in </a:t>
            </a:r>
            <a:r>
              <a:rPr lang="de-DE" dirty="0" err="1"/>
              <a:t>voice</a:t>
            </a:r>
            <a:r>
              <a:rPr lang="de-DE" dirty="0"/>
              <a:t> </a:t>
            </a:r>
            <a:r>
              <a:rPr lang="de-DE" dirty="0" err="1"/>
              <a:t>perception</a:t>
            </a:r>
            <a:r>
              <a:rPr lang="de-DE" dirty="0"/>
              <a:t> </a:t>
            </a:r>
            <a:r>
              <a:rPr lang="de-DE" dirty="0" err="1"/>
              <a:t>theory</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16</a:t>
            </a:fld>
            <a:endParaRPr lang="de-DE"/>
          </a:p>
        </p:txBody>
      </p:sp>
    </p:spTree>
    <p:extLst>
      <p:ext uri="{BB962C8B-B14F-4D97-AF65-F5344CB8AC3E}">
        <p14:creationId xmlns:p14="http://schemas.microsoft.com/office/powerpoint/2010/main" val="2853348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896B2-A272-20B7-B9C8-4BDBB07DBA9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34C8437-42BC-3979-650B-4DBCAE52E84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3ADF39E-249A-9519-288B-B75ACB82AD8F}"/>
              </a:ext>
            </a:extLst>
          </p:cNvPr>
          <p:cNvSpPr>
            <a:spLocks noGrp="1"/>
          </p:cNvSpPr>
          <p:nvPr>
            <p:ph type="body" idx="1"/>
          </p:nvPr>
        </p:nvSpPr>
        <p:spPr/>
        <p:txBody>
          <a:bodyPr/>
          <a:lstStyle/>
          <a:p>
            <a:pPr marL="171450" indent="-171450">
              <a:buFont typeface="Wingdings" panose="05000000000000000000" pitchFamily="2" charset="2"/>
              <a:buChar char="è"/>
            </a:pPr>
            <a:r>
              <a:rPr lang="de-DE" dirty="0"/>
              <a:t>Voices </a:t>
            </a:r>
            <a:r>
              <a:rPr lang="de-DE" dirty="0" err="1"/>
              <a:t>recruit</a:t>
            </a:r>
            <a:r>
              <a:rPr lang="de-DE" dirty="0"/>
              <a:t> </a:t>
            </a:r>
            <a:r>
              <a:rPr lang="de-DE" dirty="0" err="1"/>
              <a:t>networks</a:t>
            </a:r>
            <a:r>
              <a:rPr lang="de-DE" dirty="0"/>
              <a:t>/</a:t>
            </a:r>
            <a:r>
              <a:rPr lang="de-DE" dirty="0" err="1"/>
              <a:t>recourses</a:t>
            </a:r>
            <a:r>
              <a:rPr lang="de-DE" dirty="0"/>
              <a:t> in </a:t>
            </a:r>
            <a:r>
              <a:rPr lang="de-DE" dirty="0" err="1"/>
              <a:t>the</a:t>
            </a:r>
            <a:r>
              <a:rPr lang="de-DE" dirty="0"/>
              <a:t> </a:t>
            </a:r>
            <a:r>
              <a:rPr lang="de-DE" dirty="0" err="1"/>
              <a:t>brain</a:t>
            </a:r>
            <a:r>
              <a:rPr lang="de-DE" dirty="0"/>
              <a:t> </a:t>
            </a:r>
            <a:r>
              <a:rPr lang="de-DE" dirty="0" err="1"/>
              <a:t>that</a:t>
            </a:r>
            <a:r>
              <a:rPr lang="de-DE" dirty="0"/>
              <a:t> </a:t>
            </a:r>
            <a:r>
              <a:rPr lang="de-DE" dirty="0" err="1"/>
              <a:t>are</a:t>
            </a:r>
            <a:r>
              <a:rPr lang="de-DE" dirty="0"/>
              <a:t> not </a:t>
            </a:r>
            <a:r>
              <a:rPr lang="de-DE" dirty="0" err="1"/>
              <a:t>recruited</a:t>
            </a:r>
            <a:r>
              <a:rPr lang="de-DE" dirty="0"/>
              <a:t> </a:t>
            </a:r>
            <a:r>
              <a:rPr lang="de-DE" dirty="0" err="1"/>
              <a:t>by</a:t>
            </a:r>
            <a:r>
              <a:rPr lang="de-DE" dirty="0"/>
              <a:t> </a:t>
            </a:r>
            <a:r>
              <a:rPr lang="de-DE" dirty="0" err="1"/>
              <a:t>other</a:t>
            </a:r>
            <a:r>
              <a:rPr lang="de-DE" dirty="0"/>
              <a:t> </a:t>
            </a:r>
            <a:r>
              <a:rPr lang="de-DE" dirty="0" err="1"/>
              <a:t>tyes</a:t>
            </a:r>
            <a:r>
              <a:rPr lang="de-DE" dirty="0"/>
              <a:t> </a:t>
            </a:r>
            <a:r>
              <a:rPr lang="de-DE" dirty="0" err="1"/>
              <a:t>of</a:t>
            </a:r>
            <a:r>
              <a:rPr lang="de-DE" dirty="0"/>
              <a:t> </a:t>
            </a:r>
            <a:r>
              <a:rPr lang="de-DE" dirty="0" err="1"/>
              <a:t>acoustic</a:t>
            </a:r>
            <a:r>
              <a:rPr lang="de-DE" dirty="0"/>
              <a:t> </a:t>
            </a:r>
            <a:r>
              <a:rPr lang="de-DE" dirty="0" err="1"/>
              <a:t>stimuly</a:t>
            </a:r>
            <a:endParaRPr lang="de-DE" dirty="0"/>
          </a:p>
          <a:p>
            <a:pPr marL="171450" indent="-171450">
              <a:buFont typeface="Wingdings" panose="05000000000000000000" pitchFamily="2" charset="2"/>
              <a:buChar char="è"/>
            </a:pPr>
            <a:r>
              <a:rPr lang="de-DE" dirty="0" err="1"/>
              <a:t>What</a:t>
            </a:r>
            <a:r>
              <a:rPr lang="de-DE" dirty="0"/>
              <a:t> </a:t>
            </a:r>
            <a:r>
              <a:rPr lang="de-DE" dirty="0" err="1"/>
              <a:t>happens</a:t>
            </a:r>
            <a:r>
              <a:rPr lang="de-DE" dirty="0"/>
              <a:t>, </a:t>
            </a:r>
            <a:r>
              <a:rPr lang="de-DE" dirty="0" err="1"/>
              <a:t>when</a:t>
            </a:r>
            <a:r>
              <a:rPr lang="de-DE" dirty="0"/>
              <a:t> </a:t>
            </a:r>
            <a:r>
              <a:rPr lang="de-DE" dirty="0" err="1"/>
              <a:t>they</a:t>
            </a:r>
            <a:r>
              <a:rPr lang="de-DE" dirty="0"/>
              <a:t> </a:t>
            </a:r>
            <a:r>
              <a:rPr lang="de-DE" dirty="0" err="1"/>
              <a:t>are</a:t>
            </a:r>
            <a:r>
              <a:rPr lang="de-DE" dirty="0"/>
              <a:t> </a:t>
            </a:r>
            <a:r>
              <a:rPr lang="de-DE" dirty="0" err="1"/>
              <a:t>no</a:t>
            </a:r>
            <a:r>
              <a:rPr lang="de-DE" dirty="0"/>
              <a:t> </a:t>
            </a:r>
            <a:r>
              <a:rPr lang="de-DE" dirty="0" err="1"/>
              <a:t>longer</a:t>
            </a:r>
            <a:r>
              <a:rPr lang="de-DE" dirty="0"/>
              <a:t> </a:t>
            </a:r>
            <a:r>
              <a:rPr lang="de-DE" dirty="0" err="1"/>
              <a:t>natural</a:t>
            </a:r>
            <a:r>
              <a:rPr lang="de-DE" dirty="0"/>
              <a:t>/human?</a:t>
            </a:r>
          </a:p>
          <a:p>
            <a:pPr marL="171450" indent="-171450">
              <a:buFont typeface="Wingdings" panose="05000000000000000000" pitchFamily="2" charset="2"/>
              <a:buChar char="è"/>
            </a:pPr>
            <a:endParaRPr lang="de-DE" dirty="0"/>
          </a:p>
          <a:p>
            <a:pPr marL="171450" indent="-171450">
              <a:buFont typeface="Wingdings" panose="05000000000000000000" pitchFamily="2" charset="2"/>
              <a:buChar char="è"/>
            </a:pPr>
            <a:r>
              <a:rPr lang="de-DE" dirty="0" err="1"/>
              <a:t>Trying</a:t>
            </a:r>
            <a:r>
              <a:rPr lang="de-DE" dirty="0"/>
              <a:t> </a:t>
            </a:r>
            <a:r>
              <a:rPr lang="de-DE" dirty="0" err="1"/>
              <a:t>to</a:t>
            </a:r>
            <a:r>
              <a:rPr lang="de-DE" dirty="0"/>
              <a:t> </a:t>
            </a:r>
            <a:r>
              <a:rPr lang="de-DE" dirty="0" err="1"/>
              <a:t>understand</a:t>
            </a:r>
            <a:r>
              <a:rPr lang="de-DE" dirty="0"/>
              <a:t> </a:t>
            </a:r>
            <a:r>
              <a:rPr lang="de-DE" dirty="0" err="1"/>
              <a:t>the</a:t>
            </a:r>
            <a:r>
              <a:rPr lang="de-DE" dirty="0"/>
              <a:t> </a:t>
            </a:r>
            <a:r>
              <a:rPr lang="de-DE" dirty="0" err="1"/>
              <a:t>impact</a:t>
            </a:r>
            <a:r>
              <a:rPr lang="de-DE" dirty="0"/>
              <a:t> </a:t>
            </a:r>
            <a:r>
              <a:rPr lang="de-DE" dirty="0" err="1"/>
              <a:t>of</a:t>
            </a:r>
            <a:r>
              <a:rPr lang="de-DE" dirty="0"/>
              <a:t> </a:t>
            </a:r>
            <a:r>
              <a:rPr lang="de-DE" dirty="0" err="1"/>
              <a:t>naturalness</a:t>
            </a:r>
            <a:r>
              <a:rPr lang="de-DE" dirty="0"/>
              <a:t> on </a:t>
            </a:r>
            <a:r>
              <a:rPr lang="de-DE" dirty="0" err="1"/>
              <a:t>perception</a:t>
            </a:r>
            <a:r>
              <a:rPr lang="de-DE" dirty="0"/>
              <a:t> </a:t>
            </a:r>
            <a:r>
              <a:rPr lang="de-DE" dirty="0" err="1"/>
              <a:t>is</a:t>
            </a:r>
            <a:r>
              <a:rPr lang="de-DE" dirty="0"/>
              <a:t> </a:t>
            </a:r>
            <a:r>
              <a:rPr lang="de-DE" dirty="0" err="1"/>
              <a:t>trying</a:t>
            </a:r>
            <a:r>
              <a:rPr lang="de-DE" dirty="0"/>
              <a:t> </a:t>
            </a:r>
            <a:r>
              <a:rPr lang="de-DE" dirty="0" err="1"/>
              <a:t>to</a:t>
            </a:r>
            <a:r>
              <a:rPr lang="de-DE" dirty="0"/>
              <a:t> </a:t>
            </a:r>
            <a:r>
              <a:rPr lang="de-DE" dirty="0" err="1"/>
              <a:t>understand</a:t>
            </a:r>
            <a:r>
              <a:rPr lang="de-DE" dirty="0"/>
              <a:t> </a:t>
            </a:r>
            <a:r>
              <a:rPr lang="de-DE" dirty="0" err="1"/>
              <a:t>what</a:t>
            </a:r>
            <a:r>
              <a:rPr lang="de-DE" dirty="0"/>
              <a:t> </a:t>
            </a:r>
            <a:r>
              <a:rPr lang="de-DE" dirty="0" err="1"/>
              <a:t>makes</a:t>
            </a:r>
            <a:r>
              <a:rPr lang="de-DE" dirty="0"/>
              <a:t> </a:t>
            </a:r>
            <a:r>
              <a:rPr lang="de-DE" dirty="0" err="1"/>
              <a:t>voices</a:t>
            </a:r>
            <a:r>
              <a:rPr lang="de-DE" dirty="0"/>
              <a:t> </a:t>
            </a:r>
            <a:r>
              <a:rPr lang="de-DE" dirty="0" err="1"/>
              <a:t>special</a:t>
            </a:r>
            <a:endParaRPr lang="de-DE" dirty="0"/>
          </a:p>
        </p:txBody>
      </p:sp>
      <p:sp>
        <p:nvSpPr>
          <p:cNvPr id="4" name="Foliennummernplatzhalter 3">
            <a:extLst>
              <a:ext uri="{FF2B5EF4-FFF2-40B4-BE49-F238E27FC236}">
                <a16:creationId xmlns:a16="http://schemas.microsoft.com/office/drawing/2014/main" id="{54D231C0-F8E0-CCDC-A2FF-5B3D2D32E14A}"/>
              </a:ext>
            </a:extLst>
          </p:cNvPr>
          <p:cNvSpPr>
            <a:spLocks noGrp="1"/>
          </p:cNvSpPr>
          <p:nvPr>
            <p:ph type="sldNum" sz="quarter" idx="5"/>
          </p:nvPr>
        </p:nvSpPr>
        <p:spPr/>
        <p:txBody>
          <a:bodyPr/>
          <a:lstStyle/>
          <a:p>
            <a:fld id="{5BDADD7A-5464-40FD-B5CC-4CA36D7CC1F5}" type="slidenum">
              <a:rPr lang="de-DE" smtClean="0"/>
              <a:t>17</a:t>
            </a:fld>
            <a:endParaRPr lang="de-DE"/>
          </a:p>
        </p:txBody>
      </p:sp>
    </p:spTree>
    <p:extLst>
      <p:ext uri="{BB962C8B-B14F-4D97-AF65-F5344CB8AC3E}">
        <p14:creationId xmlns:p14="http://schemas.microsoft.com/office/powerpoint/2010/main" val="266710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28A81-897B-A27D-8B11-8B9C1241336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783A992-490A-5F4F-E069-FC2781069F3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20232F0-3A52-C43B-E68A-547F70B001E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My Mission: </a:t>
            </a:r>
            <a:r>
              <a:rPr lang="de-DE" dirty="0" err="1"/>
              <a:t>naturalness</a:t>
            </a:r>
            <a:r>
              <a:rPr lang="de-DE" dirty="0"/>
              <a:t> </a:t>
            </a:r>
            <a:r>
              <a:rPr lang="de-DE" dirty="0" err="1"/>
              <a:t>as</a:t>
            </a:r>
            <a:r>
              <a:rPr lang="de-DE" dirty="0"/>
              <a:t> a </a:t>
            </a:r>
            <a:r>
              <a:rPr lang="de-DE" dirty="0" err="1"/>
              <a:t>voice</a:t>
            </a:r>
            <a:r>
              <a:rPr lang="de-DE" dirty="0"/>
              <a:t> </a:t>
            </a:r>
            <a:r>
              <a:rPr lang="de-DE" dirty="0" err="1"/>
              <a:t>features</a:t>
            </a:r>
            <a:r>
              <a:rPr lang="de-DE" dirty="0"/>
              <a:t> </a:t>
            </a:r>
            <a:r>
              <a:rPr lang="de-DE" dirty="0" err="1"/>
              <a:t>that</a:t>
            </a:r>
            <a:r>
              <a:rPr lang="de-DE" dirty="0"/>
              <a:t> </a:t>
            </a:r>
            <a:r>
              <a:rPr lang="de-DE" dirty="0" err="1"/>
              <a:t>we</a:t>
            </a:r>
            <a:r>
              <a:rPr lang="de-DE" dirty="0"/>
              <a:t> </a:t>
            </a:r>
            <a:r>
              <a:rPr lang="de-DE" dirty="0" err="1"/>
              <a:t>systematically</a:t>
            </a:r>
            <a:r>
              <a:rPr lang="de-DE" dirty="0"/>
              <a:t> </a:t>
            </a:r>
            <a:r>
              <a:rPr lang="de-DE" dirty="0" err="1"/>
              <a:t>understand</a:t>
            </a:r>
            <a:endParaRPr lang="de-DE" dirty="0"/>
          </a:p>
          <a:p>
            <a:pPr marL="0" indent="0">
              <a:buFontTx/>
              <a:buNone/>
            </a:pPr>
            <a:endParaRPr lang="de-DE" dirty="0"/>
          </a:p>
          <a:p>
            <a:pPr marL="0" indent="0">
              <a:buFontTx/>
              <a:buNone/>
            </a:pPr>
            <a:endParaRPr lang="de-DE" dirty="0"/>
          </a:p>
          <a:p>
            <a:pPr algn="l"/>
            <a:r>
              <a:rPr lang="en-US" sz="1800" b="0" i="0" u="none" strike="noStrike" baseline="0" dirty="0">
                <a:latin typeface="Calibri" panose="020F0502020204030204" pitchFamily="34" charset="0"/>
              </a:rPr>
              <a:t>Provide explicit definitions, avoid technical jargon, adopt scientific standards from other fields where</a:t>
            </a:r>
          </a:p>
          <a:p>
            <a:pPr algn="l"/>
            <a:r>
              <a:rPr lang="en-US" sz="1800" b="0" i="0" u="none" strike="noStrike" baseline="0" dirty="0">
                <a:latin typeface="Calibri" panose="020F0502020204030204" pitchFamily="34" charset="0"/>
              </a:rPr>
              <a:t>appropriate, and discuss findings against the wider interdisciplinary literature.</a:t>
            </a:r>
            <a:endParaRPr lang="de-DE" dirty="0"/>
          </a:p>
          <a:p>
            <a:pPr marL="0" indent="0">
              <a:buFontTx/>
              <a:buNone/>
            </a:pPr>
            <a:endParaRPr lang="de-DE" dirty="0"/>
          </a:p>
        </p:txBody>
      </p:sp>
      <p:sp>
        <p:nvSpPr>
          <p:cNvPr id="4" name="Foliennummernplatzhalter 3">
            <a:extLst>
              <a:ext uri="{FF2B5EF4-FFF2-40B4-BE49-F238E27FC236}">
                <a16:creationId xmlns:a16="http://schemas.microsoft.com/office/drawing/2014/main" id="{0D011FA8-6AC5-02FB-EF49-391214B1130F}"/>
              </a:ext>
            </a:extLst>
          </p:cNvPr>
          <p:cNvSpPr>
            <a:spLocks noGrp="1"/>
          </p:cNvSpPr>
          <p:nvPr>
            <p:ph type="sldNum" sz="quarter" idx="5"/>
          </p:nvPr>
        </p:nvSpPr>
        <p:spPr/>
        <p:txBody>
          <a:bodyPr/>
          <a:lstStyle/>
          <a:p>
            <a:fld id="{5BDADD7A-5464-40FD-B5CC-4CA36D7CC1F5}" type="slidenum">
              <a:rPr lang="de-DE" smtClean="0"/>
              <a:t>18</a:t>
            </a:fld>
            <a:endParaRPr lang="de-DE"/>
          </a:p>
        </p:txBody>
      </p:sp>
    </p:spTree>
    <p:extLst>
      <p:ext uri="{BB962C8B-B14F-4D97-AF65-F5344CB8AC3E}">
        <p14:creationId xmlns:p14="http://schemas.microsoft.com/office/powerpoint/2010/main" val="325963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19</a:t>
            </a:fld>
            <a:endParaRPr lang="de-DE"/>
          </a:p>
        </p:txBody>
      </p:sp>
    </p:spTree>
    <p:extLst>
      <p:ext uri="{BB962C8B-B14F-4D97-AF65-F5344CB8AC3E}">
        <p14:creationId xmlns:p14="http://schemas.microsoft.com/office/powerpoint/2010/main" val="2392373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Some</a:t>
            </a:r>
            <a:r>
              <a:rPr lang="de-DE" dirty="0"/>
              <a:t> </a:t>
            </a:r>
            <a:r>
              <a:rPr lang="de-DE" dirty="0" err="1"/>
              <a:t>warm-up</a:t>
            </a:r>
            <a:r>
              <a:rPr lang="de-DE" dirty="0"/>
              <a:t> </a:t>
            </a:r>
            <a:r>
              <a:rPr lang="de-DE" dirty="0" err="1"/>
              <a:t>questions</a:t>
            </a:r>
            <a:r>
              <a:rPr lang="de-DE" dirty="0"/>
              <a:t>. </a:t>
            </a:r>
          </a:p>
          <a:p>
            <a:endParaRPr lang="de-DE" dirty="0"/>
          </a:p>
          <a:p>
            <a:r>
              <a:rPr lang="de-DE" dirty="0"/>
              <a:t>Add-on </a:t>
            </a:r>
            <a:r>
              <a:rPr lang="de-DE" dirty="0" err="1"/>
              <a:t>to</a:t>
            </a:r>
            <a:r>
              <a:rPr lang="de-DE" dirty="0"/>
              <a:t> </a:t>
            </a:r>
            <a:r>
              <a:rPr lang="de-DE" dirty="0" err="1"/>
              <a:t>the</a:t>
            </a:r>
            <a:r>
              <a:rPr lang="de-DE" dirty="0"/>
              <a:t> last </a:t>
            </a:r>
            <a:r>
              <a:rPr lang="de-DE" dirty="0" err="1"/>
              <a:t>one</a:t>
            </a:r>
            <a:r>
              <a:rPr lang="de-DE" dirty="0"/>
              <a:t>: </a:t>
            </a:r>
            <a:r>
              <a:rPr lang="de-DE" dirty="0" err="1"/>
              <a:t>who</a:t>
            </a:r>
            <a:r>
              <a:rPr lang="de-DE" dirty="0"/>
              <a:t> </a:t>
            </a:r>
            <a:r>
              <a:rPr lang="de-DE" dirty="0" err="1"/>
              <a:t>used</a:t>
            </a:r>
            <a:r>
              <a:rPr lang="de-DE" dirty="0"/>
              <a:t> </a:t>
            </a:r>
            <a:r>
              <a:rPr lang="de-DE" dirty="0" err="1"/>
              <a:t>the</a:t>
            </a:r>
            <a:r>
              <a:rPr lang="de-DE" dirty="0"/>
              <a:t> </a:t>
            </a:r>
            <a:r>
              <a:rPr lang="de-DE" dirty="0" err="1"/>
              <a:t>stimuli</a:t>
            </a:r>
            <a:r>
              <a:rPr lang="de-DE" dirty="0"/>
              <a:t> </a:t>
            </a:r>
            <a:r>
              <a:rPr lang="de-DE" dirty="0" err="1"/>
              <a:t>for</a:t>
            </a:r>
            <a:r>
              <a:rPr lang="de-DE" dirty="0"/>
              <a:t> </a:t>
            </a:r>
            <a:r>
              <a:rPr lang="de-DE" dirty="0" err="1"/>
              <a:t>their</a:t>
            </a:r>
            <a:r>
              <a:rPr lang="de-DE" dirty="0"/>
              <a:t> </a:t>
            </a:r>
            <a:r>
              <a:rPr lang="de-DE" dirty="0" err="1"/>
              <a:t>study</a:t>
            </a:r>
            <a:r>
              <a:rPr lang="de-DE" dirty="0"/>
              <a:t> </a:t>
            </a:r>
            <a:r>
              <a:rPr lang="de-DE" dirty="0" err="1"/>
              <a:t>nevertheless</a:t>
            </a:r>
            <a:r>
              <a:rPr lang="de-DE" dirty="0"/>
              <a:t>? ;)</a:t>
            </a:r>
          </a:p>
          <a:p>
            <a:endParaRPr lang="en-US" dirty="0"/>
          </a:p>
        </p:txBody>
      </p:sp>
      <p:sp>
        <p:nvSpPr>
          <p:cNvPr id="4" name="Foliennummernplatzhalter 3"/>
          <p:cNvSpPr>
            <a:spLocks noGrp="1"/>
          </p:cNvSpPr>
          <p:nvPr>
            <p:ph type="sldNum" sz="quarter" idx="5"/>
          </p:nvPr>
        </p:nvSpPr>
        <p:spPr/>
        <p:txBody>
          <a:bodyPr/>
          <a:lstStyle/>
          <a:p>
            <a:fld id="{5BDADD7A-5464-40FD-B5CC-4CA36D7CC1F5}" type="slidenum">
              <a:rPr lang="de-DE" smtClean="0"/>
              <a:t>2</a:t>
            </a:fld>
            <a:endParaRPr lang="de-DE"/>
          </a:p>
        </p:txBody>
      </p:sp>
    </p:spTree>
    <p:extLst>
      <p:ext uri="{BB962C8B-B14F-4D97-AF65-F5344CB8AC3E}">
        <p14:creationId xmlns:p14="http://schemas.microsoft.com/office/powerpoint/2010/main" val="3621695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28A81-897B-A27D-8B11-8B9C1241336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783A992-490A-5F4F-E069-FC2781069F3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20232F0-3A52-C43B-E68A-547F70B001E4}"/>
              </a:ext>
            </a:extLst>
          </p:cNvPr>
          <p:cNvSpPr>
            <a:spLocks noGrp="1"/>
          </p:cNvSpPr>
          <p:nvPr>
            <p:ph type="body" idx="1"/>
          </p:nvPr>
        </p:nvSpPr>
        <p:spPr/>
        <p:txBody>
          <a:bodyPr/>
          <a:lstStyle/>
          <a:p>
            <a:pPr marL="0" indent="0">
              <a:buFontTx/>
              <a:buNone/>
            </a:pPr>
            <a:endParaRPr lang="de-DE" dirty="0"/>
          </a:p>
        </p:txBody>
      </p:sp>
      <p:sp>
        <p:nvSpPr>
          <p:cNvPr id="4" name="Foliennummernplatzhalter 3">
            <a:extLst>
              <a:ext uri="{FF2B5EF4-FFF2-40B4-BE49-F238E27FC236}">
                <a16:creationId xmlns:a16="http://schemas.microsoft.com/office/drawing/2014/main" id="{0D011FA8-6AC5-02FB-EF49-391214B1130F}"/>
              </a:ext>
            </a:extLst>
          </p:cNvPr>
          <p:cNvSpPr>
            <a:spLocks noGrp="1"/>
          </p:cNvSpPr>
          <p:nvPr>
            <p:ph type="sldNum" sz="quarter" idx="5"/>
          </p:nvPr>
        </p:nvSpPr>
        <p:spPr/>
        <p:txBody>
          <a:bodyPr/>
          <a:lstStyle/>
          <a:p>
            <a:fld id="{5BDADD7A-5464-40FD-B5CC-4CA36D7CC1F5}" type="slidenum">
              <a:rPr lang="de-DE" smtClean="0"/>
              <a:t>20</a:t>
            </a:fld>
            <a:endParaRPr lang="de-DE"/>
          </a:p>
        </p:txBody>
      </p:sp>
    </p:spTree>
    <p:extLst>
      <p:ext uri="{BB962C8B-B14F-4D97-AF65-F5344CB8AC3E}">
        <p14:creationId xmlns:p14="http://schemas.microsoft.com/office/powerpoint/2010/main" val="12669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21</a:t>
            </a:fld>
            <a:endParaRPr lang="de-DE"/>
          </a:p>
        </p:txBody>
      </p:sp>
    </p:spTree>
    <p:extLst>
      <p:ext uri="{BB962C8B-B14F-4D97-AF65-F5344CB8AC3E}">
        <p14:creationId xmlns:p14="http://schemas.microsoft.com/office/powerpoint/2010/main" val="245413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16DB3-EC5B-EAA3-EC6F-A55B7F7EFD5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F2CFF2D-AF65-46CC-E240-AE8DD364F70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3C02284-A173-F1B2-C2CD-C4946EC20266}"/>
              </a:ext>
            </a:extLst>
          </p:cNvPr>
          <p:cNvSpPr>
            <a:spLocks noGrp="1"/>
          </p:cNvSpPr>
          <p:nvPr>
            <p:ph type="body" idx="1"/>
          </p:nvPr>
        </p:nvSpPr>
        <p:spPr/>
        <p:txBody>
          <a:bodyPr/>
          <a:lstStyle/>
          <a:p>
            <a:pPr algn="l"/>
            <a:r>
              <a:rPr lang="de-DE" dirty="0" err="1"/>
              <a:t>Articulatory</a:t>
            </a:r>
            <a:r>
              <a:rPr lang="de-DE" dirty="0"/>
              <a:t> </a:t>
            </a:r>
            <a:r>
              <a:rPr lang="de-DE" dirty="0" err="1"/>
              <a:t>synthesis</a:t>
            </a:r>
            <a:r>
              <a:rPr lang="de-DE" dirty="0"/>
              <a:t>: </a:t>
            </a:r>
            <a:r>
              <a:rPr lang="en-US" sz="1800" b="0" i="0" u="none" strike="noStrike" baseline="0" dirty="0">
                <a:latin typeface="CharterBT-Roman"/>
              </a:rPr>
              <a:t>models for the movement of lips, tongue, glottis, and vocal tract</a:t>
            </a:r>
          </a:p>
          <a:p>
            <a:pPr algn="l"/>
            <a:endParaRPr lang="en-US" sz="1800" b="0" i="0" u="none" strike="noStrike" baseline="0" dirty="0">
              <a:latin typeface="CharterBT-Roman"/>
            </a:endParaRPr>
          </a:p>
          <a:p>
            <a:pPr algn="l"/>
            <a:r>
              <a:rPr lang="en-US" sz="1800" b="0" i="0" u="none" strike="noStrike" baseline="0" dirty="0">
                <a:latin typeface="CharterBT-Roman"/>
              </a:rPr>
              <a:t>Concatenative synthesis: where the target utterance is constructed from a set of prerecorded building blocks: words, syllables, </a:t>
            </a:r>
            <a:r>
              <a:rPr lang="fr-FR" sz="1800" b="0" i="0" u="none" strike="noStrike" baseline="0" dirty="0" err="1">
                <a:latin typeface="CharterBT-Roman"/>
              </a:rPr>
              <a:t>half-syllables</a:t>
            </a:r>
            <a:r>
              <a:rPr lang="fr-FR" sz="1800" b="0" i="0" u="none" strike="noStrike" baseline="0" dirty="0">
                <a:latin typeface="CharterBT-Roman"/>
              </a:rPr>
              <a:t>, </a:t>
            </a:r>
            <a:r>
              <a:rPr lang="fr-FR" sz="1800" b="0" i="0" u="none" strike="noStrike" baseline="0" dirty="0" err="1">
                <a:latin typeface="CharterBT-Roman"/>
              </a:rPr>
              <a:t>phonemes</a:t>
            </a:r>
            <a:r>
              <a:rPr lang="fr-FR" sz="1800" b="0" i="0" u="none" strike="noStrike" baseline="0" dirty="0">
                <a:latin typeface="CharterBT-Roman"/>
              </a:rPr>
              <a:t>, </a:t>
            </a:r>
            <a:r>
              <a:rPr lang="fr-FR" sz="1800" b="0" i="0" u="none" strike="noStrike" baseline="0" dirty="0" err="1">
                <a:latin typeface="CharterBT-Roman"/>
              </a:rPr>
              <a:t>diphones</a:t>
            </a:r>
            <a:r>
              <a:rPr lang="fr-FR" sz="1800" b="0" i="0" u="none" strike="noStrike" baseline="0" dirty="0">
                <a:latin typeface="CharterBT-Roman"/>
              </a:rPr>
              <a:t>, or </a:t>
            </a:r>
            <a:r>
              <a:rPr lang="fr-FR" sz="1800" b="0" i="0" u="none" strike="noStrike" baseline="0" dirty="0" err="1">
                <a:latin typeface="CharterBT-Roman"/>
              </a:rPr>
              <a:t>triphones</a:t>
            </a:r>
            <a:endParaRPr lang="fr-FR" sz="1800" b="0" i="0" u="none" strike="noStrike" baseline="0" dirty="0">
              <a:latin typeface="CharterBT-Roman"/>
            </a:endParaRPr>
          </a:p>
          <a:p>
            <a:pPr algn="l"/>
            <a:endParaRPr lang="fr-FR" sz="1800" b="0" i="0" u="none" strike="noStrike" baseline="0" dirty="0">
              <a:latin typeface="CharterBT-Roman"/>
            </a:endParaRPr>
          </a:p>
          <a:p>
            <a:pPr algn="l"/>
            <a:r>
              <a:rPr lang="fr-FR" sz="1800" b="0" i="0" u="none" strike="noStrike" baseline="0" dirty="0" err="1">
                <a:latin typeface="CharterBT-Roman"/>
              </a:rPr>
              <a:t>Statistical</a:t>
            </a:r>
            <a:r>
              <a:rPr lang="fr-FR" sz="1800" b="0" i="0" u="none" strike="noStrike" baseline="0" dirty="0">
                <a:latin typeface="CharterBT-Roman"/>
              </a:rPr>
              <a:t> </a:t>
            </a:r>
            <a:r>
              <a:rPr lang="fr-FR" sz="1800" b="0" i="0" u="none" strike="noStrike" baseline="0" dirty="0" err="1">
                <a:latin typeface="CharterBT-Roman"/>
              </a:rPr>
              <a:t>parametric</a:t>
            </a:r>
            <a:r>
              <a:rPr lang="fr-FR" sz="1800" b="0" i="0" u="none" strike="noStrike" baseline="0" dirty="0">
                <a:latin typeface="CharterBT-Roman"/>
              </a:rPr>
              <a:t> </a:t>
            </a:r>
            <a:r>
              <a:rPr lang="fr-FR" sz="1800" b="0" i="0" u="none" strike="noStrike" baseline="0" dirty="0" err="1">
                <a:latin typeface="CharterBT-Roman"/>
              </a:rPr>
              <a:t>synthesis</a:t>
            </a:r>
            <a:r>
              <a:rPr lang="fr-FR" sz="1800" b="0" i="0" u="none" strike="noStrike" baseline="0" dirty="0">
                <a:latin typeface="CharterBT-Roman"/>
              </a:rPr>
              <a:t>: a machine/network </a:t>
            </a:r>
            <a:r>
              <a:rPr lang="fr-FR" sz="1800" b="0" i="0" u="none" strike="noStrike" baseline="0" dirty="0" err="1">
                <a:latin typeface="CharterBT-Roman"/>
              </a:rPr>
              <a:t>is</a:t>
            </a:r>
            <a:r>
              <a:rPr lang="fr-FR" sz="1800" b="0" i="0" u="none" strike="noStrike" baseline="0" dirty="0">
                <a:latin typeface="CharterBT-Roman"/>
              </a:rPr>
              <a:t> </a:t>
            </a:r>
            <a:r>
              <a:rPr lang="fr-FR" sz="1800" b="0" i="0" u="none" strike="noStrike" baseline="0" dirty="0" err="1">
                <a:latin typeface="CharterBT-Roman"/>
              </a:rPr>
              <a:t>trained</a:t>
            </a:r>
            <a:r>
              <a:rPr lang="fr-FR" sz="1800" b="0" i="0" u="none" strike="noStrike" baseline="0" dirty="0">
                <a:latin typeface="CharterBT-Roman"/>
              </a:rPr>
              <a:t> on speech data and </a:t>
            </a:r>
            <a:r>
              <a:rPr lang="fr-FR" sz="1800" b="0" i="0" u="none" strike="noStrike" baseline="0" dirty="0" err="1">
                <a:latin typeface="CharterBT-Roman"/>
              </a:rPr>
              <a:t>this</a:t>
            </a:r>
            <a:r>
              <a:rPr lang="fr-FR" sz="1800" b="0" i="0" u="none" strike="noStrike" baseline="0" dirty="0">
                <a:latin typeface="CharterBT-Roman"/>
              </a:rPr>
              <a:t> information </a:t>
            </a:r>
            <a:r>
              <a:rPr lang="fr-FR" sz="1800" b="0" i="0" u="none" strike="noStrike" baseline="0" dirty="0" err="1">
                <a:latin typeface="CharterBT-Roman"/>
              </a:rPr>
              <a:t>is</a:t>
            </a:r>
            <a:r>
              <a:rPr lang="fr-FR" sz="1800" b="0" i="0" u="none" strike="noStrike" baseline="0" dirty="0">
                <a:latin typeface="CharterBT-Roman"/>
              </a:rPr>
              <a:t> </a:t>
            </a:r>
            <a:r>
              <a:rPr lang="fr-FR" sz="1800" b="0" i="0" u="none" strike="noStrike" baseline="0" dirty="0" err="1">
                <a:latin typeface="CharterBT-Roman"/>
              </a:rPr>
              <a:t>then</a:t>
            </a:r>
            <a:r>
              <a:rPr lang="fr-FR" sz="1800" b="0" i="0" u="none" strike="noStrike" baseline="0" dirty="0">
                <a:latin typeface="CharterBT-Roman"/>
              </a:rPr>
              <a:t> </a:t>
            </a:r>
            <a:r>
              <a:rPr lang="fr-FR" sz="1800" b="0" i="0" u="none" strike="noStrike" baseline="0" dirty="0" err="1">
                <a:latin typeface="CharterBT-Roman"/>
              </a:rPr>
              <a:t>fed</a:t>
            </a:r>
            <a:r>
              <a:rPr lang="fr-FR" sz="1800" b="0" i="0" u="none" strike="noStrike" baseline="0" dirty="0">
                <a:latin typeface="CharterBT-Roman"/>
              </a:rPr>
              <a:t> to a vocoder</a:t>
            </a:r>
            <a:endParaRPr lang="de-DE" dirty="0"/>
          </a:p>
        </p:txBody>
      </p:sp>
      <p:sp>
        <p:nvSpPr>
          <p:cNvPr id="4" name="Foliennummernplatzhalter 3">
            <a:extLst>
              <a:ext uri="{FF2B5EF4-FFF2-40B4-BE49-F238E27FC236}">
                <a16:creationId xmlns:a16="http://schemas.microsoft.com/office/drawing/2014/main" id="{DEF9C31B-9DB0-8EDB-5640-E6BB1ED01AFD}"/>
              </a:ext>
            </a:extLst>
          </p:cNvPr>
          <p:cNvSpPr>
            <a:spLocks noGrp="1"/>
          </p:cNvSpPr>
          <p:nvPr>
            <p:ph type="sldNum" sz="quarter" idx="5"/>
          </p:nvPr>
        </p:nvSpPr>
        <p:spPr/>
        <p:txBody>
          <a:bodyPr/>
          <a:lstStyle/>
          <a:p>
            <a:fld id="{5BDADD7A-5464-40FD-B5CC-4CA36D7CC1F5}" type="slidenum">
              <a:rPr lang="de-DE" smtClean="0"/>
              <a:t>22</a:t>
            </a:fld>
            <a:endParaRPr lang="de-DE"/>
          </a:p>
        </p:txBody>
      </p:sp>
    </p:spTree>
    <p:extLst>
      <p:ext uri="{BB962C8B-B14F-4D97-AF65-F5344CB8AC3E}">
        <p14:creationId xmlns:p14="http://schemas.microsoft.com/office/powerpoint/2010/main" val="288358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Next 15 minutes is an advertisement talk, why I think we should study naturalness?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Less about current insights into voice naturalness, but rather the meta-perspective – how it the research on naturalness conducted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Foliennummernplatzhalter 3"/>
          <p:cNvSpPr>
            <a:spLocks noGrp="1"/>
          </p:cNvSpPr>
          <p:nvPr>
            <p:ph type="sldNum" sz="quarter" idx="5"/>
          </p:nvPr>
        </p:nvSpPr>
        <p:spPr/>
        <p:txBody>
          <a:bodyPr/>
          <a:lstStyle/>
          <a:p>
            <a:fld id="{5BDADD7A-5464-40FD-B5CC-4CA36D7CC1F5}" type="slidenum">
              <a:rPr lang="de-DE" smtClean="0"/>
              <a:t>3</a:t>
            </a:fld>
            <a:endParaRPr lang="de-DE"/>
          </a:p>
        </p:txBody>
      </p:sp>
    </p:spTree>
    <p:extLst>
      <p:ext uri="{BB962C8B-B14F-4D97-AF65-F5344CB8AC3E}">
        <p14:creationId xmlns:p14="http://schemas.microsoft.com/office/powerpoint/2010/main" val="626399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BBEA0-619F-1C01-462E-0BCCE372FF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A8480D-B5E9-2FD7-6433-ECED7DD9656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CDBDB2-DC43-07D7-1500-FABEACDD1839}"/>
              </a:ext>
            </a:extLst>
          </p:cNvPr>
          <p:cNvSpPr>
            <a:spLocks noGrp="1"/>
          </p:cNvSpPr>
          <p:nvPr>
            <p:ph type="body" idx="1"/>
          </p:nvPr>
        </p:nvSpPr>
        <p:spPr/>
        <p:txBody>
          <a:bodyPr/>
          <a:lstStyle/>
          <a:p>
            <a:r>
              <a:rPr lang="de-DE" dirty="0" err="1"/>
              <a:t>Because</a:t>
            </a:r>
            <a:r>
              <a:rPr lang="de-DE" dirty="0"/>
              <a:t> </a:t>
            </a:r>
            <a:r>
              <a:rPr lang="de-DE" dirty="0" err="1"/>
              <a:t>it</a:t>
            </a:r>
            <a:r>
              <a:rPr lang="de-DE" dirty="0"/>
              <a:t> </a:t>
            </a:r>
            <a:r>
              <a:rPr lang="de-DE" dirty="0" err="1"/>
              <a:t>simply</a:t>
            </a:r>
            <a:r>
              <a:rPr lang="de-DE" dirty="0"/>
              <a:t> </a:t>
            </a:r>
            <a:r>
              <a:rPr lang="de-DE" dirty="0" err="1"/>
              <a:t>affects</a:t>
            </a:r>
            <a:r>
              <a:rPr lang="de-DE" dirty="0"/>
              <a:t> </a:t>
            </a:r>
            <a:r>
              <a:rPr lang="de-DE" dirty="0" err="1"/>
              <a:t>how</a:t>
            </a:r>
            <a:r>
              <a:rPr lang="de-DE" dirty="0"/>
              <a:t> </a:t>
            </a:r>
            <a:r>
              <a:rPr lang="de-DE" dirty="0" err="1"/>
              <a:t>we</a:t>
            </a:r>
            <a:r>
              <a:rPr lang="de-DE" dirty="0"/>
              <a:t> </a:t>
            </a:r>
            <a:r>
              <a:rPr lang="de-DE" dirty="0" err="1"/>
              <a:t>interact</a:t>
            </a:r>
            <a:r>
              <a:rPr lang="de-DE" dirty="0"/>
              <a:t> </a:t>
            </a:r>
            <a:r>
              <a:rPr lang="de-DE" dirty="0" err="1"/>
              <a:t>with</a:t>
            </a:r>
            <a:r>
              <a:rPr lang="de-DE" dirty="0"/>
              <a:t> </a:t>
            </a:r>
            <a:r>
              <a:rPr lang="de-DE" dirty="0" err="1"/>
              <a:t>the</a:t>
            </a:r>
            <a:r>
              <a:rPr lang="de-DE" dirty="0"/>
              <a:t> </a:t>
            </a:r>
            <a:r>
              <a:rPr lang="de-DE" dirty="0" err="1"/>
              <a:t>voice</a:t>
            </a:r>
            <a:r>
              <a:rPr lang="de-DE" dirty="0"/>
              <a:t> (</a:t>
            </a:r>
            <a:r>
              <a:rPr lang="de-DE" dirty="0" err="1"/>
              <a:t>or</a:t>
            </a:r>
            <a:r>
              <a:rPr lang="de-DE" dirty="0"/>
              <a:t> </a:t>
            </a:r>
            <a:r>
              <a:rPr lang="de-DE" dirty="0" err="1"/>
              <a:t>the</a:t>
            </a:r>
            <a:r>
              <a:rPr lang="de-DE" dirty="0"/>
              <a:t> source </a:t>
            </a:r>
            <a:r>
              <a:rPr lang="de-DE" dirty="0" err="1"/>
              <a:t>of</a:t>
            </a:r>
            <a:r>
              <a:rPr lang="de-DE" dirty="0"/>
              <a:t> </a:t>
            </a:r>
            <a:r>
              <a:rPr lang="de-DE" dirty="0" err="1"/>
              <a:t>that</a:t>
            </a:r>
            <a:r>
              <a:rPr lang="de-DE" dirty="0"/>
              <a:t> </a:t>
            </a:r>
            <a:r>
              <a:rPr lang="de-DE" dirty="0" err="1"/>
              <a:t>voice</a:t>
            </a:r>
            <a:r>
              <a:rPr lang="de-DE" dirty="0"/>
              <a:t>)</a:t>
            </a:r>
          </a:p>
          <a:p>
            <a:endParaRPr lang="de-DE" dirty="0"/>
          </a:p>
        </p:txBody>
      </p:sp>
      <p:sp>
        <p:nvSpPr>
          <p:cNvPr id="4" name="Foliennummernplatzhalter 3">
            <a:extLst>
              <a:ext uri="{FF2B5EF4-FFF2-40B4-BE49-F238E27FC236}">
                <a16:creationId xmlns:a16="http://schemas.microsoft.com/office/drawing/2014/main" id="{F0D59498-C50C-FAC8-F3E4-AA34B4FA5902}"/>
              </a:ext>
            </a:extLst>
          </p:cNvPr>
          <p:cNvSpPr>
            <a:spLocks noGrp="1"/>
          </p:cNvSpPr>
          <p:nvPr>
            <p:ph type="sldNum" sz="quarter" idx="5"/>
          </p:nvPr>
        </p:nvSpPr>
        <p:spPr/>
        <p:txBody>
          <a:bodyPr/>
          <a:lstStyle/>
          <a:p>
            <a:fld id="{5BDADD7A-5464-40FD-B5CC-4CA36D7CC1F5}" type="slidenum">
              <a:rPr lang="de-DE" smtClean="0"/>
              <a:t>4</a:t>
            </a:fld>
            <a:endParaRPr lang="de-DE"/>
          </a:p>
        </p:txBody>
      </p:sp>
    </p:spTree>
    <p:extLst>
      <p:ext uri="{BB962C8B-B14F-4D97-AF65-F5344CB8AC3E}">
        <p14:creationId xmlns:p14="http://schemas.microsoft.com/office/powerpoint/2010/main" val="3490037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To</a:t>
            </a:r>
            <a:r>
              <a:rPr lang="de-DE" dirty="0"/>
              <a:t> </a:t>
            </a:r>
            <a:r>
              <a:rPr lang="de-DE" dirty="0" err="1"/>
              <a:t>ground</a:t>
            </a:r>
            <a:r>
              <a:rPr lang="de-DE" dirty="0"/>
              <a:t> </a:t>
            </a:r>
            <a:r>
              <a:rPr lang="de-DE" dirty="0" err="1"/>
              <a:t>my</a:t>
            </a:r>
            <a:r>
              <a:rPr lang="de-DE" dirty="0"/>
              <a:t> </a:t>
            </a:r>
            <a:r>
              <a:rPr lang="de-DE" dirty="0" err="1"/>
              <a:t>claims</a:t>
            </a:r>
            <a:r>
              <a:rPr lang="de-DE" dirty="0"/>
              <a:t> a </a:t>
            </a:r>
            <a:r>
              <a:rPr lang="de-DE" dirty="0" err="1"/>
              <a:t>little</a:t>
            </a:r>
            <a:r>
              <a:rPr lang="de-DE" dirty="0"/>
              <a:t> </a:t>
            </a:r>
            <a:r>
              <a:rPr lang="de-DE" dirty="0" err="1"/>
              <a:t>bit</a:t>
            </a:r>
            <a:r>
              <a:rPr lang="de-DE" dirty="0"/>
              <a:t> on </a:t>
            </a:r>
            <a:r>
              <a:rPr lang="de-DE" dirty="0" err="1"/>
              <a:t>data</a:t>
            </a:r>
            <a:r>
              <a:rPr lang="de-DE" dirty="0"/>
              <a:t>, </a:t>
            </a:r>
            <a:r>
              <a:rPr lang="de-DE" dirty="0" err="1"/>
              <a:t>we</a:t>
            </a:r>
            <a:r>
              <a:rPr lang="de-DE" dirty="0"/>
              <a:t> </a:t>
            </a:r>
            <a:r>
              <a:rPr lang="de-DE" dirty="0" err="1"/>
              <a:t>conducted</a:t>
            </a:r>
            <a:r>
              <a:rPr lang="de-DE" dirty="0"/>
              <a:t> a </a:t>
            </a:r>
            <a:r>
              <a:rPr lang="de-DE" dirty="0" err="1"/>
              <a:t>little</a:t>
            </a:r>
            <a:r>
              <a:rPr lang="de-DE" dirty="0"/>
              <a:t> mini-review </a:t>
            </a:r>
            <a:r>
              <a:rPr lang="de-DE" dirty="0" err="1"/>
              <a:t>to</a:t>
            </a:r>
            <a:r>
              <a:rPr lang="de-DE" dirty="0"/>
              <a:t> </a:t>
            </a:r>
            <a:r>
              <a:rPr lang="de-DE" dirty="0" err="1"/>
              <a:t>get</a:t>
            </a:r>
            <a:r>
              <a:rPr lang="de-DE" dirty="0"/>
              <a:t> a </a:t>
            </a:r>
            <a:r>
              <a:rPr lang="de-DE" dirty="0" err="1"/>
              <a:t>representative</a:t>
            </a:r>
            <a:r>
              <a:rPr lang="de-DE" dirty="0"/>
              <a:t> </a:t>
            </a:r>
            <a:r>
              <a:rPr lang="de-DE" dirty="0" err="1"/>
              <a:t>overview</a:t>
            </a:r>
            <a:r>
              <a:rPr lang="de-DE" dirty="0"/>
              <a:t> </a:t>
            </a:r>
            <a:r>
              <a:rPr lang="de-DE" dirty="0" err="1"/>
              <a:t>of</a:t>
            </a:r>
            <a:r>
              <a:rPr lang="de-DE" dirty="0"/>
              <a:t> </a:t>
            </a:r>
            <a:r>
              <a:rPr lang="de-DE" dirty="0" err="1"/>
              <a:t>the</a:t>
            </a:r>
            <a:r>
              <a:rPr lang="de-DE" dirty="0"/>
              <a:t> </a:t>
            </a:r>
            <a:r>
              <a:rPr lang="de-DE" dirty="0" err="1"/>
              <a:t>research</a:t>
            </a:r>
            <a:r>
              <a:rPr lang="de-DE" dirty="0"/>
              <a:t> on </a:t>
            </a:r>
            <a:r>
              <a:rPr lang="de-DE" dirty="0" err="1"/>
              <a:t>naturalness</a:t>
            </a:r>
            <a:r>
              <a:rPr lang="de-DE" dirty="0"/>
              <a:t> </a:t>
            </a:r>
            <a:r>
              <a:rPr lang="de-DE" dirty="0" err="1"/>
              <a:t>that</a:t>
            </a:r>
            <a:r>
              <a:rPr lang="de-DE" dirty="0"/>
              <a:t> </a:t>
            </a:r>
            <a:r>
              <a:rPr lang="de-DE" dirty="0" err="1"/>
              <a:t>already</a:t>
            </a:r>
            <a:r>
              <a:rPr lang="de-DE" dirty="0"/>
              <a:t> </a:t>
            </a:r>
            <a:r>
              <a:rPr lang="de-DE" dirty="0" err="1"/>
              <a:t>exists</a:t>
            </a:r>
            <a:endParaRPr lang="de-DE" dirty="0"/>
          </a:p>
          <a:p>
            <a:pPr marL="0" indent="0">
              <a:buFontTx/>
              <a:buNone/>
            </a:pPr>
            <a:endParaRPr lang="de-DE" dirty="0"/>
          </a:p>
          <a:p>
            <a:pPr marL="0" indent="0">
              <a:buFontTx/>
              <a:buNone/>
            </a:pPr>
            <a:r>
              <a:rPr lang="de-DE" dirty="0"/>
              <a:t>-&gt; This </a:t>
            </a:r>
            <a:r>
              <a:rPr lang="de-DE" dirty="0" err="1"/>
              <a:t>is</a:t>
            </a:r>
            <a:r>
              <a:rPr lang="de-DE" dirty="0"/>
              <a:t> </a:t>
            </a:r>
            <a:r>
              <a:rPr lang="de-DE" dirty="0" err="1"/>
              <a:t>the</a:t>
            </a:r>
            <a:r>
              <a:rPr lang="de-DE" dirty="0"/>
              <a:t> „</a:t>
            </a:r>
            <a:r>
              <a:rPr lang="de-DE" dirty="0" err="1"/>
              <a:t>data</a:t>
            </a:r>
            <a:r>
              <a:rPr lang="de-DE" dirty="0"/>
              <a:t> </a:t>
            </a:r>
            <a:r>
              <a:rPr lang="de-DE" dirty="0" err="1"/>
              <a:t>basis</a:t>
            </a:r>
            <a:r>
              <a:rPr lang="de-DE" dirty="0"/>
              <a:t>“ </a:t>
            </a:r>
            <a:r>
              <a:rPr lang="de-DE" dirty="0" err="1"/>
              <a:t>of</a:t>
            </a:r>
            <a:r>
              <a:rPr lang="de-DE" dirty="0"/>
              <a:t> </a:t>
            </a:r>
            <a:r>
              <a:rPr lang="de-DE" dirty="0" err="1"/>
              <a:t>my</a:t>
            </a:r>
            <a:r>
              <a:rPr lang="de-DE" dirty="0"/>
              <a:t> </a:t>
            </a:r>
            <a:r>
              <a:rPr lang="de-DE" dirty="0" err="1"/>
              <a:t>talk</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5</a:t>
            </a:fld>
            <a:endParaRPr lang="de-DE"/>
          </a:p>
        </p:txBody>
      </p:sp>
    </p:spTree>
    <p:extLst>
      <p:ext uri="{BB962C8B-B14F-4D97-AF65-F5344CB8AC3E}">
        <p14:creationId xmlns:p14="http://schemas.microsoft.com/office/powerpoint/2010/main" val="3585647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Just </a:t>
            </a:r>
            <a:r>
              <a:rPr lang="de-DE" dirty="0" err="1"/>
              <a:t>overview</a:t>
            </a:r>
            <a:r>
              <a:rPr lang="de-DE" dirty="0"/>
              <a:t> </a:t>
            </a:r>
            <a:r>
              <a:rPr lang="de-DE" dirty="0" err="1"/>
              <a:t>over</a:t>
            </a:r>
            <a:r>
              <a:rPr lang="de-DE" dirty="0"/>
              <a:t> </a:t>
            </a:r>
            <a:r>
              <a:rPr lang="de-DE" dirty="0" err="1"/>
              <a:t>basic</a:t>
            </a:r>
            <a:r>
              <a:rPr lang="de-DE" dirty="0"/>
              <a:t> </a:t>
            </a:r>
            <a:r>
              <a:rPr lang="de-DE" dirty="0" err="1"/>
              <a:t>numbers</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3 </a:t>
            </a:r>
            <a:r>
              <a:rPr lang="de-DE" dirty="0" err="1"/>
              <a:t>main</a:t>
            </a:r>
            <a:r>
              <a:rPr lang="de-DE" dirty="0"/>
              <a:t> </a:t>
            </a:r>
            <a:r>
              <a:rPr lang="de-DE" dirty="0" err="1"/>
              <a:t>players</a:t>
            </a:r>
            <a:r>
              <a:rPr lang="de-DE" dirty="0"/>
              <a:t>: </a:t>
            </a:r>
          </a:p>
          <a:p>
            <a:pPr marL="171450" indent="-171450">
              <a:buFont typeface="Arial" panose="020B0604020202020204" pitchFamily="34" charset="0"/>
              <a:buChar char="•"/>
            </a:pPr>
            <a:r>
              <a:rPr lang="de-DE" sz="1200" dirty="0" err="1">
                <a:solidFill>
                  <a:schemeClr val="tx2"/>
                </a:solidFill>
              </a:rPr>
              <a:t>pathological</a:t>
            </a:r>
            <a:r>
              <a:rPr lang="de-DE" sz="1200" dirty="0">
                <a:solidFill>
                  <a:schemeClr val="tx2"/>
                </a:solidFill>
              </a:rPr>
              <a:t> human </a:t>
            </a:r>
            <a:r>
              <a:rPr lang="de-DE" sz="1200" dirty="0" err="1">
                <a:solidFill>
                  <a:schemeClr val="tx2"/>
                </a:solidFill>
              </a:rPr>
              <a:t>voices</a:t>
            </a:r>
            <a:endParaRPr lang="de-DE" sz="1200" dirty="0">
              <a:solidFill>
                <a:schemeClr val="tx2"/>
              </a:solidFill>
            </a:endParaRPr>
          </a:p>
          <a:p>
            <a:pPr marL="171450" indent="-171450">
              <a:buFont typeface="Arial" panose="020B0604020202020204" pitchFamily="34" charset="0"/>
              <a:buChar char="•"/>
            </a:pPr>
            <a:r>
              <a:rPr lang="de-DE" sz="1200" dirty="0" err="1">
                <a:solidFill>
                  <a:schemeClr val="tx2"/>
                </a:solidFill>
              </a:rPr>
              <a:t>manipulated</a:t>
            </a:r>
            <a:r>
              <a:rPr lang="de-DE" sz="1200" dirty="0">
                <a:solidFill>
                  <a:schemeClr val="tx2"/>
                </a:solidFill>
              </a:rPr>
              <a:t> human </a:t>
            </a:r>
            <a:r>
              <a:rPr lang="de-DE" sz="1200" dirty="0" err="1">
                <a:solidFill>
                  <a:schemeClr val="tx2"/>
                </a:solidFill>
              </a:rPr>
              <a:t>voices</a:t>
            </a:r>
            <a:endParaRPr lang="de-DE" sz="1200" dirty="0">
              <a:solidFill>
                <a:schemeClr val="tx2"/>
              </a:solidFill>
            </a:endParaRPr>
          </a:p>
          <a:p>
            <a:pPr marL="171450" indent="-171450">
              <a:buFont typeface="Arial" panose="020B0604020202020204" pitchFamily="34" charset="0"/>
              <a:buChar char="•"/>
            </a:pPr>
            <a:r>
              <a:rPr lang="de-DE" sz="1200" dirty="0" err="1">
                <a:solidFill>
                  <a:schemeClr val="tx2"/>
                </a:solidFill>
              </a:rPr>
              <a:t>synthesized</a:t>
            </a:r>
            <a:r>
              <a:rPr lang="de-DE" sz="1200" dirty="0">
                <a:solidFill>
                  <a:schemeClr val="tx2"/>
                </a:solidFill>
              </a:rPr>
              <a:t>/</a:t>
            </a:r>
            <a:r>
              <a:rPr lang="de-DE" sz="1200" dirty="0" err="1">
                <a:solidFill>
                  <a:schemeClr val="tx2"/>
                </a:solidFill>
              </a:rPr>
              <a:t>artificial</a:t>
            </a:r>
            <a:r>
              <a:rPr lang="de-DE" sz="1200" dirty="0">
                <a:solidFill>
                  <a:schemeClr val="tx2"/>
                </a:solidFill>
              </a:rPr>
              <a:t> </a:t>
            </a:r>
            <a:r>
              <a:rPr lang="de-DE" sz="1200" dirty="0" err="1">
                <a:solidFill>
                  <a:schemeClr val="tx2"/>
                </a:solidFill>
              </a:rPr>
              <a:t>voices</a:t>
            </a:r>
            <a:r>
              <a:rPr lang="de-DE" sz="1200" dirty="0">
                <a:solidFill>
                  <a:schemeClr val="tx2"/>
                </a:solidFill>
              </a:rPr>
              <a:t> </a:t>
            </a:r>
            <a:endParaRPr lang="en-US" sz="1200" dirty="0">
              <a:solidFill>
                <a:schemeClr val="tx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6</a:t>
            </a:fld>
            <a:endParaRPr lang="de-DE"/>
          </a:p>
        </p:txBody>
      </p:sp>
    </p:spTree>
    <p:extLst>
      <p:ext uri="{BB962C8B-B14F-4D97-AF65-F5344CB8AC3E}">
        <p14:creationId xmlns:p14="http://schemas.microsoft.com/office/powerpoint/2010/main" val="1800021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err="1"/>
              <a:t>Make</a:t>
            </a:r>
            <a:r>
              <a:rPr lang="de-DE" dirty="0"/>
              <a:t> </a:t>
            </a:r>
            <a:r>
              <a:rPr lang="de-DE" dirty="0" err="1"/>
              <a:t>really</a:t>
            </a:r>
            <a:r>
              <a:rPr lang="de-DE" dirty="0"/>
              <a:t> </a:t>
            </a:r>
            <a:r>
              <a:rPr lang="de-DE" dirty="0" err="1"/>
              <a:t>clear</a:t>
            </a:r>
            <a:r>
              <a:rPr lang="de-DE" dirty="0"/>
              <a:t>: </a:t>
            </a:r>
            <a:r>
              <a:rPr lang="de-DE" dirty="0" err="1"/>
              <a:t>this</a:t>
            </a:r>
            <a:r>
              <a:rPr lang="de-DE" dirty="0"/>
              <a:t> </a:t>
            </a:r>
            <a:r>
              <a:rPr lang="de-DE" dirty="0" err="1"/>
              <a:t>is</a:t>
            </a:r>
            <a:r>
              <a:rPr lang="de-DE" dirty="0"/>
              <a:t> all </a:t>
            </a:r>
            <a:r>
              <a:rPr lang="de-DE" dirty="0" err="1"/>
              <a:t>valuable</a:t>
            </a:r>
            <a:r>
              <a:rPr lang="de-DE" dirty="0"/>
              <a:t> </a:t>
            </a:r>
            <a:r>
              <a:rPr lang="de-DE" dirty="0" err="1"/>
              <a:t>research</a:t>
            </a:r>
            <a:r>
              <a:rPr lang="de-DE" dirty="0"/>
              <a:t> (</a:t>
            </a:r>
            <a:r>
              <a:rPr lang="de-DE" dirty="0" err="1"/>
              <a:t>my</a:t>
            </a:r>
            <a:r>
              <a:rPr lang="de-DE" dirty="0"/>
              <a:t> </a:t>
            </a:r>
            <a:r>
              <a:rPr lang="de-DE" dirty="0" err="1"/>
              <a:t>claim</a:t>
            </a:r>
            <a:r>
              <a:rPr lang="de-DE" dirty="0"/>
              <a:t> </a:t>
            </a:r>
            <a:r>
              <a:rPr lang="de-DE" dirty="0" err="1"/>
              <a:t>is</a:t>
            </a:r>
            <a:r>
              <a:rPr lang="de-DE" dirty="0"/>
              <a:t> not </a:t>
            </a:r>
            <a:r>
              <a:rPr lang="de-DE" dirty="0" err="1"/>
              <a:t>that</a:t>
            </a:r>
            <a:r>
              <a:rPr lang="de-DE" dirty="0"/>
              <a:t> </a:t>
            </a:r>
            <a:r>
              <a:rPr lang="de-DE" dirty="0" err="1"/>
              <a:t>everything</a:t>
            </a:r>
            <a:r>
              <a:rPr lang="de-DE" dirty="0"/>
              <a:t> </a:t>
            </a:r>
            <a:r>
              <a:rPr lang="de-DE" dirty="0" err="1"/>
              <a:t>done</a:t>
            </a:r>
            <a:r>
              <a:rPr lang="de-DE" dirty="0"/>
              <a:t> </a:t>
            </a:r>
            <a:r>
              <a:rPr lang="de-DE" dirty="0" err="1"/>
              <a:t>until</a:t>
            </a:r>
            <a:r>
              <a:rPr lang="de-DE" dirty="0"/>
              <a:t> </a:t>
            </a:r>
            <a:r>
              <a:rPr lang="de-DE" dirty="0" err="1"/>
              <a:t>this</a:t>
            </a:r>
            <a:r>
              <a:rPr lang="de-DE" dirty="0"/>
              <a:t> </a:t>
            </a:r>
            <a:r>
              <a:rPr lang="de-DE" dirty="0" err="1"/>
              <a:t>point</a:t>
            </a:r>
            <a:r>
              <a:rPr lang="de-DE" dirty="0"/>
              <a:t> </a:t>
            </a:r>
            <a:r>
              <a:rPr lang="de-DE" dirty="0" err="1"/>
              <a:t>is</a:t>
            </a:r>
            <a:r>
              <a:rPr lang="de-DE" dirty="0"/>
              <a:t> </a:t>
            </a:r>
            <a:r>
              <a:rPr lang="de-DE" dirty="0" err="1"/>
              <a:t>bad</a:t>
            </a:r>
            <a:r>
              <a:rPr lang="de-DE" dirty="0"/>
              <a:t> </a:t>
            </a:r>
            <a:r>
              <a:rPr lang="de-DE" dirty="0" err="1"/>
              <a:t>work</a:t>
            </a:r>
            <a:r>
              <a:rPr lang="de-DE" dirty="0"/>
              <a:t>)</a:t>
            </a:r>
          </a:p>
          <a:p>
            <a:pPr marL="171450" indent="-171450">
              <a:buFontTx/>
              <a:buChar char="-"/>
            </a:pPr>
            <a:endParaRPr lang="de-DE" dirty="0"/>
          </a:p>
          <a:p>
            <a:pPr marL="171450" indent="-171450">
              <a:buFontTx/>
              <a:buChar char="-"/>
            </a:pPr>
            <a:r>
              <a:rPr lang="de-DE" dirty="0" err="1"/>
              <a:t>If</a:t>
            </a:r>
            <a:r>
              <a:rPr lang="de-DE" dirty="0"/>
              <a:t> </a:t>
            </a:r>
            <a:r>
              <a:rPr lang="de-DE" dirty="0" err="1"/>
              <a:t>you</a:t>
            </a:r>
            <a:r>
              <a:rPr lang="de-DE" dirty="0"/>
              <a:t> </a:t>
            </a:r>
            <a:r>
              <a:rPr lang="de-DE" dirty="0" err="1"/>
              <a:t>want</a:t>
            </a:r>
            <a:r>
              <a:rPr lang="de-DE" dirty="0"/>
              <a:t> </a:t>
            </a:r>
            <a:r>
              <a:rPr lang="de-DE" dirty="0" err="1"/>
              <a:t>to</a:t>
            </a:r>
            <a:r>
              <a:rPr lang="de-DE" dirty="0"/>
              <a:t> </a:t>
            </a:r>
            <a:r>
              <a:rPr lang="de-DE" dirty="0" err="1"/>
              <a:t>see</a:t>
            </a:r>
            <a:r>
              <a:rPr lang="de-DE" dirty="0"/>
              <a:t> </a:t>
            </a:r>
            <a:r>
              <a:rPr lang="de-DE" dirty="0" err="1"/>
              <a:t>the</a:t>
            </a:r>
            <a:r>
              <a:rPr lang="de-DE" dirty="0"/>
              <a:t> „</a:t>
            </a:r>
            <a:r>
              <a:rPr lang="de-DE" dirty="0" err="1"/>
              <a:t>bigger</a:t>
            </a:r>
            <a:r>
              <a:rPr lang="de-DE" dirty="0"/>
              <a:t> </a:t>
            </a:r>
            <a:r>
              <a:rPr lang="de-DE" dirty="0" err="1"/>
              <a:t>picture</a:t>
            </a:r>
            <a:r>
              <a:rPr lang="de-DE" dirty="0"/>
              <a:t>“ </a:t>
            </a:r>
            <a:r>
              <a:rPr lang="de-DE" dirty="0" err="1"/>
              <a:t>this</a:t>
            </a:r>
            <a:r>
              <a:rPr lang="de-DE" dirty="0"/>
              <a:t> </a:t>
            </a:r>
            <a:r>
              <a:rPr lang="de-DE" dirty="0" err="1"/>
              <a:t>is</a:t>
            </a:r>
            <a:r>
              <a:rPr lang="de-DE" dirty="0"/>
              <a:t> </a:t>
            </a:r>
            <a:r>
              <a:rPr lang="de-DE" dirty="0" err="1"/>
              <a:t>close</a:t>
            </a:r>
            <a:r>
              <a:rPr lang="de-DE" dirty="0"/>
              <a:t> </a:t>
            </a:r>
            <a:r>
              <a:rPr lang="de-DE" dirty="0" err="1"/>
              <a:t>to</a:t>
            </a:r>
            <a:r>
              <a:rPr lang="de-DE" dirty="0"/>
              <a:t> impossible due </a:t>
            </a:r>
            <a:r>
              <a:rPr lang="de-DE" dirty="0" err="1"/>
              <a:t>to</a:t>
            </a:r>
            <a:r>
              <a:rPr lang="de-DE" dirty="0"/>
              <a:t> </a:t>
            </a:r>
            <a:r>
              <a:rPr lang="de-DE" dirty="0" err="1"/>
              <a:t>the</a:t>
            </a:r>
            <a:r>
              <a:rPr lang="de-DE" dirty="0"/>
              <a:t> </a:t>
            </a:r>
            <a:r>
              <a:rPr lang="de-DE" dirty="0" err="1"/>
              <a:t>way</a:t>
            </a:r>
            <a:r>
              <a:rPr lang="de-DE" dirty="0"/>
              <a:t> </a:t>
            </a:r>
            <a:r>
              <a:rPr lang="de-DE" dirty="0" err="1"/>
              <a:t>the</a:t>
            </a:r>
            <a:r>
              <a:rPr lang="de-DE" dirty="0"/>
              <a:t> </a:t>
            </a:r>
            <a:r>
              <a:rPr lang="de-DE" dirty="0" err="1"/>
              <a:t>research</a:t>
            </a:r>
            <a:r>
              <a:rPr lang="de-DE" dirty="0"/>
              <a:t> </a:t>
            </a:r>
            <a:r>
              <a:rPr lang="de-DE" dirty="0" err="1"/>
              <a:t>is</a:t>
            </a:r>
            <a:r>
              <a:rPr lang="de-DE" dirty="0"/>
              <a:t> </a:t>
            </a:r>
            <a:r>
              <a:rPr lang="de-DE" dirty="0" err="1"/>
              <a:t>conducted</a:t>
            </a:r>
            <a:r>
              <a:rPr lang="de-DE" dirty="0"/>
              <a:t> </a:t>
            </a:r>
          </a:p>
        </p:txBody>
      </p:sp>
      <p:sp>
        <p:nvSpPr>
          <p:cNvPr id="4" name="Foliennummernplatzhalter 3"/>
          <p:cNvSpPr>
            <a:spLocks noGrp="1"/>
          </p:cNvSpPr>
          <p:nvPr>
            <p:ph type="sldNum" sz="quarter" idx="5"/>
          </p:nvPr>
        </p:nvSpPr>
        <p:spPr/>
        <p:txBody>
          <a:bodyPr/>
          <a:lstStyle/>
          <a:p>
            <a:fld id="{5BDADD7A-5464-40FD-B5CC-4CA36D7CC1F5}" type="slidenum">
              <a:rPr lang="de-DE" smtClean="0"/>
              <a:t>7</a:t>
            </a:fld>
            <a:endParaRPr lang="de-DE"/>
          </a:p>
        </p:txBody>
      </p:sp>
    </p:spTree>
    <p:extLst>
      <p:ext uri="{BB962C8B-B14F-4D97-AF65-F5344CB8AC3E}">
        <p14:creationId xmlns:p14="http://schemas.microsoft.com/office/powerpoint/2010/main" val="626399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r>
              <a:rPr lang="de-DE" dirty="0" err="1"/>
              <a:t>Defining</a:t>
            </a:r>
            <a:r>
              <a:rPr lang="de-DE" dirty="0"/>
              <a:t> </a:t>
            </a:r>
            <a:r>
              <a:rPr lang="de-DE" dirty="0" err="1"/>
              <a:t>naturalness</a:t>
            </a:r>
            <a:r>
              <a:rPr lang="de-DE" dirty="0"/>
              <a:t> </a:t>
            </a:r>
            <a:r>
              <a:rPr lang="de-DE" dirty="0" err="1"/>
              <a:t>is</a:t>
            </a:r>
            <a:r>
              <a:rPr lang="de-DE" dirty="0"/>
              <a:t> </a:t>
            </a:r>
            <a:r>
              <a:rPr lang="de-DE" dirty="0" err="1"/>
              <a:t>already</a:t>
            </a:r>
            <a:r>
              <a:rPr lang="de-DE" dirty="0"/>
              <a:t> a tough </a:t>
            </a:r>
            <a:r>
              <a:rPr lang="de-DE" dirty="0" err="1"/>
              <a:t>challenge</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8</a:t>
            </a:fld>
            <a:endParaRPr lang="de-DE"/>
          </a:p>
        </p:txBody>
      </p:sp>
    </p:spTree>
    <p:extLst>
      <p:ext uri="{BB962C8B-B14F-4D97-AF65-F5344CB8AC3E}">
        <p14:creationId xmlns:p14="http://schemas.microsoft.com/office/powerpoint/2010/main" val="3198338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9</a:t>
            </a:fld>
            <a:endParaRPr lang="de-DE"/>
          </a:p>
        </p:txBody>
      </p:sp>
    </p:spTree>
    <p:extLst>
      <p:ext uri="{BB962C8B-B14F-4D97-AF65-F5344CB8AC3E}">
        <p14:creationId xmlns:p14="http://schemas.microsoft.com/office/powerpoint/2010/main" val="2992073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haltsseite">
    <p:spTree>
      <p:nvGrpSpPr>
        <p:cNvPr id="1" name=""/>
        <p:cNvGrpSpPr/>
        <p:nvPr/>
      </p:nvGrpSpPr>
      <p:grpSpPr>
        <a:xfrm>
          <a:off x="0" y="0"/>
          <a:ext cx="0" cy="0"/>
          <a:chOff x="0" y="0"/>
          <a:chExt cx="0" cy="0"/>
        </a:xfrm>
      </p:grpSpPr>
      <p:sp>
        <p:nvSpPr>
          <p:cNvPr id="2" name="Rechteck 1"/>
          <p:cNvSpPr/>
          <p:nvPr userDrawn="1"/>
        </p:nvSpPr>
        <p:spPr>
          <a:xfrm flipV="1">
            <a:off x="-1" y="4500000"/>
            <a:ext cx="3442500" cy="396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pic>
        <p:nvPicPr>
          <p:cNvPr id="7" name="Grafik 6"/>
          <p:cNvPicPr preferRelativeResize="0">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3430787" y="4500000"/>
            <a:ext cx="3429000" cy="39600"/>
          </a:xfrm>
          <a:prstGeom prst="rect">
            <a:avLst/>
          </a:prstGeom>
        </p:spPr>
      </p:pic>
      <p:sp>
        <p:nvSpPr>
          <p:cNvPr id="9" name="Textplatzhalter 24"/>
          <p:cNvSpPr>
            <a:spLocks noGrp="1"/>
          </p:cNvSpPr>
          <p:nvPr>
            <p:ph type="body" sz="quarter" idx="11" hasCustomPrompt="1"/>
          </p:nvPr>
        </p:nvSpPr>
        <p:spPr>
          <a:xfrm>
            <a:off x="2249685" y="4719770"/>
            <a:ext cx="4266010" cy="144000"/>
          </a:xfrm>
        </p:spPr>
        <p:txBody>
          <a:bodyPr>
            <a:noAutofit/>
          </a:bodyPr>
          <a:lstStyle>
            <a:lvl1pPr marL="0" indent="0" algn="r">
              <a:buFontTx/>
              <a:buNone/>
              <a:defRPr lang="de-DE" sz="75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Voice Naturalness</a:t>
            </a:r>
          </a:p>
        </p:txBody>
      </p:sp>
      <p:sp>
        <p:nvSpPr>
          <p:cNvPr id="6" name="Textplatzhalter 24"/>
          <p:cNvSpPr txBox="1">
            <a:spLocks/>
          </p:cNvSpPr>
          <p:nvPr userDrawn="1"/>
        </p:nvSpPr>
        <p:spPr>
          <a:xfrm>
            <a:off x="2641231" y="4884575"/>
            <a:ext cx="3874464" cy="154205"/>
          </a:xfrm>
          <a:prstGeom prst="rect">
            <a:avLst/>
          </a:prstGeom>
        </p:spPr>
        <p:txBody>
          <a:bodyPr lIns="0" tIns="0" rIns="0" bIns="0">
            <a:noAutofit/>
          </a:bodyPr>
          <a:lstStyle>
            <a:lvl1pPr marL="0" marR="0" indent="0" algn="r" defTabSz="914400" rtl="0" eaLnBrk="1" fontAlgn="auto" latinLnBrk="0" hangingPunct="1">
              <a:lnSpc>
                <a:spcPct val="100000"/>
              </a:lnSpc>
              <a:spcBef>
                <a:spcPct val="20000"/>
              </a:spcBef>
              <a:spcAft>
                <a:spcPts val="0"/>
              </a:spcAft>
              <a:buClrTx/>
              <a:buSzTx/>
              <a:buFontTx/>
              <a:buNone/>
              <a:tabLst/>
              <a:defRPr lang="de-DE" sz="1000" kern="1200" baseline="0" dirty="0">
                <a:solidFill>
                  <a:schemeClr val="tx2"/>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fld id="{822FCD78-D96D-4F80-9AD7-6954839C45E1}" type="slidenum">
              <a:rPr lang="de-DE" sz="750" smtClean="0">
                <a:solidFill>
                  <a:schemeClr val="bg1"/>
                </a:solidFill>
                <a:latin typeface="Roboto Condensed" pitchFamily="2" charset="0"/>
                <a:ea typeface="Roboto Condensed" pitchFamily="2" charset="0"/>
              </a:rPr>
              <a:pPr>
                <a:defRPr/>
              </a:pPr>
              <a:t>‹Nr.›</a:t>
            </a:fld>
            <a:r>
              <a:rPr lang="de-DE" sz="750" dirty="0">
                <a:solidFill>
                  <a:schemeClr val="bg1"/>
                </a:solidFill>
                <a:latin typeface="Roboto Condensed" pitchFamily="2" charset="0"/>
                <a:ea typeface="Roboto Condensed" pitchFamily="2" charset="0"/>
              </a:rPr>
              <a:t> / 21</a:t>
            </a:r>
          </a:p>
        </p:txBody>
      </p:sp>
    </p:spTree>
    <p:extLst>
      <p:ext uri="{BB962C8B-B14F-4D97-AF65-F5344CB8AC3E}">
        <p14:creationId xmlns:p14="http://schemas.microsoft.com/office/powerpoint/2010/main" val="63193198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42900" y="205978"/>
            <a:ext cx="6172200" cy="857250"/>
          </a:xfrm>
          <a:prstGeom prst="rect">
            <a:avLst/>
          </a:prstGeom>
        </p:spPr>
        <p:txBody>
          <a:bodyPr vert="horz" lIns="0" tIns="0" rIns="0" bIns="0" rtlCol="0" anchor="ctr">
            <a:normAutofit/>
          </a:bodyPr>
          <a:lstStyle/>
          <a:p>
            <a:r>
              <a:rPr lang="de-DE" dirty="0"/>
              <a:t>Titelmasterformat durch Klicken bearbeiten</a:t>
            </a:r>
          </a:p>
        </p:txBody>
      </p:sp>
      <p:sp>
        <p:nvSpPr>
          <p:cNvPr id="3" name="Textplatzhalter 2"/>
          <p:cNvSpPr>
            <a:spLocks noGrp="1"/>
          </p:cNvSpPr>
          <p:nvPr>
            <p:ph type="body" idx="1"/>
          </p:nvPr>
        </p:nvSpPr>
        <p:spPr>
          <a:xfrm>
            <a:off x="342900" y="1200152"/>
            <a:ext cx="6172200" cy="1875655"/>
          </a:xfrm>
          <a:prstGeom prst="rect">
            <a:avLst/>
          </a:prstGeom>
        </p:spPr>
        <p:txBody>
          <a:bodyPr vert="horz" lIns="0" tIns="0" rIns="0" bIns="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 mit Anführungszeichen«</a:t>
            </a:r>
          </a:p>
        </p:txBody>
      </p:sp>
      <p:sp>
        <p:nvSpPr>
          <p:cNvPr id="11" name="Rechteck 10"/>
          <p:cNvSpPr/>
          <p:nvPr userDrawn="1"/>
        </p:nvSpPr>
        <p:spPr>
          <a:xfrm>
            <a:off x="-1" y="4500000"/>
            <a:ext cx="6858000" cy="64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de-DE" sz="1350" dirty="0"/>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314619" y="4607704"/>
            <a:ext cx="785700" cy="432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51117"/>
      </p:ext>
    </p:extLst>
  </p:cSld>
  <p:clrMap bg1="lt1" tx1="dk1" bg2="lt2" tx2="dk2" accent1="accent1" accent2="accent2" accent3="accent3" accent4="accent4" accent5="accent5" accent6="accent6" hlink="hlink" folHlink="folHlink"/>
  <p:sldLayoutIdLst>
    <p:sldLayoutId id="2147483656" r:id="rId1"/>
  </p:sldLayoutIdLst>
  <p:hf hdr="0" ftr="0" dt="0"/>
  <p:txStyles>
    <p:titleStyle>
      <a:lvl1pPr algn="l" defTabSz="685800" rtl="0" eaLnBrk="1" latinLnBrk="0" hangingPunct="1">
        <a:spcBef>
          <a:spcPct val="0"/>
        </a:spcBef>
        <a:buNone/>
        <a:defRPr sz="1500" kern="1200" spc="15" baseline="0">
          <a:solidFill>
            <a:schemeClr val="tx1"/>
          </a:solidFill>
          <a:latin typeface="Palatino Linotype" panose="02040502050505030304" pitchFamily="18" charset="0"/>
          <a:ea typeface="+mj-ea"/>
          <a:cs typeface="+mj-cs"/>
        </a:defRPr>
      </a:lvl1pPr>
    </p:titleStyle>
    <p:bodyStyle>
      <a:lvl1pPr marL="0" indent="0" algn="l" defTabSz="685800" rtl="0" eaLnBrk="1" latinLnBrk="0" hangingPunct="1">
        <a:spcBef>
          <a:spcPct val="20000"/>
        </a:spcBef>
        <a:buFontTx/>
        <a:buNone/>
        <a:defRPr sz="1650" kern="1200">
          <a:solidFill>
            <a:schemeClr val="tx1"/>
          </a:solidFill>
          <a:latin typeface="Roboto Condensed" pitchFamily="2" charset="0"/>
          <a:ea typeface="Roboto Condensed" pitchFamily="2" charset="0"/>
          <a:cs typeface="+mn-cs"/>
        </a:defRPr>
      </a:lvl1pPr>
      <a:lvl2pPr marL="557213" indent="-214313" algn="l" defTabSz="685800" rtl="0" eaLnBrk="1" latinLnBrk="0" hangingPunct="1">
        <a:spcBef>
          <a:spcPct val="20000"/>
        </a:spcBef>
        <a:buClr>
          <a:schemeClr val="accent1"/>
        </a:buClr>
        <a:buFont typeface="Arial" panose="020B0604020202020204" pitchFamily="34" charset="0"/>
        <a:buChar char="•"/>
        <a:defRPr sz="1350" kern="1200">
          <a:solidFill>
            <a:schemeClr val="tx1"/>
          </a:solidFill>
          <a:latin typeface="Roboto Condensed" pitchFamily="2" charset="0"/>
          <a:ea typeface="Roboto Condensed" pitchFamily="2" charset="0"/>
          <a:cs typeface="+mn-cs"/>
        </a:defRPr>
      </a:lvl2pPr>
      <a:lvl3pPr marL="857250" indent="-171450" algn="l" defTabSz="685800" rtl="0" eaLnBrk="1" latinLnBrk="0" hangingPunct="1">
        <a:spcBef>
          <a:spcPct val="20000"/>
        </a:spcBef>
        <a:buClr>
          <a:schemeClr val="accent3"/>
        </a:buClr>
        <a:buFont typeface="Arial" panose="020B0604020202020204" pitchFamily="34" charset="0"/>
        <a:buChar char="•"/>
        <a:defRPr sz="1050" kern="1200">
          <a:solidFill>
            <a:schemeClr val="tx1"/>
          </a:solidFill>
          <a:latin typeface="Roboto Condensed" pitchFamily="2" charset="0"/>
          <a:ea typeface="Roboto Condensed" pitchFamily="2" charset="0"/>
          <a:cs typeface="+mn-cs"/>
        </a:defRPr>
      </a:lvl3pPr>
      <a:lvl4pPr marL="1028700" indent="0" algn="l" defTabSz="685800" rtl="0" eaLnBrk="1" latinLnBrk="0" hangingPunct="1">
        <a:spcBef>
          <a:spcPct val="20000"/>
        </a:spcBef>
        <a:buFontTx/>
        <a:buNone/>
        <a:defRPr sz="825" kern="1200">
          <a:solidFill>
            <a:schemeClr val="tx1"/>
          </a:solidFill>
          <a:latin typeface="Roboto Condensed" pitchFamily="2" charset="0"/>
          <a:ea typeface="Roboto Condensed" pitchFamily="2" charset="0"/>
          <a:cs typeface="+mn-cs"/>
        </a:defRPr>
      </a:lvl4pPr>
      <a:lvl5pPr marL="1371600" indent="0" algn="l" defTabSz="685800" rtl="0" eaLnBrk="1" latinLnBrk="0" hangingPunct="1">
        <a:spcBef>
          <a:spcPct val="20000"/>
        </a:spcBef>
        <a:buFont typeface="Arial" panose="020B0604020202020204" pitchFamily="34" charset="0"/>
        <a:buNone/>
        <a:defRPr sz="675" kern="1200">
          <a:solidFill>
            <a:schemeClr val="tx1"/>
          </a:solidFill>
          <a:latin typeface="Roboto Condensed" pitchFamily="2" charset="0"/>
          <a:ea typeface="Roboto Condensed" pitchFamily="2" charset="0"/>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160" userDrawn="1">
          <p15:clr>
            <a:srgbClr val="F26B43"/>
          </p15:clr>
        </p15:guide>
        <p15:guide id="3" pos="22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DE4380E1-BC20-451A-842E-D842298480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7" name="Rechteck 6"/>
          <p:cNvSpPr/>
          <p:nvPr/>
        </p:nvSpPr>
        <p:spPr>
          <a:xfrm>
            <a:off x="351235" y="2767739"/>
            <a:ext cx="6178774" cy="11105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Roboto Condensed"/>
              <a:ea typeface="+mn-ea"/>
              <a:cs typeface="+mn-cs"/>
            </a:endParaRPr>
          </a:p>
        </p:txBody>
      </p:sp>
      <p:sp>
        <p:nvSpPr>
          <p:cNvPr id="8" name="Textfeld 7"/>
          <p:cNvSpPr txBox="1"/>
          <p:nvPr/>
        </p:nvSpPr>
        <p:spPr>
          <a:xfrm>
            <a:off x="508825" y="3137457"/>
            <a:ext cx="5860444" cy="662031"/>
          </a:xfrm>
          <a:prstGeom prst="rect">
            <a:avLst/>
          </a:prstGeom>
          <a:noFill/>
        </p:spPr>
        <p:txBody>
          <a:bodyPr wrap="square" lIns="0" tIns="0" rIns="0" bIns="0" rtlCol="0">
            <a:noAutofit/>
          </a:bodyPr>
          <a:lstStyle/>
          <a:p>
            <a:r>
              <a:rPr lang="en-US" sz="1300" dirty="0"/>
              <a:t>Naturalness of voices – from human to artificial agents</a:t>
            </a:r>
          </a:p>
          <a:p>
            <a:r>
              <a:rPr lang="en-US" sz="1000" dirty="0">
                <a:solidFill>
                  <a:srgbClr val="002F5D"/>
                </a:solidFill>
                <a:latin typeface="Roboto Condensed"/>
                <a:ea typeface="Roboto Condensed" panose="02000000000000000000" pitchFamily="2" charset="0"/>
                <a:cs typeface="Roboto Condensed" panose="02000000000000000000" pitchFamily="2" charset="0"/>
              </a:rPr>
              <a:t>Christine Nussbaum and Stefan R. </a:t>
            </a:r>
            <a:r>
              <a:rPr lang="en-US" sz="1000" dirty="0" err="1">
                <a:solidFill>
                  <a:srgbClr val="002F5D"/>
                </a:solidFill>
                <a:latin typeface="Roboto Condensed"/>
                <a:ea typeface="Roboto Condensed" panose="02000000000000000000" pitchFamily="2" charset="0"/>
                <a:cs typeface="Roboto Condensed" panose="02000000000000000000" pitchFamily="2" charset="0"/>
              </a:rPr>
              <a:t>Schweinberger</a:t>
            </a:r>
            <a:endParaRPr lang="en-US" sz="1000" dirty="0">
              <a:solidFill>
                <a:srgbClr val="002F5D"/>
              </a:solidFill>
              <a:latin typeface="Roboto Condensed"/>
              <a:ea typeface="Roboto Condensed" panose="02000000000000000000" pitchFamily="2" charset="0"/>
              <a:cs typeface="Roboto Condensed"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002F5D"/>
                </a:solidFill>
                <a:latin typeface="Roboto Condensed"/>
                <a:ea typeface="Roboto Condensed" panose="02000000000000000000" pitchFamily="2" charset="0"/>
                <a:cs typeface="Roboto Condensed" panose="02000000000000000000" pitchFamily="2" charset="0"/>
              </a:rPr>
              <a:t>Voice ID 2024, Marburg, 29.08.2024</a:t>
            </a:r>
            <a:endParaRPr kumimoji="0" lang="en-US" sz="1000" b="0" i="0" u="none" strike="noStrike" kern="1200" cap="none" spc="0" normalizeH="0" baseline="0" noProof="0" dirty="0">
              <a:ln>
                <a:noFill/>
              </a:ln>
              <a:solidFill>
                <a:srgbClr val="002F5D"/>
              </a:solidFill>
              <a:effectLst/>
              <a:uLnTx/>
              <a:uFillTx/>
              <a:latin typeface="Roboto Condensed"/>
              <a:ea typeface="Roboto Condensed" panose="02000000000000000000" pitchFamily="2" charset="0"/>
              <a:cs typeface="Roboto Condensed" panose="02000000000000000000" pitchFamily="2" charset="0"/>
            </a:endParaRPr>
          </a:p>
        </p:txBody>
      </p:sp>
      <p:cxnSp>
        <p:nvCxnSpPr>
          <p:cNvPr id="9" name="Gerade Verbindung 8"/>
          <p:cNvCxnSpPr/>
          <p:nvPr/>
        </p:nvCxnSpPr>
        <p:spPr>
          <a:xfrm>
            <a:off x="526051" y="3078726"/>
            <a:ext cx="341709" cy="0"/>
          </a:xfrm>
          <a:prstGeom prst="line">
            <a:avLst/>
          </a:prstGeom>
          <a:ln w="44450">
            <a:solidFill>
              <a:srgbClr val="002F5D"/>
            </a:solidFill>
          </a:ln>
        </p:spPr>
        <p:style>
          <a:lnRef idx="1">
            <a:schemeClr val="accent1"/>
          </a:lnRef>
          <a:fillRef idx="0">
            <a:schemeClr val="accent1"/>
          </a:fillRef>
          <a:effectRef idx="0">
            <a:schemeClr val="accent1"/>
          </a:effectRef>
          <a:fontRef idx="minor">
            <a:schemeClr val="tx1"/>
          </a:fontRef>
        </p:style>
      </p:cxnSp>
      <p:sp>
        <p:nvSpPr>
          <p:cNvPr id="2" name="Textplatzhalter 1"/>
          <p:cNvSpPr>
            <a:spLocks noGrp="1"/>
          </p:cNvSpPr>
          <p:nvPr>
            <p:ph type="body" sz="quarter" idx="11"/>
          </p:nvPr>
        </p:nvSpPr>
        <p:spPr/>
        <p:txBody>
          <a:bodyPr>
            <a:normAutofit/>
          </a:bodyPr>
          <a:lstStyle/>
          <a:p>
            <a:r>
              <a:rPr lang="en-US" sz="800" dirty="0"/>
              <a:t>Naturalness of voices</a:t>
            </a:r>
            <a:endParaRPr lang="en-US" noProof="0" dirty="0"/>
          </a:p>
        </p:txBody>
      </p:sp>
    </p:spTree>
    <p:extLst>
      <p:ext uri="{BB962C8B-B14F-4D97-AF65-F5344CB8AC3E}">
        <p14:creationId xmlns:p14="http://schemas.microsoft.com/office/powerpoint/2010/main" val="262806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Inconsistent terminology </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pic>
        <p:nvPicPr>
          <p:cNvPr id="5" name="Grafik 4" descr="Ein Bild, das Text, Screenshot, Schrift enthält.&#10;&#10;Automatisch generierte Beschreibung">
            <a:extLst>
              <a:ext uri="{FF2B5EF4-FFF2-40B4-BE49-F238E27FC236}">
                <a16:creationId xmlns:a16="http://schemas.microsoft.com/office/drawing/2014/main" id="{2FA49C4F-F737-3102-E412-BF0E805551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991" y="793609"/>
            <a:ext cx="3412569" cy="3412567"/>
          </a:xfrm>
          <a:prstGeom prst="rect">
            <a:avLst/>
          </a:prstGeom>
        </p:spPr>
      </p:pic>
      <p:sp>
        <p:nvSpPr>
          <p:cNvPr id="10" name="Textfeld 9">
            <a:extLst>
              <a:ext uri="{FF2B5EF4-FFF2-40B4-BE49-F238E27FC236}">
                <a16:creationId xmlns:a16="http://schemas.microsoft.com/office/drawing/2014/main" id="{7A7419F1-1680-E5B2-BDD9-6C099A7312E0}"/>
              </a:ext>
            </a:extLst>
          </p:cNvPr>
          <p:cNvSpPr txBox="1"/>
          <p:nvPr/>
        </p:nvSpPr>
        <p:spPr>
          <a:xfrm>
            <a:off x="4573932" y="2984314"/>
            <a:ext cx="2185008" cy="879026"/>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pPr marL="285750" indent="-285750">
              <a:buFont typeface="Wingdings" panose="05000000000000000000" pitchFamily="2" charset="2"/>
              <a:buChar char="Ø"/>
            </a:pPr>
            <a:r>
              <a:rPr lang="en-US" sz="1100" dirty="0"/>
              <a:t>58 papers provided keywords</a:t>
            </a:r>
          </a:p>
          <a:p>
            <a:pPr marL="285750" indent="-285750">
              <a:buFont typeface="Wingdings" panose="05000000000000000000" pitchFamily="2" charset="2"/>
              <a:buChar char="Ø"/>
            </a:pPr>
            <a:endParaRPr lang="en-US" sz="1100" dirty="0"/>
          </a:p>
          <a:p>
            <a:pPr marL="285750" indent="-285750">
              <a:buFont typeface="Wingdings" panose="05000000000000000000" pitchFamily="2" charset="2"/>
              <a:buChar char="Ø"/>
            </a:pPr>
            <a:r>
              <a:rPr lang="en-US" sz="1100" dirty="0"/>
              <a:t>32 had keywords related to naturalness or any of its synonyms</a:t>
            </a:r>
          </a:p>
        </p:txBody>
      </p:sp>
      <p:sp>
        <p:nvSpPr>
          <p:cNvPr id="4" name="Textfeld 3">
            <a:extLst>
              <a:ext uri="{FF2B5EF4-FFF2-40B4-BE49-F238E27FC236}">
                <a16:creationId xmlns:a16="http://schemas.microsoft.com/office/drawing/2014/main" id="{E21A6262-4724-D10D-F32E-A854C40AA785}"/>
              </a:ext>
            </a:extLst>
          </p:cNvPr>
          <p:cNvSpPr txBox="1"/>
          <p:nvPr/>
        </p:nvSpPr>
        <p:spPr>
          <a:xfrm>
            <a:off x="3049932" y="4270295"/>
            <a:ext cx="3852337" cy="215444"/>
          </a:xfrm>
          <a:prstGeom prst="rect">
            <a:avLst/>
          </a:prstGeom>
          <a:noFill/>
        </p:spPr>
        <p:txBody>
          <a:bodyPr wrap="none" rtlCol="0">
            <a:spAutoFit/>
          </a:bodyPr>
          <a:lstStyle/>
          <a:p>
            <a:r>
              <a:rPr lang="de-DE" sz="800" dirty="0"/>
              <a:t>[Nussbaum, Frühholz &amp; Schweinberger (2024), </a:t>
            </a:r>
            <a:r>
              <a:rPr lang="de-DE" sz="800" dirty="0" err="1"/>
              <a:t>under</a:t>
            </a:r>
            <a:r>
              <a:rPr lang="de-DE" sz="800" dirty="0"/>
              <a:t> review in </a:t>
            </a:r>
            <a:r>
              <a:rPr lang="de-DE" sz="800" i="1" dirty="0"/>
              <a:t>Trends in </a:t>
            </a:r>
            <a:r>
              <a:rPr lang="de-DE" sz="800" i="1" dirty="0" err="1"/>
              <a:t>Cognitive</a:t>
            </a:r>
            <a:r>
              <a:rPr lang="de-DE" sz="800" i="1" dirty="0"/>
              <a:t> Sciences</a:t>
            </a:r>
            <a:r>
              <a:rPr lang="de-DE" sz="800" dirty="0"/>
              <a:t>]</a:t>
            </a:r>
          </a:p>
        </p:txBody>
      </p:sp>
    </p:spTree>
    <p:extLst>
      <p:ext uri="{BB962C8B-B14F-4D97-AF65-F5344CB8AC3E}">
        <p14:creationId xmlns:p14="http://schemas.microsoft.com/office/powerpoint/2010/main" val="55198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7" name="Textfeld 6">
            <a:extLst>
              <a:ext uri="{FF2B5EF4-FFF2-40B4-BE49-F238E27FC236}">
                <a16:creationId xmlns:a16="http://schemas.microsoft.com/office/drawing/2014/main" id="{954250F6-F15D-4DF2-BCFE-3323D94B07C3}"/>
              </a:ext>
            </a:extLst>
          </p:cNvPr>
          <p:cNvSpPr txBox="1"/>
          <p:nvPr/>
        </p:nvSpPr>
        <p:spPr>
          <a:xfrm>
            <a:off x="3377592" y="1055796"/>
            <a:ext cx="2752728"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US" sz="1200" dirty="0"/>
              <a:t>(2) Human-likeness-based naturalness</a:t>
            </a:r>
          </a:p>
        </p:txBody>
      </p:sp>
      <p:sp>
        <p:nvSpPr>
          <p:cNvPr id="10" name="Textfeld 9">
            <a:extLst>
              <a:ext uri="{FF2B5EF4-FFF2-40B4-BE49-F238E27FC236}">
                <a16:creationId xmlns:a16="http://schemas.microsoft.com/office/drawing/2014/main" id="{8735816A-33A9-456E-B8D3-87AFE82D8441}"/>
              </a:ext>
            </a:extLst>
          </p:cNvPr>
          <p:cNvSpPr txBox="1"/>
          <p:nvPr/>
        </p:nvSpPr>
        <p:spPr>
          <a:xfrm>
            <a:off x="340096" y="1061990"/>
            <a:ext cx="2752728"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US" sz="1200" dirty="0"/>
              <a:t>(1) Deviation-based naturalness</a:t>
            </a:r>
          </a:p>
        </p:txBody>
      </p:sp>
      <p:sp>
        <p:nvSpPr>
          <p:cNvPr id="12" name="Textfeld 11">
            <a:extLst>
              <a:ext uri="{FF2B5EF4-FFF2-40B4-BE49-F238E27FC236}">
                <a16:creationId xmlns:a16="http://schemas.microsoft.com/office/drawing/2014/main" id="{91683E19-7561-1853-04FB-FCEEC2DC6A4C}"/>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Proposing a taxonomy for the definition voice naturalness</a:t>
            </a:r>
          </a:p>
        </p:txBody>
      </p:sp>
      <p:pic>
        <p:nvPicPr>
          <p:cNvPr id="14" name="Grafik 13" descr="Ein Bild, das Text, Screenshot, Schrift, Design enthält.&#10;&#10;Automatisch generierte Beschreibung">
            <a:extLst>
              <a:ext uri="{FF2B5EF4-FFF2-40B4-BE49-F238E27FC236}">
                <a16:creationId xmlns:a16="http://schemas.microsoft.com/office/drawing/2014/main" id="{9112B201-C417-5836-A54B-0E7554AC0D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096" y="2116380"/>
            <a:ext cx="6105145" cy="1706880"/>
          </a:xfrm>
          <a:prstGeom prst="rect">
            <a:avLst/>
          </a:prstGeom>
        </p:spPr>
      </p:pic>
      <p:sp>
        <p:nvSpPr>
          <p:cNvPr id="15" name="Textfeld 14">
            <a:extLst>
              <a:ext uri="{FF2B5EF4-FFF2-40B4-BE49-F238E27FC236}">
                <a16:creationId xmlns:a16="http://schemas.microsoft.com/office/drawing/2014/main" id="{FB3908C9-6884-3D63-704B-11580E281A19}"/>
              </a:ext>
            </a:extLst>
          </p:cNvPr>
          <p:cNvSpPr txBox="1"/>
          <p:nvPr/>
        </p:nvSpPr>
        <p:spPr>
          <a:xfrm>
            <a:off x="513543" y="3951438"/>
            <a:ext cx="5054864" cy="506308"/>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pPr marL="285750" indent="-285750">
              <a:buFont typeface="Wingdings" panose="05000000000000000000" pitchFamily="2" charset="2"/>
              <a:buChar char="Ø"/>
            </a:pPr>
            <a:r>
              <a:rPr lang="en-US" sz="1200" dirty="0"/>
              <a:t>27 employed a deviation-based conceptualization, 35 used human-likeness, and 10 used a combination of both</a:t>
            </a:r>
          </a:p>
        </p:txBody>
      </p:sp>
      <p:sp>
        <p:nvSpPr>
          <p:cNvPr id="4" name="Textfeld 3">
            <a:extLst>
              <a:ext uri="{FF2B5EF4-FFF2-40B4-BE49-F238E27FC236}">
                <a16:creationId xmlns:a16="http://schemas.microsoft.com/office/drawing/2014/main" id="{A6008A7F-3981-BC73-96D5-8B8C07C21275}"/>
              </a:ext>
            </a:extLst>
          </p:cNvPr>
          <p:cNvSpPr txBox="1"/>
          <p:nvPr/>
        </p:nvSpPr>
        <p:spPr>
          <a:xfrm>
            <a:off x="3049932" y="4270295"/>
            <a:ext cx="3852337" cy="215444"/>
          </a:xfrm>
          <a:prstGeom prst="rect">
            <a:avLst/>
          </a:prstGeom>
          <a:noFill/>
        </p:spPr>
        <p:txBody>
          <a:bodyPr wrap="none" rtlCol="0">
            <a:spAutoFit/>
          </a:bodyPr>
          <a:lstStyle/>
          <a:p>
            <a:r>
              <a:rPr lang="de-DE" sz="800" dirty="0"/>
              <a:t>[Nussbaum, Frühholz &amp; Schweinberger (2024), </a:t>
            </a:r>
            <a:r>
              <a:rPr lang="de-DE" sz="800" dirty="0" err="1"/>
              <a:t>under</a:t>
            </a:r>
            <a:r>
              <a:rPr lang="de-DE" sz="800" dirty="0"/>
              <a:t> review in </a:t>
            </a:r>
            <a:r>
              <a:rPr lang="de-DE" sz="800" i="1" dirty="0"/>
              <a:t>Trends in </a:t>
            </a:r>
            <a:r>
              <a:rPr lang="de-DE" sz="800" i="1" dirty="0" err="1"/>
              <a:t>Cognitive</a:t>
            </a:r>
            <a:r>
              <a:rPr lang="de-DE" sz="800" i="1" dirty="0"/>
              <a:t> Sciences</a:t>
            </a:r>
            <a:r>
              <a:rPr lang="de-DE" sz="800" dirty="0"/>
              <a:t>]</a:t>
            </a:r>
          </a:p>
        </p:txBody>
      </p:sp>
      <p:sp>
        <p:nvSpPr>
          <p:cNvPr id="3" name="Textfeld 2">
            <a:extLst>
              <a:ext uri="{FF2B5EF4-FFF2-40B4-BE49-F238E27FC236}">
                <a16:creationId xmlns:a16="http://schemas.microsoft.com/office/drawing/2014/main" id="{BAFBBF7A-E567-2C0B-165D-F4AE77A5A72B}"/>
              </a:ext>
            </a:extLst>
          </p:cNvPr>
          <p:cNvSpPr txBox="1"/>
          <p:nvPr/>
        </p:nvSpPr>
        <p:spPr>
          <a:xfrm flipH="1">
            <a:off x="340097" y="1415569"/>
            <a:ext cx="2752727"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200" dirty="0"/>
              <a:t>Deviation from a reference  that represents maximum naturalness </a:t>
            </a:r>
          </a:p>
        </p:txBody>
      </p:sp>
      <p:sp>
        <p:nvSpPr>
          <p:cNvPr id="5" name="Textfeld 4">
            <a:extLst>
              <a:ext uri="{FF2B5EF4-FFF2-40B4-BE49-F238E27FC236}">
                <a16:creationId xmlns:a16="http://schemas.microsoft.com/office/drawing/2014/main" id="{FCCDE037-30BC-2335-0F22-410527B7349D}"/>
              </a:ext>
            </a:extLst>
          </p:cNvPr>
          <p:cNvSpPr txBox="1"/>
          <p:nvPr/>
        </p:nvSpPr>
        <p:spPr>
          <a:xfrm flipH="1">
            <a:off x="3377592" y="1396835"/>
            <a:ext cx="275272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200" dirty="0"/>
              <a:t>Human-likeness i.e. resemblance to human voice</a:t>
            </a:r>
          </a:p>
        </p:txBody>
      </p:sp>
    </p:spTree>
    <p:extLst>
      <p:ext uri="{BB962C8B-B14F-4D97-AF65-F5344CB8AC3E}">
        <p14:creationId xmlns:p14="http://schemas.microsoft.com/office/powerpoint/2010/main" val="139691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1" y="3033280"/>
            <a:ext cx="5998907"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5104318" cy="530915"/>
          </a:xfrm>
          <a:prstGeom prst="rect">
            <a:avLst/>
          </a:prstGeom>
          <a:noFill/>
        </p:spPr>
        <p:txBody>
          <a:bodyPr wrap="square" lIns="0" tIns="0" rIns="0" bIns="0" rtlCol="0">
            <a:noAutofit/>
          </a:bodyPr>
          <a:lstStyle/>
          <a:p>
            <a:r>
              <a:rPr lang="en-US" sz="1600" dirty="0"/>
              <a:t>Lack of exchange between different research domains</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052654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D188386C-BE9F-4DB6-AF4B-5957C229F500}"/>
              </a:ext>
            </a:extLst>
          </p:cNvPr>
          <p:cNvSpPr txBox="1"/>
          <p:nvPr/>
        </p:nvSpPr>
        <p:spPr>
          <a:xfrm>
            <a:off x="340095" y="398809"/>
            <a:ext cx="4868277"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(Lacking) interconnectivity of voice naturalness research</a:t>
            </a:r>
          </a:p>
        </p:txBody>
      </p:sp>
      <p:pic>
        <p:nvPicPr>
          <p:cNvPr id="5" name="Grafik 4">
            <a:extLst>
              <a:ext uri="{FF2B5EF4-FFF2-40B4-BE49-F238E27FC236}">
                <a16:creationId xmlns:a16="http://schemas.microsoft.com/office/drawing/2014/main" id="{28ED15B1-ADF8-13F8-AD59-56F9D78786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897" y="624315"/>
            <a:ext cx="5222760" cy="3692924"/>
          </a:xfrm>
          <a:prstGeom prst="rect">
            <a:avLst/>
          </a:prstGeom>
        </p:spPr>
      </p:pic>
      <p:sp>
        <p:nvSpPr>
          <p:cNvPr id="3" name="Textfeld 2">
            <a:extLst>
              <a:ext uri="{FF2B5EF4-FFF2-40B4-BE49-F238E27FC236}">
                <a16:creationId xmlns:a16="http://schemas.microsoft.com/office/drawing/2014/main" id="{EE971103-CBBC-BC04-96BB-6057375D3531}"/>
              </a:ext>
            </a:extLst>
          </p:cNvPr>
          <p:cNvSpPr txBox="1"/>
          <p:nvPr/>
        </p:nvSpPr>
        <p:spPr>
          <a:xfrm>
            <a:off x="3049932" y="4270295"/>
            <a:ext cx="3852337" cy="215444"/>
          </a:xfrm>
          <a:prstGeom prst="rect">
            <a:avLst/>
          </a:prstGeom>
          <a:noFill/>
        </p:spPr>
        <p:txBody>
          <a:bodyPr wrap="none" rtlCol="0">
            <a:spAutoFit/>
          </a:bodyPr>
          <a:lstStyle/>
          <a:p>
            <a:r>
              <a:rPr lang="de-DE" sz="800" dirty="0"/>
              <a:t>[Nussbaum, Frühholz &amp; Schweinberger (2024), </a:t>
            </a:r>
            <a:r>
              <a:rPr lang="de-DE" sz="800" dirty="0" err="1"/>
              <a:t>under</a:t>
            </a:r>
            <a:r>
              <a:rPr lang="de-DE" sz="800" dirty="0"/>
              <a:t> review in </a:t>
            </a:r>
            <a:r>
              <a:rPr lang="de-DE" sz="800" i="1" dirty="0"/>
              <a:t>Trends in </a:t>
            </a:r>
            <a:r>
              <a:rPr lang="de-DE" sz="800" i="1" dirty="0" err="1"/>
              <a:t>Cognitive</a:t>
            </a:r>
            <a:r>
              <a:rPr lang="de-DE" sz="800" i="1" dirty="0"/>
              <a:t> Sciences</a:t>
            </a:r>
            <a:r>
              <a:rPr lang="de-DE" sz="800" dirty="0"/>
              <a:t>]</a:t>
            </a:r>
          </a:p>
        </p:txBody>
      </p:sp>
    </p:spTree>
    <p:extLst>
      <p:ext uri="{BB962C8B-B14F-4D97-AF65-F5344CB8AC3E}">
        <p14:creationId xmlns:p14="http://schemas.microsoft.com/office/powerpoint/2010/main" val="3234951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D188386C-BE9F-4DB6-AF4B-5957C229F500}"/>
              </a:ext>
            </a:extLst>
          </p:cNvPr>
          <p:cNvSpPr txBox="1"/>
          <p:nvPr/>
        </p:nvSpPr>
        <p:spPr>
          <a:xfrm>
            <a:off x="340095" y="398809"/>
            <a:ext cx="4868277"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Pooling evidence from all possible research angles</a:t>
            </a:r>
          </a:p>
        </p:txBody>
      </p:sp>
      <p:sp>
        <p:nvSpPr>
          <p:cNvPr id="3" name="Textfeld 2">
            <a:extLst>
              <a:ext uri="{FF2B5EF4-FFF2-40B4-BE49-F238E27FC236}">
                <a16:creationId xmlns:a16="http://schemas.microsoft.com/office/drawing/2014/main" id="{1F0037AE-20A4-F627-244D-F8084A55E21E}"/>
              </a:ext>
            </a:extLst>
          </p:cNvPr>
          <p:cNvSpPr txBox="1"/>
          <p:nvPr/>
        </p:nvSpPr>
        <p:spPr>
          <a:xfrm>
            <a:off x="5208372" y="4093162"/>
            <a:ext cx="1606052" cy="369332"/>
          </a:xfrm>
          <a:prstGeom prst="rect">
            <a:avLst/>
          </a:prstGeom>
          <a:noFill/>
        </p:spPr>
        <p:txBody>
          <a:bodyPr wrap="square" rtlCol="0">
            <a:spAutoFit/>
          </a:bodyPr>
          <a:lstStyle/>
          <a:p>
            <a:r>
              <a:rPr lang="de-DE" sz="900" dirty="0"/>
              <a:t>[Diel &amp; Lewis (2024), Computers in Human </a:t>
            </a:r>
            <a:r>
              <a:rPr lang="de-DE" sz="900" dirty="0" err="1"/>
              <a:t>Behavior</a:t>
            </a:r>
            <a:r>
              <a:rPr lang="de-DE" sz="900" dirty="0"/>
              <a:t>]</a:t>
            </a:r>
          </a:p>
        </p:txBody>
      </p:sp>
      <p:pic>
        <p:nvPicPr>
          <p:cNvPr id="7" name="Grafik 6">
            <a:extLst>
              <a:ext uri="{FF2B5EF4-FFF2-40B4-BE49-F238E27FC236}">
                <a16:creationId xmlns:a16="http://schemas.microsoft.com/office/drawing/2014/main" id="{AA45E3F9-C2FB-7449-6145-CD0C5FF150AE}"/>
              </a:ext>
            </a:extLst>
          </p:cNvPr>
          <p:cNvPicPr>
            <a:picLocks noChangeAspect="1"/>
          </p:cNvPicPr>
          <p:nvPr/>
        </p:nvPicPr>
        <p:blipFill>
          <a:blip r:embed="rId3"/>
          <a:stretch>
            <a:fillRect/>
          </a:stretch>
        </p:blipFill>
        <p:spPr>
          <a:xfrm>
            <a:off x="555263" y="1068646"/>
            <a:ext cx="2218970" cy="1409698"/>
          </a:xfrm>
          <a:prstGeom prst="rect">
            <a:avLst/>
          </a:prstGeom>
        </p:spPr>
      </p:pic>
      <p:pic>
        <p:nvPicPr>
          <p:cNvPr id="10" name="Grafik 9">
            <a:extLst>
              <a:ext uri="{FF2B5EF4-FFF2-40B4-BE49-F238E27FC236}">
                <a16:creationId xmlns:a16="http://schemas.microsoft.com/office/drawing/2014/main" id="{5F4BFDD4-9D76-188F-F17B-4C65324D44D0}"/>
              </a:ext>
            </a:extLst>
          </p:cNvPr>
          <p:cNvPicPr>
            <a:picLocks noChangeAspect="1"/>
          </p:cNvPicPr>
          <p:nvPr/>
        </p:nvPicPr>
        <p:blipFill>
          <a:blip r:embed="rId4"/>
          <a:stretch>
            <a:fillRect/>
          </a:stretch>
        </p:blipFill>
        <p:spPr>
          <a:xfrm>
            <a:off x="555263" y="2745541"/>
            <a:ext cx="2218970" cy="1459676"/>
          </a:xfrm>
          <a:prstGeom prst="rect">
            <a:avLst/>
          </a:prstGeom>
        </p:spPr>
      </p:pic>
      <p:pic>
        <p:nvPicPr>
          <p:cNvPr id="12" name="Grafik 11">
            <a:extLst>
              <a:ext uri="{FF2B5EF4-FFF2-40B4-BE49-F238E27FC236}">
                <a16:creationId xmlns:a16="http://schemas.microsoft.com/office/drawing/2014/main" id="{51DABACA-894F-D591-4D30-78F166998140}"/>
              </a:ext>
            </a:extLst>
          </p:cNvPr>
          <p:cNvPicPr>
            <a:picLocks noChangeAspect="1"/>
          </p:cNvPicPr>
          <p:nvPr/>
        </p:nvPicPr>
        <p:blipFill>
          <a:blip r:embed="rId5"/>
          <a:stretch>
            <a:fillRect/>
          </a:stretch>
        </p:blipFill>
        <p:spPr>
          <a:xfrm>
            <a:off x="3027370" y="2585024"/>
            <a:ext cx="1927864" cy="1855795"/>
          </a:xfrm>
          <a:prstGeom prst="rect">
            <a:avLst/>
          </a:prstGeom>
        </p:spPr>
      </p:pic>
      <p:pic>
        <p:nvPicPr>
          <p:cNvPr id="14" name="Grafik 13">
            <a:extLst>
              <a:ext uri="{FF2B5EF4-FFF2-40B4-BE49-F238E27FC236}">
                <a16:creationId xmlns:a16="http://schemas.microsoft.com/office/drawing/2014/main" id="{79AD3DCB-E2E3-FA2E-3CA4-A5B4D2E45E54}"/>
              </a:ext>
            </a:extLst>
          </p:cNvPr>
          <p:cNvPicPr>
            <a:picLocks noChangeAspect="1"/>
          </p:cNvPicPr>
          <p:nvPr/>
        </p:nvPicPr>
        <p:blipFill>
          <a:blip r:embed="rId6"/>
          <a:stretch>
            <a:fillRect/>
          </a:stretch>
        </p:blipFill>
        <p:spPr>
          <a:xfrm>
            <a:off x="3027370" y="680604"/>
            <a:ext cx="1926868" cy="1904420"/>
          </a:xfrm>
          <a:prstGeom prst="rect">
            <a:avLst/>
          </a:prstGeom>
        </p:spPr>
      </p:pic>
    </p:spTree>
    <p:extLst>
      <p:ext uri="{BB962C8B-B14F-4D97-AF65-F5344CB8AC3E}">
        <p14:creationId xmlns:p14="http://schemas.microsoft.com/office/powerpoint/2010/main" val="281665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1" y="3033280"/>
            <a:ext cx="5998907"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5104318" cy="530915"/>
          </a:xfrm>
          <a:prstGeom prst="rect">
            <a:avLst/>
          </a:prstGeom>
          <a:noFill/>
        </p:spPr>
        <p:txBody>
          <a:bodyPr wrap="square" lIns="0" tIns="0" rIns="0" bIns="0" rtlCol="0">
            <a:noAutofit/>
          </a:bodyPr>
          <a:lstStyle/>
          <a:p>
            <a:r>
              <a:rPr lang="en-US" sz="1600" dirty="0"/>
              <a:t>Insufficient anchoring in voice perception theory</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348017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D188386C-BE9F-4DB6-AF4B-5957C229F500}"/>
              </a:ext>
            </a:extLst>
          </p:cNvPr>
          <p:cNvSpPr txBox="1"/>
          <p:nvPr/>
        </p:nvSpPr>
        <p:spPr>
          <a:xfrm>
            <a:off x="340095" y="398809"/>
            <a:ext cx="4868277"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(Lacking) interconnectivity of voice naturalness research</a:t>
            </a:r>
          </a:p>
        </p:txBody>
      </p:sp>
      <p:pic>
        <p:nvPicPr>
          <p:cNvPr id="5" name="Grafik 4">
            <a:extLst>
              <a:ext uri="{FF2B5EF4-FFF2-40B4-BE49-F238E27FC236}">
                <a16:creationId xmlns:a16="http://schemas.microsoft.com/office/drawing/2014/main" id="{28ED15B1-ADF8-13F8-AD59-56F9D78786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897" y="725288"/>
            <a:ext cx="5222760" cy="3692924"/>
          </a:xfrm>
          <a:prstGeom prst="rect">
            <a:avLst/>
          </a:prstGeom>
        </p:spPr>
      </p:pic>
      <p:sp>
        <p:nvSpPr>
          <p:cNvPr id="4" name="Textfeld 3">
            <a:extLst>
              <a:ext uri="{FF2B5EF4-FFF2-40B4-BE49-F238E27FC236}">
                <a16:creationId xmlns:a16="http://schemas.microsoft.com/office/drawing/2014/main" id="{FE43ACAB-784B-0C66-E2A2-D8EA1B709AD4}"/>
              </a:ext>
            </a:extLst>
          </p:cNvPr>
          <p:cNvSpPr txBox="1"/>
          <p:nvPr/>
        </p:nvSpPr>
        <p:spPr>
          <a:xfrm>
            <a:off x="3049932" y="4270295"/>
            <a:ext cx="3852337" cy="215444"/>
          </a:xfrm>
          <a:prstGeom prst="rect">
            <a:avLst/>
          </a:prstGeom>
          <a:noFill/>
        </p:spPr>
        <p:txBody>
          <a:bodyPr wrap="none" rtlCol="0">
            <a:spAutoFit/>
          </a:bodyPr>
          <a:lstStyle/>
          <a:p>
            <a:r>
              <a:rPr lang="de-DE" sz="800" dirty="0"/>
              <a:t>[Nussbaum, Frühholz &amp; Schweinberger (2024), </a:t>
            </a:r>
            <a:r>
              <a:rPr lang="de-DE" sz="800" dirty="0" err="1"/>
              <a:t>under</a:t>
            </a:r>
            <a:r>
              <a:rPr lang="de-DE" sz="800" dirty="0"/>
              <a:t> review in </a:t>
            </a:r>
            <a:r>
              <a:rPr lang="de-DE" sz="800" i="1" dirty="0"/>
              <a:t>Trends in </a:t>
            </a:r>
            <a:r>
              <a:rPr lang="de-DE" sz="800" i="1" dirty="0" err="1"/>
              <a:t>Cognitive</a:t>
            </a:r>
            <a:r>
              <a:rPr lang="de-DE" sz="800" i="1" dirty="0"/>
              <a:t> Sciences</a:t>
            </a:r>
            <a:r>
              <a:rPr lang="de-DE" sz="800" dirty="0"/>
              <a:t>]</a:t>
            </a:r>
          </a:p>
        </p:txBody>
      </p:sp>
    </p:spTree>
    <p:extLst>
      <p:ext uri="{BB962C8B-B14F-4D97-AF65-F5344CB8AC3E}">
        <p14:creationId xmlns:p14="http://schemas.microsoft.com/office/powerpoint/2010/main" val="567103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AF3D6-CF10-D79A-AA95-3EECA34CD8D4}"/>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7BA180D5-980C-01A6-3963-259705873A1C}"/>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9E4D4131-9BE1-665B-B3C2-DA68EFD2757F}"/>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4D96646D-E5D0-17E4-3E39-C2C9454807FD}"/>
              </a:ext>
            </a:extLst>
          </p:cNvPr>
          <p:cNvSpPr txBox="1"/>
          <p:nvPr/>
        </p:nvSpPr>
        <p:spPr>
          <a:xfrm>
            <a:off x="340095" y="398809"/>
            <a:ext cx="4868277"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Rooting voice naturalness in voice processing theory</a:t>
            </a:r>
          </a:p>
        </p:txBody>
      </p:sp>
      <p:pic>
        <p:nvPicPr>
          <p:cNvPr id="10" name="Grafik 9" descr="Ein Bild, das Text, Screenshot, Schrift, Electric Blue (Farbe) enthält.&#10;&#10;Automatisch generierte Beschreibung">
            <a:extLst>
              <a:ext uri="{FF2B5EF4-FFF2-40B4-BE49-F238E27FC236}">
                <a16:creationId xmlns:a16="http://schemas.microsoft.com/office/drawing/2014/main" id="{0AC8521C-5EF4-CADF-B5E0-76F74AEA14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667" y="1594866"/>
            <a:ext cx="6074665" cy="1953768"/>
          </a:xfrm>
          <a:prstGeom prst="rect">
            <a:avLst/>
          </a:prstGeom>
        </p:spPr>
      </p:pic>
      <p:sp>
        <p:nvSpPr>
          <p:cNvPr id="4" name="Textfeld 3">
            <a:extLst>
              <a:ext uri="{FF2B5EF4-FFF2-40B4-BE49-F238E27FC236}">
                <a16:creationId xmlns:a16="http://schemas.microsoft.com/office/drawing/2014/main" id="{AB559EDC-06AB-8A6B-4CEC-FB6F0958E196}"/>
              </a:ext>
            </a:extLst>
          </p:cNvPr>
          <p:cNvSpPr txBox="1"/>
          <p:nvPr/>
        </p:nvSpPr>
        <p:spPr>
          <a:xfrm>
            <a:off x="3049932" y="4270295"/>
            <a:ext cx="3852337" cy="215444"/>
          </a:xfrm>
          <a:prstGeom prst="rect">
            <a:avLst/>
          </a:prstGeom>
          <a:noFill/>
        </p:spPr>
        <p:txBody>
          <a:bodyPr wrap="none" rtlCol="0">
            <a:spAutoFit/>
          </a:bodyPr>
          <a:lstStyle/>
          <a:p>
            <a:r>
              <a:rPr lang="de-DE" sz="800" dirty="0"/>
              <a:t>[Nussbaum, Frühholz &amp; Schweinberger (2024), </a:t>
            </a:r>
            <a:r>
              <a:rPr lang="de-DE" sz="800" dirty="0" err="1"/>
              <a:t>under</a:t>
            </a:r>
            <a:r>
              <a:rPr lang="de-DE" sz="800" dirty="0"/>
              <a:t> review in </a:t>
            </a:r>
            <a:r>
              <a:rPr lang="de-DE" sz="800" i="1" dirty="0"/>
              <a:t>Trends in </a:t>
            </a:r>
            <a:r>
              <a:rPr lang="de-DE" sz="800" i="1" dirty="0" err="1"/>
              <a:t>Cognitive</a:t>
            </a:r>
            <a:r>
              <a:rPr lang="de-DE" sz="800" i="1" dirty="0"/>
              <a:t> Sciences</a:t>
            </a:r>
            <a:r>
              <a:rPr lang="de-DE" sz="800" dirty="0"/>
              <a:t>]</a:t>
            </a:r>
          </a:p>
        </p:txBody>
      </p:sp>
    </p:spTree>
    <p:extLst>
      <p:ext uri="{BB962C8B-B14F-4D97-AF65-F5344CB8AC3E}">
        <p14:creationId xmlns:p14="http://schemas.microsoft.com/office/powerpoint/2010/main" val="3044823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1DC4A-4115-44AD-88D0-71C73B02AC84}"/>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20399F53-FDA3-63A0-CAC3-49B5A0117E7E}"/>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DFFCECCC-6859-04F3-1C27-E379B949E23F}"/>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Practical recommendations for voice naturalness research</a:t>
            </a:r>
          </a:p>
        </p:txBody>
      </p:sp>
      <p:sp>
        <p:nvSpPr>
          <p:cNvPr id="6" name="Textplatzhalter 5">
            <a:extLst>
              <a:ext uri="{FF2B5EF4-FFF2-40B4-BE49-F238E27FC236}">
                <a16:creationId xmlns:a16="http://schemas.microsoft.com/office/drawing/2014/main" id="{83C05C71-BF77-C6BE-BDD6-7C752FEEE73B}"/>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42C8E3B2-0B80-0BF9-ADB6-719968508CBE}"/>
              </a:ext>
            </a:extLst>
          </p:cNvPr>
          <p:cNvSpPr txBox="1"/>
          <p:nvPr/>
        </p:nvSpPr>
        <p:spPr>
          <a:xfrm>
            <a:off x="340096" y="961697"/>
            <a:ext cx="6305070" cy="954107"/>
          </a:xfrm>
          <a:prstGeom prst="rect">
            <a:avLst/>
          </a:prstGeom>
          <a:noFill/>
        </p:spPr>
        <p:txBody>
          <a:bodyPr wrap="square" rtlCol="0">
            <a:spAutoFit/>
          </a:bodyPr>
          <a:lstStyle/>
          <a:p>
            <a:pPr marL="342900" indent="-342900">
              <a:buFont typeface="+mj-lt"/>
              <a:buAutoNum type="arabicParenBoth"/>
            </a:pPr>
            <a:r>
              <a:rPr lang="en-US" sz="1400" b="1" dirty="0"/>
              <a:t>Conceptual </a:t>
            </a:r>
            <a:r>
              <a:rPr lang="en-US" sz="1400" b="1" dirty="0" err="1"/>
              <a:t>underspecification</a:t>
            </a:r>
            <a:endParaRPr lang="en-US" sz="1400" b="1" dirty="0"/>
          </a:p>
          <a:p>
            <a:pPr marL="342900" indent="-342900">
              <a:buFont typeface="+mj-lt"/>
              <a:buAutoNum type="arabicParenBoth"/>
            </a:pPr>
            <a:r>
              <a:rPr lang="en-US" sz="1400" dirty="0"/>
              <a:t>Inconsistent operationalization</a:t>
            </a:r>
          </a:p>
          <a:p>
            <a:pPr marL="342900" indent="-342900">
              <a:buFont typeface="+mj-lt"/>
              <a:buAutoNum type="arabicParenBoth"/>
            </a:pPr>
            <a:r>
              <a:rPr lang="en-US" sz="1400" b="1" dirty="0"/>
              <a:t>Lack of exchange between different research domains</a:t>
            </a:r>
          </a:p>
          <a:p>
            <a:pPr marL="342900" indent="-342900">
              <a:buFont typeface="+mj-lt"/>
              <a:buAutoNum type="arabicParenBoth"/>
            </a:pPr>
            <a:r>
              <a:rPr lang="en-US" sz="1400" b="1" dirty="0"/>
              <a:t>Insufficient anchoring in voice perception theory</a:t>
            </a:r>
          </a:p>
        </p:txBody>
      </p:sp>
      <p:sp>
        <p:nvSpPr>
          <p:cNvPr id="7" name="Textfeld 6">
            <a:extLst>
              <a:ext uri="{FF2B5EF4-FFF2-40B4-BE49-F238E27FC236}">
                <a16:creationId xmlns:a16="http://schemas.microsoft.com/office/drawing/2014/main" id="{FD65CA13-2573-5574-2588-541F4372410A}"/>
              </a:ext>
            </a:extLst>
          </p:cNvPr>
          <p:cNvSpPr txBox="1"/>
          <p:nvPr/>
        </p:nvSpPr>
        <p:spPr>
          <a:xfrm>
            <a:off x="340096" y="2517568"/>
            <a:ext cx="6305070" cy="1815882"/>
          </a:xfrm>
          <a:prstGeom prst="rect">
            <a:avLst/>
          </a:prstGeom>
          <a:noFill/>
        </p:spPr>
        <p:txBody>
          <a:bodyPr wrap="square" rtlCol="0">
            <a:spAutoFit/>
          </a:bodyPr>
          <a:lstStyle/>
          <a:p>
            <a:pPr marL="285750" indent="-285750">
              <a:buFont typeface="Wingdings" panose="05000000000000000000" pitchFamily="2" charset="2"/>
              <a:buChar char="Ø"/>
            </a:pPr>
            <a:r>
              <a:rPr lang="de-DE" sz="1400" dirty="0" err="1"/>
              <a:t>Consistent</a:t>
            </a:r>
            <a:r>
              <a:rPr lang="de-DE" sz="1400" dirty="0"/>
              <a:t> </a:t>
            </a:r>
            <a:r>
              <a:rPr lang="de-DE" sz="1400" dirty="0" err="1"/>
              <a:t>definition</a:t>
            </a:r>
            <a:r>
              <a:rPr lang="de-DE" sz="1400" dirty="0"/>
              <a:t> and </a:t>
            </a:r>
            <a:r>
              <a:rPr lang="de-DE" sz="1400" dirty="0" err="1"/>
              <a:t>terminology</a:t>
            </a:r>
            <a:endParaRPr lang="de-DE" sz="1400" dirty="0"/>
          </a:p>
          <a:p>
            <a:pPr marL="285750" indent="-285750">
              <a:buFont typeface="Wingdings" panose="05000000000000000000" pitchFamily="2" charset="2"/>
              <a:buChar char="Ø"/>
            </a:pPr>
            <a:r>
              <a:rPr lang="en-US" sz="1400" dirty="0"/>
              <a:t>Consistent keywords</a:t>
            </a:r>
          </a:p>
          <a:p>
            <a:pPr marL="285750" indent="-285750">
              <a:buFont typeface="Wingdings" panose="05000000000000000000" pitchFamily="2" charset="2"/>
              <a:buChar char="Ø"/>
            </a:pPr>
            <a:r>
              <a:rPr lang="en-US" sz="1400" dirty="0"/>
              <a:t>Full report on methodological details, ideally stimulus examples</a:t>
            </a:r>
          </a:p>
          <a:p>
            <a:pPr marL="285750" indent="-285750">
              <a:buFont typeface="Wingdings" panose="05000000000000000000" pitchFamily="2" charset="2"/>
              <a:buChar char="Ø"/>
            </a:pPr>
            <a:r>
              <a:rPr lang="en-US" sz="1400" dirty="0"/>
              <a:t>Communicate findings inclusively enough for readerships from diverse backgrounds</a:t>
            </a:r>
          </a:p>
          <a:p>
            <a:pPr marL="285750" indent="-285750">
              <a:buFont typeface="Wingdings" panose="05000000000000000000" pitchFamily="2" charset="2"/>
              <a:buChar char="Ø"/>
            </a:pPr>
            <a:r>
              <a:rPr lang="en-US" sz="1400" dirty="0"/>
              <a:t>Link research to current insights in voice perception theory and a broader multimodal context</a:t>
            </a:r>
          </a:p>
          <a:p>
            <a:pPr marL="285750" indent="-285750">
              <a:buFont typeface="Wingdings" panose="05000000000000000000" pitchFamily="2" charset="2"/>
              <a:buChar char="Ø"/>
            </a:pPr>
            <a:endParaRPr lang="en-US" sz="1400" dirty="0"/>
          </a:p>
        </p:txBody>
      </p:sp>
    </p:spTree>
    <p:extLst>
      <p:ext uri="{BB962C8B-B14F-4D97-AF65-F5344CB8AC3E}">
        <p14:creationId xmlns:p14="http://schemas.microsoft.com/office/powerpoint/2010/main" val="358614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D188386C-BE9F-4DB6-AF4B-5957C229F500}"/>
              </a:ext>
            </a:extLst>
          </p:cNvPr>
          <p:cNvSpPr txBox="1"/>
          <p:nvPr/>
        </p:nvSpPr>
        <p:spPr>
          <a:xfrm>
            <a:off x="340095" y="398809"/>
            <a:ext cx="4868277"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Including the multimodal perspective</a:t>
            </a:r>
          </a:p>
        </p:txBody>
      </p:sp>
      <p:pic>
        <p:nvPicPr>
          <p:cNvPr id="5" name="Grafik 4">
            <a:extLst>
              <a:ext uri="{FF2B5EF4-FFF2-40B4-BE49-F238E27FC236}">
                <a16:creationId xmlns:a16="http://schemas.microsoft.com/office/drawing/2014/main" id="{30F916AE-40CC-407D-AC87-E3F66D4B65F1}"/>
              </a:ext>
            </a:extLst>
          </p:cNvPr>
          <p:cNvPicPr>
            <a:picLocks noChangeAspect="1"/>
          </p:cNvPicPr>
          <p:nvPr/>
        </p:nvPicPr>
        <p:blipFill>
          <a:blip r:embed="rId3"/>
          <a:stretch>
            <a:fillRect/>
          </a:stretch>
        </p:blipFill>
        <p:spPr>
          <a:xfrm>
            <a:off x="340095" y="1184609"/>
            <a:ext cx="5864872" cy="2397791"/>
          </a:xfrm>
          <a:prstGeom prst="rect">
            <a:avLst/>
          </a:prstGeom>
          <a:ln>
            <a:solidFill>
              <a:schemeClr val="tx1"/>
            </a:solidFill>
          </a:ln>
        </p:spPr>
      </p:pic>
      <p:sp>
        <p:nvSpPr>
          <p:cNvPr id="10" name="Textfeld 9">
            <a:extLst>
              <a:ext uri="{FF2B5EF4-FFF2-40B4-BE49-F238E27FC236}">
                <a16:creationId xmlns:a16="http://schemas.microsoft.com/office/drawing/2014/main" id="{C6A0F9D7-8A1E-4570-BE1E-311A671BE4F8}"/>
              </a:ext>
            </a:extLst>
          </p:cNvPr>
          <p:cNvSpPr txBox="1"/>
          <p:nvPr/>
        </p:nvSpPr>
        <p:spPr>
          <a:xfrm>
            <a:off x="5827297" y="3539441"/>
            <a:ext cx="486030" cy="276999"/>
          </a:xfrm>
          <a:prstGeom prst="rect">
            <a:avLst/>
          </a:prstGeom>
          <a:noFill/>
        </p:spPr>
        <p:txBody>
          <a:bodyPr wrap="none" rtlCol="0">
            <a:spAutoFit/>
          </a:bodyPr>
          <a:lstStyle/>
          <a:p>
            <a:r>
              <a:rPr lang="en-US" sz="1200" dirty="0"/>
              <a:t>2023</a:t>
            </a:r>
          </a:p>
        </p:txBody>
      </p:sp>
    </p:spTree>
    <p:extLst>
      <p:ext uri="{BB962C8B-B14F-4D97-AF65-F5344CB8AC3E}">
        <p14:creationId xmlns:p14="http://schemas.microsoft.com/office/powerpoint/2010/main" val="319447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F498E12-506F-466B-111A-9D919507D08E}"/>
              </a:ext>
            </a:extLst>
          </p:cNvPr>
          <p:cNvSpPr>
            <a:spLocks noGrp="1"/>
          </p:cNvSpPr>
          <p:nvPr>
            <p:ph type="body" sz="quarter" idx="11"/>
          </p:nvPr>
        </p:nvSpPr>
        <p:spPr/>
        <p:txBody>
          <a:bodyPr/>
          <a:lstStyle/>
          <a:p>
            <a:endParaRPr lang="en-US"/>
          </a:p>
        </p:txBody>
      </p:sp>
      <p:cxnSp>
        <p:nvCxnSpPr>
          <p:cNvPr id="4" name="Gerade Verbindung 9">
            <a:extLst>
              <a:ext uri="{FF2B5EF4-FFF2-40B4-BE49-F238E27FC236}">
                <a16:creationId xmlns:a16="http://schemas.microsoft.com/office/drawing/2014/main" id="{F8B87183-45DE-1556-5E42-7AC8FD85D11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7F30C240-2BFB-17AD-E8A6-1A42218FF330}"/>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Who of you…</a:t>
            </a:r>
          </a:p>
        </p:txBody>
      </p:sp>
      <p:sp>
        <p:nvSpPr>
          <p:cNvPr id="6" name="Textfeld 5">
            <a:extLst>
              <a:ext uri="{FF2B5EF4-FFF2-40B4-BE49-F238E27FC236}">
                <a16:creationId xmlns:a16="http://schemas.microsoft.com/office/drawing/2014/main" id="{FC016DDB-3A5C-9FD4-D109-DDCBDB0EF8C4}"/>
              </a:ext>
            </a:extLst>
          </p:cNvPr>
          <p:cNvSpPr txBox="1"/>
          <p:nvPr/>
        </p:nvSpPr>
        <p:spPr>
          <a:xfrm>
            <a:off x="340096" y="961697"/>
            <a:ext cx="6305070" cy="3785652"/>
          </a:xfrm>
          <a:prstGeom prst="rect">
            <a:avLst/>
          </a:prstGeom>
          <a:noFill/>
        </p:spPr>
        <p:txBody>
          <a:bodyPr wrap="square" rtlCol="0">
            <a:spAutoFit/>
          </a:bodyPr>
          <a:lstStyle/>
          <a:p>
            <a:endParaRPr lang="de-DE" sz="1400" dirty="0"/>
          </a:p>
          <a:p>
            <a:r>
              <a:rPr lang="de-DE" sz="1400" dirty="0"/>
              <a:t>…</a:t>
            </a:r>
            <a:r>
              <a:rPr lang="de-DE" sz="1400" dirty="0" err="1"/>
              <a:t>owns</a:t>
            </a:r>
            <a:r>
              <a:rPr lang="de-DE" sz="1400" dirty="0"/>
              <a:t> a smart </a:t>
            </a:r>
            <a:r>
              <a:rPr lang="de-DE" sz="1400" dirty="0" err="1"/>
              <a:t>home</a:t>
            </a:r>
            <a:r>
              <a:rPr lang="de-DE" sz="1400" dirty="0"/>
              <a:t> </a:t>
            </a:r>
            <a:r>
              <a:rPr lang="de-DE" sz="1400" dirty="0" err="1"/>
              <a:t>device</a:t>
            </a:r>
            <a:r>
              <a:rPr lang="de-DE" sz="1400" dirty="0"/>
              <a:t> </a:t>
            </a:r>
            <a:r>
              <a:rPr lang="de-DE" sz="1400" dirty="0" err="1"/>
              <a:t>with</a:t>
            </a:r>
            <a:r>
              <a:rPr lang="de-DE" sz="1400" dirty="0"/>
              <a:t> a </a:t>
            </a:r>
            <a:r>
              <a:rPr lang="de-DE" sz="1400" dirty="0" err="1"/>
              <a:t>voice</a:t>
            </a:r>
            <a:r>
              <a:rPr lang="de-DE" sz="1400" dirty="0"/>
              <a:t> </a:t>
            </a:r>
            <a:r>
              <a:rPr lang="de-DE" sz="1400" dirty="0" err="1"/>
              <a:t>assistant</a:t>
            </a:r>
            <a:r>
              <a:rPr lang="de-DE" sz="1400" dirty="0"/>
              <a:t>?</a:t>
            </a:r>
          </a:p>
          <a:p>
            <a:endParaRPr lang="de-DE" sz="1400" dirty="0"/>
          </a:p>
          <a:p>
            <a:r>
              <a:rPr lang="de-DE" sz="1400" dirty="0"/>
              <a:t>… </a:t>
            </a:r>
            <a:r>
              <a:rPr lang="de-DE" sz="1400" dirty="0" err="1"/>
              <a:t>almost</a:t>
            </a:r>
            <a:r>
              <a:rPr lang="de-DE" sz="1400" dirty="0"/>
              <a:t> lost </a:t>
            </a:r>
            <a:r>
              <a:rPr lang="de-DE" sz="1400" dirty="0" err="1"/>
              <a:t>their</a:t>
            </a:r>
            <a:r>
              <a:rPr lang="de-DE" sz="1400" dirty="0"/>
              <a:t> </a:t>
            </a:r>
            <a:r>
              <a:rPr lang="de-DE" sz="1400" dirty="0" err="1"/>
              <a:t>temper</a:t>
            </a:r>
            <a:r>
              <a:rPr lang="de-DE" sz="1400" dirty="0"/>
              <a:t> </a:t>
            </a:r>
            <a:r>
              <a:rPr lang="de-DE" sz="1400" dirty="0" err="1"/>
              <a:t>while</a:t>
            </a:r>
            <a:r>
              <a:rPr lang="de-DE" sz="1400" dirty="0"/>
              <a:t> </a:t>
            </a:r>
            <a:r>
              <a:rPr lang="de-DE" sz="1400" dirty="0" err="1"/>
              <a:t>trying</a:t>
            </a:r>
            <a:r>
              <a:rPr lang="de-DE" sz="1400" dirty="0"/>
              <a:t> </a:t>
            </a:r>
            <a:r>
              <a:rPr lang="de-DE" sz="1400" dirty="0" err="1"/>
              <a:t>to</a:t>
            </a:r>
            <a:r>
              <a:rPr lang="de-DE" sz="1400" dirty="0"/>
              <a:t> </a:t>
            </a:r>
            <a:r>
              <a:rPr lang="de-DE" sz="1400" dirty="0" err="1"/>
              <a:t>communicate</a:t>
            </a:r>
            <a:r>
              <a:rPr lang="de-DE" sz="1400" dirty="0"/>
              <a:t> </a:t>
            </a:r>
            <a:r>
              <a:rPr lang="de-DE" sz="1400" dirty="0" err="1"/>
              <a:t>with</a:t>
            </a:r>
            <a:r>
              <a:rPr lang="de-DE" sz="1400" dirty="0"/>
              <a:t> a </a:t>
            </a:r>
            <a:r>
              <a:rPr lang="de-DE" sz="1400" dirty="0" err="1"/>
              <a:t>synthetic</a:t>
            </a:r>
            <a:r>
              <a:rPr lang="de-DE" sz="1400" dirty="0"/>
              <a:t> </a:t>
            </a:r>
            <a:r>
              <a:rPr lang="de-DE" sz="1400" dirty="0" err="1"/>
              <a:t>voice</a:t>
            </a:r>
            <a:r>
              <a:rPr lang="de-DE" sz="1400" dirty="0"/>
              <a:t> </a:t>
            </a:r>
            <a:r>
              <a:rPr lang="de-DE" sz="1400" dirty="0" err="1"/>
              <a:t>assistent</a:t>
            </a:r>
            <a:r>
              <a:rPr lang="de-DE" sz="1400" dirty="0"/>
              <a:t> in a </a:t>
            </a:r>
            <a:r>
              <a:rPr lang="de-DE" sz="1400" dirty="0" err="1"/>
              <a:t>service</a:t>
            </a:r>
            <a:r>
              <a:rPr lang="de-DE" sz="1400" dirty="0"/>
              <a:t> </a:t>
            </a:r>
            <a:r>
              <a:rPr lang="de-DE" sz="1400" dirty="0" err="1"/>
              <a:t>hotline</a:t>
            </a:r>
            <a:r>
              <a:rPr lang="de-DE" sz="1400" dirty="0"/>
              <a:t>?</a:t>
            </a:r>
          </a:p>
          <a:p>
            <a:endParaRPr lang="de-DE" sz="1400" dirty="0"/>
          </a:p>
          <a:p>
            <a:r>
              <a:rPr lang="de-DE" sz="1400" dirty="0"/>
              <a:t>… </a:t>
            </a:r>
            <a:r>
              <a:rPr lang="de-DE" sz="1400" dirty="0" err="1"/>
              <a:t>suffered</a:t>
            </a:r>
            <a:r>
              <a:rPr lang="de-DE" sz="1400" dirty="0"/>
              <a:t> </a:t>
            </a:r>
            <a:r>
              <a:rPr lang="de-DE" sz="1400" dirty="0" err="1"/>
              <a:t>through</a:t>
            </a:r>
            <a:r>
              <a:rPr lang="de-DE" sz="1400" dirty="0"/>
              <a:t> a </a:t>
            </a:r>
            <a:r>
              <a:rPr lang="de-DE" sz="1400" dirty="0" err="1"/>
              <a:t>meeting</a:t>
            </a:r>
            <a:r>
              <a:rPr lang="de-DE" sz="1400" dirty="0"/>
              <a:t>/</a:t>
            </a:r>
            <a:r>
              <a:rPr lang="de-DE" sz="1400" dirty="0" err="1"/>
              <a:t>talk</a:t>
            </a:r>
            <a:r>
              <a:rPr lang="de-DE" sz="1400" dirty="0"/>
              <a:t> </a:t>
            </a:r>
            <a:r>
              <a:rPr lang="de-DE" sz="1400" dirty="0" err="1"/>
              <a:t>because</a:t>
            </a:r>
            <a:r>
              <a:rPr lang="de-DE" sz="1400" dirty="0"/>
              <a:t> </a:t>
            </a:r>
            <a:r>
              <a:rPr lang="de-DE" sz="1400" dirty="0" err="1"/>
              <a:t>the</a:t>
            </a:r>
            <a:r>
              <a:rPr lang="de-DE" sz="1400" dirty="0"/>
              <a:t> </a:t>
            </a:r>
            <a:r>
              <a:rPr lang="de-DE" sz="1400" dirty="0" err="1"/>
              <a:t>speaker</a:t>
            </a:r>
            <a:r>
              <a:rPr lang="de-DE" sz="1400" dirty="0"/>
              <a:t> </a:t>
            </a:r>
            <a:r>
              <a:rPr lang="de-DE" sz="1400" dirty="0" err="1"/>
              <a:t>had</a:t>
            </a:r>
            <a:r>
              <a:rPr lang="de-DE" sz="1400" dirty="0"/>
              <a:t> such a </a:t>
            </a:r>
            <a:r>
              <a:rPr lang="de-DE" sz="1400" dirty="0" err="1"/>
              <a:t>bad</a:t>
            </a:r>
            <a:r>
              <a:rPr lang="de-DE" sz="1400" dirty="0"/>
              <a:t> </a:t>
            </a:r>
            <a:r>
              <a:rPr lang="de-DE" sz="1400" dirty="0" err="1"/>
              <a:t>cold</a:t>
            </a:r>
            <a:r>
              <a:rPr lang="de-DE" sz="1400" dirty="0"/>
              <a:t> (</a:t>
            </a:r>
            <a:r>
              <a:rPr lang="de-DE" sz="1400" dirty="0" err="1"/>
              <a:t>or</a:t>
            </a:r>
            <a:r>
              <a:rPr lang="de-DE" sz="1400" dirty="0"/>
              <a:t> </a:t>
            </a:r>
            <a:r>
              <a:rPr lang="de-DE" sz="1400" dirty="0" err="1"/>
              <a:t>another</a:t>
            </a:r>
            <a:r>
              <a:rPr lang="de-DE" sz="1400" dirty="0"/>
              <a:t> type </a:t>
            </a:r>
            <a:r>
              <a:rPr lang="de-DE" sz="1400" dirty="0" err="1"/>
              <a:t>of</a:t>
            </a:r>
            <a:r>
              <a:rPr lang="de-DE" sz="1400" dirty="0"/>
              <a:t> </a:t>
            </a:r>
            <a:r>
              <a:rPr lang="de-DE" sz="1400" dirty="0" err="1"/>
              <a:t>voice</a:t>
            </a:r>
            <a:r>
              <a:rPr lang="de-DE" sz="1400" dirty="0"/>
              <a:t> </a:t>
            </a:r>
            <a:r>
              <a:rPr lang="de-DE" sz="1400" dirty="0" err="1"/>
              <a:t>condition</a:t>
            </a:r>
            <a:r>
              <a:rPr lang="de-DE" sz="1400" dirty="0"/>
              <a:t>) </a:t>
            </a:r>
            <a:r>
              <a:rPr lang="de-DE" sz="1400" dirty="0" err="1"/>
              <a:t>that</a:t>
            </a:r>
            <a:r>
              <a:rPr lang="de-DE" sz="1400" dirty="0"/>
              <a:t> </a:t>
            </a:r>
            <a:r>
              <a:rPr lang="de-DE" sz="1400" dirty="0" err="1"/>
              <a:t>it</a:t>
            </a:r>
            <a:r>
              <a:rPr lang="de-DE" sz="1400" dirty="0"/>
              <a:t> was </a:t>
            </a:r>
            <a:r>
              <a:rPr lang="de-DE" sz="1400" dirty="0" err="1"/>
              <a:t>almost</a:t>
            </a:r>
            <a:r>
              <a:rPr lang="de-DE" sz="1400" dirty="0"/>
              <a:t> </a:t>
            </a:r>
            <a:r>
              <a:rPr lang="de-DE" sz="1400" dirty="0" err="1"/>
              <a:t>painful</a:t>
            </a:r>
            <a:r>
              <a:rPr lang="de-DE" sz="1400" dirty="0"/>
              <a:t> </a:t>
            </a:r>
            <a:r>
              <a:rPr lang="de-DE" sz="1400" dirty="0" err="1"/>
              <a:t>to</a:t>
            </a:r>
            <a:r>
              <a:rPr lang="de-DE" sz="1400" dirty="0"/>
              <a:t> listen?</a:t>
            </a:r>
          </a:p>
          <a:p>
            <a:endParaRPr lang="de-DE" sz="1400" dirty="0"/>
          </a:p>
          <a:p>
            <a:r>
              <a:rPr lang="de-DE" sz="1400" dirty="0"/>
              <a:t>… </a:t>
            </a:r>
            <a:r>
              <a:rPr lang="de-DE" sz="1400" dirty="0" err="1"/>
              <a:t>played</a:t>
            </a:r>
            <a:r>
              <a:rPr lang="de-DE" sz="1400" dirty="0"/>
              <a:t> </a:t>
            </a:r>
            <a:r>
              <a:rPr lang="de-DE" sz="1400" dirty="0" err="1"/>
              <a:t>around</a:t>
            </a:r>
            <a:r>
              <a:rPr lang="de-DE" sz="1400" dirty="0"/>
              <a:t> </a:t>
            </a:r>
            <a:r>
              <a:rPr lang="de-DE" sz="1400" dirty="0" err="1"/>
              <a:t>with</a:t>
            </a:r>
            <a:r>
              <a:rPr lang="de-DE" sz="1400" dirty="0"/>
              <a:t> </a:t>
            </a:r>
            <a:r>
              <a:rPr lang="de-DE" sz="1400" dirty="0" err="1"/>
              <a:t>voice</a:t>
            </a:r>
            <a:r>
              <a:rPr lang="de-DE" sz="1400" dirty="0"/>
              <a:t> </a:t>
            </a:r>
            <a:r>
              <a:rPr lang="de-DE" sz="1400" dirty="0" err="1"/>
              <a:t>manipulation</a:t>
            </a:r>
            <a:r>
              <a:rPr lang="de-DE" sz="1400" dirty="0"/>
              <a:t> </a:t>
            </a:r>
            <a:r>
              <a:rPr lang="de-DE" sz="1400" dirty="0" err="1"/>
              <a:t>tools</a:t>
            </a:r>
            <a:r>
              <a:rPr lang="de-DE" sz="1400" dirty="0"/>
              <a:t> (like </a:t>
            </a:r>
            <a:r>
              <a:rPr lang="de-DE" sz="1400" dirty="0" err="1"/>
              <a:t>voice</a:t>
            </a:r>
            <a:r>
              <a:rPr lang="de-DE" sz="1400" dirty="0"/>
              <a:t> </a:t>
            </a:r>
            <a:r>
              <a:rPr lang="de-DE" sz="1400" dirty="0" err="1"/>
              <a:t>morphing</a:t>
            </a:r>
            <a:r>
              <a:rPr lang="de-DE" sz="1400" dirty="0"/>
              <a:t> </a:t>
            </a:r>
            <a:r>
              <a:rPr lang="de-DE" sz="1400" dirty="0" err="1"/>
              <a:t>or</a:t>
            </a:r>
            <a:r>
              <a:rPr lang="de-DE" sz="1400" dirty="0"/>
              <a:t> pitch </a:t>
            </a:r>
            <a:r>
              <a:rPr lang="de-DE" sz="1400" dirty="0" err="1"/>
              <a:t>transformation</a:t>
            </a:r>
            <a:r>
              <a:rPr lang="de-DE" sz="1400" dirty="0"/>
              <a:t>) and </a:t>
            </a:r>
            <a:r>
              <a:rPr lang="de-DE" sz="1400" dirty="0" err="1"/>
              <a:t>accidently</a:t>
            </a:r>
            <a:r>
              <a:rPr lang="de-DE" sz="1400" dirty="0"/>
              <a:t> </a:t>
            </a:r>
            <a:r>
              <a:rPr lang="de-DE" sz="1400" dirty="0" err="1"/>
              <a:t>ended</a:t>
            </a:r>
            <a:r>
              <a:rPr lang="de-DE" sz="1400" dirty="0"/>
              <a:t> </a:t>
            </a:r>
            <a:r>
              <a:rPr lang="de-DE" sz="1400" dirty="0" err="1"/>
              <a:t>up</a:t>
            </a:r>
            <a:r>
              <a:rPr lang="de-DE" sz="1400" dirty="0"/>
              <a:t> </a:t>
            </a:r>
            <a:r>
              <a:rPr lang="de-DE" sz="1400" dirty="0" err="1"/>
              <a:t>with</a:t>
            </a:r>
            <a:r>
              <a:rPr lang="de-DE" sz="1400" dirty="0"/>
              <a:t> </a:t>
            </a:r>
            <a:r>
              <a:rPr lang="de-DE" sz="1400" dirty="0" err="1"/>
              <a:t>some</a:t>
            </a:r>
            <a:r>
              <a:rPr lang="de-DE" sz="1400" dirty="0"/>
              <a:t> </a:t>
            </a:r>
            <a:r>
              <a:rPr lang="de-DE" sz="1400" dirty="0" err="1"/>
              <a:t>artificial</a:t>
            </a:r>
            <a:r>
              <a:rPr lang="de-DE" sz="1400" dirty="0"/>
              <a:t> </a:t>
            </a:r>
            <a:r>
              <a:rPr lang="de-DE" sz="1400" dirty="0" err="1"/>
              <a:t>artefacts</a:t>
            </a:r>
            <a:r>
              <a:rPr lang="de-DE" sz="1400" dirty="0"/>
              <a:t> in </a:t>
            </a:r>
            <a:r>
              <a:rPr lang="de-DE" sz="1400" dirty="0" err="1"/>
              <a:t>the</a:t>
            </a:r>
            <a:r>
              <a:rPr lang="de-DE" sz="1400" dirty="0"/>
              <a:t> </a:t>
            </a:r>
            <a:r>
              <a:rPr lang="de-DE" sz="1400" dirty="0" err="1"/>
              <a:t>vocal</a:t>
            </a:r>
            <a:r>
              <a:rPr lang="de-DE" sz="1400" dirty="0"/>
              <a:t> material?</a:t>
            </a:r>
            <a:endParaRPr lang="de-DE" dirty="0"/>
          </a:p>
          <a:p>
            <a:endParaRPr lang="de-DE" dirty="0"/>
          </a:p>
          <a:p>
            <a:endParaRPr lang="de-DE" dirty="0"/>
          </a:p>
          <a:p>
            <a:r>
              <a:rPr lang="de-DE" dirty="0"/>
              <a:t>-&gt; Naturalness in </a:t>
            </a:r>
            <a:r>
              <a:rPr lang="de-DE" dirty="0" err="1"/>
              <a:t>voices</a:t>
            </a:r>
            <a:endParaRPr lang="de-DE"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5019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1DC4A-4115-44AD-88D0-71C73B02AC84}"/>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20399F53-FDA3-63A0-CAC3-49B5A0117E7E}"/>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DFFCECCC-6859-04F3-1C27-E379B949E23F}"/>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Take home messages</a:t>
            </a:r>
          </a:p>
        </p:txBody>
      </p:sp>
      <p:sp>
        <p:nvSpPr>
          <p:cNvPr id="6" name="Textplatzhalter 5">
            <a:extLst>
              <a:ext uri="{FF2B5EF4-FFF2-40B4-BE49-F238E27FC236}">
                <a16:creationId xmlns:a16="http://schemas.microsoft.com/office/drawing/2014/main" id="{83C05C71-BF77-C6BE-BDD6-7C752FEEE73B}"/>
              </a:ext>
            </a:extLst>
          </p:cNvPr>
          <p:cNvSpPr>
            <a:spLocks noGrp="1"/>
          </p:cNvSpPr>
          <p:nvPr>
            <p:ph type="body" sz="quarter" idx="11"/>
          </p:nvPr>
        </p:nvSpPr>
        <p:spPr/>
        <p:txBody>
          <a:bodyPr/>
          <a:lstStyle/>
          <a:p>
            <a:endParaRPr lang="en-US" dirty="0"/>
          </a:p>
        </p:txBody>
      </p:sp>
      <p:sp>
        <p:nvSpPr>
          <p:cNvPr id="7" name="Textfeld 6">
            <a:extLst>
              <a:ext uri="{FF2B5EF4-FFF2-40B4-BE49-F238E27FC236}">
                <a16:creationId xmlns:a16="http://schemas.microsoft.com/office/drawing/2014/main" id="{FD65CA13-2573-5574-2588-541F4372410A}"/>
              </a:ext>
            </a:extLst>
          </p:cNvPr>
          <p:cNvSpPr txBox="1"/>
          <p:nvPr/>
        </p:nvSpPr>
        <p:spPr>
          <a:xfrm>
            <a:off x="276465" y="1123108"/>
            <a:ext cx="6305070" cy="2893100"/>
          </a:xfrm>
          <a:prstGeom prst="rect">
            <a:avLst/>
          </a:prstGeom>
          <a:noFill/>
        </p:spPr>
        <p:txBody>
          <a:bodyPr wrap="square" rtlCol="0">
            <a:spAutoFit/>
          </a:bodyPr>
          <a:lstStyle/>
          <a:p>
            <a:r>
              <a:rPr lang="de-DE" sz="1400" dirty="0" err="1"/>
              <a:t>Perceived</a:t>
            </a:r>
            <a:r>
              <a:rPr lang="de-DE" sz="1400" dirty="0"/>
              <a:t> </a:t>
            </a:r>
            <a:r>
              <a:rPr lang="de-DE" sz="1400" dirty="0" err="1"/>
              <a:t>naturalness</a:t>
            </a:r>
            <a:r>
              <a:rPr lang="de-DE" sz="1400" dirty="0"/>
              <a:t> </a:t>
            </a:r>
            <a:r>
              <a:rPr lang="de-DE" sz="1400" dirty="0" err="1"/>
              <a:t>is</a:t>
            </a:r>
            <a:r>
              <a:rPr lang="de-DE" sz="1400" dirty="0"/>
              <a:t> a </a:t>
            </a:r>
            <a:r>
              <a:rPr lang="de-DE" sz="1400" dirty="0" err="1"/>
              <a:t>voice</a:t>
            </a:r>
            <a:r>
              <a:rPr lang="de-DE" sz="1400" dirty="0"/>
              <a:t> feature </a:t>
            </a:r>
            <a:r>
              <a:rPr lang="de-DE" sz="1400" dirty="0" err="1"/>
              <a:t>we</a:t>
            </a:r>
            <a:r>
              <a:rPr lang="de-DE" sz="1400" dirty="0"/>
              <a:t> </a:t>
            </a:r>
            <a:r>
              <a:rPr lang="de-DE" sz="1400" dirty="0" err="1"/>
              <a:t>should</a:t>
            </a:r>
            <a:r>
              <a:rPr lang="de-DE" sz="1400" dirty="0"/>
              <a:t> </a:t>
            </a:r>
            <a:r>
              <a:rPr lang="de-DE" sz="1400" dirty="0" err="1"/>
              <a:t>study</a:t>
            </a:r>
            <a:r>
              <a:rPr lang="de-DE" sz="1400" dirty="0"/>
              <a:t> </a:t>
            </a:r>
            <a:r>
              <a:rPr lang="de-DE" sz="1400" dirty="0" err="1"/>
              <a:t>systematically</a:t>
            </a:r>
            <a:r>
              <a:rPr lang="de-DE" sz="1400" dirty="0"/>
              <a:t>.</a:t>
            </a:r>
          </a:p>
          <a:p>
            <a:endParaRPr lang="de-DE" sz="1400" dirty="0"/>
          </a:p>
          <a:p>
            <a:endParaRPr lang="de-DE" sz="1400" dirty="0"/>
          </a:p>
          <a:p>
            <a:r>
              <a:rPr lang="de-DE" sz="1400" dirty="0" err="1"/>
              <a:t>We</a:t>
            </a:r>
            <a:r>
              <a:rPr lang="de-DE" sz="1400" dirty="0"/>
              <a:t> </a:t>
            </a:r>
            <a:r>
              <a:rPr lang="de-DE" sz="1400" dirty="0" err="1"/>
              <a:t>propose</a:t>
            </a:r>
            <a:r>
              <a:rPr lang="de-DE" sz="1400" dirty="0"/>
              <a:t> a </a:t>
            </a:r>
            <a:r>
              <a:rPr lang="de-DE" sz="1400" dirty="0" err="1"/>
              <a:t>conceptual</a:t>
            </a:r>
            <a:r>
              <a:rPr lang="de-DE" sz="1400" dirty="0"/>
              <a:t> </a:t>
            </a:r>
            <a:r>
              <a:rPr lang="de-DE" sz="1400" dirty="0" err="1"/>
              <a:t>framework</a:t>
            </a:r>
            <a:r>
              <a:rPr lang="en-US" sz="1400" dirty="0"/>
              <a:t>: </a:t>
            </a:r>
          </a:p>
          <a:p>
            <a:r>
              <a:rPr lang="en-US" sz="1400" dirty="0"/>
              <a:t>		Deviation-based naturalness</a:t>
            </a:r>
          </a:p>
          <a:p>
            <a:r>
              <a:rPr lang="en-US" sz="1400" dirty="0"/>
              <a:t>		Human-likeness-based naturalness</a:t>
            </a:r>
          </a:p>
          <a:p>
            <a:endParaRPr lang="en-US" sz="1400" dirty="0"/>
          </a:p>
          <a:p>
            <a:endParaRPr lang="en-US" sz="1400" dirty="0"/>
          </a:p>
          <a:p>
            <a:r>
              <a:rPr lang="en-US" sz="1400" dirty="0"/>
              <a:t>For the complete picture, we need to pool evidence from all the interdisciplinary literature. </a:t>
            </a:r>
          </a:p>
          <a:p>
            <a:endParaRPr lang="en-US" sz="1400" dirty="0"/>
          </a:p>
          <a:p>
            <a:endParaRPr lang="en-US" sz="1400" dirty="0"/>
          </a:p>
          <a:p>
            <a:r>
              <a:rPr lang="de-DE" sz="1400" dirty="0"/>
              <a:t>Research </a:t>
            </a:r>
            <a:r>
              <a:rPr lang="de-DE" sz="1400" dirty="0" err="1"/>
              <a:t>efforts</a:t>
            </a:r>
            <a:r>
              <a:rPr lang="de-DE" sz="1400" dirty="0"/>
              <a:t> on </a:t>
            </a:r>
            <a:r>
              <a:rPr lang="de-DE" sz="1400" dirty="0" err="1"/>
              <a:t>voice</a:t>
            </a:r>
            <a:r>
              <a:rPr lang="de-DE" sz="1400" dirty="0"/>
              <a:t> </a:t>
            </a:r>
            <a:r>
              <a:rPr lang="de-DE" sz="1400" dirty="0" err="1"/>
              <a:t>naturalness</a:t>
            </a:r>
            <a:r>
              <a:rPr lang="de-DE" sz="1400" dirty="0"/>
              <a:t> </a:t>
            </a:r>
            <a:r>
              <a:rPr lang="de-DE" sz="1400" dirty="0" err="1"/>
              <a:t>should</a:t>
            </a:r>
            <a:r>
              <a:rPr lang="de-DE" sz="1400" dirty="0"/>
              <a:t> </a:t>
            </a:r>
            <a:r>
              <a:rPr lang="de-DE" sz="1400" dirty="0" err="1"/>
              <a:t>be</a:t>
            </a:r>
            <a:r>
              <a:rPr lang="de-DE" sz="1400" dirty="0"/>
              <a:t> </a:t>
            </a:r>
            <a:r>
              <a:rPr lang="de-DE" sz="1400" dirty="0" err="1"/>
              <a:t>rooted</a:t>
            </a:r>
            <a:r>
              <a:rPr lang="de-DE" sz="1400" dirty="0"/>
              <a:t> in </a:t>
            </a:r>
            <a:r>
              <a:rPr lang="de-DE" sz="1400" dirty="0" err="1"/>
              <a:t>voice</a:t>
            </a:r>
            <a:r>
              <a:rPr lang="de-DE" sz="1400" dirty="0"/>
              <a:t> </a:t>
            </a:r>
            <a:r>
              <a:rPr lang="de-DE" sz="1400" dirty="0" err="1"/>
              <a:t>perception</a:t>
            </a:r>
            <a:r>
              <a:rPr lang="de-DE" sz="1400" dirty="0"/>
              <a:t> </a:t>
            </a:r>
            <a:r>
              <a:rPr lang="de-DE" sz="1400" dirty="0" err="1"/>
              <a:t>theory</a:t>
            </a:r>
            <a:r>
              <a:rPr lang="de-DE" sz="1400" dirty="0"/>
              <a:t>. </a:t>
            </a:r>
          </a:p>
        </p:txBody>
      </p:sp>
    </p:spTree>
    <p:extLst>
      <p:ext uri="{BB962C8B-B14F-4D97-AF65-F5344CB8AC3E}">
        <p14:creationId xmlns:p14="http://schemas.microsoft.com/office/powerpoint/2010/main" val="319837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2" y="3033280"/>
            <a:ext cx="3069378"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2689499" cy="530915"/>
          </a:xfrm>
          <a:prstGeom prst="rect">
            <a:avLst/>
          </a:prstGeom>
          <a:noFill/>
        </p:spPr>
        <p:txBody>
          <a:bodyPr wrap="square" lIns="0" tIns="0" rIns="0" bIns="0" rtlCol="0">
            <a:noAutofit/>
          </a:bodyPr>
          <a:lstStyle/>
          <a:p>
            <a:r>
              <a:rPr lang="en-US" sz="1500" dirty="0">
                <a:latin typeface="Palatino Linotype" panose="02040502050505030304" pitchFamily="18" charset="0"/>
              </a:rPr>
              <a:t>Thank you for your attention </a:t>
            </a:r>
            <a:r>
              <a:rPr lang="en-US" sz="1500" dirty="0">
                <a:latin typeface="Palatino Linotype" panose="02040502050505030304" pitchFamily="18" charset="0"/>
                <a:sym typeface="Wingdings" panose="05000000000000000000" pitchFamily="2" charset="2"/>
              </a:rPr>
              <a:t></a:t>
            </a:r>
            <a:endParaRPr lang="en-US" sz="1500" dirty="0">
              <a:latin typeface="Palatino Linotype" panose="02040502050505030304" pitchFamily="18" charset="0"/>
            </a:endParaRP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344647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90B9D-DB47-4C19-851B-F0F314E919E3}"/>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92E58ECB-0765-7EA1-6D33-EF148F8E4D9D}"/>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6841C760-64C8-1C86-49D1-D6169ADF82D2}"/>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C4F6BAAF-115B-1DE6-EFF4-67882FB4B95E}"/>
              </a:ext>
            </a:extLst>
          </p:cNvPr>
          <p:cNvSpPr txBox="1"/>
          <p:nvPr/>
        </p:nvSpPr>
        <p:spPr>
          <a:xfrm>
            <a:off x="340095" y="398809"/>
            <a:ext cx="4868277"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Overview over voice synthesis methods</a:t>
            </a:r>
          </a:p>
        </p:txBody>
      </p:sp>
      <p:sp>
        <p:nvSpPr>
          <p:cNvPr id="3" name="Textfeld 2">
            <a:extLst>
              <a:ext uri="{FF2B5EF4-FFF2-40B4-BE49-F238E27FC236}">
                <a16:creationId xmlns:a16="http://schemas.microsoft.com/office/drawing/2014/main" id="{F70F7E86-3F05-34FE-BBEC-193CF7EDDD52}"/>
              </a:ext>
            </a:extLst>
          </p:cNvPr>
          <p:cNvSpPr txBox="1"/>
          <p:nvPr/>
        </p:nvSpPr>
        <p:spPr>
          <a:xfrm>
            <a:off x="2597368" y="1333800"/>
            <a:ext cx="166326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Articulatory synthesis</a:t>
            </a:r>
          </a:p>
          <a:p>
            <a:pPr algn="ctr"/>
            <a:endParaRPr lang="en-US" sz="1200" dirty="0"/>
          </a:p>
        </p:txBody>
      </p:sp>
      <p:pic>
        <p:nvPicPr>
          <p:cNvPr id="10" name="Grafik 9">
            <a:extLst>
              <a:ext uri="{FF2B5EF4-FFF2-40B4-BE49-F238E27FC236}">
                <a16:creationId xmlns:a16="http://schemas.microsoft.com/office/drawing/2014/main" id="{8AF5270B-83B0-A865-DCF7-D0D1CB73A7CC}"/>
              </a:ext>
            </a:extLst>
          </p:cNvPr>
          <p:cNvPicPr>
            <a:picLocks noChangeAspect="1"/>
          </p:cNvPicPr>
          <p:nvPr/>
        </p:nvPicPr>
        <p:blipFill>
          <a:blip r:embed="rId3"/>
          <a:stretch>
            <a:fillRect/>
          </a:stretch>
        </p:blipFill>
        <p:spPr>
          <a:xfrm>
            <a:off x="2597368" y="2172150"/>
            <a:ext cx="1663262" cy="1429820"/>
          </a:xfrm>
          <a:prstGeom prst="rect">
            <a:avLst/>
          </a:prstGeom>
        </p:spPr>
      </p:pic>
      <p:sp>
        <p:nvSpPr>
          <p:cNvPr id="11" name="Textfeld 10">
            <a:extLst>
              <a:ext uri="{FF2B5EF4-FFF2-40B4-BE49-F238E27FC236}">
                <a16:creationId xmlns:a16="http://schemas.microsoft.com/office/drawing/2014/main" id="{EA92077D-1BBA-CFD8-25DD-2DFE33DF61E5}"/>
              </a:ext>
            </a:extLst>
          </p:cNvPr>
          <p:cNvSpPr txBox="1"/>
          <p:nvPr/>
        </p:nvSpPr>
        <p:spPr>
          <a:xfrm>
            <a:off x="2570430" y="3670878"/>
            <a:ext cx="1717137" cy="246221"/>
          </a:xfrm>
          <a:prstGeom prst="rect">
            <a:avLst/>
          </a:prstGeom>
          <a:noFill/>
        </p:spPr>
        <p:txBody>
          <a:bodyPr wrap="none" rtlCol="0">
            <a:spAutoFit/>
          </a:bodyPr>
          <a:lstStyle/>
          <a:p>
            <a:r>
              <a:rPr lang="en-US" sz="1000" dirty="0"/>
              <a:t>https://www.vocaltractlab.de/</a:t>
            </a:r>
          </a:p>
        </p:txBody>
      </p:sp>
      <p:sp>
        <p:nvSpPr>
          <p:cNvPr id="12" name="Textfeld 11">
            <a:extLst>
              <a:ext uri="{FF2B5EF4-FFF2-40B4-BE49-F238E27FC236}">
                <a16:creationId xmlns:a16="http://schemas.microsoft.com/office/drawing/2014/main" id="{B413003F-649B-85BF-F7B2-1E66918200C4}"/>
              </a:ext>
            </a:extLst>
          </p:cNvPr>
          <p:cNvSpPr txBox="1"/>
          <p:nvPr/>
        </p:nvSpPr>
        <p:spPr>
          <a:xfrm>
            <a:off x="513543" y="1338041"/>
            <a:ext cx="166326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Concatenative synthesis</a:t>
            </a:r>
          </a:p>
          <a:p>
            <a:pPr algn="ctr"/>
            <a:endParaRPr lang="en-US" sz="1200" dirty="0"/>
          </a:p>
        </p:txBody>
      </p:sp>
      <p:sp>
        <p:nvSpPr>
          <p:cNvPr id="13" name="Textfeld 12">
            <a:extLst>
              <a:ext uri="{FF2B5EF4-FFF2-40B4-BE49-F238E27FC236}">
                <a16:creationId xmlns:a16="http://schemas.microsoft.com/office/drawing/2014/main" id="{F23AA7D2-6F37-629D-7728-8F75BE6B5E82}"/>
              </a:ext>
            </a:extLst>
          </p:cNvPr>
          <p:cNvSpPr txBox="1"/>
          <p:nvPr/>
        </p:nvSpPr>
        <p:spPr>
          <a:xfrm>
            <a:off x="4759872" y="1342281"/>
            <a:ext cx="166326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endParaRPr lang="en-US" sz="600" dirty="0"/>
          </a:p>
          <a:p>
            <a:pPr algn="ctr"/>
            <a:r>
              <a:rPr lang="en-US" sz="1200" dirty="0"/>
              <a:t>Statistical parametric speech synthesis</a:t>
            </a:r>
          </a:p>
          <a:p>
            <a:pPr algn="ctr"/>
            <a:endParaRPr lang="en-US" sz="600" dirty="0"/>
          </a:p>
        </p:txBody>
      </p:sp>
      <p:pic>
        <p:nvPicPr>
          <p:cNvPr id="17" name="Grafik 16">
            <a:extLst>
              <a:ext uri="{FF2B5EF4-FFF2-40B4-BE49-F238E27FC236}">
                <a16:creationId xmlns:a16="http://schemas.microsoft.com/office/drawing/2014/main" id="{85646134-9453-E959-E807-FDDC28C78196}"/>
              </a:ext>
            </a:extLst>
          </p:cNvPr>
          <p:cNvPicPr>
            <a:picLocks noChangeAspect="1"/>
          </p:cNvPicPr>
          <p:nvPr/>
        </p:nvPicPr>
        <p:blipFill>
          <a:blip r:embed="rId4"/>
          <a:stretch>
            <a:fillRect/>
          </a:stretch>
        </p:blipFill>
        <p:spPr>
          <a:xfrm>
            <a:off x="415277" y="3209974"/>
            <a:ext cx="1834408" cy="399416"/>
          </a:xfrm>
          <a:prstGeom prst="rect">
            <a:avLst/>
          </a:prstGeom>
        </p:spPr>
      </p:pic>
      <p:pic>
        <p:nvPicPr>
          <p:cNvPr id="18" name="Grafik 17">
            <a:extLst>
              <a:ext uri="{FF2B5EF4-FFF2-40B4-BE49-F238E27FC236}">
                <a16:creationId xmlns:a16="http://schemas.microsoft.com/office/drawing/2014/main" id="{013698FD-D141-ABB9-A868-5DCB764C4C2C}"/>
              </a:ext>
            </a:extLst>
          </p:cNvPr>
          <p:cNvPicPr>
            <a:picLocks noChangeAspect="1"/>
          </p:cNvPicPr>
          <p:nvPr/>
        </p:nvPicPr>
        <p:blipFill rotWithShape="1">
          <a:blip r:embed="rId4"/>
          <a:srcRect r="48560"/>
          <a:stretch/>
        </p:blipFill>
        <p:spPr>
          <a:xfrm>
            <a:off x="363729" y="2339854"/>
            <a:ext cx="818711" cy="399416"/>
          </a:xfrm>
          <a:prstGeom prst="rect">
            <a:avLst/>
          </a:prstGeom>
        </p:spPr>
      </p:pic>
      <p:pic>
        <p:nvPicPr>
          <p:cNvPr id="19" name="Grafik 18">
            <a:extLst>
              <a:ext uri="{FF2B5EF4-FFF2-40B4-BE49-F238E27FC236}">
                <a16:creationId xmlns:a16="http://schemas.microsoft.com/office/drawing/2014/main" id="{AFDE1BFB-398B-5C67-3857-2B3A337AC2DA}"/>
              </a:ext>
            </a:extLst>
          </p:cNvPr>
          <p:cNvPicPr>
            <a:picLocks noChangeAspect="1"/>
          </p:cNvPicPr>
          <p:nvPr/>
        </p:nvPicPr>
        <p:blipFill rotWithShape="1">
          <a:blip r:embed="rId4"/>
          <a:srcRect l="48560"/>
          <a:stretch/>
        </p:blipFill>
        <p:spPr>
          <a:xfrm>
            <a:off x="1506490" y="2358643"/>
            <a:ext cx="743196" cy="399416"/>
          </a:xfrm>
          <a:prstGeom prst="rect">
            <a:avLst/>
          </a:prstGeom>
        </p:spPr>
      </p:pic>
      <p:sp>
        <p:nvSpPr>
          <p:cNvPr id="20" name="Textfeld 19">
            <a:extLst>
              <a:ext uri="{FF2B5EF4-FFF2-40B4-BE49-F238E27FC236}">
                <a16:creationId xmlns:a16="http://schemas.microsoft.com/office/drawing/2014/main" id="{BBC07017-62DE-486C-A0EA-DA8A41769836}"/>
              </a:ext>
            </a:extLst>
          </p:cNvPr>
          <p:cNvSpPr txBox="1"/>
          <p:nvPr/>
        </p:nvSpPr>
        <p:spPr>
          <a:xfrm>
            <a:off x="1182440" y="2388727"/>
            <a:ext cx="300082" cy="369332"/>
          </a:xfrm>
          <a:prstGeom prst="rect">
            <a:avLst/>
          </a:prstGeom>
          <a:noFill/>
        </p:spPr>
        <p:txBody>
          <a:bodyPr wrap="none" rtlCol="0">
            <a:spAutoFit/>
          </a:bodyPr>
          <a:lstStyle/>
          <a:p>
            <a:r>
              <a:rPr lang="en-US" dirty="0"/>
              <a:t>+</a:t>
            </a:r>
          </a:p>
        </p:txBody>
      </p:sp>
      <p:cxnSp>
        <p:nvCxnSpPr>
          <p:cNvPr id="22" name="Gerade Verbindung mit Pfeil 21">
            <a:extLst>
              <a:ext uri="{FF2B5EF4-FFF2-40B4-BE49-F238E27FC236}">
                <a16:creationId xmlns:a16="http://schemas.microsoft.com/office/drawing/2014/main" id="{803B8F39-752B-30A3-ACFC-374DCE43BF87}"/>
              </a:ext>
            </a:extLst>
          </p:cNvPr>
          <p:cNvCxnSpPr/>
          <p:nvPr/>
        </p:nvCxnSpPr>
        <p:spPr>
          <a:xfrm>
            <a:off x="1332481" y="2956034"/>
            <a:ext cx="0" cy="18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85ECA8C1-5848-D4EB-100D-79839D6632C4}"/>
              </a:ext>
            </a:extLst>
          </p:cNvPr>
          <p:cNvSpPr txBox="1"/>
          <p:nvPr/>
        </p:nvSpPr>
        <p:spPr>
          <a:xfrm>
            <a:off x="4759871" y="2264483"/>
            <a:ext cx="1663263"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endParaRPr lang="en-US" sz="600" dirty="0"/>
          </a:p>
          <a:p>
            <a:pPr algn="ctr"/>
            <a:r>
              <a:rPr lang="en-US" sz="1200" dirty="0"/>
              <a:t>Hidden Markov Models</a:t>
            </a:r>
          </a:p>
          <a:p>
            <a:pPr algn="ctr"/>
            <a:endParaRPr lang="en-US" sz="600" dirty="0"/>
          </a:p>
        </p:txBody>
      </p:sp>
      <p:sp>
        <p:nvSpPr>
          <p:cNvPr id="24" name="Textfeld 23">
            <a:extLst>
              <a:ext uri="{FF2B5EF4-FFF2-40B4-BE49-F238E27FC236}">
                <a16:creationId xmlns:a16="http://schemas.microsoft.com/office/drawing/2014/main" id="{791BEB08-6C80-02D7-6F2D-6739F2A88C5C}"/>
              </a:ext>
            </a:extLst>
          </p:cNvPr>
          <p:cNvSpPr txBox="1"/>
          <p:nvPr/>
        </p:nvSpPr>
        <p:spPr>
          <a:xfrm>
            <a:off x="4759870" y="2812375"/>
            <a:ext cx="1663263"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endParaRPr lang="en-US" sz="600" dirty="0"/>
          </a:p>
          <a:p>
            <a:pPr algn="ctr"/>
            <a:r>
              <a:rPr lang="en-US" sz="1200" dirty="0"/>
              <a:t>Deep Learning Methods</a:t>
            </a:r>
          </a:p>
          <a:p>
            <a:pPr algn="ctr"/>
            <a:endParaRPr lang="en-US" sz="600" dirty="0"/>
          </a:p>
        </p:txBody>
      </p:sp>
      <p:sp>
        <p:nvSpPr>
          <p:cNvPr id="25" name="Textfeld 24">
            <a:extLst>
              <a:ext uri="{FF2B5EF4-FFF2-40B4-BE49-F238E27FC236}">
                <a16:creationId xmlns:a16="http://schemas.microsoft.com/office/drawing/2014/main" id="{10159C1A-1A8A-35E6-E732-1DA53F3DB4B1}"/>
              </a:ext>
            </a:extLst>
          </p:cNvPr>
          <p:cNvSpPr txBox="1"/>
          <p:nvPr/>
        </p:nvSpPr>
        <p:spPr>
          <a:xfrm>
            <a:off x="4759872" y="3351003"/>
            <a:ext cx="1663263"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endParaRPr lang="en-US" sz="600" dirty="0"/>
          </a:p>
          <a:p>
            <a:pPr algn="ctr"/>
            <a:r>
              <a:rPr lang="en-US" sz="1200" dirty="0"/>
              <a:t>Text-to-Speech (TTS)</a:t>
            </a:r>
          </a:p>
          <a:p>
            <a:pPr algn="ctr"/>
            <a:endParaRPr lang="en-US" sz="600" dirty="0"/>
          </a:p>
        </p:txBody>
      </p:sp>
      <p:sp>
        <p:nvSpPr>
          <p:cNvPr id="26" name="Textfeld 25">
            <a:extLst>
              <a:ext uri="{FF2B5EF4-FFF2-40B4-BE49-F238E27FC236}">
                <a16:creationId xmlns:a16="http://schemas.microsoft.com/office/drawing/2014/main" id="{2608C572-7A8B-C576-B3A2-028959FCACC6}"/>
              </a:ext>
            </a:extLst>
          </p:cNvPr>
          <p:cNvSpPr txBox="1"/>
          <p:nvPr/>
        </p:nvSpPr>
        <p:spPr>
          <a:xfrm>
            <a:off x="4322663" y="4058031"/>
            <a:ext cx="2563522" cy="246221"/>
          </a:xfrm>
          <a:prstGeom prst="rect">
            <a:avLst/>
          </a:prstGeom>
          <a:noFill/>
        </p:spPr>
        <p:txBody>
          <a:bodyPr wrap="none" rtlCol="0">
            <a:spAutoFit/>
          </a:bodyPr>
          <a:lstStyle/>
          <a:p>
            <a:r>
              <a:rPr lang="en-US" sz="1000" dirty="0"/>
              <a:t>https://www.ibm.com/products/text-to-speech</a:t>
            </a:r>
          </a:p>
        </p:txBody>
      </p:sp>
    </p:spTree>
    <p:extLst>
      <p:ext uri="{BB962C8B-B14F-4D97-AF65-F5344CB8AC3E}">
        <p14:creationId xmlns:p14="http://schemas.microsoft.com/office/powerpoint/2010/main" val="386360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Person Perception from Voices (PPV)</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pic>
        <p:nvPicPr>
          <p:cNvPr id="8" name="Grafik 7">
            <a:extLst>
              <a:ext uri="{FF2B5EF4-FFF2-40B4-BE49-F238E27FC236}">
                <a16:creationId xmlns:a16="http://schemas.microsoft.com/office/drawing/2014/main" id="{F1E16443-6563-D8EF-2502-1795F5C5A451}"/>
              </a:ext>
            </a:extLst>
          </p:cNvPr>
          <p:cNvPicPr>
            <a:picLocks noChangeAspect="1"/>
          </p:cNvPicPr>
          <p:nvPr/>
        </p:nvPicPr>
        <p:blipFill>
          <a:blip r:embed="rId3"/>
          <a:stretch>
            <a:fillRect/>
          </a:stretch>
        </p:blipFill>
        <p:spPr>
          <a:xfrm>
            <a:off x="221456" y="1012378"/>
            <a:ext cx="6415088" cy="3040678"/>
          </a:xfrm>
          <a:prstGeom prst="rect">
            <a:avLst/>
          </a:prstGeom>
        </p:spPr>
      </p:pic>
      <p:sp>
        <p:nvSpPr>
          <p:cNvPr id="5" name="Textfeld 4">
            <a:extLst>
              <a:ext uri="{FF2B5EF4-FFF2-40B4-BE49-F238E27FC236}">
                <a16:creationId xmlns:a16="http://schemas.microsoft.com/office/drawing/2014/main" id="{FBBCCB91-C694-E1DB-D69E-1ACFBCB66AAC}"/>
              </a:ext>
            </a:extLst>
          </p:cNvPr>
          <p:cNvSpPr txBox="1"/>
          <p:nvPr/>
        </p:nvSpPr>
        <p:spPr>
          <a:xfrm>
            <a:off x="3034862" y="2780382"/>
            <a:ext cx="788276" cy="230832"/>
          </a:xfrm>
          <a:prstGeom prst="rect">
            <a:avLst/>
          </a:prstGeom>
          <a:noFill/>
        </p:spPr>
        <p:txBody>
          <a:bodyPr wrap="square" rtlCol="0">
            <a:spAutoFit/>
          </a:bodyPr>
          <a:lstStyle/>
          <a:p>
            <a:r>
              <a:rPr lang="de-DE" sz="900" dirty="0">
                <a:highlight>
                  <a:srgbClr val="C0C0C0"/>
                </a:highlight>
              </a:rPr>
              <a:t>Naturalness</a:t>
            </a:r>
            <a:endParaRPr lang="en-US" sz="900" dirty="0">
              <a:highlight>
                <a:srgbClr val="C0C0C0"/>
              </a:highlight>
            </a:endParaRPr>
          </a:p>
        </p:txBody>
      </p:sp>
      <p:sp>
        <p:nvSpPr>
          <p:cNvPr id="7" name="Textfeld 6">
            <a:extLst>
              <a:ext uri="{FF2B5EF4-FFF2-40B4-BE49-F238E27FC236}">
                <a16:creationId xmlns:a16="http://schemas.microsoft.com/office/drawing/2014/main" id="{2B29EC58-CF60-4485-B05A-CF94C5313637}"/>
              </a:ext>
            </a:extLst>
          </p:cNvPr>
          <p:cNvSpPr txBox="1"/>
          <p:nvPr/>
        </p:nvSpPr>
        <p:spPr>
          <a:xfrm>
            <a:off x="4088238" y="4270997"/>
            <a:ext cx="2783134" cy="230832"/>
          </a:xfrm>
          <a:prstGeom prst="rect">
            <a:avLst/>
          </a:prstGeom>
          <a:noFill/>
        </p:spPr>
        <p:txBody>
          <a:bodyPr wrap="none" rtlCol="0">
            <a:spAutoFit/>
          </a:bodyPr>
          <a:lstStyle/>
          <a:p>
            <a:r>
              <a:rPr lang="de-DE" sz="900" dirty="0"/>
              <a:t>[</a:t>
            </a:r>
            <a:r>
              <a:rPr lang="de-DE" sz="900" dirty="0" err="1"/>
              <a:t>Lavan</a:t>
            </a:r>
            <a:r>
              <a:rPr lang="de-DE" sz="900" dirty="0"/>
              <a:t> &amp; </a:t>
            </a:r>
            <a:r>
              <a:rPr lang="de-DE" sz="900" dirty="0" err="1"/>
              <a:t>McGettigan</a:t>
            </a:r>
            <a:r>
              <a:rPr lang="de-DE" sz="900" dirty="0"/>
              <a:t> 2023, Communications </a:t>
            </a:r>
            <a:r>
              <a:rPr lang="de-DE" sz="900" dirty="0" err="1"/>
              <a:t>Psychology</a:t>
            </a:r>
            <a:r>
              <a:rPr lang="de-DE" sz="900" dirty="0"/>
              <a:t>]</a:t>
            </a:r>
          </a:p>
        </p:txBody>
      </p:sp>
    </p:spTree>
    <p:extLst>
      <p:ext uri="{BB962C8B-B14F-4D97-AF65-F5344CB8AC3E}">
        <p14:creationId xmlns:p14="http://schemas.microsoft.com/office/powerpoint/2010/main" val="214729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0263A-5B8B-9ADC-8C18-1814510F77BA}"/>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B765F709-7029-B078-88DF-C268665F39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C759641A-012E-94F6-ED8D-7169E802F00C}"/>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My Motivation</a:t>
            </a:r>
          </a:p>
        </p:txBody>
      </p:sp>
      <p:sp>
        <p:nvSpPr>
          <p:cNvPr id="6" name="Textplatzhalter 5">
            <a:extLst>
              <a:ext uri="{FF2B5EF4-FFF2-40B4-BE49-F238E27FC236}">
                <a16:creationId xmlns:a16="http://schemas.microsoft.com/office/drawing/2014/main" id="{E6B510C7-9487-0931-2643-72AF0C6BB88C}"/>
              </a:ext>
            </a:extLst>
          </p:cNvPr>
          <p:cNvSpPr>
            <a:spLocks noGrp="1"/>
          </p:cNvSpPr>
          <p:nvPr>
            <p:ph type="body" sz="quarter" idx="11"/>
          </p:nvPr>
        </p:nvSpPr>
        <p:spPr/>
        <p:txBody>
          <a:bodyPr/>
          <a:lstStyle/>
          <a:p>
            <a:endParaRPr lang="en-US" dirty="0"/>
          </a:p>
        </p:txBody>
      </p:sp>
      <p:sp>
        <p:nvSpPr>
          <p:cNvPr id="7" name="Textfeld 6">
            <a:extLst>
              <a:ext uri="{FF2B5EF4-FFF2-40B4-BE49-F238E27FC236}">
                <a16:creationId xmlns:a16="http://schemas.microsoft.com/office/drawing/2014/main" id="{3AC850BF-3C0A-5197-D543-F1266DBA6676}"/>
              </a:ext>
            </a:extLst>
          </p:cNvPr>
          <p:cNvSpPr txBox="1"/>
          <p:nvPr/>
        </p:nvSpPr>
        <p:spPr>
          <a:xfrm>
            <a:off x="225057" y="873885"/>
            <a:ext cx="6305070" cy="1169551"/>
          </a:xfrm>
          <a:prstGeom prst="rect">
            <a:avLst/>
          </a:prstGeom>
          <a:noFill/>
        </p:spPr>
        <p:txBody>
          <a:bodyPr wrap="square" rtlCol="0">
            <a:spAutoFit/>
          </a:bodyPr>
          <a:lstStyle/>
          <a:p>
            <a:r>
              <a:rPr lang="en-US" sz="1400" i="1" dirty="0"/>
              <a:t>“Impairments in speech naturalness can lead to communication partners perceiving the affected individuals as unhappy, cold, withdrawn, introverted, or bored. These false perceptions can interrupt participation in regular life roles, leading to loss of employment and independence. Thus, impaired speech naturalness can result in social isolation, reduced quality of life, and depression.” </a:t>
            </a:r>
            <a:r>
              <a:rPr lang="en-US" sz="1000" dirty="0"/>
              <a:t>(Stepp &amp; </a:t>
            </a:r>
            <a:r>
              <a:rPr lang="en-US" sz="1000" dirty="0" err="1"/>
              <a:t>Voijtech</a:t>
            </a:r>
            <a:r>
              <a:rPr lang="en-US" sz="1000" dirty="0"/>
              <a:t>, 2019)</a:t>
            </a:r>
          </a:p>
        </p:txBody>
      </p:sp>
      <p:sp>
        <p:nvSpPr>
          <p:cNvPr id="8" name="Textfeld 7">
            <a:extLst>
              <a:ext uri="{FF2B5EF4-FFF2-40B4-BE49-F238E27FC236}">
                <a16:creationId xmlns:a16="http://schemas.microsoft.com/office/drawing/2014/main" id="{E1FCFC14-15CE-9903-25F8-5E5C45003F4F}"/>
              </a:ext>
            </a:extLst>
          </p:cNvPr>
          <p:cNvSpPr txBox="1"/>
          <p:nvPr/>
        </p:nvSpPr>
        <p:spPr>
          <a:xfrm>
            <a:off x="225057" y="4020028"/>
            <a:ext cx="3913251" cy="307777"/>
          </a:xfrm>
          <a:prstGeom prst="rect">
            <a:avLst/>
          </a:prstGeom>
          <a:noFill/>
        </p:spPr>
        <p:txBody>
          <a:bodyPr wrap="none" rtlCol="0">
            <a:spAutoFit/>
          </a:bodyPr>
          <a:lstStyle/>
          <a:p>
            <a:r>
              <a:rPr lang="en-US" sz="1400" i="1" dirty="0"/>
              <a:t>“It is like my toaster is speaking to me.” </a:t>
            </a:r>
            <a:r>
              <a:rPr lang="en-US" sz="1000" dirty="0"/>
              <a:t>(</a:t>
            </a:r>
            <a:r>
              <a:rPr lang="en-US" sz="1000" dirty="0" err="1"/>
              <a:t>Kühne</a:t>
            </a:r>
            <a:r>
              <a:rPr lang="en-US" sz="1000" dirty="0"/>
              <a:t> et al. 2020)</a:t>
            </a:r>
          </a:p>
        </p:txBody>
      </p:sp>
      <p:sp>
        <p:nvSpPr>
          <p:cNvPr id="4" name="Textfeld 3">
            <a:extLst>
              <a:ext uri="{FF2B5EF4-FFF2-40B4-BE49-F238E27FC236}">
                <a16:creationId xmlns:a16="http://schemas.microsoft.com/office/drawing/2014/main" id="{636AC3B3-F6AA-D874-86D4-B7BE7F32BF53}"/>
              </a:ext>
            </a:extLst>
          </p:cNvPr>
          <p:cNvSpPr txBox="1"/>
          <p:nvPr/>
        </p:nvSpPr>
        <p:spPr>
          <a:xfrm>
            <a:off x="210625" y="2219437"/>
            <a:ext cx="6305070" cy="1600438"/>
          </a:xfrm>
          <a:prstGeom prst="rect">
            <a:avLst/>
          </a:prstGeom>
          <a:noFill/>
        </p:spPr>
        <p:txBody>
          <a:bodyPr wrap="square" rtlCol="0">
            <a:spAutoFit/>
          </a:bodyPr>
          <a:lstStyle/>
          <a:p>
            <a:r>
              <a:rPr lang="en-US" sz="1400" i="1" dirty="0"/>
              <a:t>“The growing popularity of speech interfaces goes hand in hand with the creation of synthetic voices that sound ever more human. Previous research has been inconclusive about whether anthropomorphic design features of machines are more likely to be associated with positive user responses or, conversely, with uncanny experiences. To avoid detrimental effects of synthetic voice design, it is therefore crucial to explore what level of human realism human interactors prefer and whether their evaluations may vary across different domains of application.” </a:t>
            </a:r>
            <a:r>
              <a:rPr lang="en-US" sz="1000" dirty="0"/>
              <a:t>(</a:t>
            </a:r>
            <a:r>
              <a:rPr lang="en-US" sz="1000" dirty="0" err="1"/>
              <a:t>Schreibelmayer</a:t>
            </a:r>
            <a:r>
              <a:rPr lang="en-US" sz="1000" dirty="0"/>
              <a:t> &amp; Mara, 2022)</a:t>
            </a:r>
          </a:p>
        </p:txBody>
      </p:sp>
      <p:sp>
        <p:nvSpPr>
          <p:cNvPr id="5" name="Textfeld 4">
            <a:extLst>
              <a:ext uri="{FF2B5EF4-FFF2-40B4-BE49-F238E27FC236}">
                <a16:creationId xmlns:a16="http://schemas.microsoft.com/office/drawing/2014/main" id="{E88A6FB2-397F-F91B-5E45-E163D8A2EEFB}"/>
              </a:ext>
            </a:extLst>
          </p:cNvPr>
          <p:cNvSpPr txBox="1"/>
          <p:nvPr/>
        </p:nvSpPr>
        <p:spPr>
          <a:xfrm>
            <a:off x="1280160" y="1685327"/>
            <a:ext cx="3825240" cy="1751293"/>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chor="ctr">
            <a:noAutofit/>
          </a:bodyPr>
          <a:lstStyle/>
          <a:p>
            <a:pPr algn="ctr"/>
            <a:r>
              <a:rPr lang="en-US" sz="1500" b="1" dirty="0">
                <a:solidFill>
                  <a:schemeClr val="tx1"/>
                </a:solidFill>
              </a:rPr>
              <a:t>My Mission: </a:t>
            </a:r>
          </a:p>
          <a:p>
            <a:pPr algn="ctr"/>
            <a:r>
              <a:rPr lang="en-US" sz="1600" b="1" dirty="0">
                <a:solidFill>
                  <a:schemeClr val="tx1"/>
                </a:solidFill>
              </a:rPr>
              <a:t>A systematic understanding of vocal naturalness</a:t>
            </a:r>
            <a:endParaRPr lang="en-US" sz="1500" b="1" dirty="0">
              <a:solidFill>
                <a:schemeClr val="tx1"/>
              </a:solidFill>
            </a:endParaRPr>
          </a:p>
        </p:txBody>
      </p:sp>
    </p:spTree>
    <p:extLst>
      <p:ext uri="{BB962C8B-B14F-4D97-AF65-F5344CB8AC3E}">
        <p14:creationId xmlns:p14="http://schemas.microsoft.com/office/powerpoint/2010/main" val="201322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Research on naturalness – a systematic literature search</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r>
              <a:rPr lang="de-DE" dirty="0"/>
              <a:t>Voice Naturalness</a:t>
            </a:r>
            <a:endParaRPr lang="en-US" dirty="0"/>
          </a:p>
        </p:txBody>
      </p:sp>
      <p:sp>
        <p:nvSpPr>
          <p:cNvPr id="5" name="Textfeld 4">
            <a:extLst>
              <a:ext uri="{FF2B5EF4-FFF2-40B4-BE49-F238E27FC236}">
                <a16:creationId xmlns:a16="http://schemas.microsoft.com/office/drawing/2014/main" id="{FE9EBD50-C8B5-4399-9F0F-7AD1AE88DD47}"/>
              </a:ext>
            </a:extLst>
          </p:cNvPr>
          <p:cNvSpPr txBox="1"/>
          <p:nvPr/>
        </p:nvSpPr>
        <p:spPr>
          <a:xfrm>
            <a:off x="340096" y="1174586"/>
            <a:ext cx="6305070" cy="2862322"/>
          </a:xfrm>
          <a:prstGeom prst="rect">
            <a:avLst/>
          </a:prstGeom>
          <a:noFill/>
        </p:spPr>
        <p:txBody>
          <a:bodyPr wrap="square" rtlCol="0">
            <a:spAutoFit/>
          </a:bodyPr>
          <a:lstStyle/>
          <a:p>
            <a:pPr marL="285750" indent="-285750">
              <a:buFont typeface="Arial" panose="020B0604020202020204" pitchFamily="34" charset="0"/>
              <a:buChar char="•"/>
            </a:pPr>
            <a:r>
              <a:rPr lang="de-DE" sz="1500" dirty="0"/>
              <a:t>Web </a:t>
            </a:r>
            <a:r>
              <a:rPr lang="de-DE" sz="1500" dirty="0" err="1"/>
              <a:t>of</a:t>
            </a:r>
            <a:r>
              <a:rPr lang="de-DE" sz="1500" dirty="0"/>
              <a:t> Science </a:t>
            </a:r>
            <a:r>
              <a:rPr lang="de-DE" sz="1500" dirty="0" err="1"/>
              <a:t>search</a:t>
            </a:r>
            <a:r>
              <a:rPr lang="de-DE" sz="1500" dirty="0"/>
              <a:t> on 26 April 2023 and 28 May 2024</a:t>
            </a:r>
          </a:p>
          <a:p>
            <a:pPr marL="285750" indent="-285750">
              <a:buFont typeface="Arial" panose="020B0604020202020204" pitchFamily="34" charset="0"/>
              <a:buChar char="•"/>
            </a:pPr>
            <a:r>
              <a:rPr lang="en-US" sz="1500" dirty="0"/>
              <a:t>“naturalness AND voice” and “human-likeness AND voice”</a:t>
            </a:r>
          </a:p>
          <a:p>
            <a:pPr marL="285750" indent="-285750">
              <a:buFont typeface="Arial" panose="020B0604020202020204" pitchFamily="34" charset="0"/>
              <a:buChar char="•"/>
            </a:pPr>
            <a:r>
              <a:rPr lang="en-US" sz="1500" dirty="0"/>
              <a:t>Inclusion </a:t>
            </a:r>
            <a:r>
              <a:rPr lang="en-US" sz="1500" dirty="0" err="1"/>
              <a:t>critaria</a:t>
            </a:r>
            <a:r>
              <a:rPr lang="en-US" sz="1500" dirty="0"/>
              <a:t>: </a:t>
            </a:r>
          </a:p>
          <a:p>
            <a:pPr marL="742950" lvl="1" indent="-285750">
              <a:buFont typeface="Arial" panose="020B0604020202020204" pitchFamily="34" charset="0"/>
              <a:buChar char="•"/>
            </a:pPr>
            <a:r>
              <a:rPr lang="en-US" sz="1500" dirty="0"/>
              <a:t>Published in English</a:t>
            </a:r>
          </a:p>
          <a:p>
            <a:pPr marL="742950" lvl="1" indent="-285750">
              <a:buFont typeface="Arial" panose="020B0604020202020204" pitchFamily="34" charset="0"/>
              <a:buChar char="•"/>
            </a:pPr>
            <a:r>
              <a:rPr lang="en-US" sz="1500" dirty="0"/>
              <a:t>Peer-reviewed journal or conference contribution</a:t>
            </a:r>
          </a:p>
          <a:p>
            <a:pPr marL="742950" lvl="1" indent="-285750">
              <a:buFont typeface="Arial" panose="020B0604020202020204" pitchFamily="34" charset="0"/>
              <a:buChar char="•"/>
            </a:pPr>
            <a:r>
              <a:rPr lang="en-US" sz="1500" dirty="0"/>
              <a:t>Voice naturalness/human-likeness was either measures or manipulated</a:t>
            </a:r>
          </a:p>
          <a:p>
            <a:pPr marL="742950" lvl="1" indent="-285750">
              <a:buFont typeface="Arial" panose="020B0604020202020204" pitchFamily="34" charset="0"/>
              <a:buChar char="•"/>
            </a:pPr>
            <a:r>
              <a:rPr lang="en-US" sz="1500" dirty="0"/>
              <a:t>Quantitative empirical data or integration of these</a:t>
            </a:r>
          </a:p>
          <a:p>
            <a:pPr marL="742950" lvl="1" indent="-285750">
              <a:buFont typeface="Arial" panose="020B0604020202020204" pitchFamily="34" charset="0"/>
              <a:buChar char="•"/>
            </a:pPr>
            <a:r>
              <a:rPr lang="en-US" sz="1500" dirty="0"/>
              <a:t>Spoken utterances only (no singing voices or nonverbal vocalizations)</a:t>
            </a:r>
          </a:p>
          <a:p>
            <a:pPr lvl="1"/>
            <a:endParaRPr lang="en-US" sz="1500" dirty="0"/>
          </a:p>
          <a:p>
            <a:pPr lvl="1"/>
            <a:endParaRPr lang="en-US" sz="1500" dirty="0"/>
          </a:p>
          <a:p>
            <a:pPr lvl="1"/>
            <a:endParaRPr lang="en-US" sz="1500" dirty="0"/>
          </a:p>
          <a:p>
            <a:pPr marL="285750" indent="-285750">
              <a:buFont typeface="Wingdings" panose="05000000000000000000" pitchFamily="2" charset="2"/>
              <a:buChar char="Ø"/>
            </a:pPr>
            <a:r>
              <a:rPr lang="en-US" sz="1500" dirty="0"/>
              <a:t>72 publications</a:t>
            </a:r>
          </a:p>
        </p:txBody>
      </p:sp>
      <p:sp>
        <p:nvSpPr>
          <p:cNvPr id="4" name="Textfeld 3">
            <a:extLst>
              <a:ext uri="{FF2B5EF4-FFF2-40B4-BE49-F238E27FC236}">
                <a16:creationId xmlns:a16="http://schemas.microsoft.com/office/drawing/2014/main" id="{B0CA9FA1-4F69-31DA-9328-042C5649B202}"/>
              </a:ext>
            </a:extLst>
          </p:cNvPr>
          <p:cNvSpPr txBox="1"/>
          <p:nvPr/>
        </p:nvSpPr>
        <p:spPr>
          <a:xfrm>
            <a:off x="3049932" y="4270295"/>
            <a:ext cx="3852337" cy="215444"/>
          </a:xfrm>
          <a:prstGeom prst="rect">
            <a:avLst/>
          </a:prstGeom>
          <a:noFill/>
        </p:spPr>
        <p:txBody>
          <a:bodyPr wrap="none" rtlCol="0">
            <a:spAutoFit/>
          </a:bodyPr>
          <a:lstStyle/>
          <a:p>
            <a:r>
              <a:rPr lang="de-DE" sz="800" dirty="0"/>
              <a:t>[Nussbaum, Frühholz &amp; Schweinberger (2024), </a:t>
            </a:r>
            <a:r>
              <a:rPr lang="de-DE" sz="800" dirty="0" err="1"/>
              <a:t>under</a:t>
            </a:r>
            <a:r>
              <a:rPr lang="de-DE" sz="800" dirty="0"/>
              <a:t> review in </a:t>
            </a:r>
            <a:r>
              <a:rPr lang="de-DE" sz="800" i="1" dirty="0"/>
              <a:t>Trends in </a:t>
            </a:r>
            <a:r>
              <a:rPr lang="de-DE" sz="800" i="1" dirty="0" err="1"/>
              <a:t>Cognitive</a:t>
            </a:r>
            <a:r>
              <a:rPr lang="de-DE" sz="800" i="1" dirty="0"/>
              <a:t> Sciences</a:t>
            </a:r>
            <a:r>
              <a:rPr lang="de-DE" sz="800" dirty="0"/>
              <a:t>]</a:t>
            </a:r>
          </a:p>
        </p:txBody>
      </p:sp>
    </p:spTree>
    <p:extLst>
      <p:ext uri="{BB962C8B-B14F-4D97-AF65-F5344CB8AC3E}">
        <p14:creationId xmlns:p14="http://schemas.microsoft.com/office/powerpoint/2010/main" val="83927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Research on naturalness – overview </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FE9EBD50-C8B5-4399-9F0F-7AD1AE88DD47}"/>
              </a:ext>
            </a:extLst>
          </p:cNvPr>
          <p:cNvSpPr txBox="1"/>
          <p:nvPr/>
        </p:nvSpPr>
        <p:spPr>
          <a:xfrm>
            <a:off x="340096" y="1162478"/>
            <a:ext cx="6305070" cy="2400657"/>
          </a:xfrm>
          <a:prstGeom prst="rect">
            <a:avLst/>
          </a:prstGeom>
          <a:noFill/>
        </p:spPr>
        <p:txBody>
          <a:bodyPr wrap="square" rtlCol="0">
            <a:spAutoFit/>
          </a:bodyPr>
          <a:lstStyle/>
          <a:p>
            <a:pPr marL="285750" indent="-285750">
              <a:buFont typeface="Arial" panose="020B0604020202020204" pitchFamily="34" charset="0"/>
              <a:buChar char="•"/>
            </a:pPr>
            <a:r>
              <a:rPr lang="de-DE" sz="1500" dirty="0" err="1"/>
              <a:t>year</a:t>
            </a:r>
            <a:r>
              <a:rPr lang="de-DE" sz="1500" dirty="0"/>
              <a:t> </a:t>
            </a:r>
            <a:r>
              <a:rPr lang="de-DE" sz="1500" dirty="0" err="1"/>
              <a:t>range</a:t>
            </a:r>
            <a:r>
              <a:rPr lang="de-DE" sz="1500" dirty="0"/>
              <a:t>: 1984 – 2024 (53% </a:t>
            </a:r>
            <a:r>
              <a:rPr lang="de-DE" sz="1500" dirty="0" err="1"/>
              <a:t>published</a:t>
            </a:r>
            <a:r>
              <a:rPr lang="de-DE" sz="1500" dirty="0"/>
              <a:t> in </a:t>
            </a:r>
            <a:r>
              <a:rPr lang="de-DE" sz="1500" dirty="0" err="1"/>
              <a:t>the</a:t>
            </a:r>
            <a:r>
              <a:rPr lang="de-DE" sz="1500" dirty="0"/>
              <a:t> last 5 </a:t>
            </a:r>
            <a:r>
              <a:rPr lang="de-DE" sz="1500" dirty="0" err="1"/>
              <a:t>years</a:t>
            </a:r>
            <a:r>
              <a:rPr lang="de-DE" sz="1500" dirty="0"/>
              <a:t>)</a:t>
            </a:r>
          </a:p>
          <a:p>
            <a:pPr marL="285750" indent="-285750">
              <a:buFont typeface="Arial" panose="020B0604020202020204" pitchFamily="34" charset="0"/>
              <a:buChar char="•"/>
            </a:pPr>
            <a:r>
              <a:rPr lang="en-US" sz="1500" dirty="0"/>
              <a:t>67 report empirical data (of these 48 rating data)</a:t>
            </a:r>
          </a:p>
          <a:p>
            <a:pPr marL="285750" indent="-285750">
              <a:buFont typeface="Arial" panose="020B0604020202020204" pitchFamily="34" charset="0"/>
              <a:buChar char="•"/>
            </a:pPr>
            <a:r>
              <a:rPr lang="en-US" sz="1500" dirty="0"/>
              <a:t>2 literature reviews</a:t>
            </a:r>
          </a:p>
          <a:p>
            <a:pPr marL="285750" indent="-285750">
              <a:buFont typeface="Arial" panose="020B0604020202020204" pitchFamily="34" charset="0"/>
              <a:buChar char="•"/>
            </a:pPr>
            <a:r>
              <a:rPr lang="en-US" sz="1500" dirty="0"/>
              <a:t>3 using neurophysiological measures (EEG, </a:t>
            </a:r>
            <a:r>
              <a:rPr lang="en-US" sz="1500" dirty="0" err="1"/>
              <a:t>fNIRS</a:t>
            </a:r>
            <a:r>
              <a:rPr lang="en-US" sz="1500" dirty="0"/>
              <a:t>)</a:t>
            </a:r>
          </a:p>
          <a:p>
            <a:pPr marL="285750" indent="-285750">
              <a:buFont typeface="Arial" panose="020B0604020202020204" pitchFamily="34" charset="0"/>
              <a:buChar char="•"/>
            </a:pPr>
            <a:r>
              <a:rPr lang="en-US" sz="1500" dirty="0"/>
              <a:t>Voice categories: </a:t>
            </a:r>
          </a:p>
          <a:p>
            <a:pPr marL="742950" lvl="1" indent="-285750">
              <a:buFont typeface="Arial" panose="020B0604020202020204" pitchFamily="34" charset="0"/>
              <a:buChar char="•"/>
            </a:pPr>
            <a:r>
              <a:rPr lang="en-US" sz="1500" dirty="0"/>
              <a:t>33 synthetic</a:t>
            </a:r>
          </a:p>
          <a:p>
            <a:pPr marL="742950" lvl="1" indent="-285750">
              <a:buFont typeface="Arial" panose="020B0604020202020204" pitchFamily="34" charset="0"/>
              <a:buChar char="•"/>
            </a:pPr>
            <a:r>
              <a:rPr lang="en-US" sz="1500" dirty="0"/>
              <a:t>18 human-pathological</a:t>
            </a:r>
          </a:p>
          <a:p>
            <a:pPr marL="742950" lvl="1" indent="-285750">
              <a:buFont typeface="Arial" panose="020B0604020202020204" pitchFamily="34" charset="0"/>
              <a:buChar char="•"/>
            </a:pPr>
            <a:r>
              <a:rPr lang="en-US" sz="1500" dirty="0"/>
              <a:t> 6 human-manipulated</a:t>
            </a:r>
          </a:p>
          <a:p>
            <a:pPr marL="742950" lvl="1" indent="-285750">
              <a:buFont typeface="Arial" panose="020B0604020202020204" pitchFamily="34" charset="0"/>
              <a:buChar char="•"/>
            </a:pPr>
            <a:r>
              <a:rPr lang="en-US" sz="1500" dirty="0"/>
              <a:t>5 healthy human voices</a:t>
            </a:r>
          </a:p>
          <a:p>
            <a:pPr marL="742950" lvl="1" indent="-285750">
              <a:buFont typeface="Arial" panose="020B0604020202020204" pitchFamily="34" charset="0"/>
              <a:buChar char="•"/>
            </a:pPr>
            <a:r>
              <a:rPr lang="en-US" sz="1500" dirty="0"/>
              <a:t>10 used more than one of these voice categories</a:t>
            </a:r>
          </a:p>
        </p:txBody>
      </p:sp>
      <p:sp>
        <p:nvSpPr>
          <p:cNvPr id="4" name="Textfeld 3">
            <a:extLst>
              <a:ext uri="{FF2B5EF4-FFF2-40B4-BE49-F238E27FC236}">
                <a16:creationId xmlns:a16="http://schemas.microsoft.com/office/drawing/2014/main" id="{53D8BDDB-CA7E-4524-5CDF-3A7BBED63C76}"/>
              </a:ext>
            </a:extLst>
          </p:cNvPr>
          <p:cNvSpPr txBox="1"/>
          <p:nvPr/>
        </p:nvSpPr>
        <p:spPr>
          <a:xfrm>
            <a:off x="3049932" y="4270295"/>
            <a:ext cx="3852337" cy="215444"/>
          </a:xfrm>
          <a:prstGeom prst="rect">
            <a:avLst/>
          </a:prstGeom>
          <a:noFill/>
        </p:spPr>
        <p:txBody>
          <a:bodyPr wrap="none" rtlCol="0">
            <a:spAutoFit/>
          </a:bodyPr>
          <a:lstStyle/>
          <a:p>
            <a:r>
              <a:rPr lang="de-DE" sz="800" dirty="0"/>
              <a:t>[Nussbaum, Frühholz &amp; Schweinberger (2024), </a:t>
            </a:r>
            <a:r>
              <a:rPr lang="de-DE" sz="800" dirty="0" err="1"/>
              <a:t>under</a:t>
            </a:r>
            <a:r>
              <a:rPr lang="de-DE" sz="800" dirty="0"/>
              <a:t> review in </a:t>
            </a:r>
            <a:r>
              <a:rPr lang="de-DE" sz="800" i="1" dirty="0"/>
              <a:t>Trends in </a:t>
            </a:r>
            <a:r>
              <a:rPr lang="de-DE" sz="800" i="1" dirty="0" err="1"/>
              <a:t>Cognitive</a:t>
            </a:r>
            <a:r>
              <a:rPr lang="de-DE" sz="800" i="1" dirty="0"/>
              <a:t> Sciences</a:t>
            </a:r>
            <a:r>
              <a:rPr lang="de-DE" sz="800" dirty="0"/>
              <a:t>]</a:t>
            </a:r>
          </a:p>
        </p:txBody>
      </p:sp>
    </p:spTree>
    <p:extLst>
      <p:ext uri="{BB962C8B-B14F-4D97-AF65-F5344CB8AC3E}">
        <p14:creationId xmlns:p14="http://schemas.microsoft.com/office/powerpoint/2010/main" val="22409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Current problems in voice naturalness research</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FE9EBD50-C8B5-4399-9F0F-7AD1AE88DD47}"/>
              </a:ext>
            </a:extLst>
          </p:cNvPr>
          <p:cNvSpPr txBox="1"/>
          <p:nvPr/>
        </p:nvSpPr>
        <p:spPr>
          <a:xfrm>
            <a:off x="340096" y="1081955"/>
            <a:ext cx="5589003" cy="1477328"/>
          </a:xfrm>
          <a:prstGeom prst="rect">
            <a:avLst/>
          </a:prstGeom>
          <a:noFill/>
        </p:spPr>
        <p:txBody>
          <a:bodyPr wrap="square" rtlCol="0">
            <a:spAutoFit/>
          </a:bodyPr>
          <a:lstStyle/>
          <a:p>
            <a:endParaRPr lang="en-US" dirty="0"/>
          </a:p>
          <a:p>
            <a:pPr marL="342900" indent="-342900">
              <a:buFont typeface="+mj-lt"/>
              <a:buAutoNum type="arabicParenBoth"/>
            </a:pPr>
            <a:r>
              <a:rPr lang="en-US" dirty="0"/>
              <a:t>Conceptual </a:t>
            </a:r>
            <a:r>
              <a:rPr lang="en-US" dirty="0" err="1"/>
              <a:t>underspecification</a:t>
            </a:r>
            <a:endParaRPr lang="en-US" dirty="0"/>
          </a:p>
          <a:p>
            <a:pPr marL="342900" indent="-342900">
              <a:buFont typeface="+mj-lt"/>
              <a:buAutoNum type="arabicParenBoth"/>
            </a:pPr>
            <a:r>
              <a:rPr lang="en-US" dirty="0"/>
              <a:t>Inconsistent operationalization</a:t>
            </a:r>
          </a:p>
          <a:p>
            <a:pPr marL="342900" indent="-342900">
              <a:buFont typeface="+mj-lt"/>
              <a:buAutoNum type="arabicParenBoth"/>
            </a:pPr>
            <a:r>
              <a:rPr lang="en-US" dirty="0"/>
              <a:t>Lack of exchange between different research domains</a:t>
            </a:r>
          </a:p>
          <a:p>
            <a:pPr marL="342900" indent="-342900">
              <a:buFont typeface="+mj-lt"/>
              <a:buAutoNum type="arabicParenBoth"/>
            </a:pPr>
            <a:r>
              <a:rPr lang="en-US" dirty="0"/>
              <a:t>Insufficient anchoring in voice perception theory</a:t>
            </a:r>
          </a:p>
        </p:txBody>
      </p:sp>
      <p:sp>
        <p:nvSpPr>
          <p:cNvPr id="7" name="Textfeld 6">
            <a:extLst>
              <a:ext uri="{FF2B5EF4-FFF2-40B4-BE49-F238E27FC236}">
                <a16:creationId xmlns:a16="http://schemas.microsoft.com/office/drawing/2014/main" id="{FB679B32-2DB3-47F3-933C-58368046F449}"/>
              </a:ext>
            </a:extLst>
          </p:cNvPr>
          <p:cNvSpPr txBox="1"/>
          <p:nvPr/>
        </p:nvSpPr>
        <p:spPr>
          <a:xfrm>
            <a:off x="340096" y="3251788"/>
            <a:ext cx="6305070" cy="954107"/>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Precluded a systematic understanding of vocal naturalness</a:t>
            </a:r>
          </a:p>
          <a:p>
            <a:pPr marL="285750" indent="-285750">
              <a:buFont typeface="Wingdings" panose="05000000000000000000" pitchFamily="2" charset="2"/>
              <a:buChar char="Ø"/>
            </a:pPr>
            <a:r>
              <a:rPr lang="en-US" sz="1400" dirty="0"/>
              <a:t>Impeded the visibility of this research to a wider readership</a:t>
            </a:r>
          </a:p>
          <a:p>
            <a:pPr marL="285750" indent="-285750">
              <a:buFont typeface="Wingdings" panose="05000000000000000000" pitchFamily="2" charset="2"/>
              <a:buChar char="Ø"/>
            </a:pPr>
            <a:r>
              <a:rPr lang="en-US" sz="1400" dirty="0"/>
              <a:t>Has kept us from asking some crucial research questions</a:t>
            </a:r>
          </a:p>
          <a:p>
            <a:pPr marL="285750" indent="-285750">
              <a:buFont typeface="Wingdings" panose="05000000000000000000" pitchFamily="2" charset="2"/>
              <a:buChar char="Ø"/>
            </a:pPr>
            <a:r>
              <a:rPr lang="en-US" sz="1400" dirty="0"/>
              <a:t>Has led to a divergence between theory and practice</a:t>
            </a:r>
          </a:p>
        </p:txBody>
      </p:sp>
      <p:sp>
        <p:nvSpPr>
          <p:cNvPr id="4" name="Textfeld 3">
            <a:extLst>
              <a:ext uri="{FF2B5EF4-FFF2-40B4-BE49-F238E27FC236}">
                <a16:creationId xmlns:a16="http://schemas.microsoft.com/office/drawing/2014/main" id="{04FA2897-5D88-D4E7-D37C-6777C48D52E2}"/>
              </a:ext>
            </a:extLst>
          </p:cNvPr>
          <p:cNvSpPr txBox="1"/>
          <p:nvPr/>
        </p:nvSpPr>
        <p:spPr>
          <a:xfrm>
            <a:off x="3049932" y="4270295"/>
            <a:ext cx="3852337" cy="215444"/>
          </a:xfrm>
          <a:prstGeom prst="rect">
            <a:avLst/>
          </a:prstGeom>
          <a:noFill/>
        </p:spPr>
        <p:txBody>
          <a:bodyPr wrap="none" rtlCol="0">
            <a:spAutoFit/>
          </a:bodyPr>
          <a:lstStyle/>
          <a:p>
            <a:r>
              <a:rPr lang="de-DE" sz="800" dirty="0"/>
              <a:t>[Nussbaum, Frühholz &amp; Schweinberger (2024), </a:t>
            </a:r>
            <a:r>
              <a:rPr lang="de-DE" sz="800" dirty="0" err="1"/>
              <a:t>under</a:t>
            </a:r>
            <a:r>
              <a:rPr lang="de-DE" sz="800" dirty="0"/>
              <a:t> review in </a:t>
            </a:r>
            <a:r>
              <a:rPr lang="de-DE" sz="800" i="1" dirty="0"/>
              <a:t>Trends in </a:t>
            </a:r>
            <a:r>
              <a:rPr lang="de-DE" sz="800" i="1" dirty="0" err="1"/>
              <a:t>Cognitive</a:t>
            </a:r>
            <a:r>
              <a:rPr lang="de-DE" sz="800" i="1" dirty="0"/>
              <a:t> Sciences</a:t>
            </a:r>
            <a:r>
              <a:rPr lang="de-DE" sz="800" dirty="0"/>
              <a:t>]</a:t>
            </a:r>
          </a:p>
        </p:txBody>
      </p:sp>
    </p:spTree>
    <p:extLst>
      <p:ext uri="{BB962C8B-B14F-4D97-AF65-F5344CB8AC3E}">
        <p14:creationId xmlns:p14="http://schemas.microsoft.com/office/powerpoint/2010/main" val="243940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2" y="3033280"/>
            <a:ext cx="5736378"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58454"/>
            <a:ext cx="4621169" cy="530915"/>
          </a:xfrm>
          <a:prstGeom prst="rect">
            <a:avLst/>
          </a:prstGeom>
          <a:noFill/>
        </p:spPr>
        <p:txBody>
          <a:bodyPr wrap="square" lIns="0" tIns="0" rIns="0" bIns="0" rtlCol="0">
            <a:noAutofit/>
          </a:bodyPr>
          <a:lstStyle/>
          <a:p>
            <a:r>
              <a:rPr lang="en-US" sz="1600" dirty="0"/>
              <a:t>Towards a concise framework for voice naturalness</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592306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Defining voice naturalness – quite a challenge</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9" name="Textfeld 8">
            <a:extLst>
              <a:ext uri="{FF2B5EF4-FFF2-40B4-BE49-F238E27FC236}">
                <a16:creationId xmlns:a16="http://schemas.microsoft.com/office/drawing/2014/main" id="{D08ACB67-026D-EBC8-8AB2-4E6B39AD810F}"/>
              </a:ext>
            </a:extLst>
          </p:cNvPr>
          <p:cNvSpPr txBox="1"/>
          <p:nvPr/>
        </p:nvSpPr>
        <p:spPr>
          <a:xfrm>
            <a:off x="274427" y="1588908"/>
            <a:ext cx="3077463" cy="600164"/>
          </a:xfrm>
          <a:prstGeom prst="rect">
            <a:avLst/>
          </a:prstGeom>
          <a:noFill/>
        </p:spPr>
        <p:txBody>
          <a:bodyPr wrap="square" rtlCol="0">
            <a:spAutoFit/>
          </a:bodyPr>
          <a:lstStyle/>
          <a:p>
            <a:r>
              <a:rPr lang="en-US" sz="1100" dirty="0"/>
              <a:t>“</a:t>
            </a:r>
            <a:r>
              <a:rPr lang="en-US" sz="1100" i="1" dirty="0"/>
              <a:t>Naturalness was defined as conforming to the listener’s standards of rate, rhythm, intonation, and stress patterning  […] </a:t>
            </a:r>
            <a:r>
              <a:rPr lang="en-US" sz="1100" dirty="0"/>
              <a:t>” </a:t>
            </a:r>
            <a:r>
              <a:rPr lang="en-US" sz="1050" dirty="0"/>
              <a:t>[e.g. </a:t>
            </a:r>
            <a:r>
              <a:rPr lang="en-US" sz="1050" dirty="0" err="1"/>
              <a:t>Yorkston</a:t>
            </a:r>
            <a:r>
              <a:rPr lang="en-US" sz="1050" dirty="0"/>
              <a:t> et al. 1990]</a:t>
            </a:r>
          </a:p>
        </p:txBody>
      </p:sp>
      <p:sp>
        <p:nvSpPr>
          <p:cNvPr id="10" name="Textfeld 9">
            <a:extLst>
              <a:ext uri="{FF2B5EF4-FFF2-40B4-BE49-F238E27FC236}">
                <a16:creationId xmlns:a16="http://schemas.microsoft.com/office/drawing/2014/main" id="{9552677B-1333-4535-7959-925D7CC1074B}"/>
              </a:ext>
            </a:extLst>
          </p:cNvPr>
          <p:cNvSpPr txBox="1"/>
          <p:nvPr/>
        </p:nvSpPr>
        <p:spPr>
          <a:xfrm>
            <a:off x="3624278" y="1611991"/>
            <a:ext cx="2707141" cy="592470"/>
          </a:xfrm>
          <a:prstGeom prst="rect">
            <a:avLst/>
          </a:prstGeom>
          <a:noFill/>
        </p:spPr>
        <p:txBody>
          <a:bodyPr wrap="square" rtlCol="0">
            <a:spAutoFit/>
          </a:bodyPr>
          <a:lstStyle/>
          <a:p>
            <a:pPr algn="r"/>
            <a:r>
              <a:rPr lang="en-US" sz="1100" i="1" dirty="0"/>
              <a:t>“Natural speech is the speech most closely perceived as a human voice</a:t>
            </a:r>
            <a:r>
              <a:rPr lang="en-US" sz="1100" dirty="0"/>
              <a:t>“ </a:t>
            </a:r>
            <a:r>
              <a:rPr lang="en-US" sz="1050" dirty="0"/>
              <a:t>[e.g. </a:t>
            </a:r>
            <a:r>
              <a:rPr lang="en-US" sz="1050" dirty="0" err="1"/>
              <a:t>Mawalim</a:t>
            </a:r>
            <a:r>
              <a:rPr lang="en-US" sz="1050" dirty="0"/>
              <a:t> et al. 2022</a:t>
            </a:r>
            <a:r>
              <a:rPr lang="en-US" sz="1050" dirty="0">
                <a:solidFill>
                  <a:srgbClr val="5B0503"/>
                </a:solidFill>
              </a:rPr>
              <a:t>]</a:t>
            </a:r>
          </a:p>
        </p:txBody>
      </p:sp>
      <p:sp>
        <p:nvSpPr>
          <p:cNvPr id="11" name="Textfeld 10">
            <a:extLst>
              <a:ext uri="{FF2B5EF4-FFF2-40B4-BE49-F238E27FC236}">
                <a16:creationId xmlns:a16="http://schemas.microsoft.com/office/drawing/2014/main" id="{26E25E04-CADB-97A4-395B-8DE82AEBF89D}"/>
              </a:ext>
            </a:extLst>
          </p:cNvPr>
          <p:cNvSpPr txBox="1"/>
          <p:nvPr/>
        </p:nvSpPr>
        <p:spPr>
          <a:xfrm>
            <a:off x="508848" y="2348283"/>
            <a:ext cx="5880538" cy="523220"/>
          </a:xfrm>
          <a:prstGeom prst="rect">
            <a:avLst/>
          </a:prstGeom>
          <a:noFill/>
        </p:spPr>
        <p:txBody>
          <a:bodyPr wrap="square" rtlCol="0">
            <a:spAutoFit/>
          </a:bodyPr>
          <a:lstStyle/>
          <a:p>
            <a:r>
              <a:rPr lang="en-US" sz="1400" i="1" dirty="0">
                <a:solidFill>
                  <a:srgbClr val="002F5D"/>
                </a:solidFill>
              </a:rPr>
              <a:t>"By naturalness, we understand the voice stimulus to be perceived as a </a:t>
            </a:r>
            <a:r>
              <a:rPr lang="en-US" sz="1400" b="1" i="1" dirty="0">
                <a:solidFill>
                  <a:srgbClr val="002F5D"/>
                </a:solidFill>
              </a:rPr>
              <a:t>plausible outcome of the human speech production system</a:t>
            </a:r>
            <a:r>
              <a:rPr lang="en-US" sz="1400" i="1" dirty="0">
                <a:solidFill>
                  <a:srgbClr val="002F5D"/>
                </a:solidFill>
              </a:rPr>
              <a:t>.</a:t>
            </a:r>
            <a:r>
              <a:rPr lang="en-US" sz="1400" dirty="0">
                <a:solidFill>
                  <a:srgbClr val="002F5D"/>
                </a:solidFill>
              </a:rPr>
              <a:t>“ </a:t>
            </a:r>
            <a:r>
              <a:rPr lang="en-US" sz="900" dirty="0">
                <a:solidFill>
                  <a:srgbClr val="002F5D"/>
                </a:solidFill>
              </a:rPr>
              <a:t>[Nussbaum et al. 2023]</a:t>
            </a:r>
          </a:p>
        </p:txBody>
      </p:sp>
      <p:sp>
        <p:nvSpPr>
          <p:cNvPr id="5" name="Textfeld 4">
            <a:extLst>
              <a:ext uri="{FF2B5EF4-FFF2-40B4-BE49-F238E27FC236}">
                <a16:creationId xmlns:a16="http://schemas.microsoft.com/office/drawing/2014/main" id="{810C9051-54CA-CFC4-75B7-3B116679F7E0}"/>
              </a:ext>
            </a:extLst>
          </p:cNvPr>
          <p:cNvSpPr txBox="1"/>
          <p:nvPr/>
        </p:nvSpPr>
        <p:spPr>
          <a:xfrm>
            <a:off x="340096" y="3467028"/>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pPr marL="285750" indent="-285750">
              <a:buFont typeface="Wingdings" panose="05000000000000000000" pitchFamily="2" charset="2"/>
              <a:buChar char="Ø"/>
            </a:pPr>
            <a:r>
              <a:rPr lang="en-US" sz="1600" dirty="0"/>
              <a:t>only 32 publications provide an explicit definition</a:t>
            </a:r>
          </a:p>
        </p:txBody>
      </p:sp>
      <p:sp>
        <p:nvSpPr>
          <p:cNvPr id="4" name="Textfeld 3">
            <a:extLst>
              <a:ext uri="{FF2B5EF4-FFF2-40B4-BE49-F238E27FC236}">
                <a16:creationId xmlns:a16="http://schemas.microsoft.com/office/drawing/2014/main" id="{33CBDC5C-A6BB-3A1C-45DA-9539AF92C04F}"/>
              </a:ext>
            </a:extLst>
          </p:cNvPr>
          <p:cNvSpPr txBox="1"/>
          <p:nvPr/>
        </p:nvSpPr>
        <p:spPr>
          <a:xfrm>
            <a:off x="3049932" y="4270295"/>
            <a:ext cx="3852337" cy="215444"/>
          </a:xfrm>
          <a:prstGeom prst="rect">
            <a:avLst/>
          </a:prstGeom>
          <a:noFill/>
        </p:spPr>
        <p:txBody>
          <a:bodyPr wrap="none" rtlCol="0">
            <a:spAutoFit/>
          </a:bodyPr>
          <a:lstStyle/>
          <a:p>
            <a:r>
              <a:rPr lang="de-DE" sz="800" dirty="0"/>
              <a:t>[Nussbaum, Frühholz &amp; Schweinberger (2024), </a:t>
            </a:r>
            <a:r>
              <a:rPr lang="de-DE" sz="800" dirty="0" err="1"/>
              <a:t>under</a:t>
            </a:r>
            <a:r>
              <a:rPr lang="de-DE" sz="800" dirty="0"/>
              <a:t> review in </a:t>
            </a:r>
            <a:r>
              <a:rPr lang="de-DE" sz="800" i="1" dirty="0"/>
              <a:t>Trends in </a:t>
            </a:r>
            <a:r>
              <a:rPr lang="de-DE" sz="800" i="1" dirty="0" err="1"/>
              <a:t>Cognitive</a:t>
            </a:r>
            <a:r>
              <a:rPr lang="de-DE" sz="800" i="1" dirty="0"/>
              <a:t> Sciences</a:t>
            </a:r>
            <a:r>
              <a:rPr lang="de-DE" sz="800" dirty="0"/>
              <a:t>]</a:t>
            </a:r>
          </a:p>
        </p:txBody>
      </p:sp>
    </p:spTree>
    <p:extLst>
      <p:ext uri="{BB962C8B-B14F-4D97-AF65-F5344CB8AC3E}">
        <p14:creationId xmlns:p14="http://schemas.microsoft.com/office/powerpoint/2010/main" val="126700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5" grpId="0" animBg="1"/>
    </p:bldLst>
  </p:timing>
</p:sld>
</file>

<file path=ppt/theme/theme1.xml><?xml version="1.0" encoding="utf-8"?>
<a:theme xmlns:a="http://schemas.openxmlformats.org/drawingml/2006/main" name="Universität Jena Blau">
  <a:themeElements>
    <a:clrScheme name="Universität">
      <a:dk1>
        <a:srgbClr val="002F5D"/>
      </a:dk1>
      <a:lt1>
        <a:srgbClr val="FFFFFF"/>
      </a:lt1>
      <a:dk2>
        <a:srgbClr val="002F5D"/>
      </a:dk2>
      <a:lt2>
        <a:srgbClr val="FFFFFF"/>
      </a:lt2>
      <a:accent1>
        <a:srgbClr val="AE9A63"/>
      </a:accent1>
      <a:accent2>
        <a:srgbClr val="7682A5"/>
      </a:accent2>
      <a:accent3>
        <a:srgbClr val="8E98B7"/>
      </a:accent3>
      <a:accent4>
        <a:srgbClr val="FFFFFF"/>
      </a:accent4>
      <a:accent5>
        <a:srgbClr val="FFFFFF"/>
      </a:accent5>
      <a:accent6>
        <a:srgbClr val="FFFFFF"/>
      </a:accent6>
      <a:hlink>
        <a:srgbClr val="7682A5"/>
      </a:hlink>
      <a:folHlink>
        <a:srgbClr val="A8AFC8"/>
      </a:folHlink>
    </a:clrScheme>
    <a:fontScheme name="Universität">
      <a:majorFont>
        <a:latin typeface="Palatino nova Medium"/>
        <a:ea typeface=""/>
        <a:cs typeface=""/>
      </a:majorFont>
      <a:minorFont>
        <a:latin typeface="Roboto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1582</Words>
  <Application>Microsoft Office PowerPoint</Application>
  <PresentationFormat>Benutzerdefiniert</PresentationFormat>
  <Paragraphs>210</Paragraphs>
  <Slides>22</Slides>
  <Notes>22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22</vt:i4>
      </vt:variant>
    </vt:vector>
  </HeadingPairs>
  <TitlesOfParts>
    <vt:vector size="29" baseType="lpstr">
      <vt:lpstr>Roboto Condensed</vt:lpstr>
      <vt:lpstr>Wingdings</vt:lpstr>
      <vt:lpstr>Palatino Linotype</vt:lpstr>
      <vt:lpstr>CharterBT-Roman</vt:lpstr>
      <vt:lpstr>Arial</vt:lpstr>
      <vt:lpstr>Calibri</vt:lpstr>
      <vt:lpstr>Universität Jena Blau</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FSU Jena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Liana Franke</dc:creator>
  <cp:lastModifiedBy>christine.nussbaum</cp:lastModifiedBy>
  <cp:revision>873</cp:revision>
  <cp:lastPrinted>2017-04-12T09:06:57Z</cp:lastPrinted>
  <dcterms:created xsi:type="dcterms:W3CDTF">2017-03-23T10:34:48Z</dcterms:created>
  <dcterms:modified xsi:type="dcterms:W3CDTF">2024-08-27T16:24:59Z</dcterms:modified>
</cp:coreProperties>
</file>