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2" r:id="rId6"/>
    <p:sldId id="259" r:id="rId7"/>
    <p:sldId id="260"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3/10/2025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3/10/2025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3/10/2025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2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Font typeface="Arial" panose="020B0604020202020204" pitchFamily="34" charset="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b="1" dirty="0"/>
          </a:p>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20476"/>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27048"/>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04512"/>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44293"/>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19422"/>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19422"/>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20476"/>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55828"/>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74326"/>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34048"/>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34048"/>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mit Pfeil 4">
            <a:extLst>
              <a:ext uri="{FF2B5EF4-FFF2-40B4-BE49-F238E27FC236}">
                <a16:creationId xmlns:a16="http://schemas.microsoft.com/office/drawing/2014/main" id="{E1DDB5BA-8981-73AC-3F6F-49D051532103}"/>
              </a:ext>
            </a:extLst>
          </p:cNvPr>
          <p:cNvCxnSpPr>
            <a:cxnSpLocks/>
          </p:cNvCxnSpPr>
          <p:nvPr/>
        </p:nvCxnSpPr>
        <p:spPr>
          <a:xfrm flipV="1">
            <a:off x="2164494" y="1936928"/>
            <a:ext cx="0" cy="269712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Gerade Verbindung mit Pfeil 5">
            <a:extLst>
              <a:ext uri="{FF2B5EF4-FFF2-40B4-BE49-F238E27FC236}">
                <a16:creationId xmlns:a16="http://schemas.microsoft.com/office/drawing/2014/main" id="{48FDCB20-AC9C-3CE7-B43C-521ED5113EAD}"/>
              </a:ext>
            </a:extLst>
          </p:cNvPr>
          <p:cNvCxnSpPr>
            <a:cxnSpLocks/>
          </p:cNvCxnSpPr>
          <p:nvPr/>
        </p:nvCxnSpPr>
        <p:spPr>
          <a:xfrm>
            <a:off x="2164494" y="4634048"/>
            <a:ext cx="3844199"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Freihandform 35">
            <a:extLst>
              <a:ext uri="{FF2B5EF4-FFF2-40B4-BE49-F238E27FC236}">
                <a16:creationId xmlns:a16="http://schemas.microsoft.com/office/drawing/2014/main" id="{923006A1-9E05-6771-2407-7BCB52316B9C}"/>
              </a:ext>
            </a:extLst>
          </p:cNvPr>
          <p:cNvSpPr/>
          <p:nvPr/>
        </p:nvSpPr>
        <p:spPr>
          <a:xfrm>
            <a:off x="2862009" y="2200716"/>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8" name="Freihandform 14">
            <a:extLst>
              <a:ext uri="{FF2B5EF4-FFF2-40B4-BE49-F238E27FC236}">
                <a16:creationId xmlns:a16="http://schemas.microsoft.com/office/drawing/2014/main" id="{6E48F54E-7D5E-83AB-2AD4-9882C21AA247}"/>
              </a:ext>
            </a:extLst>
          </p:cNvPr>
          <p:cNvSpPr/>
          <p:nvPr/>
        </p:nvSpPr>
        <p:spPr>
          <a:xfrm>
            <a:off x="3377176" y="2252222"/>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w="28575"/>
        </p:spPr>
        <p:style>
          <a:lnRef idx="2">
            <a:schemeClr val="accent2"/>
          </a:lnRef>
          <a:fillRef idx="0">
            <a:schemeClr val="accent2"/>
          </a:fillRef>
          <a:effectRef idx="1">
            <a:schemeClr val="accent2"/>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9" name="Freihandform 15">
            <a:extLst>
              <a:ext uri="{FF2B5EF4-FFF2-40B4-BE49-F238E27FC236}">
                <a16:creationId xmlns:a16="http://schemas.microsoft.com/office/drawing/2014/main" id="{08CCC3EC-5921-C7AF-1A52-97AA4FDBFC1A}"/>
              </a:ext>
            </a:extLst>
          </p:cNvPr>
          <p:cNvSpPr/>
          <p:nvPr/>
        </p:nvSpPr>
        <p:spPr>
          <a:xfrm>
            <a:off x="2319702" y="2208063"/>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00F13A55-DF6D-93F2-98A5-82BDA68B7ACC}"/>
              </a:ext>
            </a:extLst>
          </p:cNvPr>
          <p:cNvCxnSpPr>
            <a:cxnSpLocks/>
          </p:cNvCxnSpPr>
          <p:nvPr/>
        </p:nvCxnSpPr>
        <p:spPr>
          <a:xfrm rot="2700000">
            <a:off x="4278678" y="3494559"/>
            <a:ext cx="285839"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2F52626F-0A86-163D-6B66-CCB003677FB7}"/>
              </a:ext>
            </a:extLst>
          </p:cNvPr>
          <p:cNvSpPr txBox="1"/>
          <p:nvPr/>
        </p:nvSpPr>
        <p:spPr>
          <a:xfrm>
            <a:off x="3005752" y="4890719"/>
            <a:ext cx="2161682" cy="307777"/>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Voice </a:t>
            </a:r>
            <a:r>
              <a:rPr lang="de-DE" sz="1400" dirty="0" err="1">
                <a:latin typeface="Calibri" panose="020F0502020204030204" pitchFamily="34" charset="0"/>
                <a:ea typeface="Calibri" panose="020F0502020204030204" pitchFamily="34" charset="0"/>
                <a:cs typeface="Calibri" panose="020F0502020204030204" pitchFamily="34" charset="0"/>
              </a:rPr>
              <a:t>morphing</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continuum</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feld 12">
            <a:extLst>
              <a:ext uri="{FF2B5EF4-FFF2-40B4-BE49-F238E27FC236}">
                <a16:creationId xmlns:a16="http://schemas.microsoft.com/office/drawing/2014/main" id="{89556AD0-4101-056F-AFAA-04EB968FC7C5}"/>
              </a:ext>
            </a:extLst>
          </p:cNvPr>
          <p:cNvSpPr txBox="1"/>
          <p:nvPr/>
        </p:nvSpPr>
        <p:spPr>
          <a:xfrm>
            <a:off x="2077187" y="4610364"/>
            <a:ext cx="1211852" cy="307777"/>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100% Human</a:t>
            </a:r>
          </a:p>
        </p:txBody>
      </p:sp>
      <p:sp>
        <p:nvSpPr>
          <p:cNvPr id="15" name="Textfeld 14">
            <a:extLst>
              <a:ext uri="{FF2B5EF4-FFF2-40B4-BE49-F238E27FC236}">
                <a16:creationId xmlns:a16="http://schemas.microsoft.com/office/drawing/2014/main" id="{7B07630A-77E9-959C-1906-723F2A925041}"/>
              </a:ext>
            </a:extLst>
          </p:cNvPr>
          <p:cNvSpPr txBox="1"/>
          <p:nvPr/>
        </p:nvSpPr>
        <p:spPr>
          <a:xfrm>
            <a:off x="4865105" y="4639531"/>
            <a:ext cx="1431456" cy="307777"/>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100% </a:t>
            </a:r>
            <a:r>
              <a:rPr lang="de-DE" sz="1400" dirty="0" err="1">
                <a:latin typeface="Calibri" panose="020F0502020204030204" pitchFamily="34" charset="0"/>
                <a:ea typeface="Calibri" panose="020F0502020204030204" pitchFamily="34" charset="0"/>
                <a:cs typeface="Calibri" panose="020F0502020204030204" pitchFamily="34" charset="0"/>
              </a:rPr>
              <a:t>Synthetic</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feld 15">
            <a:extLst>
              <a:ext uri="{FF2B5EF4-FFF2-40B4-BE49-F238E27FC236}">
                <a16:creationId xmlns:a16="http://schemas.microsoft.com/office/drawing/2014/main" id="{0087CB5D-ACE7-11A9-349A-49E4E4109D50}"/>
              </a:ext>
            </a:extLst>
          </p:cNvPr>
          <p:cNvSpPr txBox="1"/>
          <p:nvPr/>
        </p:nvSpPr>
        <p:spPr>
          <a:xfrm>
            <a:off x="855804" y="4135502"/>
            <a:ext cx="1375761"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a:latin typeface="Calibri" panose="020F0502020204030204" pitchFamily="34" charset="0"/>
                <a:ea typeface="Calibri" panose="020F0502020204030204" pitchFamily="34" charset="0"/>
                <a:cs typeface="Calibri" panose="020F0502020204030204" pitchFamily="34" charset="0"/>
              </a:rPr>
              <a:t>human </a:t>
            </a:r>
            <a:r>
              <a:rPr lang="de-DE" sz="1400" dirty="0" err="1">
                <a:latin typeface="Calibri" panose="020F0502020204030204" pitchFamily="34" charset="0"/>
                <a:ea typeface="Calibri" panose="020F0502020204030204" pitchFamily="34" charset="0"/>
                <a:cs typeface="Calibri" panose="020F0502020204030204" pitchFamily="34" charset="0"/>
              </a:rPr>
              <a:t>voice</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feld 18">
            <a:extLst>
              <a:ext uri="{FF2B5EF4-FFF2-40B4-BE49-F238E27FC236}">
                <a16:creationId xmlns:a16="http://schemas.microsoft.com/office/drawing/2014/main" id="{BC89A820-5B40-F80A-23BC-79C910D04198}"/>
              </a:ext>
            </a:extLst>
          </p:cNvPr>
          <p:cNvSpPr txBox="1"/>
          <p:nvPr/>
        </p:nvSpPr>
        <p:spPr>
          <a:xfrm>
            <a:off x="784798" y="1912255"/>
            <a:ext cx="1375761"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synthetic</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voice</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20" name="Gerade Verbindung mit Pfeil 19">
            <a:extLst>
              <a:ext uri="{FF2B5EF4-FFF2-40B4-BE49-F238E27FC236}">
                <a16:creationId xmlns:a16="http://schemas.microsoft.com/office/drawing/2014/main" id="{F9ECD153-9155-F2B5-0AB2-762100E9EC84}"/>
              </a:ext>
            </a:extLst>
          </p:cNvPr>
          <p:cNvCxnSpPr>
            <a:cxnSpLocks/>
          </p:cNvCxnSpPr>
          <p:nvPr/>
        </p:nvCxnSpPr>
        <p:spPr>
          <a:xfrm rot="13500000">
            <a:off x="3865122" y="3083706"/>
            <a:ext cx="285839"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D8C9690-94EC-4FF5-3E9E-50677A548D6A}"/>
              </a:ext>
            </a:extLst>
          </p:cNvPr>
          <p:cNvCxnSpPr>
            <a:cxnSpLocks/>
          </p:cNvCxnSpPr>
          <p:nvPr/>
        </p:nvCxnSpPr>
        <p:spPr>
          <a:xfrm flipH="1">
            <a:off x="4865105" y="2469654"/>
            <a:ext cx="105747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feld 21">
            <a:extLst>
              <a:ext uri="{FF2B5EF4-FFF2-40B4-BE49-F238E27FC236}">
                <a16:creationId xmlns:a16="http://schemas.microsoft.com/office/drawing/2014/main" id="{7C125E38-0DC2-9345-7930-67442C7E3A10}"/>
              </a:ext>
            </a:extLst>
          </p:cNvPr>
          <p:cNvSpPr txBox="1"/>
          <p:nvPr/>
        </p:nvSpPr>
        <p:spPr>
          <a:xfrm>
            <a:off x="6008693" y="2315765"/>
            <a:ext cx="2986972"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 Baseline: </a:t>
            </a:r>
          </a:p>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without</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prior</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29" name="Textfeld 28">
            <a:extLst>
              <a:ext uri="{FF2B5EF4-FFF2-40B4-BE49-F238E27FC236}">
                <a16:creationId xmlns:a16="http://schemas.microsoft.com/office/drawing/2014/main" id="{7E476C0F-AB38-72A1-DF74-9FFB97F920C6}"/>
              </a:ext>
            </a:extLst>
          </p:cNvPr>
          <p:cNvSpPr txBox="1"/>
          <p:nvPr/>
        </p:nvSpPr>
        <p:spPr>
          <a:xfrm>
            <a:off x="6008693" y="2779308"/>
            <a:ext cx="3687484" cy="523220"/>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2) After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to</a:t>
            </a:r>
            <a:r>
              <a:rPr lang="de-DE" sz="1400" dirty="0">
                <a:latin typeface="Calibri" panose="020F0502020204030204" pitchFamily="34" charset="0"/>
                <a:ea typeface="Calibri" panose="020F0502020204030204" pitchFamily="34" charset="0"/>
                <a:cs typeface="Calibri" panose="020F0502020204030204" pitchFamily="34" charset="0"/>
              </a:rPr>
              <a:t> human </a:t>
            </a:r>
            <a:r>
              <a:rPr lang="de-DE" sz="1400" dirty="0" err="1">
                <a:latin typeface="Calibri" panose="020F0502020204030204" pitchFamily="34" charset="0"/>
                <a:ea typeface="Calibri" panose="020F0502020204030204" pitchFamily="34" charset="0"/>
                <a:cs typeface="Calibri" panose="020F0502020204030204" pitchFamily="34" charset="0"/>
              </a:rPr>
              <a:t>voice</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more</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often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classified</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synthetic</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33" name="Gerade Verbindung mit Pfeil 32">
            <a:extLst>
              <a:ext uri="{FF2B5EF4-FFF2-40B4-BE49-F238E27FC236}">
                <a16:creationId xmlns:a16="http://schemas.microsoft.com/office/drawing/2014/main" id="{ACADECB9-61D8-884A-5E04-8040411CD924}"/>
              </a:ext>
            </a:extLst>
          </p:cNvPr>
          <p:cNvCxnSpPr>
            <a:cxnSpLocks/>
          </p:cNvCxnSpPr>
          <p:nvPr/>
        </p:nvCxnSpPr>
        <p:spPr>
          <a:xfrm flipH="1">
            <a:off x="3906982" y="2929591"/>
            <a:ext cx="201559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Textfeld 35">
            <a:extLst>
              <a:ext uri="{FF2B5EF4-FFF2-40B4-BE49-F238E27FC236}">
                <a16:creationId xmlns:a16="http://schemas.microsoft.com/office/drawing/2014/main" id="{F300CDD5-650D-4334-11DB-36095ECB0310}"/>
              </a:ext>
            </a:extLst>
          </p:cNvPr>
          <p:cNvSpPr txBox="1"/>
          <p:nvPr/>
        </p:nvSpPr>
        <p:spPr>
          <a:xfrm>
            <a:off x="6008693" y="3242851"/>
            <a:ext cx="3687484" cy="523220"/>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3) After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to</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synthetic</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voice</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more</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often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classified</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human</a:t>
            </a:r>
          </a:p>
        </p:txBody>
      </p:sp>
      <p:cxnSp>
        <p:nvCxnSpPr>
          <p:cNvPr id="37" name="Gerade Verbindung mit Pfeil 36">
            <a:extLst>
              <a:ext uri="{FF2B5EF4-FFF2-40B4-BE49-F238E27FC236}">
                <a16:creationId xmlns:a16="http://schemas.microsoft.com/office/drawing/2014/main" id="{CB7BE086-FB47-3B6A-1054-2936F66D91EE}"/>
              </a:ext>
            </a:extLst>
          </p:cNvPr>
          <p:cNvCxnSpPr>
            <a:cxnSpLocks/>
          </p:cNvCxnSpPr>
          <p:nvPr/>
        </p:nvCxnSpPr>
        <p:spPr>
          <a:xfrm flipH="1" flipV="1">
            <a:off x="4736588" y="3389529"/>
            <a:ext cx="1217819" cy="73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73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386389743"/>
              </p:ext>
            </p:extLst>
          </p:nvPr>
        </p:nvGraphicFramePr>
        <p:xfrm>
          <a:off x="1093862" y="2047533"/>
          <a:ext cx="9520014" cy="3993593"/>
        </p:xfrm>
        <a:graphic>
          <a:graphicData uri="http://schemas.openxmlformats.org/drawingml/2006/table">
            <a:tbl>
              <a:tblPr firstRow="1" bandRow="1">
                <a:tableStyleId>{5C22544A-7EE6-4342-B048-85BDC9FD1C3A}</a:tableStyleId>
              </a:tblPr>
              <a:tblGrid>
                <a:gridCol w="2084032">
                  <a:extLst>
                    <a:ext uri="{9D8B030D-6E8A-4147-A177-3AD203B41FA5}">
                      <a16:colId xmlns:a16="http://schemas.microsoft.com/office/drawing/2014/main" val="291502893"/>
                    </a:ext>
                  </a:extLst>
                </a:gridCol>
                <a:gridCol w="3821112">
                  <a:extLst>
                    <a:ext uri="{9D8B030D-6E8A-4147-A177-3AD203B41FA5}">
                      <a16:colId xmlns:a16="http://schemas.microsoft.com/office/drawing/2014/main" val="3252790990"/>
                    </a:ext>
                  </a:extLst>
                </a:gridCol>
                <a:gridCol w="3614870">
                  <a:extLst>
                    <a:ext uri="{9D8B030D-6E8A-4147-A177-3AD203B41FA5}">
                      <a16:colId xmlns:a16="http://schemas.microsoft.com/office/drawing/2014/main" val="3736794430"/>
                    </a:ext>
                  </a:extLst>
                </a:gridCol>
              </a:tblGrid>
              <a:tr h="508695">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extLst>
                  <a:ext uri="{0D108BD9-81ED-4DB2-BD59-A6C34878D82A}">
                    <a16:rowId xmlns:a16="http://schemas.microsoft.com/office/drawing/2014/main" val="831128502"/>
                  </a:ext>
                </a:extLst>
              </a:tr>
              <a:tr h="627158">
                <a:tc>
                  <a:txBody>
                    <a:bodyPr/>
                    <a:lstStyle/>
                    <a:p>
                      <a:r>
                        <a:rPr lang="de-DE" sz="1200" dirty="0" err="1"/>
                        <a:t>Months</a:t>
                      </a:r>
                      <a:r>
                        <a:rPr lang="de-DE" sz="1200" dirty="0"/>
                        <a:t> 1</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power </a:t>
                      </a:r>
                      <a:r>
                        <a:rPr lang="de-DE" sz="1200" dirty="0" err="1"/>
                        <a:t>analysis</a:t>
                      </a:r>
                      <a:endParaRPr lang="en-US" sz="1200" dirty="0"/>
                    </a:p>
                  </a:txBody>
                  <a:tcPr/>
                </a:tc>
                <a:tc>
                  <a:txBody>
                    <a:bodyPr/>
                    <a:lstStyle/>
                    <a:p>
                      <a:endParaRPr lang="en-US" sz="1200" dirty="0"/>
                    </a:p>
                  </a:txBody>
                  <a:tcPr/>
                </a:tc>
                <a:extLst>
                  <a:ext uri="{0D108BD9-81ED-4DB2-BD59-A6C34878D82A}">
                    <a16:rowId xmlns:a16="http://schemas.microsoft.com/office/drawing/2014/main" val="2253587800"/>
                  </a:ext>
                </a:extLst>
              </a:tr>
              <a:tr h="627158">
                <a:tc>
                  <a:txBody>
                    <a:bodyPr/>
                    <a:lstStyle/>
                    <a:p>
                      <a:r>
                        <a:rPr lang="de-DE" sz="1200" dirty="0" err="1"/>
                        <a:t>Months</a:t>
                      </a:r>
                      <a:r>
                        <a:rPr lang="de-DE" sz="1200" dirty="0"/>
                        <a:t> 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questionnaires</a:t>
                      </a:r>
                      <a:r>
                        <a:rPr lang="de-DE" sz="1200" dirty="0"/>
                        <a:t>, </a:t>
                      </a:r>
                      <a:r>
                        <a:rPr lang="de-DE" sz="1200" dirty="0" err="1"/>
                        <a:t>programming</a:t>
                      </a:r>
                      <a:r>
                        <a:rPr lang="de-DE" sz="1200" dirty="0"/>
                        <a:t> and </a:t>
                      </a:r>
                      <a:r>
                        <a:rPr lang="de-DE" sz="1200" dirty="0" err="1"/>
                        <a:t>piloting</a:t>
                      </a:r>
                      <a:r>
                        <a:rPr lang="de-DE" sz="1200" dirty="0"/>
                        <a:t> </a:t>
                      </a:r>
                      <a:r>
                        <a:rPr lang="de-DE" sz="1200" dirty="0" err="1"/>
                        <a:t>experiment</a:t>
                      </a:r>
                      <a:r>
                        <a:rPr lang="de-DE" sz="1200" dirty="0"/>
                        <a:t>, </a:t>
                      </a:r>
                      <a:r>
                        <a:rPr lang="de-DE" sz="1200" dirty="0" err="1"/>
                        <a:t>preregistration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preparation</a:t>
                      </a:r>
                      <a:r>
                        <a:rPr lang="de-DE" sz="1200" dirty="0"/>
                        <a:t> </a:t>
                      </a:r>
                      <a:r>
                        <a:rPr lang="de-DE" sz="1200" dirty="0" err="1"/>
                        <a:t>of</a:t>
                      </a:r>
                      <a:r>
                        <a:rPr lang="de-DE" sz="1200" dirty="0"/>
                        <a:t> </a:t>
                      </a:r>
                      <a:r>
                        <a:rPr lang="de-DE" sz="1200" dirty="0" err="1"/>
                        <a:t>stimulus</a:t>
                      </a:r>
                      <a:r>
                        <a:rPr lang="de-DE" sz="1200" dirty="0"/>
                        <a:t> material, power </a:t>
                      </a:r>
                      <a:r>
                        <a:rPr lang="de-DE" sz="1200" dirty="0" err="1"/>
                        <a:t>analysis</a:t>
                      </a:r>
                      <a:endParaRPr lang="en-US" sz="1200" dirty="0"/>
                    </a:p>
                    <a:p>
                      <a:endParaRPr lang="en-US" sz="1200" dirty="0"/>
                    </a:p>
                  </a:txBody>
                  <a:tcPr/>
                </a:tc>
                <a:extLst>
                  <a:ext uri="{0D108BD9-81ED-4DB2-BD59-A6C34878D82A}">
                    <a16:rowId xmlns:a16="http://schemas.microsoft.com/office/drawing/2014/main" val="3701129043"/>
                  </a:ext>
                </a:extLst>
              </a:tr>
              <a:tr h="508695">
                <a:tc>
                  <a:txBody>
                    <a:bodyPr/>
                    <a:lstStyle/>
                    <a:p>
                      <a:r>
                        <a:rPr lang="de-DE" sz="1200" dirty="0" err="1"/>
                        <a:t>Months</a:t>
                      </a:r>
                      <a:r>
                        <a:rPr lang="de-DE" sz="1200" dirty="0"/>
                        <a:t> 3</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Preregistration</a:t>
                      </a:r>
                      <a:r>
                        <a:rPr lang="en-US"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endParaRPr lang="en-US" sz="1200" dirty="0"/>
                    </a:p>
                  </a:txBody>
                  <a:tcPr/>
                </a:tc>
                <a:extLst>
                  <a:ext uri="{0D108BD9-81ED-4DB2-BD59-A6C34878D82A}">
                    <a16:rowId xmlns:a16="http://schemas.microsoft.com/office/drawing/2014/main" val="446863863"/>
                  </a:ext>
                </a:extLst>
              </a:tr>
              <a:tr h="508695">
                <a:tc>
                  <a:txBody>
                    <a:bodyPr/>
                    <a:lstStyle/>
                    <a:p>
                      <a:r>
                        <a:rPr lang="de-DE" sz="1200" dirty="0" err="1"/>
                        <a:t>Months</a:t>
                      </a:r>
                      <a:r>
                        <a:rPr lang="de-DE" sz="1200" dirty="0"/>
                        <a:t> 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extLst>
                  <a:ext uri="{0D108BD9-81ED-4DB2-BD59-A6C34878D82A}">
                    <a16:rowId xmlns:a16="http://schemas.microsoft.com/office/drawing/2014/main" val="2279917235"/>
                  </a:ext>
                </a:extLst>
              </a:tr>
              <a:tr h="508695">
                <a:tc>
                  <a:txBody>
                    <a:bodyPr/>
                    <a:lstStyle/>
                    <a:p>
                      <a:r>
                        <a:rPr lang="de-DE" sz="1200" dirty="0" err="1"/>
                        <a:t>Months</a:t>
                      </a:r>
                      <a:r>
                        <a:rPr lang="de-DE" sz="1200" dirty="0"/>
                        <a:t> 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2206840577"/>
                  </a:ext>
                </a:extLst>
              </a:tr>
              <a:tr h="508695">
                <a:tc>
                  <a:txBody>
                    <a:bodyPr/>
                    <a:lstStyle/>
                    <a:p>
                      <a:r>
                        <a:rPr lang="de-DE" sz="1200" dirty="0" err="1"/>
                        <a:t>Months</a:t>
                      </a:r>
                      <a:r>
                        <a:rPr lang="de-DE" sz="1200" dirty="0"/>
                        <a:t> 6</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Breitbild</PresentationFormat>
  <Paragraphs>101</Paragraphs>
  <Slides>9</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Aptos</vt:lpstr>
      <vt:lpstr>Aptos Display</vt:lpstr>
      <vt:lpstr>Arial</vt:lpstr>
      <vt:lpstr>Calibri</vt:lpstr>
      <vt:lpstr>Wingdings</vt:lpstr>
      <vt:lpstr>Office</vt:lpstr>
      <vt:lpstr>DAAD Experiments</vt:lpstr>
      <vt:lpstr>General Plan: 2 Experiments </vt:lpstr>
      <vt:lpstr>General Information (for all Experiments)</vt:lpstr>
      <vt:lpstr>Experiment 1: Rating study</vt:lpstr>
      <vt:lpstr>Experiment 1: Rating study</vt:lpstr>
      <vt:lpstr>Experiment 2: Adaptation Experiment</vt:lpstr>
      <vt:lpstr>Experiment 2: Adaptation Experiment</vt:lpstr>
      <vt:lpstr>PowerPoint-Präsentation</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christine.nussbaum</cp:lastModifiedBy>
  <cp:revision>26</cp:revision>
  <dcterms:created xsi:type="dcterms:W3CDTF">2024-07-06T15:24:30Z</dcterms:created>
  <dcterms:modified xsi:type="dcterms:W3CDTF">2025-03-10T08:42:16Z</dcterms:modified>
</cp:coreProperties>
</file>