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5" r:id="rId1"/>
  </p:sldMasterIdLst>
  <p:notesMasterIdLst>
    <p:notesMasterId r:id="rId19"/>
  </p:notesMasterIdLst>
  <p:handoutMasterIdLst>
    <p:handoutMasterId r:id="rId20"/>
  </p:handoutMasterIdLst>
  <p:sldIdLst>
    <p:sldId id="328" r:id="rId2"/>
    <p:sldId id="353" r:id="rId3"/>
    <p:sldId id="287" r:id="rId4"/>
    <p:sldId id="405" r:id="rId5"/>
    <p:sldId id="406" r:id="rId6"/>
    <p:sldId id="395" r:id="rId7"/>
    <p:sldId id="408" r:id="rId8"/>
    <p:sldId id="409" r:id="rId9"/>
    <p:sldId id="413" r:id="rId10"/>
    <p:sldId id="410" r:id="rId11"/>
    <p:sldId id="311" r:id="rId12"/>
    <p:sldId id="412" r:id="rId13"/>
    <p:sldId id="315" r:id="rId14"/>
    <p:sldId id="350" r:id="rId15"/>
    <p:sldId id="352" r:id="rId16"/>
    <p:sldId id="411" r:id="rId17"/>
    <p:sldId id="351" r:id="rId18"/>
  </p:sldIdLst>
  <p:sldSz cx="6858000" cy="5143500"/>
  <p:notesSz cx="6858000" cy="9144000"/>
  <p:embeddedFontLst>
    <p:embeddedFont>
      <p:font typeface="Palatino Linotype" panose="02040502050505030304" pitchFamily="18" charset="0"/>
      <p:regular r:id="rId21"/>
      <p:bold r:id="rId22"/>
      <p:italic r:id="rId23"/>
      <p:boldItalic r:id="rId24"/>
    </p:embeddedFont>
    <p:embeddedFont>
      <p:font typeface="Roboto Condensed" panose="02000000000000000000" pitchFamily="2" charset="0"/>
      <p:regular r:id="rId25"/>
      <p:bold r:id="rId26"/>
      <p:italic r:id="rId27"/>
      <p:boldItalic r:id="rId28"/>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3162" userDrawn="1">
          <p15:clr>
            <a:srgbClr val="A4A3A4"/>
          </p15:clr>
        </p15:guide>
        <p15:guide id="3" orient="horz" pos="2414" userDrawn="1">
          <p15:clr>
            <a:srgbClr val="A4A3A4"/>
          </p15:clr>
        </p15:guide>
        <p15:guide id="5" orient="horz" pos="2867" userDrawn="1">
          <p15:clr>
            <a:srgbClr val="A4A3A4"/>
          </p15:clr>
        </p15:guide>
        <p15:guide id="6" orient="horz" pos="214" userDrawn="1">
          <p15:clr>
            <a:srgbClr val="A4A3A4"/>
          </p15:clr>
        </p15:guide>
        <p15:guide id="7" orient="horz" pos="696" userDrawn="1">
          <p15:clr>
            <a:srgbClr val="A4A3A4"/>
          </p15:clr>
        </p15:guide>
        <p15:guide id="8" orient="horz" pos="2709" userDrawn="1">
          <p15:clr>
            <a:srgbClr val="A4A3A4"/>
          </p15:clr>
        </p15:guide>
        <p15:guide id="9" pos="1514" userDrawn="1">
          <p15:clr>
            <a:srgbClr val="A4A3A4"/>
          </p15:clr>
        </p15:guide>
        <p15:guide id="10" pos="1292" userDrawn="1">
          <p15:clr>
            <a:srgbClr val="A4A3A4"/>
          </p15:clr>
        </p15:guide>
        <p15:guide id="11" pos="4106" userDrawn="1">
          <p15:clr>
            <a:srgbClr val="A4A3A4"/>
          </p15:clr>
        </p15:guide>
        <p15:guide id="12" pos="221" userDrawn="1">
          <p15:clr>
            <a:srgbClr val="A4A3A4"/>
          </p15:clr>
        </p15:guide>
        <p15:guide id="13" pos="3025" userDrawn="1">
          <p15:clr>
            <a:srgbClr val="A4A3A4"/>
          </p15:clr>
        </p15:guide>
        <p15:guide id="14" pos="2809" userDrawn="1">
          <p15:clr>
            <a:srgbClr val="A4A3A4"/>
          </p15:clr>
        </p15:guide>
        <p15:guide id="15" pos="2378" userDrawn="1">
          <p15:clr>
            <a:srgbClr val="A4A3A4"/>
          </p15:clr>
        </p15:guide>
        <p15:guide id="16" pos="433" userDrawn="1">
          <p15:clr>
            <a:srgbClr val="A4A3A4"/>
          </p15:clr>
        </p15:guide>
        <p15:guide id="17" pos="648" userDrawn="1">
          <p15:clr>
            <a:srgbClr val="A4A3A4"/>
          </p15:clr>
        </p15:guide>
        <p15:guide id="18" pos="867" userDrawn="1">
          <p15:clr>
            <a:srgbClr val="A4A3A4"/>
          </p15:clr>
        </p15:guide>
        <p15:guide id="19" pos="1082" userDrawn="1">
          <p15:clr>
            <a:srgbClr val="A4A3A4"/>
          </p15:clr>
        </p15:guide>
        <p15:guide id="20" pos="1734" userDrawn="1">
          <p15:clr>
            <a:srgbClr val="A4A3A4"/>
          </p15:clr>
        </p15:guide>
        <p15:guide id="21" pos="1946" userDrawn="1">
          <p15:clr>
            <a:srgbClr val="A4A3A4"/>
          </p15:clr>
        </p15:guide>
        <p15:guide id="22" pos="2160" userDrawn="1">
          <p15:clr>
            <a:srgbClr val="A4A3A4"/>
          </p15:clr>
        </p15:guide>
        <p15:guide id="23" pos="2594" userDrawn="1">
          <p15:clr>
            <a:srgbClr val="A4A3A4"/>
          </p15:clr>
        </p15:guide>
        <p15:guide id="25" pos="3453" userDrawn="1">
          <p15:clr>
            <a:srgbClr val="A4A3A4"/>
          </p15:clr>
        </p15:guide>
        <p15:guide id="26" pos="3674" userDrawn="1">
          <p15:clr>
            <a:srgbClr val="A4A3A4"/>
          </p15:clr>
        </p15:guide>
        <p15:guide id="27" pos="3890" userDrawn="1">
          <p15:clr>
            <a:srgbClr val="A4A3A4"/>
          </p15:clr>
        </p15:guide>
        <p15:guide id="28" orient="horz" pos="3153" userDrawn="1">
          <p15:clr>
            <a:srgbClr val="A4A3A4"/>
          </p15:clr>
        </p15:guide>
        <p15:guide id="29" orient="horz" pos="2836" userDrawn="1">
          <p15:clr>
            <a:srgbClr val="A4A3A4"/>
          </p15:clr>
        </p15:guide>
        <p15:guide id="30" pos="32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K, Allgemeine Psychologie" initials="HK" lastIdx="18" clrIdx="0">
    <p:extLst>
      <p:ext uri="{19B8F6BF-5375-455C-9EA6-DF929625EA0E}">
        <p15:presenceInfo xmlns:p15="http://schemas.microsoft.com/office/powerpoint/2012/main" userId="HK, Allgemeine Psycholog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9D65"/>
    <a:srgbClr val="AAC1A9"/>
    <a:srgbClr val="002F5D"/>
    <a:srgbClr val="6C7921"/>
    <a:srgbClr val="384519"/>
    <a:srgbClr val="5B0503"/>
    <a:srgbClr val="104E28"/>
    <a:srgbClr val="FFFFFF"/>
    <a:srgbClr val="BD9F21"/>
    <a:srgbClr val="FFC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72410" autoAdjust="0"/>
  </p:normalViewPr>
  <p:slideViewPr>
    <p:cSldViewPr snapToGrid="0" snapToObjects="1">
      <p:cViewPr varScale="1">
        <p:scale>
          <a:sx n="79" d="100"/>
          <a:sy n="79" d="100"/>
        </p:scale>
        <p:origin x="2069" y="62"/>
      </p:cViewPr>
      <p:guideLst>
        <p:guide orient="horz" pos="1620"/>
        <p:guide orient="horz" pos="3162"/>
        <p:guide orient="horz" pos="2414"/>
        <p:guide orient="horz" pos="2867"/>
        <p:guide orient="horz" pos="214"/>
        <p:guide orient="horz" pos="696"/>
        <p:guide orient="horz" pos="2709"/>
        <p:guide pos="1514"/>
        <p:guide pos="1292"/>
        <p:guide pos="4106"/>
        <p:guide pos="221"/>
        <p:guide pos="3025"/>
        <p:guide pos="2809"/>
        <p:guide pos="2378"/>
        <p:guide pos="433"/>
        <p:guide pos="648"/>
        <p:guide pos="867"/>
        <p:guide pos="1082"/>
        <p:guide pos="1734"/>
        <p:guide pos="1946"/>
        <p:guide pos="2160"/>
        <p:guide pos="2594"/>
        <p:guide pos="3453"/>
        <p:guide pos="3674"/>
        <p:guide pos="3890"/>
        <p:guide orient="horz" pos="3153"/>
        <p:guide orient="horz" pos="2836"/>
        <p:guide pos="324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772"/>
    </p:cViewPr>
  </p:sorterViewPr>
  <p:notesViewPr>
    <p:cSldViewPr snapToGrid="0" snapToObjects="1" showGuides="1">
      <p:cViewPr varScale="1">
        <p:scale>
          <a:sx n="96" d="100"/>
          <a:sy n="96" d="100"/>
        </p:scale>
        <p:origin x="3642"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642F8-4030-468B-846F-DE3B6AB6CE0D}" type="datetimeFigureOut">
              <a:rPr lang="de-DE" smtClean="0"/>
              <a:t>21.07.2024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AA542-7317-4AC6-A4A4-9C0CA7435764}" type="slidenum">
              <a:rPr lang="de-DE" smtClean="0"/>
              <a:t>‹Nr.›</a:t>
            </a:fld>
            <a:endParaRPr lang="de-DE"/>
          </a:p>
        </p:txBody>
      </p:sp>
    </p:spTree>
    <p:extLst>
      <p:ext uri="{BB962C8B-B14F-4D97-AF65-F5344CB8AC3E}">
        <p14:creationId xmlns:p14="http://schemas.microsoft.com/office/powerpoint/2010/main" val="2602496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B2040-EA4D-4002-BC41-13AC0377AF84}" type="datetimeFigureOut">
              <a:rPr lang="de-DE" smtClean="0"/>
              <a:t>21.07.2024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ADD7A-5464-40FD-B5CC-4CA36D7CC1F5}" type="slidenum">
              <a:rPr lang="de-DE" smtClean="0"/>
              <a:t>‹Nr.›</a:t>
            </a:fld>
            <a:endParaRPr lang="de-DE"/>
          </a:p>
        </p:txBody>
      </p:sp>
    </p:spTree>
    <p:extLst>
      <p:ext uri="{BB962C8B-B14F-4D97-AF65-F5344CB8AC3E}">
        <p14:creationId xmlns:p14="http://schemas.microsoft.com/office/powerpoint/2010/main" val="149530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pPr marL="0" indent="0">
              <a:buFontTx/>
              <a:buNone/>
            </a:pPr>
            <a:endParaRPr lang="de-DE" dirty="0"/>
          </a:p>
          <a:p>
            <a:pPr marL="171450" indent="-171450">
              <a:buFontTx/>
              <a:buChar char="-"/>
            </a:pPr>
            <a:r>
              <a:rPr lang="de-DE" dirty="0"/>
              <a:t>Gonna </a:t>
            </a:r>
            <a:r>
              <a:rPr lang="de-DE" dirty="0" err="1"/>
              <a:t>be</a:t>
            </a:r>
            <a:r>
              <a:rPr lang="de-DE" dirty="0"/>
              <a:t> </a:t>
            </a:r>
            <a:r>
              <a:rPr lang="de-DE" dirty="0" err="1"/>
              <a:t>raising</a:t>
            </a:r>
            <a:r>
              <a:rPr lang="de-DE" dirty="0"/>
              <a:t> </a:t>
            </a:r>
            <a:r>
              <a:rPr lang="de-DE" dirty="0" err="1"/>
              <a:t>for</a:t>
            </a:r>
            <a:r>
              <a:rPr lang="de-DE" dirty="0"/>
              <a:t> </a:t>
            </a:r>
            <a:r>
              <a:rPr lang="de-DE" dirty="0" err="1"/>
              <a:t>more</a:t>
            </a:r>
            <a:r>
              <a:rPr lang="de-DE" dirty="0"/>
              <a:t> </a:t>
            </a:r>
            <a:r>
              <a:rPr lang="de-DE" dirty="0" err="1"/>
              <a:t>questions</a:t>
            </a:r>
            <a:r>
              <a:rPr lang="de-DE" dirty="0"/>
              <a:t> and </a:t>
            </a:r>
            <a:r>
              <a:rPr lang="de-DE" dirty="0" err="1"/>
              <a:t>providing</a:t>
            </a:r>
            <a:r>
              <a:rPr lang="de-DE" dirty="0"/>
              <a:t> </a:t>
            </a:r>
            <a:r>
              <a:rPr lang="de-DE" dirty="0" err="1"/>
              <a:t>answers</a:t>
            </a:r>
            <a:endParaRPr lang="de-DE" dirty="0"/>
          </a:p>
          <a:p>
            <a:pPr marL="171450" indent="-171450">
              <a:buFontTx/>
              <a:buChar char="-"/>
            </a:pPr>
            <a:r>
              <a:rPr lang="de-DE" dirty="0" err="1"/>
              <a:t>Only</a:t>
            </a:r>
            <a:r>
              <a:rPr lang="de-DE" dirty="0"/>
              <a:t> in </a:t>
            </a:r>
            <a:r>
              <a:rPr lang="de-DE" dirty="0" err="1"/>
              <a:t>the</a:t>
            </a:r>
            <a:r>
              <a:rPr lang="de-DE" dirty="0"/>
              <a:t> </a:t>
            </a:r>
            <a:r>
              <a:rPr lang="de-DE" dirty="0" err="1"/>
              <a:t>second</a:t>
            </a:r>
            <a:r>
              <a:rPr lang="de-DE" dirty="0"/>
              <a:t> </a:t>
            </a:r>
            <a:r>
              <a:rPr lang="de-DE" dirty="0" err="1"/>
              <a:t>part</a:t>
            </a:r>
            <a:r>
              <a:rPr lang="de-DE" dirty="0"/>
              <a:t> </a:t>
            </a:r>
            <a:r>
              <a:rPr lang="de-DE" dirty="0" err="1"/>
              <a:t>presenting</a:t>
            </a:r>
            <a:r>
              <a:rPr lang="de-DE" dirty="0"/>
              <a:t> own </a:t>
            </a:r>
            <a:r>
              <a:rPr lang="de-DE" dirty="0" err="1"/>
              <a:t>data</a:t>
            </a:r>
            <a:endParaRPr lang="de-DE" dirty="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DADD7A-5464-40FD-B5CC-4CA36D7CC1F5}"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0517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171450" indent="-171450">
              <a:buFont typeface="Arial" panose="020B0604020202020204" pitchFamily="34" charset="0"/>
              <a:buChar char="•"/>
            </a:pPr>
            <a:r>
              <a:rPr lang="de-DE" dirty="0" err="1"/>
              <a:t>Causel</a:t>
            </a:r>
            <a:r>
              <a:rPr lang="de-DE" dirty="0"/>
              <a:t> </a:t>
            </a:r>
            <a:r>
              <a:rPr lang="de-DE" dirty="0" err="1"/>
              <a:t>mechanisms</a:t>
            </a:r>
            <a:r>
              <a:rPr lang="de-DE" dirty="0"/>
              <a:t> </a:t>
            </a:r>
            <a:r>
              <a:rPr lang="de-DE" dirty="0" err="1"/>
              <a:t>of</a:t>
            </a:r>
            <a:r>
              <a:rPr lang="de-DE" dirty="0"/>
              <a:t> </a:t>
            </a:r>
            <a:r>
              <a:rPr lang="de-DE" dirty="0" err="1"/>
              <a:t>vocal</a:t>
            </a:r>
            <a:r>
              <a:rPr lang="de-DE" dirty="0"/>
              <a:t> </a:t>
            </a:r>
            <a:r>
              <a:rPr lang="de-DE" dirty="0" err="1"/>
              <a:t>cues</a:t>
            </a:r>
            <a:endParaRPr lang="de-DE" dirty="0"/>
          </a:p>
          <a:p>
            <a:pPr marL="171450" indent="-171450">
              <a:buFont typeface="Arial" panose="020B0604020202020204" pitchFamily="34" charset="0"/>
              <a:buChar char="•"/>
            </a:pPr>
            <a:r>
              <a:rPr lang="de-DE" dirty="0" err="1"/>
              <a:t>Using</a:t>
            </a:r>
            <a:r>
              <a:rPr lang="de-DE" dirty="0"/>
              <a:t> </a:t>
            </a:r>
            <a:r>
              <a:rPr lang="de-DE" dirty="0" err="1"/>
              <a:t>manipulated</a:t>
            </a:r>
            <a:r>
              <a:rPr lang="de-DE" dirty="0"/>
              <a:t> </a:t>
            </a:r>
            <a:r>
              <a:rPr lang="de-DE" dirty="0" err="1"/>
              <a:t>voices</a:t>
            </a:r>
            <a:r>
              <a:rPr lang="de-DE" dirty="0"/>
              <a:t> </a:t>
            </a:r>
            <a:r>
              <a:rPr lang="de-DE" dirty="0" err="1"/>
              <a:t>to</a:t>
            </a:r>
            <a:r>
              <a:rPr lang="de-DE" dirty="0"/>
              <a:t> </a:t>
            </a:r>
            <a:r>
              <a:rPr lang="de-DE" dirty="0" err="1"/>
              <a:t>study</a:t>
            </a:r>
            <a:r>
              <a:rPr lang="de-DE" dirty="0"/>
              <a:t> human </a:t>
            </a:r>
            <a:r>
              <a:rPr lang="de-DE" dirty="0" err="1"/>
              <a:t>emotion</a:t>
            </a:r>
            <a:r>
              <a:rPr lang="de-DE" dirty="0"/>
              <a:t> </a:t>
            </a:r>
            <a:r>
              <a:rPr lang="de-DE" dirty="0" err="1"/>
              <a:t>perception</a:t>
            </a:r>
            <a:endParaRPr lang="de-DE" dirty="0"/>
          </a:p>
          <a:p>
            <a:pPr marL="171450" indent="-171450">
              <a:buFont typeface="Arial" panose="020B0604020202020204" pitchFamily="34" charset="0"/>
              <a:buChar char="•"/>
            </a:pPr>
            <a:r>
              <a:rPr lang="de-DE" dirty="0"/>
              <a:t>At least </a:t>
            </a:r>
            <a:r>
              <a:rPr lang="de-DE" dirty="0" err="1"/>
              <a:t>try</a:t>
            </a:r>
            <a:r>
              <a:rPr lang="de-DE" dirty="0"/>
              <a:t> </a:t>
            </a:r>
            <a:r>
              <a:rPr lang="de-DE" dirty="0" err="1"/>
              <a:t>to</a:t>
            </a:r>
            <a:r>
              <a:rPr lang="de-DE" dirty="0"/>
              <a:t> </a:t>
            </a:r>
            <a:r>
              <a:rPr lang="de-DE" dirty="0" err="1"/>
              <a:t>quantify</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Tx/>
              <a:buNone/>
            </a:pP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10</a:t>
            </a:fld>
            <a:endParaRPr lang="de-DE"/>
          </a:p>
        </p:txBody>
      </p:sp>
    </p:spTree>
    <p:extLst>
      <p:ext uri="{BB962C8B-B14F-4D97-AF65-F5344CB8AC3E}">
        <p14:creationId xmlns:p14="http://schemas.microsoft.com/office/powerpoint/2010/main" val="3497732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2 min</a:t>
            </a:r>
          </a:p>
        </p:txBody>
      </p:sp>
      <p:sp>
        <p:nvSpPr>
          <p:cNvPr id="4" name="Foliennummernplatzhalter 3"/>
          <p:cNvSpPr>
            <a:spLocks noGrp="1"/>
          </p:cNvSpPr>
          <p:nvPr>
            <p:ph type="sldNum" sz="quarter" idx="5"/>
          </p:nvPr>
        </p:nvSpPr>
        <p:spPr/>
        <p:txBody>
          <a:bodyPr/>
          <a:lstStyle/>
          <a:p>
            <a:fld id="{5BDADD7A-5464-40FD-B5CC-4CA36D7CC1F5}" type="slidenum">
              <a:rPr lang="de-DE" smtClean="0"/>
              <a:t>11</a:t>
            </a:fld>
            <a:endParaRPr lang="de-DE"/>
          </a:p>
        </p:txBody>
      </p:sp>
    </p:spTree>
    <p:extLst>
      <p:ext uri="{BB962C8B-B14F-4D97-AF65-F5344CB8AC3E}">
        <p14:creationId xmlns:p14="http://schemas.microsoft.com/office/powerpoint/2010/main" val="3067389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Foliennummernplatzhalter 3"/>
          <p:cNvSpPr>
            <a:spLocks noGrp="1"/>
          </p:cNvSpPr>
          <p:nvPr>
            <p:ph type="sldNum" sz="quarter" idx="5"/>
          </p:nvPr>
        </p:nvSpPr>
        <p:spPr/>
        <p:txBody>
          <a:bodyPr/>
          <a:lstStyle/>
          <a:p>
            <a:fld id="{5BDADD7A-5464-40FD-B5CC-4CA36D7CC1F5}" type="slidenum">
              <a:rPr lang="de-DE" smtClean="0"/>
              <a:t>12</a:t>
            </a:fld>
            <a:endParaRPr lang="de-DE"/>
          </a:p>
        </p:txBody>
      </p:sp>
    </p:spTree>
    <p:extLst>
      <p:ext uri="{BB962C8B-B14F-4D97-AF65-F5344CB8AC3E}">
        <p14:creationId xmlns:p14="http://schemas.microsoft.com/office/powerpoint/2010/main" val="316558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Foliennummernplatzhalter 3"/>
          <p:cNvSpPr>
            <a:spLocks noGrp="1"/>
          </p:cNvSpPr>
          <p:nvPr>
            <p:ph type="sldNum" sz="quarter" idx="5"/>
          </p:nvPr>
        </p:nvSpPr>
        <p:spPr/>
        <p:txBody>
          <a:bodyPr/>
          <a:lstStyle/>
          <a:p>
            <a:fld id="{5BDADD7A-5464-40FD-B5CC-4CA36D7CC1F5}" type="slidenum">
              <a:rPr lang="de-DE" smtClean="0"/>
              <a:t>13</a:t>
            </a:fld>
            <a:endParaRPr lang="de-DE"/>
          </a:p>
        </p:txBody>
      </p:sp>
    </p:spTree>
    <p:extLst>
      <p:ext uri="{BB962C8B-B14F-4D97-AF65-F5344CB8AC3E}">
        <p14:creationId xmlns:p14="http://schemas.microsoft.com/office/powerpoint/2010/main" val="1958673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14</a:t>
            </a:fld>
            <a:endParaRPr lang="de-DE"/>
          </a:p>
        </p:txBody>
      </p:sp>
    </p:spTree>
    <p:extLst>
      <p:ext uri="{BB962C8B-B14F-4D97-AF65-F5344CB8AC3E}">
        <p14:creationId xmlns:p14="http://schemas.microsoft.com/office/powerpoint/2010/main" val="2299784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err="1"/>
              <a:t>It</a:t>
            </a:r>
            <a:r>
              <a:rPr lang="de-DE" dirty="0"/>
              <a:t> </a:t>
            </a:r>
            <a:r>
              <a:rPr lang="de-DE" dirty="0" err="1"/>
              <a:t>is</a:t>
            </a:r>
            <a:r>
              <a:rPr lang="de-DE" dirty="0"/>
              <a:t> </a:t>
            </a:r>
            <a:r>
              <a:rPr lang="de-DE" dirty="0" err="1"/>
              <a:t>something</a:t>
            </a:r>
            <a:r>
              <a:rPr lang="de-DE" dirty="0"/>
              <a:t> </a:t>
            </a:r>
            <a:r>
              <a:rPr lang="de-DE" dirty="0" err="1"/>
              <a:t>we</a:t>
            </a:r>
            <a:r>
              <a:rPr lang="de-DE" dirty="0"/>
              <a:t> </a:t>
            </a:r>
            <a:r>
              <a:rPr lang="de-DE" dirty="0" err="1"/>
              <a:t>should</a:t>
            </a:r>
            <a:r>
              <a:rPr lang="de-DE" dirty="0"/>
              <a:t> </a:t>
            </a:r>
            <a:r>
              <a:rPr lang="de-DE" dirty="0" err="1"/>
              <a:t>have</a:t>
            </a:r>
            <a:r>
              <a:rPr lang="de-DE" dirty="0"/>
              <a:t> on </a:t>
            </a:r>
            <a:r>
              <a:rPr lang="de-DE" dirty="0" err="1"/>
              <a:t>the</a:t>
            </a:r>
            <a:r>
              <a:rPr lang="de-DE" dirty="0"/>
              <a:t> </a:t>
            </a:r>
            <a:r>
              <a:rPr lang="de-DE" dirty="0" err="1"/>
              <a:t>radar</a:t>
            </a: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15</a:t>
            </a:fld>
            <a:endParaRPr lang="de-DE"/>
          </a:p>
        </p:txBody>
      </p:sp>
    </p:spTree>
    <p:extLst>
      <p:ext uri="{BB962C8B-B14F-4D97-AF65-F5344CB8AC3E}">
        <p14:creationId xmlns:p14="http://schemas.microsoft.com/office/powerpoint/2010/main" val="2691213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a:p>
            <a:pPr marL="0" indent="0">
              <a:buFontTx/>
              <a:buNone/>
            </a:pP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16</a:t>
            </a:fld>
            <a:endParaRPr lang="de-DE"/>
          </a:p>
        </p:txBody>
      </p:sp>
    </p:spTree>
    <p:extLst>
      <p:ext uri="{BB962C8B-B14F-4D97-AF65-F5344CB8AC3E}">
        <p14:creationId xmlns:p14="http://schemas.microsoft.com/office/powerpoint/2010/main" val="59673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17</a:t>
            </a:fld>
            <a:endParaRPr lang="de-DE"/>
          </a:p>
        </p:txBody>
      </p:sp>
    </p:spTree>
    <p:extLst>
      <p:ext uri="{BB962C8B-B14F-4D97-AF65-F5344CB8AC3E}">
        <p14:creationId xmlns:p14="http://schemas.microsoft.com/office/powerpoint/2010/main" val="3198338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Good</a:t>
            </a:r>
            <a:r>
              <a:rPr lang="de-DE" dirty="0"/>
              <a:t> </a:t>
            </a:r>
            <a:r>
              <a:rPr lang="de-DE" dirty="0" err="1"/>
              <a:t>starting</a:t>
            </a:r>
            <a:r>
              <a:rPr lang="de-DE" dirty="0"/>
              <a:t> </a:t>
            </a:r>
            <a:r>
              <a:rPr lang="de-DE" dirty="0" err="1"/>
              <a:t>point</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We</a:t>
            </a:r>
            <a:r>
              <a:rPr lang="de-DE" dirty="0"/>
              <a:t> form </a:t>
            </a:r>
            <a:r>
              <a:rPr lang="de-DE" dirty="0" err="1"/>
              <a:t>impressions</a:t>
            </a:r>
            <a:r>
              <a:rPr lang="de-DE" dirty="0"/>
              <a:t> </a:t>
            </a:r>
            <a:r>
              <a:rPr lang="de-DE" dirty="0" err="1"/>
              <a:t>about</a:t>
            </a:r>
            <a:r>
              <a:rPr lang="de-DE" dirty="0"/>
              <a:t> </a:t>
            </a:r>
            <a:r>
              <a:rPr lang="de-DE" dirty="0" err="1"/>
              <a:t>voices</a:t>
            </a:r>
            <a:r>
              <a:rPr lang="de-DE" dirty="0"/>
              <a:t> </a:t>
            </a:r>
            <a:r>
              <a:rPr lang="de-DE" dirty="0" err="1"/>
              <a:t>the</a:t>
            </a:r>
            <a:r>
              <a:rPr lang="de-DE" dirty="0"/>
              <a:t> </a:t>
            </a:r>
            <a:r>
              <a:rPr lang="de-DE" dirty="0" err="1"/>
              <a:t>moment</a:t>
            </a:r>
            <a:r>
              <a:rPr lang="de-DE" dirty="0"/>
              <a:t> </a:t>
            </a:r>
            <a:r>
              <a:rPr lang="de-DE" dirty="0" err="1"/>
              <a:t>we</a:t>
            </a:r>
            <a:r>
              <a:rPr lang="de-DE" dirty="0"/>
              <a:t> </a:t>
            </a:r>
            <a:r>
              <a:rPr lang="de-DE" dirty="0" err="1"/>
              <a:t>hear</a:t>
            </a:r>
            <a:r>
              <a:rPr lang="de-DE" dirty="0"/>
              <a:t> </a:t>
            </a:r>
            <a:r>
              <a:rPr lang="de-DE" dirty="0" err="1"/>
              <a:t>them</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Manifold</a:t>
            </a:r>
            <a:r>
              <a:rPr lang="de-DE" dirty="0"/>
              <a:t>, and </a:t>
            </a:r>
            <a:r>
              <a:rPr lang="de-DE" dirty="0" err="1"/>
              <a:t>they</a:t>
            </a:r>
            <a:r>
              <a:rPr lang="de-DE" dirty="0"/>
              <a:t> </a:t>
            </a:r>
            <a:r>
              <a:rPr lang="de-DE" dirty="0" err="1"/>
              <a:t>interact</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I </a:t>
            </a:r>
            <a:r>
              <a:rPr lang="de-DE" dirty="0" err="1"/>
              <a:t>added</a:t>
            </a:r>
            <a:r>
              <a:rPr lang="de-DE" dirty="0"/>
              <a:t> </a:t>
            </a:r>
            <a:r>
              <a:rPr lang="de-DE" dirty="0" err="1"/>
              <a:t>two</a:t>
            </a:r>
            <a:r>
              <a:rPr lang="de-DE" dirty="0"/>
              <a:t>…</a:t>
            </a:r>
          </a:p>
          <a:p>
            <a:pPr marL="171450" indent="-171450">
              <a:buFontTx/>
              <a:buChar char="-"/>
            </a:pPr>
            <a:r>
              <a:rPr lang="de-DE" dirty="0"/>
              <a:t>„</a:t>
            </a:r>
            <a:r>
              <a:rPr lang="en-US" sz="1200" b="0" i="0" u="none" strike="noStrike" kern="1200" baseline="0" dirty="0">
                <a:solidFill>
                  <a:schemeClr val="tx1"/>
                </a:solidFill>
                <a:latin typeface="+mn-lt"/>
                <a:ea typeface="+mn-ea"/>
                <a:cs typeface="+mn-cs"/>
              </a:rPr>
              <a:t>When hearing a voice, listeners can form a detailed impression of the person behind the </a:t>
            </a:r>
            <a:r>
              <a:rPr lang="de-DE" sz="1200" b="0" i="0" u="none" strike="noStrike" kern="1200" baseline="0" dirty="0" err="1">
                <a:solidFill>
                  <a:schemeClr val="tx1"/>
                </a:solidFill>
                <a:latin typeface="+mn-lt"/>
                <a:ea typeface="+mn-ea"/>
                <a:cs typeface="+mn-cs"/>
              </a:rPr>
              <a:t>voice</a:t>
            </a:r>
            <a:r>
              <a:rPr lang="de-DE" sz="1200" b="0" i="0" u="none" strike="noStrike" kern="1200" baseline="0" dirty="0">
                <a:solidFill>
                  <a:schemeClr val="tx1"/>
                </a:solidFill>
                <a:latin typeface="+mn-lt"/>
                <a:ea typeface="+mn-ea"/>
                <a:cs typeface="+mn-cs"/>
              </a:rPr>
              <a:t>. </a:t>
            </a:r>
            <a:r>
              <a:rPr lang="de-DE" dirty="0"/>
              <a:t>“</a:t>
            </a:r>
          </a:p>
          <a:p>
            <a:r>
              <a:rPr lang="de-DE" dirty="0"/>
              <a:t>- “</a:t>
            </a:r>
            <a:r>
              <a:rPr lang="de-DE" sz="1200" b="0" i="0" u="none" strike="noStrike" kern="1200" baseline="0" dirty="0" err="1">
                <a:solidFill>
                  <a:schemeClr val="tx1"/>
                </a:solidFill>
                <a:latin typeface="+mn-lt"/>
                <a:ea typeface="+mn-ea"/>
                <a:cs typeface="+mn-cs"/>
              </a:rPr>
              <a:t>how</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the</a:t>
            </a:r>
            <a:r>
              <a:rPr lang="de-DE"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perception of different person characteristics may interact and </a:t>
            </a:r>
            <a:r>
              <a:rPr lang="de-DE" sz="1200" b="0" i="0" u="none" strike="noStrike" kern="1200" baseline="0" dirty="0" err="1">
                <a:solidFill>
                  <a:schemeClr val="tx1"/>
                </a:solidFill>
                <a:latin typeface="+mn-lt"/>
                <a:ea typeface="+mn-ea"/>
                <a:cs typeface="+mn-cs"/>
              </a:rPr>
              <a:t>inform</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each</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other</a:t>
            </a:r>
            <a:r>
              <a:rPr lang="de-DE" sz="1200" b="0" i="0" u="none" strike="noStrike" kern="1200" baseline="0" dirty="0">
                <a:solidFill>
                  <a:schemeClr val="tx1"/>
                </a:solidFill>
                <a:latin typeface="+mn-lt"/>
                <a:ea typeface="+mn-ea"/>
                <a:cs typeface="+mn-cs"/>
              </a:rPr>
              <a:t>,</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Emotions</a:t>
            </a:r>
            <a:r>
              <a:rPr lang="de-DE" dirty="0"/>
              <a:t>; </a:t>
            </a:r>
            <a:r>
              <a:rPr lang="de-DE" dirty="0" err="1"/>
              <a:t>naturalness</a:t>
            </a:r>
            <a:r>
              <a:rPr lang="de-DE" dirty="0"/>
              <a:t>, </a:t>
            </a:r>
            <a:r>
              <a:rPr lang="de-DE" dirty="0" err="1"/>
              <a:t>interplay</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2</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Quick </a:t>
            </a:r>
            <a:r>
              <a:rPr lang="de-DE" dirty="0" err="1"/>
              <a:t>overview</a:t>
            </a:r>
            <a:r>
              <a:rPr lang="de-DE" dirty="0"/>
              <a:t> </a:t>
            </a:r>
            <a:r>
              <a:rPr lang="de-DE" dirty="0" err="1"/>
              <a:t>over</a:t>
            </a:r>
            <a:r>
              <a:rPr lang="de-DE" dirty="0"/>
              <a:t> </a:t>
            </a:r>
            <a:r>
              <a:rPr lang="de-DE" dirty="0" err="1"/>
              <a:t>emotions</a:t>
            </a:r>
            <a:endParaRPr lang="de-DE" dirty="0"/>
          </a:p>
          <a:p>
            <a:pPr marL="171450" indent="-171450">
              <a:buFontTx/>
              <a:buChar char="-"/>
            </a:pPr>
            <a:r>
              <a:rPr lang="de-DE" dirty="0" err="1"/>
              <a:t>Automatically</a:t>
            </a:r>
            <a:r>
              <a:rPr lang="de-DE" dirty="0"/>
              <a:t>, fast</a:t>
            </a:r>
          </a:p>
          <a:p>
            <a:pPr marL="171450" indent="-171450">
              <a:buFontTx/>
              <a:buChar char="-"/>
            </a:pPr>
            <a:r>
              <a:rPr lang="de-DE" dirty="0"/>
              <a:t>Sensitive </a:t>
            </a:r>
            <a:r>
              <a:rPr lang="de-DE" dirty="0" err="1"/>
              <a:t>to</a:t>
            </a:r>
            <a:endParaRPr lang="de-DE" dirty="0"/>
          </a:p>
          <a:p>
            <a:pPr marL="171450" indent="-171450">
              <a:buFontTx/>
              <a:buChar char="-"/>
            </a:pPr>
            <a:endParaRPr lang="de-DE" dirty="0"/>
          </a:p>
          <a:p>
            <a:pPr marL="171450" indent="-171450">
              <a:buFontTx/>
              <a:buChar char="-"/>
            </a:pPr>
            <a:r>
              <a:rPr lang="de-DE" dirty="0"/>
              <a:t>Very </a:t>
            </a:r>
            <a:r>
              <a:rPr lang="de-DE" dirty="0" err="1"/>
              <a:t>well</a:t>
            </a:r>
            <a:r>
              <a:rPr lang="de-DE" dirty="0"/>
              <a:t> </a:t>
            </a:r>
            <a:r>
              <a:rPr lang="de-DE" dirty="0" err="1"/>
              <a:t>researched</a:t>
            </a:r>
            <a:r>
              <a:rPr lang="de-DE" dirty="0"/>
              <a:t> </a:t>
            </a:r>
            <a:r>
              <a:rPr lang="de-DE" dirty="0" err="1"/>
              <a:t>topic</a:t>
            </a:r>
            <a:r>
              <a:rPr lang="de-DE" dirty="0"/>
              <a:t> (a </a:t>
            </a:r>
            <a:r>
              <a:rPr lang="de-DE" dirty="0" err="1"/>
              <a:t>looong</a:t>
            </a:r>
            <a:r>
              <a:rPr lang="de-DE" dirty="0"/>
              <a:t> </a:t>
            </a:r>
            <a:r>
              <a:rPr lang="de-DE" dirty="0" err="1"/>
              <a:t>tradition</a:t>
            </a:r>
            <a:r>
              <a:rPr lang="de-DE" dirty="0"/>
              <a:t>)</a:t>
            </a:r>
          </a:p>
        </p:txBody>
      </p:sp>
      <p:sp>
        <p:nvSpPr>
          <p:cNvPr id="4" name="Foliennummernplatzhalter 3"/>
          <p:cNvSpPr>
            <a:spLocks noGrp="1"/>
          </p:cNvSpPr>
          <p:nvPr>
            <p:ph type="sldNum" sz="quarter" idx="5"/>
          </p:nvPr>
        </p:nvSpPr>
        <p:spPr/>
        <p:txBody>
          <a:bodyPr/>
          <a:lstStyle/>
          <a:p>
            <a:fld id="{5BDADD7A-5464-40FD-B5CC-4CA36D7CC1F5}" type="slidenum">
              <a:rPr lang="de-DE" smtClean="0"/>
              <a:t>3</a:t>
            </a:fld>
            <a:endParaRPr lang="de-DE"/>
          </a:p>
        </p:txBody>
      </p:sp>
    </p:spTree>
    <p:extLst>
      <p:ext uri="{BB962C8B-B14F-4D97-AF65-F5344CB8AC3E}">
        <p14:creationId xmlns:p14="http://schemas.microsoft.com/office/powerpoint/2010/main" val="125066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Voice Naturalness – </a:t>
            </a:r>
            <a:r>
              <a:rPr lang="de-DE" dirty="0" err="1"/>
              <a:t>complete</a:t>
            </a:r>
            <a:r>
              <a:rPr lang="de-DE" dirty="0"/>
              <a:t> </a:t>
            </a:r>
            <a:r>
              <a:rPr lang="de-DE" dirty="0" err="1"/>
              <a:t>opposite</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Verbal </a:t>
            </a:r>
            <a:r>
              <a:rPr lang="de-DE" dirty="0" err="1"/>
              <a:t>space</a:t>
            </a:r>
            <a:r>
              <a:rPr lang="de-DE" dirty="0"/>
              <a:t> </a:t>
            </a:r>
            <a:r>
              <a:rPr lang="de-DE" dirty="0" err="1"/>
              <a:t>we</a:t>
            </a:r>
            <a:r>
              <a:rPr lang="de-DE" dirty="0"/>
              <a:t> </a:t>
            </a:r>
            <a:r>
              <a:rPr lang="de-DE" dirty="0" err="1"/>
              <a:t>are</a:t>
            </a:r>
            <a:r>
              <a:rPr lang="de-DE" dirty="0"/>
              <a:t> </a:t>
            </a:r>
            <a:r>
              <a:rPr lang="de-DE" dirty="0" err="1"/>
              <a:t>dealing</a:t>
            </a:r>
            <a:r>
              <a:rPr lang="de-DE" dirty="0"/>
              <a:t> </a:t>
            </a:r>
            <a:r>
              <a:rPr lang="de-DE" dirty="0" err="1"/>
              <a:t>with</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We</a:t>
            </a:r>
            <a:r>
              <a:rPr lang="de-DE" dirty="0"/>
              <a:t> </a:t>
            </a:r>
            <a:r>
              <a:rPr lang="de-DE" dirty="0" err="1"/>
              <a:t>are</a:t>
            </a:r>
            <a:r>
              <a:rPr lang="de-DE" dirty="0"/>
              <a:t> not </a:t>
            </a:r>
            <a:r>
              <a:rPr lang="de-DE" dirty="0" err="1"/>
              <a:t>necessarily</a:t>
            </a:r>
            <a:r>
              <a:rPr lang="de-DE" dirty="0"/>
              <a:t> </a:t>
            </a:r>
            <a:r>
              <a:rPr lang="de-DE" dirty="0" err="1"/>
              <a:t>talking</a:t>
            </a:r>
            <a:r>
              <a:rPr lang="de-DE" dirty="0"/>
              <a:t> </a:t>
            </a:r>
            <a:r>
              <a:rPr lang="de-DE" dirty="0" err="1"/>
              <a:t>about</a:t>
            </a:r>
            <a:r>
              <a:rPr lang="de-DE" dirty="0"/>
              <a:t> </a:t>
            </a:r>
            <a:r>
              <a:rPr lang="de-DE" dirty="0" err="1"/>
              <a:t>the</a:t>
            </a:r>
            <a:r>
              <a:rPr lang="de-DE" dirty="0"/>
              <a:t> same </a:t>
            </a:r>
            <a:r>
              <a:rPr lang="de-DE" dirty="0" err="1"/>
              <a:t>thing</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Fundamental </a:t>
            </a:r>
            <a:r>
              <a:rPr lang="de-DE" dirty="0" err="1"/>
              <a:t>problem</a:t>
            </a:r>
            <a:r>
              <a:rPr lang="de-DE" dirty="0"/>
              <a:t>: </a:t>
            </a:r>
            <a:r>
              <a:rPr lang="de-DE" dirty="0" err="1"/>
              <a:t>how</a:t>
            </a:r>
            <a:r>
              <a:rPr lang="de-DE" dirty="0"/>
              <a:t> </a:t>
            </a:r>
            <a:r>
              <a:rPr lang="de-DE" dirty="0" err="1"/>
              <a:t>to</a:t>
            </a:r>
            <a:r>
              <a:rPr lang="de-DE" dirty="0"/>
              <a:t> </a:t>
            </a:r>
            <a:r>
              <a:rPr lang="de-DE" dirty="0" err="1"/>
              <a:t>define</a:t>
            </a:r>
            <a:r>
              <a:rPr lang="de-DE" dirty="0"/>
              <a:t> </a:t>
            </a:r>
            <a:r>
              <a:rPr lang="de-DE" dirty="0" err="1"/>
              <a:t>it</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Research </a:t>
            </a:r>
            <a:r>
              <a:rPr lang="de-DE" dirty="0" err="1"/>
              <a:t>domain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Wouldnt</a:t>
            </a:r>
            <a:r>
              <a:rPr lang="de-DE" dirty="0"/>
              <a:t> </a:t>
            </a:r>
            <a:r>
              <a:rPr lang="de-DE" dirty="0" err="1"/>
              <a:t>go</a:t>
            </a:r>
            <a:r>
              <a:rPr lang="de-DE" dirty="0"/>
              <a:t> so </a:t>
            </a:r>
            <a:r>
              <a:rPr lang="de-DE" dirty="0" err="1"/>
              <a:t>far</a:t>
            </a:r>
            <a:r>
              <a:rPr lang="de-DE" dirty="0"/>
              <a:t> </a:t>
            </a:r>
            <a:r>
              <a:rPr lang="de-DE" dirty="0" err="1"/>
              <a:t>to</a:t>
            </a:r>
            <a:r>
              <a:rPr lang="de-DE" dirty="0"/>
              <a:t> </a:t>
            </a:r>
            <a:r>
              <a:rPr lang="de-DE" dirty="0" err="1"/>
              <a:t>claim</a:t>
            </a:r>
            <a:r>
              <a:rPr lang="de-DE" dirty="0"/>
              <a:t> </a:t>
            </a:r>
            <a:r>
              <a:rPr lang="de-DE" dirty="0" err="1"/>
              <a:t>that</a:t>
            </a:r>
            <a:r>
              <a:rPr lang="de-DE" dirty="0"/>
              <a:t> </a:t>
            </a:r>
            <a:r>
              <a:rPr lang="de-DE" dirty="0" err="1"/>
              <a:t>we</a:t>
            </a:r>
            <a:r>
              <a:rPr lang="de-DE" dirty="0"/>
              <a:t> </a:t>
            </a:r>
            <a:r>
              <a:rPr lang="de-DE" dirty="0" err="1"/>
              <a:t>see</a:t>
            </a:r>
            <a:r>
              <a:rPr lang="de-DE" dirty="0"/>
              <a:t> a </a:t>
            </a:r>
            <a:r>
              <a:rPr lang="de-DE" dirty="0" err="1"/>
              <a:t>consistent</a:t>
            </a:r>
            <a:r>
              <a:rPr lang="de-DE" dirty="0"/>
              <a:t> </a:t>
            </a:r>
            <a:r>
              <a:rPr lang="de-DE" dirty="0" err="1"/>
              <a:t>field</a:t>
            </a:r>
            <a:r>
              <a:rPr lang="de-DE" dirty="0"/>
              <a:t> </a:t>
            </a:r>
            <a:r>
              <a:rPr lang="de-DE" dirty="0" err="1"/>
              <a:t>of</a:t>
            </a:r>
            <a:r>
              <a:rPr lang="de-DE" dirty="0"/>
              <a:t> </a:t>
            </a:r>
            <a:r>
              <a:rPr lang="de-DE" dirty="0" err="1"/>
              <a:t>research</a:t>
            </a:r>
            <a:r>
              <a:rPr lang="de-DE" dirty="0"/>
              <a:t> </a:t>
            </a:r>
            <a:r>
              <a:rPr lang="de-DE" dirty="0" err="1"/>
              <a:t>here</a:t>
            </a:r>
            <a:endParaRPr lang="de-DE" dirty="0"/>
          </a:p>
          <a:p>
            <a:pPr marL="0" indent="0">
              <a:buFontTx/>
              <a:buNone/>
            </a:pPr>
            <a:endParaRPr lang="de-DE" dirty="0"/>
          </a:p>
          <a:p>
            <a:pPr marL="0" indent="0">
              <a:buFontTx/>
              <a:buNone/>
            </a:pPr>
            <a:r>
              <a:rPr lang="de-DE" dirty="0"/>
              <a:t>- </a:t>
            </a:r>
            <a:r>
              <a:rPr lang="de-DE" dirty="0" err="1"/>
              <a:t>proxy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4</a:t>
            </a:fld>
            <a:endParaRPr lang="de-DE"/>
          </a:p>
        </p:txBody>
      </p:sp>
    </p:spTree>
    <p:extLst>
      <p:ext uri="{BB962C8B-B14F-4D97-AF65-F5344CB8AC3E}">
        <p14:creationId xmlns:p14="http://schemas.microsoft.com/office/powerpoint/2010/main" val="2992073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Why</a:t>
            </a:r>
            <a:r>
              <a:rPr lang="de-DE" dirty="0"/>
              <a:t> do I </a:t>
            </a:r>
            <a:r>
              <a:rPr lang="de-DE" dirty="0" err="1"/>
              <a:t>feel</a:t>
            </a:r>
            <a:r>
              <a:rPr lang="de-DE" dirty="0"/>
              <a:t> </a:t>
            </a:r>
            <a:r>
              <a:rPr lang="de-DE" dirty="0" err="1"/>
              <a:t>this</a:t>
            </a:r>
            <a:r>
              <a:rPr lang="de-DE" dirty="0"/>
              <a:t> </a:t>
            </a:r>
            <a:r>
              <a:rPr lang="de-DE" dirty="0" err="1"/>
              <a:t>is</a:t>
            </a:r>
            <a:r>
              <a:rPr lang="de-DE" dirty="0"/>
              <a:t> a feature </a:t>
            </a:r>
            <a:r>
              <a:rPr lang="de-DE" dirty="0" err="1"/>
              <a:t>we</a:t>
            </a:r>
            <a:r>
              <a:rPr lang="de-DE" dirty="0"/>
              <a:t> </a:t>
            </a:r>
            <a:r>
              <a:rPr lang="de-DE" dirty="0" err="1"/>
              <a:t>should</a:t>
            </a:r>
            <a:r>
              <a:rPr lang="de-DE" dirty="0"/>
              <a:t> </a:t>
            </a:r>
            <a:r>
              <a:rPr lang="de-DE" dirty="0" err="1"/>
              <a:t>pay</a:t>
            </a:r>
            <a:r>
              <a:rPr lang="de-DE" dirty="0"/>
              <a:t> </a:t>
            </a:r>
            <a:r>
              <a:rPr lang="de-DE" dirty="0" err="1"/>
              <a:t>more</a:t>
            </a:r>
            <a:r>
              <a:rPr lang="de-DE" dirty="0"/>
              <a:t> </a:t>
            </a:r>
            <a:r>
              <a:rPr lang="de-DE" dirty="0" err="1"/>
              <a:t>attention</a:t>
            </a:r>
            <a:r>
              <a:rPr lang="de-DE" dirty="0"/>
              <a:t> </a:t>
            </a:r>
            <a:r>
              <a:rPr lang="de-DE" dirty="0" err="1"/>
              <a:t>to</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Affects</a:t>
            </a:r>
            <a:r>
              <a:rPr lang="de-DE" dirty="0"/>
              <a:t> </a:t>
            </a:r>
            <a:r>
              <a:rPr lang="de-DE" dirty="0" err="1"/>
              <a:t>how</a:t>
            </a:r>
            <a:r>
              <a:rPr lang="de-DE" dirty="0"/>
              <a:t> </a:t>
            </a:r>
            <a:r>
              <a:rPr lang="de-DE" dirty="0" err="1"/>
              <a:t>we</a:t>
            </a:r>
            <a:r>
              <a:rPr lang="de-DE" dirty="0"/>
              <a:t> </a:t>
            </a:r>
            <a:r>
              <a:rPr lang="de-DE" dirty="0" err="1"/>
              <a:t>perceive</a:t>
            </a:r>
            <a:r>
              <a:rPr lang="de-DE" dirty="0"/>
              <a:t> </a:t>
            </a:r>
            <a:r>
              <a:rPr lang="de-DE" dirty="0" err="1"/>
              <a:t>voices</a:t>
            </a:r>
            <a:r>
              <a:rPr lang="de-DE" dirty="0"/>
              <a:t>, and </a:t>
            </a:r>
            <a:r>
              <a:rPr lang="de-DE" dirty="0" err="1"/>
              <a:t>how</a:t>
            </a:r>
            <a:r>
              <a:rPr lang="de-DE" dirty="0"/>
              <a:t> </a:t>
            </a:r>
            <a:r>
              <a:rPr lang="de-DE" dirty="0" err="1"/>
              <a:t>we</a:t>
            </a:r>
            <a:r>
              <a:rPr lang="de-DE" dirty="0"/>
              <a:t> </a:t>
            </a:r>
            <a:r>
              <a:rPr lang="de-DE" dirty="0" err="1"/>
              <a:t>react</a:t>
            </a:r>
            <a:r>
              <a:rPr lang="de-DE" dirty="0"/>
              <a:t> </a:t>
            </a:r>
            <a:r>
              <a:rPr lang="de-DE" dirty="0" err="1"/>
              <a:t>to</a:t>
            </a:r>
            <a:r>
              <a:rPr lang="de-DE" dirty="0"/>
              <a:t> </a:t>
            </a:r>
            <a:r>
              <a:rPr lang="de-DE" dirty="0" err="1"/>
              <a:t>them</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rated as more likeable, trustworthy, intelligible, pleasant </a:t>
            </a:r>
            <a:r>
              <a:rPr lang="en-US" sz="900" dirty="0"/>
              <a:t>(</a:t>
            </a:r>
            <a:r>
              <a:rPr lang="en-US" sz="900" dirty="0" err="1"/>
              <a:t>Kühne</a:t>
            </a:r>
            <a:r>
              <a:rPr lang="en-US" sz="900" dirty="0"/>
              <a:t> et al., 2020)</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5</a:t>
            </a:fld>
            <a:endParaRPr lang="de-DE"/>
          </a:p>
        </p:txBody>
      </p:sp>
    </p:spTree>
    <p:extLst>
      <p:ext uri="{BB962C8B-B14F-4D97-AF65-F5344CB8AC3E}">
        <p14:creationId xmlns:p14="http://schemas.microsoft.com/office/powerpoint/2010/main" val="3140057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171450" indent="-171450">
              <a:buFontTx/>
              <a:buChar char="-"/>
            </a:pPr>
            <a:r>
              <a:rPr lang="de-DE" dirty="0"/>
              <a:t>A </a:t>
            </a:r>
            <a:r>
              <a:rPr lang="de-DE" dirty="0" err="1"/>
              <a:t>bold</a:t>
            </a:r>
            <a:r>
              <a:rPr lang="de-DE" dirty="0"/>
              <a:t> </a:t>
            </a:r>
            <a:r>
              <a:rPr lang="de-DE" dirty="0" err="1"/>
              <a:t>statement</a:t>
            </a:r>
            <a:endParaRPr lang="de-DE" dirty="0"/>
          </a:p>
          <a:p>
            <a:pPr marL="171450" indent="-171450">
              <a:buFontTx/>
              <a:buChar char="-"/>
            </a:pPr>
            <a:r>
              <a:rPr lang="de-DE" dirty="0" err="1"/>
              <a:t>Hints</a:t>
            </a:r>
            <a:r>
              <a:rPr lang="de-DE" dirty="0"/>
              <a:t> </a:t>
            </a:r>
            <a:r>
              <a:rPr lang="de-DE" dirty="0" err="1"/>
              <a:t>that</a:t>
            </a:r>
            <a:r>
              <a:rPr lang="de-DE" dirty="0"/>
              <a:t> </a:t>
            </a:r>
            <a:r>
              <a:rPr lang="de-DE" dirty="0" err="1"/>
              <a:t>there</a:t>
            </a:r>
            <a:r>
              <a:rPr lang="de-DE" dirty="0"/>
              <a:t> </a:t>
            </a:r>
            <a:r>
              <a:rPr lang="de-DE" dirty="0" err="1"/>
              <a:t>is</a:t>
            </a:r>
            <a:r>
              <a:rPr lang="de-DE" dirty="0"/>
              <a:t> an </a:t>
            </a:r>
            <a:r>
              <a:rPr lang="de-DE" dirty="0" err="1"/>
              <a:t>interplay</a:t>
            </a:r>
            <a:r>
              <a:rPr lang="de-DE" dirty="0"/>
              <a:t> </a:t>
            </a:r>
            <a:r>
              <a:rPr lang="de-DE" dirty="0" err="1"/>
              <a:t>between</a:t>
            </a:r>
            <a:r>
              <a:rPr lang="de-DE" dirty="0"/>
              <a:t> </a:t>
            </a:r>
            <a:r>
              <a:rPr lang="de-DE" dirty="0" err="1"/>
              <a:t>emotionality</a:t>
            </a:r>
            <a:r>
              <a:rPr lang="de-DE" dirty="0"/>
              <a:t> and </a:t>
            </a:r>
            <a:r>
              <a:rPr lang="de-DE" dirty="0" err="1"/>
              <a:t>naturalness</a:t>
            </a:r>
            <a:endParaRPr lang="de-DE" dirty="0"/>
          </a:p>
          <a:p>
            <a:pPr marL="171450" indent="-171450">
              <a:buFontTx/>
              <a:buChar char="-"/>
            </a:pPr>
            <a:r>
              <a:rPr lang="de-DE" dirty="0"/>
              <a:t>&gt; bringts </a:t>
            </a:r>
            <a:r>
              <a:rPr lang="de-DE" dirty="0" err="1"/>
              <a:t>me</a:t>
            </a:r>
            <a:r>
              <a:rPr lang="de-DE" dirty="0"/>
              <a:t> </a:t>
            </a:r>
            <a:r>
              <a:rPr lang="de-DE" dirty="0" err="1"/>
              <a:t>to</a:t>
            </a:r>
            <a:r>
              <a:rPr lang="de-DE" dirty="0"/>
              <a:t> </a:t>
            </a:r>
            <a:r>
              <a:rPr lang="de-DE" dirty="0" err="1"/>
              <a:t>the</a:t>
            </a:r>
            <a:r>
              <a:rPr lang="de-DE" dirty="0"/>
              <a:t> </a:t>
            </a:r>
            <a:r>
              <a:rPr lang="de-DE" dirty="0" err="1"/>
              <a:t>interconnection</a:t>
            </a: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6</a:t>
            </a:fld>
            <a:endParaRPr lang="de-DE"/>
          </a:p>
        </p:txBody>
      </p:sp>
    </p:spTree>
    <p:extLst>
      <p:ext uri="{BB962C8B-B14F-4D97-AF65-F5344CB8AC3E}">
        <p14:creationId xmlns:p14="http://schemas.microsoft.com/office/powerpoint/2010/main" val="349003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171450" indent="-171450">
              <a:buFontTx/>
              <a:buChar char="-"/>
            </a:pPr>
            <a:r>
              <a:rPr lang="de-DE" dirty="0"/>
              <a:t>Interplay </a:t>
            </a:r>
            <a:r>
              <a:rPr lang="de-DE" dirty="0" err="1"/>
              <a:t>is</a:t>
            </a:r>
            <a:r>
              <a:rPr lang="de-DE" dirty="0"/>
              <a:t> fully </a:t>
            </a:r>
            <a:r>
              <a:rPr lang="de-DE" dirty="0" err="1"/>
              <a:t>echoed</a:t>
            </a:r>
            <a:r>
              <a:rPr lang="de-DE" dirty="0"/>
              <a:t> </a:t>
            </a:r>
            <a:r>
              <a:rPr lang="de-DE" dirty="0" err="1"/>
              <a:t>by</a:t>
            </a:r>
            <a:r>
              <a:rPr lang="de-DE" dirty="0"/>
              <a:t> </a:t>
            </a:r>
            <a:r>
              <a:rPr lang="de-DE" dirty="0" err="1"/>
              <a:t>efforts</a:t>
            </a:r>
            <a:r>
              <a:rPr lang="de-DE" dirty="0"/>
              <a:t> in </a:t>
            </a:r>
            <a:r>
              <a:rPr lang="de-DE" dirty="0" err="1"/>
              <a:t>voice</a:t>
            </a:r>
            <a:r>
              <a:rPr lang="de-DE" dirty="0"/>
              <a:t> </a:t>
            </a:r>
            <a:r>
              <a:rPr lang="de-DE" dirty="0" err="1"/>
              <a:t>synthesis</a:t>
            </a:r>
            <a:endParaRPr lang="de-DE" dirty="0"/>
          </a:p>
          <a:p>
            <a:pPr marL="171450" indent="-171450">
              <a:buFontTx/>
              <a:buChar char="-"/>
            </a:pPr>
            <a:r>
              <a:rPr lang="de-DE" dirty="0" err="1"/>
              <a:t>Biggest</a:t>
            </a:r>
            <a:r>
              <a:rPr lang="de-DE" dirty="0"/>
              <a:t> </a:t>
            </a:r>
            <a:r>
              <a:rPr lang="de-DE" dirty="0" err="1"/>
              <a:t>challenge</a:t>
            </a:r>
            <a:endParaRPr lang="de-DE" dirty="0"/>
          </a:p>
          <a:p>
            <a:pPr marL="171450" indent="-171450">
              <a:buFontTx/>
              <a:buChar char="-"/>
            </a:pPr>
            <a:r>
              <a:rPr lang="de-DE" dirty="0"/>
              <a:t>&gt; lack </a:t>
            </a:r>
            <a:r>
              <a:rPr lang="de-DE" dirty="0" err="1"/>
              <a:t>of</a:t>
            </a:r>
            <a:r>
              <a:rPr lang="de-DE" dirty="0"/>
              <a:t> </a:t>
            </a:r>
            <a:r>
              <a:rPr lang="de-DE" dirty="0" err="1"/>
              <a:t>emotionality</a:t>
            </a:r>
            <a:r>
              <a:rPr lang="de-DE" dirty="0"/>
              <a:t> </a:t>
            </a:r>
            <a:r>
              <a:rPr lang="de-DE" dirty="0" err="1"/>
              <a:t>interrupts</a:t>
            </a:r>
            <a:r>
              <a:rPr lang="de-DE" dirty="0"/>
              <a:t> </a:t>
            </a:r>
            <a:r>
              <a:rPr lang="de-DE" dirty="0" err="1"/>
              <a:t>naturalness</a:t>
            </a:r>
            <a:endParaRPr lang="de-DE" dirty="0"/>
          </a:p>
          <a:p>
            <a:pPr marL="171450" indent="-171450">
              <a:buFontTx/>
              <a:buChar char="-"/>
            </a:pPr>
            <a:r>
              <a:rPr lang="de-DE" dirty="0"/>
              <a:t>&gt; but </a:t>
            </a:r>
            <a:r>
              <a:rPr lang="de-DE" dirty="0" err="1"/>
              <a:t>is</a:t>
            </a:r>
            <a:r>
              <a:rPr lang="de-DE" dirty="0"/>
              <a:t> </a:t>
            </a:r>
            <a:r>
              <a:rPr lang="de-DE" dirty="0" err="1"/>
              <a:t>is</a:t>
            </a:r>
            <a:r>
              <a:rPr lang="de-DE" dirty="0"/>
              <a:t> also </a:t>
            </a:r>
            <a:r>
              <a:rPr lang="de-DE" dirty="0" err="1"/>
              <a:t>the</a:t>
            </a:r>
            <a:r>
              <a:rPr lang="de-DE" dirty="0"/>
              <a:t> </a:t>
            </a:r>
            <a:r>
              <a:rPr lang="de-DE" dirty="0" err="1"/>
              <a:t>other</a:t>
            </a:r>
            <a:r>
              <a:rPr lang="de-DE" dirty="0"/>
              <a:t> </a:t>
            </a:r>
            <a:r>
              <a:rPr lang="de-DE" dirty="0" err="1"/>
              <a:t>way</a:t>
            </a:r>
            <a:r>
              <a:rPr lang="de-DE" dirty="0"/>
              <a:t> </a:t>
            </a:r>
            <a:r>
              <a:rPr lang="de-DE" dirty="0" err="1"/>
              <a:t>around</a:t>
            </a:r>
            <a:r>
              <a:rPr lang="de-DE" dirty="0"/>
              <a:t>?</a:t>
            </a:r>
          </a:p>
          <a:p>
            <a:pPr marL="0" indent="0">
              <a:buFontTx/>
              <a:buNone/>
            </a:pP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7</a:t>
            </a:fld>
            <a:endParaRPr lang="de-DE"/>
          </a:p>
        </p:txBody>
      </p:sp>
    </p:spTree>
    <p:extLst>
      <p:ext uri="{BB962C8B-B14F-4D97-AF65-F5344CB8AC3E}">
        <p14:creationId xmlns:p14="http://schemas.microsoft.com/office/powerpoint/2010/main" val="256451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171450" indent="-171450">
              <a:buFont typeface="Arial" panose="020B0604020202020204" pitchFamily="34" charset="0"/>
              <a:buChar char="•"/>
            </a:pPr>
            <a:r>
              <a:rPr lang="de-DE" dirty="0" err="1"/>
              <a:t>Simply</a:t>
            </a:r>
            <a:r>
              <a:rPr lang="de-DE" dirty="0"/>
              <a:t> not fully </a:t>
            </a:r>
            <a:r>
              <a:rPr lang="de-DE" dirty="0" err="1"/>
              <a:t>resolved</a:t>
            </a:r>
            <a:endParaRPr lang="de-DE" dirty="0"/>
          </a:p>
          <a:p>
            <a:pPr marL="171450" indent="-171450">
              <a:buFont typeface="Arial" panose="020B0604020202020204" pitchFamily="34" charset="0"/>
              <a:buChar char="•"/>
            </a:pPr>
            <a:r>
              <a:rPr lang="de-DE" dirty="0"/>
              <a:t>Not just </a:t>
            </a:r>
            <a:r>
              <a:rPr lang="de-DE" dirty="0" err="1"/>
              <a:t>because</a:t>
            </a:r>
            <a:r>
              <a:rPr lang="de-DE" dirty="0"/>
              <a:t> </a:t>
            </a:r>
            <a:r>
              <a:rPr lang="de-DE" dirty="0" err="1"/>
              <a:t>its</a:t>
            </a:r>
            <a:r>
              <a:rPr lang="de-DE" dirty="0"/>
              <a:t> </a:t>
            </a:r>
            <a:r>
              <a:rPr lang="de-DE" dirty="0" err="1"/>
              <a:t>interesting</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Under </a:t>
            </a:r>
            <a:r>
              <a:rPr lang="de-DE" dirty="0" err="1"/>
              <a:t>some</a:t>
            </a:r>
            <a:r>
              <a:rPr lang="de-DE" dirty="0"/>
              <a:t> </a:t>
            </a:r>
            <a:r>
              <a:rPr lang="de-DE" dirty="0" err="1"/>
              <a:t>circumstances</a:t>
            </a:r>
            <a:r>
              <a:rPr lang="de-DE" dirty="0"/>
              <a:t>, </a:t>
            </a:r>
            <a:r>
              <a:rPr lang="de-DE" dirty="0" err="1"/>
              <a:t>naturalnes</a:t>
            </a:r>
            <a:r>
              <a:rPr lang="de-DE" dirty="0"/>
              <a:t> </a:t>
            </a:r>
            <a:r>
              <a:rPr lang="de-DE" dirty="0" err="1"/>
              <a:t>interferes</a:t>
            </a:r>
            <a:r>
              <a:rPr lang="de-DE" dirty="0"/>
              <a:t>, and </a:t>
            </a:r>
            <a:r>
              <a:rPr lang="de-DE" dirty="0" err="1"/>
              <a:t>this</a:t>
            </a:r>
            <a:r>
              <a:rPr lang="de-DE" dirty="0"/>
              <a:t> </a:t>
            </a:r>
            <a:r>
              <a:rPr lang="de-DE" dirty="0" err="1"/>
              <a:t>is</a:t>
            </a:r>
            <a:r>
              <a:rPr lang="de-DE" dirty="0"/>
              <a:t> </a:t>
            </a:r>
            <a:r>
              <a:rPr lang="de-DE" dirty="0" err="1"/>
              <a:t>important</a:t>
            </a:r>
            <a:r>
              <a:rPr lang="de-DE" dirty="0"/>
              <a:t> </a:t>
            </a:r>
            <a:r>
              <a:rPr lang="de-DE" dirty="0" err="1"/>
              <a:t>information</a:t>
            </a:r>
            <a:r>
              <a:rPr lang="de-DE" dirty="0"/>
              <a:t>, </a:t>
            </a:r>
            <a:r>
              <a:rPr lang="de-DE" dirty="0" err="1"/>
              <a:t>even</a:t>
            </a:r>
            <a:r>
              <a:rPr lang="de-DE" dirty="0"/>
              <a:t> </a:t>
            </a:r>
            <a:r>
              <a:rPr lang="de-DE" dirty="0" err="1"/>
              <a:t>if</a:t>
            </a:r>
            <a:r>
              <a:rPr lang="de-DE" dirty="0"/>
              <a:t> </a:t>
            </a:r>
            <a:r>
              <a:rPr lang="de-DE" dirty="0" err="1"/>
              <a:t>this</a:t>
            </a:r>
            <a:r>
              <a:rPr lang="de-DE" dirty="0"/>
              <a:t> </a:t>
            </a:r>
            <a:r>
              <a:rPr lang="de-DE" dirty="0" err="1"/>
              <a:t>is</a:t>
            </a:r>
            <a:r>
              <a:rPr lang="de-DE" dirty="0"/>
              <a:t> not </a:t>
            </a:r>
            <a:r>
              <a:rPr lang="de-DE" dirty="0" err="1"/>
              <a:t>your</a:t>
            </a:r>
            <a:r>
              <a:rPr lang="de-DE" dirty="0"/>
              <a:t> </a:t>
            </a:r>
            <a:r>
              <a:rPr lang="de-DE" dirty="0" err="1"/>
              <a:t>primary</a:t>
            </a:r>
            <a:r>
              <a:rPr lang="de-DE" dirty="0"/>
              <a:t> </a:t>
            </a:r>
            <a:r>
              <a:rPr lang="de-DE" dirty="0" err="1"/>
              <a:t>interest</a:t>
            </a:r>
            <a:endParaRPr lang="de-DE" dirty="0"/>
          </a:p>
          <a:p>
            <a:pPr marL="171450" indent="-171450">
              <a:buFont typeface="Arial" panose="020B0604020202020204" pitchFamily="34" charset="0"/>
              <a:buChar char="•"/>
            </a:pPr>
            <a:r>
              <a:rPr lang="de-DE" dirty="0"/>
              <a:t>Voice </a:t>
            </a:r>
            <a:r>
              <a:rPr lang="de-DE" dirty="0" err="1"/>
              <a:t>manipulation</a:t>
            </a:r>
            <a:r>
              <a:rPr lang="de-DE" dirty="0"/>
              <a:t> </a:t>
            </a:r>
            <a:r>
              <a:rPr lang="de-DE" dirty="0" err="1"/>
              <a:t>to</a:t>
            </a:r>
            <a:r>
              <a:rPr lang="de-DE" dirty="0"/>
              <a:t> </a:t>
            </a:r>
            <a:r>
              <a:rPr lang="de-DE" dirty="0" err="1"/>
              <a:t>study</a:t>
            </a:r>
            <a:r>
              <a:rPr lang="de-DE" dirty="0"/>
              <a:t> </a:t>
            </a:r>
            <a:r>
              <a:rPr lang="de-DE" dirty="0" err="1"/>
              <a:t>other</a:t>
            </a:r>
            <a:r>
              <a:rPr lang="de-DE" dirty="0"/>
              <a:t> </a:t>
            </a:r>
            <a:r>
              <a:rPr lang="de-DE" dirty="0" err="1"/>
              <a:t>perceptuel</a:t>
            </a:r>
            <a:r>
              <a:rPr lang="de-DE" dirty="0"/>
              <a:t> </a:t>
            </a:r>
            <a:r>
              <a:rPr lang="de-DE" dirty="0" err="1"/>
              <a:t>phenomena</a:t>
            </a:r>
            <a:r>
              <a:rPr lang="de-DE" dirty="0"/>
              <a:t> – like </a:t>
            </a:r>
            <a:r>
              <a:rPr lang="de-DE" dirty="0" err="1"/>
              <a:t>emotion</a:t>
            </a:r>
            <a:endParaRPr lang="de-DE" dirty="0"/>
          </a:p>
          <a:p>
            <a:pPr marL="171450" indent="-171450">
              <a:buFont typeface="Arial" panose="020B0604020202020204" pitchFamily="34" charset="0"/>
              <a:buChar char="•"/>
            </a:pPr>
            <a:r>
              <a:rPr lang="de-DE" dirty="0"/>
              <a:t>-&gt; </a:t>
            </a:r>
            <a:r>
              <a:rPr lang="de-DE" dirty="0" err="1"/>
              <a:t>naturalness</a:t>
            </a:r>
            <a:r>
              <a:rPr lang="de-DE" dirty="0"/>
              <a:t> </a:t>
            </a:r>
            <a:r>
              <a:rPr lang="de-DE" dirty="0" err="1"/>
              <a:t>can</a:t>
            </a:r>
            <a:r>
              <a:rPr lang="de-DE" dirty="0"/>
              <a:t> </a:t>
            </a:r>
            <a:r>
              <a:rPr lang="de-DE" dirty="0" err="1"/>
              <a:t>be</a:t>
            </a:r>
            <a:r>
              <a:rPr lang="de-DE" dirty="0"/>
              <a:t> a </a:t>
            </a:r>
            <a:r>
              <a:rPr lang="de-DE" dirty="0" err="1"/>
              <a:t>threat</a:t>
            </a:r>
            <a:r>
              <a:rPr lang="de-DE" dirty="0"/>
              <a:t> </a:t>
            </a:r>
            <a:r>
              <a:rPr lang="de-DE" dirty="0" err="1"/>
              <a:t>to</a:t>
            </a:r>
            <a:r>
              <a:rPr lang="de-DE" dirty="0"/>
              <a:t> </a:t>
            </a:r>
            <a:r>
              <a:rPr lang="de-DE" dirty="0" err="1"/>
              <a:t>ecological</a:t>
            </a:r>
            <a:r>
              <a:rPr lang="de-DE" dirty="0"/>
              <a:t> </a:t>
            </a:r>
            <a:r>
              <a:rPr lang="de-DE" dirty="0" err="1"/>
              <a:t>validity</a:t>
            </a:r>
            <a:endParaRPr lang="de-DE" dirty="0"/>
          </a:p>
          <a:p>
            <a:pPr marL="171450" indent="-171450">
              <a:buFont typeface="Arial" panose="020B0604020202020204" pitchFamily="34" charset="0"/>
              <a:buChar char="•"/>
            </a:pPr>
            <a:endParaRPr lang="de-DE" dirty="0"/>
          </a:p>
          <a:p>
            <a:pPr marL="0" indent="0">
              <a:buFontTx/>
              <a:buNone/>
            </a:pPr>
            <a:r>
              <a:rPr lang="de-DE" dirty="0"/>
              <a:t>-&gt; own </a:t>
            </a:r>
            <a:r>
              <a:rPr lang="de-DE" dirty="0" err="1"/>
              <a:t>data</a:t>
            </a: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8</a:t>
            </a:fld>
            <a:endParaRPr lang="de-DE"/>
          </a:p>
        </p:txBody>
      </p:sp>
    </p:spTree>
    <p:extLst>
      <p:ext uri="{BB962C8B-B14F-4D97-AF65-F5344CB8AC3E}">
        <p14:creationId xmlns:p14="http://schemas.microsoft.com/office/powerpoint/2010/main" val="3486294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171450" indent="-171450">
              <a:buFont typeface="Arial" panose="020B0604020202020204" pitchFamily="34" charset="0"/>
              <a:buChar char="•"/>
            </a:pPr>
            <a:r>
              <a:rPr lang="de-DE" dirty="0" err="1"/>
              <a:t>Using</a:t>
            </a:r>
            <a:r>
              <a:rPr lang="de-DE" dirty="0"/>
              <a:t> </a:t>
            </a:r>
            <a:r>
              <a:rPr lang="de-DE" dirty="0" err="1"/>
              <a:t>manipulated</a:t>
            </a:r>
            <a:r>
              <a:rPr lang="de-DE" dirty="0"/>
              <a:t> </a:t>
            </a:r>
            <a:r>
              <a:rPr lang="de-DE" dirty="0" err="1"/>
              <a:t>voices</a:t>
            </a:r>
            <a:r>
              <a:rPr lang="de-DE" dirty="0"/>
              <a:t> </a:t>
            </a:r>
            <a:r>
              <a:rPr lang="de-DE" dirty="0" err="1"/>
              <a:t>to</a:t>
            </a:r>
            <a:r>
              <a:rPr lang="de-DE" dirty="0"/>
              <a:t> </a:t>
            </a:r>
            <a:r>
              <a:rPr lang="de-DE" dirty="0" err="1"/>
              <a:t>study</a:t>
            </a:r>
            <a:r>
              <a:rPr lang="de-DE" dirty="0"/>
              <a:t> human </a:t>
            </a:r>
            <a:r>
              <a:rPr lang="de-DE" dirty="0" err="1"/>
              <a:t>emotion</a:t>
            </a:r>
            <a:r>
              <a:rPr lang="de-DE" dirty="0"/>
              <a:t> </a:t>
            </a:r>
            <a:r>
              <a:rPr lang="de-DE" dirty="0" err="1"/>
              <a:t>perception</a:t>
            </a:r>
            <a:endParaRPr lang="de-DE" dirty="0"/>
          </a:p>
          <a:p>
            <a:pPr marL="171450" indent="-171450">
              <a:buFont typeface="Arial" panose="020B0604020202020204" pitchFamily="34" charset="0"/>
              <a:buChar char="•"/>
            </a:pPr>
            <a:r>
              <a:rPr lang="de-DE" dirty="0"/>
              <a:t>At least </a:t>
            </a:r>
            <a:r>
              <a:rPr lang="de-DE" dirty="0" err="1"/>
              <a:t>try</a:t>
            </a:r>
            <a:r>
              <a:rPr lang="de-DE" dirty="0"/>
              <a:t> </a:t>
            </a:r>
            <a:r>
              <a:rPr lang="de-DE" dirty="0" err="1"/>
              <a:t>to</a:t>
            </a:r>
            <a:r>
              <a:rPr lang="de-DE" dirty="0"/>
              <a:t> </a:t>
            </a:r>
            <a:r>
              <a:rPr lang="de-DE" dirty="0" err="1"/>
              <a:t>quantify</a:t>
            </a:r>
            <a:endParaRPr lang="de-DE" dirty="0"/>
          </a:p>
          <a:p>
            <a:pPr marL="171450" indent="-171450">
              <a:buFont typeface="Arial" panose="020B0604020202020204" pitchFamily="34" charset="0"/>
              <a:buChar char="•"/>
            </a:pPr>
            <a:r>
              <a:rPr lang="de-DE" dirty="0"/>
              <a:t>The </a:t>
            </a:r>
            <a:r>
              <a:rPr lang="de-DE" dirty="0" err="1"/>
              <a:t>story</a:t>
            </a:r>
            <a:r>
              <a:rPr lang="de-DE" dirty="0"/>
              <a:t> </a:t>
            </a:r>
            <a:r>
              <a:rPr lang="de-DE" dirty="0" err="1"/>
              <a:t>how</a:t>
            </a:r>
            <a:r>
              <a:rPr lang="de-DE" dirty="0"/>
              <a:t> </a:t>
            </a:r>
            <a:r>
              <a:rPr lang="de-DE" dirty="0" err="1"/>
              <a:t>we</a:t>
            </a:r>
            <a:r>
              <a:rPr lang="de-DE" dirty="0"/>
              <a:t> </a:t>
            </a:r>
            <a:r>
              <a:rPr lang="de-DE" dirty="0" err="1"/>
              <a:t>started</a:t>
            </a:r>
            <a:r>
              <a:rPr lang="de-DE" dirty="0"/>
              <a:t> </a:t>
            </a:r>
            <a:r>
              <a:rPr lang="de-DE" dirty="0" err="1"/>
              <a:t>to</a:t>
            </a:r>
            <a:r>
              <a:rPr lang="de-DE" dirty="0"/>
              <a:t> </a:t>
            </a:r>
            <a:r>
              <a:rPr lang="de-DE" dirty="0" err="1"/>
              <a:t>become</a:t>
            </a:r>
            <a:r>
              <a:rPr lang="de-DE" dirty="0"/>
              <a:t> </a:t>
            </a:r>
            <a:r>
              <a:rPr lang="de-DE" dirty="0" err="1"/>
              <a:t>interested</a:t>
            </a:r>
            <a:endParaRPr lang="de-DE" dirty="0"/>
          </a:p>
          <a:p>
            <a:pPr marL="171450" indent="-171450">
              <a:buFont typeface="Arial" panose="020B0604020202020204" pitchFamily="34" charset="0"/>
              <a:buChar char="•"/>
            </a:pPr>
            <a:endParaRPr lang="de-DE" dirty="0"/>
          </a:p>
          <a:p>
            <a:pPr marL="0" indent="0">
              <a:buFontTx/>
              <a:buNone/>
            </a:pP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9</a:t>
            </a:fld>
            <a:endParaRPr lang="de-DE"/>
          </a:p>
        </p:txBody>
      </p:sp>
    </p:spTree>
    <p:extLst>
      <p:ext uri="{BB962C8B-B14F-4D97-AF65-F5344CB8AC3E}">
        <p14:creationId xmlns:p14="http://schemas.microsoft.com/office/powerpoint/2010/main" val="1214427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haltsseite">
    <p:spTree>
      <p:nvGrpSpPr>
        <p:cNvPr id="1" name=""/>
        <p:cNvGrpSpPr/>
        <p:nvPr/>
      </p:nvGrpSpPr>
      <p:grpSpPr>
        <a:xfrm>
          <a:off x="0" y="0"/>
          <a:ext cx="0" cy="0"/>
          <a:chOff x="0" y="0"/>
          <a:chExt cx="0" cy="0"/>
        </a:xfrm>
      </p:grpSpPr>
      <p:sp>
        <p:nvSpPr>
          <p:cNvPr id="2" name="Rechteck 1"/>
          <p:cNvSpPr/>
          <p:nvPr userDrawn="1"/>
        </p:nvSpPr>
        <p:spPr>
          <a:xfrm flipV="1">
            <a:off x="-1" y="4500000"/>
            <a:ext cx="34425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pic>
        <p:nvPicPr>
          <p:cNvPr id="7" name="Grafik 6"/>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3430787" y="4500000"/>
            <a:ext cx="3429000" cy="39600"/>
          </a:xfrm>
          <a:prstGeom prst="rect">
            <a:avLst/>
          </a:prstGeom>
        </p:spPr>
      </p:pic>
      <p:sp>
        <p:nvSpPr>
          <p:cNvPr id="9" name="Textplatzhalter 24"/>
          <p:cNvSpPr>
            <a:spLocks noGrp="1"/>
          </p:cNvSpPr>
          <p:nvPr>
            <p:ph type="body" sz="quarter" idx="11" hasCustomPrompt="1"/>
          </p:nvPr>
        </p:nvSpPr>
        <p:spPr>
          <a:xfrm>
            <a:off x="2249685" y="4719770"/>
            <a:ext cx="4266010" cy="144000"/>
          </a:xfrm>
        </p:spPr>
        <p:txBody>
          <a:bodyPr>
            <a:noAutofit/>
          </a:bodyPr>
          <a:lstStyle>
            <a:lvl1pPr marL="0" indent="0" algn="r">
              <a:buFontTx/>
              <a:buNone/>
              <a:defRPr lang="de-DE" sz="75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Voice Naturalness and </a:t>
            </a:r>
            <a:r>
              <a:rPr lang="de-DE" dirty="0" err="1"/>
              <a:t>Emotionality</a:t>
            </a:r>
            <a:endParaRPr lang="de-DE" dirty="0"/>
          </a:p>
        </p:txBody>
      </p:sp>
      <p:sp>
        <p:nvSpPr>
          <p:cNvPr id="6" name="Textplatzhalter 24"/>
          <p:cNvSpPr txBox="1">
            <a:spLocks/>
          </p:cNvSpPr>
          <p:nvPr userDrawn="1"/>
        </p:nvSpPr>
        <p:spPr>
          <a:xfrm>
            <a:off x="2641231" y="4884575"/>
            <a:ext cx="3874464"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z="750" smtClean="0">
                <a:solidFill>
                  <a:schemeClr val="bg1"/>
                </a:solidFill>
                <a:latin typeface="Roboto Condensed" pitchFamily="2" charset="0"/>
                <a:ea typeface="Roboto Condensed" pitchFamily="2" charset="0"/>
              </a:rPr>
              <a:pPr>
                <a:defRPr/>
              </a:pPr>
              <a:t>‹Nr.›</a:t>
            </a:fld>
            <a:r>
              <a:rPr lang="de-DE" sz="750" dirty="0">
                <a:solidFill>
                  <a:schemeClr val="bg1"/>
                </a:solidFill>
                <a:latin typeface="Roboto Condensed" pitchFamily="2" charset="0"/>
                <a:ea typeface="Roboto Condensed" pitchFamily="2" charset="0"/>
              </a:rPr>
              <a:t> / 17</a:t>
            </a:r>
          </a:p>
        </p:txBody>
      </p:sp>
    </p:spTree>
    <p:extLst>
      <p:ext uri="{BB962C8B-B14F-4D97-AF65-F5344CB8AC3E}">
        <p14:creationId xmlns:p14="http://schemas.microsoft.com/office/powerpoint/2010/main" val="63193198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Inhaltsseite">
    <p:spTree>
      <p:nvGrpSpPr>
        <p:cNvPr id="1" name=""/>
        <p:cNvGrpSpPr/>
        <p:nvPr/>
      </p:nvGrpSpPr>
      <p:grpSpPr>
        <a:xfrm>
          <a:off x="0" y="0"/>
          <a:ext cx="0" cy="0"/>
          <a:chOff x="0" y="0"/>
          <a:chExt cx="0" cy="0"/>
        </a:xfrm>
      </p:grpSpPr>
      <p:sp>
        <p:nvSpPr>
          <p:cNvPr id="2" name="Rechteck 1"/>
          <p:cNvSpPr/>
          <p:nvPr userDrawn="1"/>
        </p:nvSpPr>
        <p:spPr>
          <a:xfrm flipV="1">
            <a:off x="-1" y="4500000"/>
            <a:ext cx="34425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pic>
        <p:nvPicPr>
          <p:cNvPr id="7" name="Grafik 6"/>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3430787" y="4500000"/>
            <a:ext cx="3429000" cy="39600"/>
          </a:xfrm>
          <a:prstGeom prst="rect">
            <a:avLst/>
          </a:prstGeom>
        </p:spPr>
      </p:pic>
      <p:sp>
        <p:nvSpPr>
          <p:cNvPr id="6" name="Textplatzhalter 24"/>
          <p:cNvSpPr txBox="1">
            <a:spLocks/>
          </p:cNvSpPr>
          <p:nvPr userDrawn="1"/>
        </p:nvSpPr>
        <p:spPr>
          <a:xfrm>
            <a:off x="2641231" y="4884575"/>
            <a:ext cx="3874464"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z="750" smtClean="0">
                <a:solidFill>
                  <a:schemeClr val="bg1"/>
                </a:solidFill>
                <a:latin typeface="Roboto Condensed" pitchFamily="2" charset="0"/>
                <a:ea typeface="Roboto Condensed" pitchFamily="2" charset="0"/>
              </a:rPr>
              <a:pPr>
                <a:defRPr/>
              </a:pPr>
              <a:t>‹Nr.›</a:t>
            </a:fld>
            <a:r>
              <a:rPr lang="de-DE" sz="750" dirty="0">
                <a:solidFill>
                  <a:schemeClr val="bg1"/>
                </a:solidFill>
                <a:latin typeface="Roboto Condensed" pitchFamily="2" charset="0"/>
                <a:ea typeface="Roboto Condensed" pitchFamily="2" charset="0"/>
              </a:rPr>
              <a:t> / 17</a:t>
            </a:r>
          </a:p>
        </p:txBody>
      </p:sp>
    </p:spTree>
    <p:extLst>
      <p:ext uri="{BB962C8B-B14F-4D97-AF65-F5344CB8AC3E}">
        <p14:creationId xmlns:p14="http://schemas.microsoft.com/office/powerpoint/2010/main" val="4128868164"/>
      </p:ext>
    </p:extLst>
  </p:cSld>
  <p:clrMapOvr>
    <a:masterClrMapping/>
  </p:clrMapOvr>
  <p:extLst>
    <p:ext uri="{DCECCB84-F9BA-43D5-87BE-67443E8EF086}">
      <p15:sldGuideLst xmlns:p15="http://schemas.microsoft.com/office/powerpoint/2012/main">
        <p15:guide id="1" orient="horz" pos="1620">
          <p15:clr>
            <a:srgbClr val="FBAE40"/>
          </p15:clr>
        </p15:guide>
        <p15:guide id="2"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205978"/>
            <a:ext cx="6172200" cy="857250"/>
          </a:xfrm>
          <a:prstGeom prst="rect">
            <a:avLst/>
          </a:prstGeom>
        </p:spPr>
        <p:txBody>
          <a:bodyPr vert="horz" lIns="0" tIns="0" rIns="0" bIns="0" rtlCol="0" anchor="ctr">
            <a:normAutofit/>
          </a:bodyPr>
          <a:lstStyle/>
          <a:p>
            <a:r>
              <a:rPr lang="de-DE" dirty="0"/>
              <a:t>Titelmasterformat durch Klicken bearbeiten</a:t>
            </a:r>
          </a:p>
        </p:txBody>
      </p:sp>
      <p:sp>
        <p:nvSpPr>
          <p:cNvPr id="3" name="Textplatzhalter 2"/>
          <p:cNvSpPr>
            <a:spLocks noGrp="1"/>
          </p:cNvSpPr>
          <p:nvPr>
            <p:ph type="body" idx="1"/>
          </p:nvPr>
        </p:nvSpPr>
        <p:spPr>
          <a:xfrm>
            <a:off x="342900" y="1200152"/>
            <a:ext cx="6172200" cy="1875655"/>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 mit Anführungszeichen«</a:t>
            </a:r>
          </a:p>
        </p:txBody>
      </p:sp>
      <p:sp>
        <p:nvSpPr>
          <p:cNvPr id="11" name="Rechteck 10"/>
          <p:cNvSpPr/>
          <p:nvPr userDrawn="1"/>
        </p:nvSpPr>
        <p:spPr>
          <a:xfrm>
            <a:off x="-1" y="4500000"/>
            <a:ext cx="685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DE" sz="1350" dirty="0"/>
          </a:p>
        </p:txBody>
      </p:sp>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314619" y="4607704"/>
            <a:ext cx="785700" cy="432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51117"/>
      </p:ext>
    </p:extLst>
  </p:cSld>
  <p:clrMap bg1="lt1" tx1="dk1" bg2="lt2" tx2="dk2" accent1="accent1" accent2="accent2" accent3="accent3" accent4="accent4" accent5="accent5" accent6="accent6" hlink="hlink" folHlink="folHlink"/>
  <p:sldLayoutIdLst>
    <p:sldLayoutId id="2147483656" r:id="rId1"/>
    <p:sldLayoutId id="2147483657" r:id="rId2"/>
  </p:sldLayoutIdLst>
  <p:hf hdr="0" ftr="0" dt="0"/>
  <p:txStyles>
    <p:titleStyle>
      <a:lvl1pPr algn="l" defTabSz="685800" rtl="0" eaLnBrk="1" latinLnBrk="0" hangingPunct="1">
        <a:spcBef>
          <a:spcPct val="0"/>
        </a:spcBef>
        <a:buNone/>
        <a:defRPr sz="1500" kern="1200" spc="15" baseline="0">
          <a:solidFill>
            <a:schemeClr val="tx1"/>
          </a:solidFill>
          <a:latin typeface="Palatino Linotype" panose="02040502050505030304" pitchFamily="18" charset="0"/>
          <a:ea typeface="+mj-ea"/>
          <a:cs typeface="+mj-cs"/>
        </a:defRPr>
      </a:lvl1pPr>
    </p:titleStyle>
    <p:bodyStyle>
      <a:lvl1pPr marL="0" indent="0" algn="l" defTabSz="685800" rtl="0" eaLnBrk="1" latinLnBrk="0" hangingPunct="1">
        <a:spcBef>
          <a:spcPct val="20000"/>
        </a:spcBef>
        <a:buFontTx/>
        <a:buNone/>
        <a:defRPr sz="1650" kern="1200">
          <a:solidFill>
            <a:schemeClr val="tx1"/>
          </a:solidFill>
          <a:latin typeface="Roboto Condensed" pitchFamily="2" charset="0"/>
          <a:ea typeface="Roboto Condensed" pitchFamily="2" charset="0"/>
          <a:cs typeface="+mn-cs"/>
        </a:defRPr>
      </a:lvl1pPr>
      <a:lvl2pPr marL="557213" indent="-214313" algn="l" defTabSz="685800" rtl="0" eaLnBrk="1" latinLnBrk="0" hangingPunct="1">
        <a:spcBef>
          <a:spcPct val="20000"/>
        </a:spcBef>
        <a:buClr>
          <a:schemeClr val="accent1"/>
        </a:buClr>
        <a:buFont typeface="Arial" panose="020B0604020202020204" pitchFamily="34" charset="0"/>
        <a:buChar char="•"/>
        <a:defRPr sz="1350" kern="1200">
          <a:solidFill>
            <a:schemeClr val="tx1"/>
          </a:solidFill>
          <a:latin typeface="Roboto Condensed" pitchFamily="2" charset="0"/>
          <a:ea typeface="Roboto Condensed" pitchFamily="2" charset="0"/>
          <a:cs typeface="+mn-cs"/>
        </a:defRPr>
      </a:lvl2pPr>
      <a:lvl3pPr marL="857250" indent="-171450" algn="l" defTabSz="685800" rtl="0" eaLnBrk="1" latinLnBrk="0" hangingPunct="1">
        <a:spcBef>
          <a:spcPct val="20000"/>
        </a:spcBef>
        <a:buClr>
          <a:schemeClr val="accent3"/>
        </a:buClr>
        <a:buFont typeface="Arial" panose="020B0604020202020204" pitchFamily="34" charset="0"/>
        <a:buChar char="•"/>
        <a:defRPr sz="1050" kern="1200">
          <a:solidFill>
            <a:schemeClr val="tx1"/>
          </a:solidFill>
          <a:latin typeface="Roboto Condensed" pitchFamily="2" charset="0"/>
          <a:ea typeface="Roboto Condensed" pitchFamily="2" charset="0"/>
          <a:cs typeface="+mn-cs"/>
        </a:defRPr>
      </a:lvl3pPr>
      <a:lvl4pPr marL="1028700" indent="0" algn="l" defTabSz="685800" rtl="0" eaLnBrk="1" latinLnBrk="0" hangingPunct="1">
        <a:spcBef>
          <a:spcPct val="20000"/>
        </a:spcBef>
        <a:buFontTx/>
        <a:buNone/>
        <a:defRPr sz="825" kern="1200">
          <a:solidFill>
            <a:schemeClr val="tx1"/>
          </a:solidFill>
          <a:latin typeface="Roboto Condensed" pitchFamily="2" charset="0"/>
          <a:ea typeface="Roboto Condensed" pitchFamily="2" charset="0"/>
          <a:cs typeface="+mn-cs"/>
        </a:defRPr>
      </a:lvl4pPr>
      <a:lvl5pPr marL="1371600" indent="0" algn="l" defTabSz="685800" rtl="0" eaLnBrk="1" latinLnBrk="0" hangingPunct="1">
        <a:spcBef>
          <a:spcPct val="20000"/>
        </a:spcBef>
        <a:buFont typeface="Arial" panose="020B0604020202020204" pitchFamily="34" charset="0"/>
        <a:buNone/>
        <a:defRPr sz="675" kern="1200">
          <a:solidFill>
            <a:schemeClr val="tx1"/>
          </a:solidFill>
          <a:latin typeface="Roboto Condensed" pitchFamily="2" charset="0"/>
          <a:ea typeface="Roboto Condensed" pitchFamily="2" charset="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160" userDrawn="1">
          <p15:clr>
            <a:srgbClr val="F26B43"/>
          </p15:clr>
        </p15:guide>
        <p15:guide id="3" pos="2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image" Target="../media/image13.png"/><Relationship Id="rId3" Type="http://schemas.microsoft.com/office/2007/relationships/media" Target="../media/media2.wav"/><Relationship Id="rId7" Type="http://schemas.microsoft.com/office/2007/relationships/media" Target="../media/media4.wav"/><Relationship Id="rId12" Type="http://schemas.openxmlformats.org/officeDocument/2006/relationships/image" Target="../media/image12.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11.png"/><Relationship Id="rId5" Type="http://schemas.microsoft.com/office/2007/relationships/media" Target="../media/media3.wav"/><Relationship Id="rId10" Type="http://schemas.openxmlformats.org/officeDocument/2006/relationships/notesSlide" Target="../notesSlides/notesSlide10.xml"/><Relationship Id="rId4" Type="http://schemas.openxmlformats.org/officeDocument/2006/relationships/audio" Target="../media/media2.wav"/><Relationship Id="rId9"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DE4380E1-BC20-451A-842E-D84229848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7" name="Rechteck 6"/>
          <p:cNvSpPr/>
          <p:nvPr/>
        </p:nvSpPr>
        <p:spPr>
          <a:xfrm>
            <a:off x="351235" y="2767739"/>
            <a:ext cx="6178774" cy="11105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Roboto Condensed"/>
              <a:ea typeface="+mn-ea"/>
              <a:cs typeface="+mn-cs"/>
            </a:endParaRPr>
          </a:p>
        </p:txBody>
      </p:sp>
      <p:sp>
        <p:nvSpPr>
          <p:cNvPr id="8" name="Textfeld 7"/>
          <p:cNvSpPr txBox="1"/>
          <p:nvPr/>
        </p:nvSpPr>
        <p:spPr>
          <a:xfrm>
            <a:off x="508825" y="3137457"/>
            <a:ext cx="5860444" cy="662031"/>
          </a:xfrm>
          <a:prstGeom prst="rect">
            <a:avLst/>
          </a:prstGeom>
          <a:noFill/>
        </p:spPr>
        <p:txBody>
          <a:bodyPr wrap="square" lIns="0" tIns="0" rIns="0" bIns="0" rtlCol="0">
            <a:noAutofit/>
          </a:bodyPr>
          <a:lstStyle/>
          <a:p>
            <a:r>
              <a:rPr lang="en-US" sz="1300" dirty="0"/>
              <a:t>The interplay of perceived naturalness and emotionality in voices</a:t>
            </a:r>
          </a:p>
          <a:p>
            <a:r>
              <a:rPr lang="en-US" sz="1000" dirty="0">
                <a:solidFill>
                  <a:srgbClr val="002F5D"/>
                </a:solidFill>
                <a:latin typeface="Roboto Condensed"/>
                <a:ea typeface="Roboto Condensed" panose="02000000000000000000" pitchFamily="2" charset="0"/>
                <a:cs typeface="Roboto Condensed" panose="02000000000000000000" pitchFamily="2" charset="0"/>
              </a:rPr>
              <a:t>Christine Nussbaum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2F5D"/>
                </a:solidFill>
                <a:latin typeface="Roboto Condensed"/>
                <a:ea typeface="Roboto Condensed" panose="02000000000000000000" pitchFamily="2" charset="0"/>
                <a:cs typeface="Roboto Condensed" panose="02000000000000000000" pitchFamily="2" charset="0"/>
              </a:rPr>
              <a:t>EPS Symposium, Nottingham April 2024</a:t>
            </a:r>
            <a:endParaRPr kumimoji="0" lang="en-US" sz="1000" b="0" i="0" u="none" strike="noStrike" kern="1200" cap="none" spc="0" normalizeH="0" baseline="0" noProof="0" dirty="0">
              <a:ln>
                <a:noFill/>
              </a:ln>
              <a:solidFill>
                <a:srgbClr val="002F5D"/>
              </a:solidFill>
              <a:effectLst/>
              <a:uLnTx/>
              <a:uFillTx/>
              <a:latin typeface="Roboto Condensed"/>
              <a:ea typeface="Roboto Condensed" panose="02000000000000000000" pitchFamily="2" charset="0"/>
              <a:cs typeface="Roboto Condensed" panose="02000000000000000000" pitchFamily="2" charset="0"/>
            </a:endParaRPr>
          </a:p>
        </p:txBody>
      </p:sp>
      <p:cxnSp>
        <p:nvCxnSpPr>
          <p:cNvPr id="9" name="Gerade Verbindung 8"/>
          <p:cNvCxnSpPr/>
          <p:nvPr/>
        </p:nvCxnSpPr>
        <p:spPr>
          <a:xfrm>
            <a:off x="526051" y="3078726"/>
            <a:ext cx="341709" cy="0"/>
          </a:xfrm>
          <a:prstGeom prst="line">
            <a:avLst/>
          </a:prstGeom>
          <a:ln w="44450">
            <a:solidFill>
              <a:srgbClr val="002F5D"/>
            </a:solidFill>
          </a:ln>
        </p:spPr>
        <p:style>
          <a:lnRef idx="1">
            <a:schemeClr val="accent1"/>
          </a:lnRef>
          <a:fillRef idx="0">
            <a:schemeClr val="accent1"/>
          </a:fillRef>
          <a:effectRef idx="0">
            <a:schemeClr val="accent1"/>
          </a:effectRef>
          <a:fontRef idx="minor">
            <a:schemeClr val="tx1"/>
          </a:fontRef>
        </p:style>
      </p:cxnSp>
      <p:sp>
        <p:nvSpPr>
          <p:cNvPr id="4" name="Textplatzhalter 3">
            <a:extLst>
              <a:ext uri="{FF2B5EF4-FFF2-40B4-BE49-F238E27FC236}">
                <a16:creationId xmlns:a16="http://schemas.microsoft.com/office/drawing/2014/main" id="{4CE46F0D-042A-9953-B725-AFCDEAD64CA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2806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de-DE" sz="1500" dirty="0"/>
              <a:t>U</a:t>
            </a:r>
            <a:r>
              <a:rPr lang="en-US" sz="1500" dirty="0" err="1"/>
              <a:t>nwanted</a:t>
            </a:r>
            <a:r>
              <a:rPr lang="en-US" sz="1500" dirty="0"/>
              <a:t> Interference by Voice Naturalness</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pic>
        <p:nvPicPr>
          <p:cNvPr id="4" name="Grafik 3">
            <a:extLst>
              <a:ext uri="{FF2B5EF4-FFF2-40B4-BE49-F238E27FC236}">
                <a16:creationId xmlns:a16="http://schemas.microsoft.com/office/drawing/2014/main" id="{7FAC3570-BDA9-B079-9571-930F24621C77}"/>
              </a:ext>
            </a:extLst>
          </p:cNvPr>
          <p:cNvPicPr>
            <a:picLocks noChangeAspect="1"/>
          </p:cNvPicPr>
          <p:nvPr/>
        </p:nvPicPr>
        <p:blipFill>
          <a:blip r:embed="rId11"/>
          <a:stretch>
            <a:fillRect/>
          </a:stretch>
        </p:blipFill>
        <p:spPr>
          <a:xfrm>
            <a:off x="340096" y="808319"/>
            <a:ext cx="4289874" cy="1656600"/>
          </a:xfrm>
          <a:prstGeom prst="rect">
            <a:avLst/>
          </a:prstGeom>
          <a:ln>
            <a:solidFill>
              <a:schemeClr val="tx1"/>
            </a:solidFill>
          </a:ln>
        </p:spPr>
      </p:pic>
      <p:sp>
        <p:nvSpPr>
          <p:cNvPr id="5" name="Rechteck: abgerundete Ecken 4">
            <a:extLst>
              <a:ext uri="{FF2B5EF4-FFF2-40B4-BE49-F238E27FC236}">
                <a16:creationId xmlns:a16="http://schemas.microsoft.com/office/drawing/2014/main" id="{1004D63B-F1A2-32DC-F22D-E9DDF28FB36F}"/>
              </a:ext>
            </a:extLst>
          </p:cNvPr>
          <p:cNvSpPr/>
          <p:nvPr/>
        </p:nvSpPr>
        <p:spPr>
          <a:xfrm>
            <a:off x="4762073" y="1441506"/>
            <a:ext cx="1059114" cy="1023413"/>
          </a:xfrm>
          <a:prstGeom prst="roundRect">
            <a:avLst>
              <a:gd name="adj" fmla="val 50000"/>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000" dirty="0" err="1">
                <a:solidFill>
                  <a:srgbClr val="002350"/>
                </a:solidFill>
              </a:rPr>
              <a:t>distraction</a:t>
            </a:r>
            <a:r>
              <a:rPr lang="de-DE" sz="1000" dirty="0">
                <a:solidFill>
                  <a:srgbClr val="002350"/>
                </a:solidFill>
              </a:rPr>
              <a:t> </a:t>
            </a:r>
            <a:r>
              <a:rPr lang="de-DE" sz="1000" dirty="0" err="1">
                <a:solidFill>
                  <a:srgbClr val="002350"/>
                </a:solidFill>
              </a:rPr>
              <a:t>from</a:t>
            </a:r>
            <a:r>
              <a:rPr lang="de-DE" sz="1000" dirty="0">
                <a:solidFill>
                  <a:srgbClr val="002350"/>
                </a:solidFill>
              </a:rPr>
              <a:t> </a:t>
            </a:r>
            <a:r>
              <a:rPr lang="de-DE" sz="1000" dirty="0" err="1">
                <a:solidFill>
                  <a:srgbClr val="002350"/>
                </a:solidFill>
              </a:rPr>
              <a:t>the</a:t>
            </a:r>
            <a:r>
              <a:rPr lang="de-DE" sz="1000" dirty="0">
                <a:solidFill>
                  <a:srgbClr val="002350"/>
                </a:solidFill>
              </a:rPr>
              <a:t> </a:t>
            </a:r>
            <a:r>
              <a:rPr lang="de-DE" sz="1000" dirty="0" err="1">
                <a:solidFill>
                  <a:srgbClr val="002350"/>
                </a:solidFill>
              </a:rPr>
              <a:t>task</a:t>
            </a:r>
            <a:endParaRPr lang="de-DE" sz="1000" dirty="0">
              <a:solidFill>
                <a:srgbClr val="002350"/>
              </a:solidFill>
            </a:endParaRPr>
          </a:p>
        </p:txBody>
      </p:sp>
      <p:sp>
        <p:nvSpPr>
          <p:cNvPr id="8" name="Rechteck: abgerundete Ecken 7">
            <a:extLst>
              <a:ext uri="{FF2B5EF4-FFF2-40B4-BE49-F238E27FC236}">
                <a16:creationId xmlns:a16="http://schemas.microsoft.com/office/drawing/2014/main" id="{F17E8DCB-CDDE-0A3B-0713-07D1FBE089FE}"/>
              </a:ext>
            </a:extLst>
          </p:cNvPr>
          <p:cNvSpPr/>
          <p:nvPr/>
        </p:nvSpPr>
        <p:spPr>
          <a:xfrm>
            <a:off x="5714806" y="1414287"/>
            <a:ext cx="1059114" cy="1023413"/>
          </a:xfrm>
          <a:prstGeom prst="roundRect">
            <a:avLst>
              <a:gd name="adj" fmla="val 50000"/>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000" dirty="0">
                <a:solidFill>
                  <a:srgbClr val="002350"/>
                </a:solidFill>
              </a:rPr>
              <a:t>potential </a:t>
            </a:r>
            <a:r>
              <a:rPr lang="de-DE" sz="1000" dirty="0" err="1">
                <a:solidFill>
                  <a:srgbClr val="002350"/>
                </a:solidFill>
              </a:rPr>
              <a:t>confound</a:t>
            </a:r>
            <a:endParaRPr lang="de-DE" sz="1000" dirty="0">
              <a:solidFill>
                <a:srgbClr val="002350"/>
              </a:solidFill>
            </a:endParaRPr>
          </a:p>
        </p:txBody>
      </p:sp>
      <p:sp>
        <p:nvSpPr>
          <p:cNvPr id="9" name="Rechteck: abgerundete Ecken 8">
            <a:extLst>
              <a:ext uri="{FF2B5EF4-FFF2-40B4-BE49-F238E27FC236}">
                <a16:creationId xmlns:a16="http://schemas.microsoft.com/office/drawing/2014/main" id="{64A50D0D-B03A-359E-5923-43B45DA1DE03}"/>
              </a:ext>
            </a:extLst>
          </p:cNvPr>
          <p:cNvSpPr/>
          <p:nvPr/>
        </p:nvSpPr>
        <p:spPr>
          <a:xfrm>
            <a:off x="5233880" y="695960"/>
            <a:ext cx="1059114" cy="1023413"/>
          </a:xfrm>
          <a:prstGeom prst="roundRect">
            <a:avLst>
              <a:gd name="adj" fmla="val 50000"/>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000" dirty="0" err="1">
                <a:solidFill>
                  <a:srgbClr val="002350"/>
                </a:solidFill>
              </a:rPr>
              <a:t>ecological</a:t>
            </a:r>
            <a:r>
              <a:rPr lang="de-DE" sz="1000" dirty="0">
                <a:solidFill>
                  <a:srgbClr val="002350"/>
                </a:solidFill>
              </a:rPr>
              <a:t> </a:t>
            </a:r>
            <a:r>
              <a:rPr lang="de-DE" sz="1000" dirty="0" err="1">
                <a:solidFill>
                  <a:srgbClr val="002350"/>
                </a:solidFill>
              </a:rPr>
              <a:t>validity</a:t>
            </a:r>
            <a:r>
              <a:rPr lang="de-DE" sz="1000" dirty="0">
                <a:solidFill>
                  <a:srgbClr val="002350"/>
                </a:solidFill>
              </a:rPr>
              <a:t> </a:t>
            </a:r>
            <a:r>
              <a:rPr lang="de-DE" sz="1000" dirty="0" err="1">
                <a:solidFill>
                  <a:srgbClr val="002350"/>
                </a:solidFill>
              </a:rPr>
              <a:t>of</a:t>
            </a:r>
            <a:r>
              <a:rPr lang="de-DE" sz="1000" dirty="0">
                <a:solidFill>
                  <a:srgbClr val="002350"/>
                </a:solidFill>
              </a:rPr>
              <a:t> </a:t>
            </a:r>
            <a:r>
              <a:rPr lang="de-DE" sz="1000" dirty="0" err="1">
                <a:solidFill>
                  <a:srgbClr val="002350"/>
                </a:solidFill>
              </a:rPr>
              <a:t>stimuli</a:t>
            </a:r>
            <a:endParaRPr lang="de-DE" sz="1000" dirty="0">
              <a:solidFill>
                <a:srgbClr val="002350"/>
              </a:solidFill>
            </a:endParaRPr>
          </a:p>
        </p:txBody>
      </p:sp>
      <p:pic>
        <p:nvPicPr>
          <p:cNvPr id="16" name="nm04_neu_w01_full_cTmg_NEUref_70dB">
            <a:hlinkClick r:id="" action="ppaction://media"/>
            <a:extLst>
              <a:ext uri="{FF2B5EF4-FFF2-40B4-BE49-F238E27FC236}">
                <a16:creationId xmlns:a16="http://schemas.microsoft.com/office/drawing/2014/main" id="{6A108BF4-9ADC-F0F4-815A-0A1F4945AE0E}"/>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336612" y="3978554"/>
            <a:ext cx="385082" cy="385082"/>
          </a:xfrm>
          <a:prstGeom prst="rect">
            <a:avLst/>
          </a:prstGeom>
        </p:spPr>
      </p:pic>
      <p:pic>
        <p:nvPicPr>
          <p:cNvPr id="17" name="nm04_hap_w01_full_cTmg_NEUref_70dB">
            <a:hlinkClick r:id="" action="ppaction://media"/>
            <a:extLst>
              <a:ext uri="{FF2B5EF4-FFF2-40B4-BE49-F238E27FC236}">
                <a16:creationId xmlns:a16="http://schemas.microsoft.com/office/drawing/2014/main" id="{17A6EE79-F320-07AB-339B-28C227568D20}"/>
              </a:ext>
            </a:extLst>
          </p:cNvPr>
          <p:cNvPicPr>
            <a:picLocks noChangeAspect="1"/>
          </p:cNvPicPr>
          <p:nvPr>
            <a:audioFile r:link="rId4"/>
            <p:extLst>
              <p:ext uri="{DAA4B4D4-6D71-4841-9C94-3DE7FCFB9230}">
                <p14:media xmlns:p14="http://schemas.microsoft.com/office/powerpoint/2010/main" r:embed="rId3"/>
              </p:ext>
            </p:extLst>
          </p:nvPr>
        </p:nvPicPr>
        <p:blipFill>
          <a:blip r:embed="rId12"/>
          <a:stretch>
            <a:fillRect/>
          </a:stretch>
        </p:blipFill>
        <p:spPr>
          <a:xfrm>
            <a:off x="3301120" y="3978554"/>
            <a:ext cx="385082" cy="385082"/>
          </a:xfrm>
          <a:prstGeom prst="rect">
            <a:avLst/>
          </a:prstGeom>
        </p:spPr>
      </p:pic>
      <p:pic>
        <p:nvPicPr>
          <p:cNvPr id="18" name="nm04_hap_w01_tbr_cTmg_NEUref_70dB">
            <a:hlinkClick r:id="" action="ppaction://media"/>
            <a:extLst>
              <a:ext uri="{FF2B5EF4-FFF2-40B4-BE49-F238E27FC236}">
                <a16:creationId xmlns:a16="http://schemas.microsoft.com/office/drawing/2014/main" id="{463A0169-98A7-468D-F24F-9AF3E9666EE9}"/>
              </a:ext>
            </a:extLst>
          </p:cNvPr>
          <p:cNvPicPr>
            <a:picLocks noChangeAspect="1"/>
          </p:cNvPicPr>
          <p:nvPr>
            <a:audioFile r:link="rId6"/>
            <p:extLst>
              <p:ext uri="{DAA4B4D4-6D71-4841-9C94-3DE7FCFB9230}">
                <p14:media xmlns:p14="http://schemas.microsoft.com/office/powerpoint/2010/main" r:embed="rId5"/>
              </p:ext>
            </p:extLst>
          </p:nvPr>
        </p:nvPicPr>
        <p:blipFill>
          <a:blip r:embed="rId12"/>
          <a:stretch>
            <a:fillRect/>
          </a:stretch>
        </p:blipFill>
        <p:spPr>
          <a:xfrm>
            <a:off x="4791169" y="3992196"/>
            <a:ext cx="385082" cy="385082"/>
          </a:xfrm>
          <a:prstGeom prst="rect">
            <a:avLst/>
          </a:prstGeom>
        </p:spPr>
      </p:pic>
      <p:pic>
        <p:nvPicPr>
          <p:cNvPr id="19" name="nm04_hap_w01_f0_cTmg_NEUref_70dB">
            <a:hlinkClick r:id="" action="ppaction://media"/>
            <a:extLst>
              <a:ext uri="{FF2B5EF4-FFF2-40B4-BE49-F238E27FC236}">
                <a16:creationId xmlns:a16="http://schemas.microsoft.com/office/drawing/2014/main" id="{4A9E38B1-4AE7-865C-223C-A1E44E200534}"/>
              </a:ext>
            </a:extLst>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3997477" y="3992196"/>
            <a:ext cx="385082" cy="385082"/>
          </a:xfrm>
          <a:prstGeom prst="rect">
            <a:avLst/>
          </a:prstGeom>
        </p:spPr>
      </p:pic>
      <p:pic>
        <p:nvPicPr>
          <p:cNvPr id="20" name="Grafik 19">
            <a:extLst>
              <a:ext uri="{FF2B5EF4-FFF2-40B4-BE49-F238E27FC236}">
                <a16:creationId xmlns:a16="http://schemas.microsoft.com/office/drawing/2014/main" id="{CB0617F6-ADBF-19E4-B102-49DDB362E18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84546" y="2678582"/>
            <a:ext cx="4049334" cy="1157198"/>
          </a:xfrm>
          <a:prstGeom prst="rect">
            <a:avLst/>
          </a:prstGeom>
        </p:spPr>
      </p:pic>
      <p:sp>
        <p:nvSpPr>
          <p:cNvPr id="14" name="Textfeld 13">
            <a:extLst>
              <a:ext uri="{FF2B5EF4-FFF2-40B4-BE49-F238E27FC236}">
                <a16:creationId xmlns:a16="http://schemas.microsoft.com/office/drawing/2014/main" id="{687D1563-8F72-4578-8489-ACAA294A6D35}"/>
              </a:ext>
            </a:extLst>
          </p:cNvPr>
          <p:cNvSpPr txBox="1"/>
          <p:nvPr/>
        </p:nvSpPr>
        <p:spPr>
          <a:xfrm>
            <a:off x="5271432" y="3257181"/>
            <a:ext cx="1586568" cy="400110"/>
          </a:xfrm>
          <a:prstGeom prst="rect">
            <a:avLst/>
          </a:prstGeom>
          <a:noFill/>
        </p:spPr>
        <p:txBody>
          <a:bodyPr wrap="square" rtlCol="0">
            <a:spAutoFit/>
          </a:bodyPr>
          <a:lstStyle/>
          <a:p>
            <a:pPr algn="ctr"/>
            <a:r>
              <a:rPr lang="en-US" sz="1000" i="1" dirty="0"/>
              <a:t>parameter-specific voice morphing</a:t>
            </a:r>
          </a:p>
        </p:txBody>
      </p:sp>
      <p:sp>
        <p:nvSpPr>
          <p:cNvPr id="15" name="Textfeld 14">
            <a:extLst>
              <a:ext uri="{FF2B5EF4-FFF2-40B4-BE49-F238E27FC236}">
                <a16:creationId xmlns:a16="http://schemas.microsoft.com/office/drawing/2014/main" id="{181A0600-0BE1-4534-A14E-E547627C0356}"/>
              </a:ext>
            </a:extLst>
          </p:cNvPr>
          <p:cNvSpPr txBox="1"/>
          <p:nvPr/>
        </p:nvSpPr>
        <p:spPr>
          <a:xfrm>
            <a:off x="262549" y="2437700"/>
            <a:ext cx="473206" cy="276999"/>
          </a:xfrm>
          <a:prstGeom prst="rect">
            <a:avLst/>
          </a:prstGeom>
          <a:noFill/>
        </p:spPr>
        <p:txBody>
          <a:bodyPr wrap="none" rtlCol="0">
            <a:spAutoFit/>
          </a:bodyPr>
          <a:lstStyle/>
          <a:p>
            <a:r>
              <a:rPr lang="en-US" sz="1200" dirty="0"/>
              <a:t>2021</a:t>
            </a:r>
          </a:p>
        </p:txBody>
      </p:sp>
    </p:spTree>
    <p:extLst>
      <p:ext uri="{BB962C8B-B14F-4D97-AF65-F5344CB8AC3E}">
        <p14:creationId xmlns:p14="http://schemas.microsoft.com/office/powerpoint/2010/main" val="67339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16"/>
                </p:tgtEl>
              </p:cMediaNode>
            </p:audio>
            <p:audio>
              <p:cMediaNode vol="80000">
                <p:cTn id="12" fill="hold" display="0">
                  <p:stCondLst>
                    <p:cond delay="indefinite"/>
                  </p:stCondLst>
                  <p:endCondLst>
                    <p:cond evt="onStopAudio" delay="0">
                      <p:tgtEl>
                        <p:sldTgt/>
                      </p:tgtEl>
                    </p:cond>
                  </p:endCondLst>
                </p:cTn>
                <p:tgtEl>
                  <p:spTgt spid="17"/>
                </p:tgtEl>
              </p:cMediaNode>
            </p:audio>
            <p:audio>
              <p:cMediaNode vol="80000">
                <p:cTn id="13" fill="hold" display="0">
                  <p:stCondLst>
                    <p:cond delay="indefinite"/>
                  </p:stCondLst>
                  <p:endCondLst>
                    <p:cond evt="onStopAudio" delay="0">
                      <p:tgtEl>
                        <p:sldTgt/>
                      </p:tgtEl>
                    </p:cond>
                  </p:endCondLst>
                </p:cTn>
                <p:tgtEl>
                  <p:spTgt spid="18"/>
                </p:tgtEl>
              </p:cMediaNode>
            </p:audio>
            <p:audio>
              <p:cMediaNode vol="80000">
                <p:cTn id="14" fill="hold" display="0">
                  <p:stCondLst>
                    <p:cond delay="indefinite"/>
                  </p:stCondLst>
                  <p:endCondLst>
                    <p:cond evt="onStopAudio" delay="0">
                      <p:tgtEl>
                        <p:sldTgt/>
                      </p:tgtEl>
                    </p:cond>
                  </p:endCondLst>
                </p:cTn>
                <p:tgtEl>
                  <p:spTgt spid="19"/>
                </p:tgtEl>
              </p:cMediaNode>
            </p:audio>
          </p:childTnLst>
        </p:cTn>
      </p:par>
    </p:tnLst>
    <p:bldLst>
      <p:bldP spid="5"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9">
            <a:extLst>
              <a:ext uri="{FF2B5EF4-FFF2-40B4-BE49-F238E27FC236}">
                <a16:creationId xmlns:a16="http://schemas.microsoft.com/office/drawing/2014/main" id="{86D11335-F57A-4960-9D91-22D011F9DF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2BBF6CAB-08B8-4314-A619-0377B3868FF0}"/>
              </a:ext>
            </a:extLst>
          </p:cNvPr>
          <p:cNvSpPr txBox="1"/>
          <p:nvPr/>
        </p:nvSpPr>
        <p:spPr>
          <a:xfrm>
            <a:off x="338269" y="440204"/>
            <a:ext cx="4650926" cy="272450"/>
          </a:xfrm>
          <a:prstGeom prst="rect">
            <a:avLst/>
          </a:prstGeom>
          <a:noFill/>
        </p:spPr>
        <p:txBody>
          <a:bodyPr wrap="square" lIns="0" tIns="0" rIns="0" bIns="0" rtlCol="0">
            <a:noAutofit/>
          </a:bodyPr>
          <a:lstStyle/>
          <a:p>
            <a:r>
              <a:rPr lang="de-DE" sz="1500" dirty="0"/>
              <a:t>Rating Study:</a:t>
            </a:r>
          </a:p>
        </p:txBody>
      </p:sp>
      <p:sp>
        <p:nvSpPr>
          <p:cNvPr id="8" name="Textfeld 7">
            <a:extLst>
              <a:ext uri="{FF2B5EF4-FFF2-40B4-BE49-F238E27FC236}">
                <a16:creationId xmlns:a16="http://schemas.microsoft.com/office/drawing/2014/main" id="{0E6BB7BE-B683-4887-BC5C-050DA6C88B37}"/>
              </a:ext>
            </a:extLst>
          </p:cNvPr>
          <p:cNvSpPr txBox="1"/>
          <p:nvPr/>
        </p:nvSpPr>
        <p:spPr>
          <a:xfrm>
            <a:off x="574766" y="3195600"/>
            <a:ext cx="2969420" cy="1007446"/>
          </a:xfrm>
          <a:prstGeom prst="rect">
            <a:avLst/>
          </a:prstGeom>
          <a:noFill/>
        </p:spPr>
        <p:txBody>
          <a:bodyPr wrap="square" lIns="0" tIns="0" rIns="0" bIns="0" rtlCol="0">
            <a:noAutofit/>
          </a:bodyPr>
          <a:lstStyle/>
          <a:p>
            <a:pPr defTabSz="340136">
              <a:lnSpc>
                <a:spcPct val="150000"/>
              </a:lnSpc>
              <a:buClr>
                <a:schemeClr val="accent1"/>
              </a:buClr>
              <a:defRPr/>
            </a:pPr>
            <a:r>
              <a:rPr lang="en-US" sz="800" i="1" dirty="0"/>
              <a:t>Stimuli:</a:t>
            </a:r>
          </a:p>
          <a:p>
            <a:pPr defTabSz="340136">
              <a:lnSpc>
                <a:spcPct val="150000"/>
              </a:lnSpc>
              <a:buClr>
                <a:schemeClr val="accent1"/>
              </a:buClr>
              <a:defRPr/>
            </a:pPr>
            <a:r>
              <a:rPr lang="en-US" sz="800" dirty="0"/>
              <a:t>8 (speakers) x 3 (pseudowords) x 4 (emotions) x 3 (morphing conditions) x 2 reference types + 48 reference (8 speakers x 3 pseudowords x 2 reference types) = 624 stimuli; split between-subject per pseudoword</a:t>
            </a:r>
          </a:p>
          <a:p>
            <a:pPr defTabSz="340136">
              <a:lnSpc>
                <a:spcPct val="150000"/>
              </a:lnSpc>
              <a:buClr>
                <a:schemeClr val="accent1"/>
              </a:buClr>
              <a:defRPr/>
            </a:pPr>
            <a:endParaRPr lang="de-DE" sz="1100" dirty="0">
              <a:solidFill>
                <a:srgbClr val="002350"/>
              </a:solidFill>
            </a:endParaRPr>
          </a:p>
        </p:txBody>
      </p:sp>
      <p:sp>
        <p:nvSpPr>
          <p:cNvPr id="9" name="Textfeld 8">
            <a:extLst>
              <a:ext uri="{FF2B5EF4-FFF2-40B4-BE49-F238E27FC236}">
                <a16:creationId xmlns:a16="http://schemas.microsoft.com/office/drawing/2014/main" id="{33E026E1-B8AA-4FB5-847B-ECD77B06CFAF}"/>
              </a:ext>
            </a:extLst>
          </p:cNvPr>
          <p:cNvSpPr txBox="1"/>
          <p:nvPr/>
        </p:nvSpPr>
        <p:spPr>
          <a:xfrm>
            <a:off x="3747815" y="3189589"/>
            <a:ext cx="2969420" cy="1007446"/>
          </a:xfrm>
          <a:prstGeom prst="rect">
            <a:avLst/>
          </a:prstGeom>
          <a:noFill/>
        </p:spPr>
        <p:txBody>
          <a:bodyPr wrap="square" lIns="0" tIns="0" rIns="0" bIns="0" rtlCol="0">
            <a:noAutofit/>
          </a:bodyPr>
          <a:lstStyle/>
          <a:p>
            <a:pPr defTabSz="340136">
              <a:lnSpc>
                <a:spcPct val="150000"/>
              </a:lnSpc>
              <a:buClr>
                <a:schemeClr val="accent1"/>
              </a:buClr>
              <a:defRPr/>
            </a:pPr>
            <a:r>
              <a:rPr lang="en-US" sz="800" i="1" dirty="0"/>
              <a:t>Sample: </a:t>
            </a:r>
          </a:p>
          <a:p>
            <a:pPr defTabSz="340136">
              <a:lnSpc>
                <a:spcPct val="150000"/>
              </a:lnSpc>
              <a:buClr>
                <a:schemeClr val="accent1"/>
              </a:buClr>
              <a:defRPr/>
            </a:pPr>
            <a:r>
              <a:rPr lang="en-US" sz="800" dirty="0"/>
              <a:t>51 participants, 40 females, 11 males, </a:t>
            </a:r>
          </a:p>
          <a:p>
            <a:pPr defTabSz="340136">
              <a:lnSpc>
                <a:spcPct val="150000"/>
              </a:lnSpc>
              <a:buClr>
                <a:schemeClr val="accent1"/>
              </a:buClr>
              <a:defRPr/>
            </a:pPr>
            <a:r>
              <a:rPr lang="en-US" sz="800" dirty="0"/>
              <a:t>aged 19 to 31 years [M = 21.49; </a:t>
            </a:r>
            <a:r>
              <a:rPr lang="en-US" sz="800" dirty="0" err="1"/>
              <a:t>Mdn</a:t>
            </a:r>
            <a:r>
              <a:rPr lang="en-US" sz="800" dirty="0"/>
              <a:t> = 21; SD = 2.64], </a:t>
            </a:r>
          </a:p>
          <a:p>
            <a:pPr defTabSz="340136">
              <a:lnSpc>
                <a:spcPct val="150000"/>
              </a:lnSpc>
              <a:buClr>
                <a:schemeClr val="accent1"/>
              </a:buClr>
              <a:defRPr/>
            </a:pPr>
            <a:r>
              <a:rPr lang="en-US" sz="800" dirty="0"/>
              <a:t>with 16/18/17 per pseudoword</a:t>
            </a:r>
            <a:endParaRPr lang="de-DE" sz="800" dirty="0">
              <a:solidFill>
                <a:srgbClr val="002350"/>
              </a:solidFill>
            </a:endParaRPr>
          </a:p>
        </p:txBody>
      </p:sp>
      <p:pic>
        <p:nvPicPr>
          <p:cNvPr id="6" name="Grafik 5">
            <a:extLst>
              <a:ext uri="{FF2B5EF4-FFF2-40B4-BE49-F238E27FC236}">
                <a16:creationId xmlns:a16="http://schemas.microsoft.com/office/drawing/2014/main" id="{9FD81D4F-A9FE-4A17-A6F8-BD4A5B9B8E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74766" y="1169525"/>
            <a:ext cx="2482758" cy="1862068"/>
          </a:xfrm>
          <a:prstGeom prst="rect">
            <a:avLst/>
          </a:prstGeom>
        </p:spPr>
      </p:pic>
      <p:pic>
        <p:nvPicPr>
          <p:cNvPr id="11" name="Grafik 10">
            <a:extLst>
              <a:ext uri="{FF2B5EF4-FFF2-40B4-BE49-F238E27FC236}">
                <a16:creationId xmlns:a16="http://schemas.microsoft.com/office/drawing/2014/main" id="{3B23BB18-51E1-461C-BDD5-ABEEAE6A814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747815" y="1169523"/>
            <a:ext cx="2482760" cy="1862070"/>
          </a:xfrm>
          <a:prstGeom prst="rect">
            <a:avLst/>
          </a:prstGeom>
        </p:spPr>
      </p:pic>
    </p:spTree>
    <p:extLst>
      <p:ext uri="{BB962C8B-B14F-4D97-AF65-F5344CB8AC3E}">
        <p14:creationId xmlns:p14="http://schemas.microsoft.com/office/powerpoint/2010/main" val="398505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9">
            <a:extLst>
              <a:ext uri="{FF2B5EF4-FFF2-40B4-BE49-F238E27FC236}">
                <a16:creationId xmlns:a16="http://schemas.microsoft.com/office/drawing/2014/main" id="{86D11335-F57A-4960-9D91-22D011F9DF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2BBF6CAB-08B8-4314-A619-0377B3868FF0}"/>
              </a:ext>
            </a:extLst>
          </p:cNvPr>
          <p:cNvSpPr txBox="1"/>
          <p:nvPr/>
        </p:nvSpPr>
        <p:spPr>
          <a:xfrm>
            <a:off x="338269" y="440204"/>
            <a:ext cx="5983950" cy="272450"/>
          </a:xfrm>
          <a:prstGeom prst="rect">
            <a:avLst/>
          </a:prstGeom>
          <a:noFill/>
        </p:spPr>
        <p:txBody>
          <a:bodyPr wrap="square" lIns="0" tIns="0" rIns="0" bIns="0" rtlCol="0">
            <a:noAutofit/>
          </a:bodyPr>
          <a:lstStyle/>
          <a:p>
            <a:r>
              <a:rPr lang="en-US" sz="1600" dirty="0">
                <a:solidFill>
                  <a:srgbClr val="002350"/>
                </a:solidFill>
              </a:rPr>
              <a:t>Result 1: Voice Morphing affects Voice Naturalness</a:t>
            </a:r>
          </a:p>
          <a:p>
            <a:endParaRPr lang="de-DE" sz="1500" dirty="0"/>
          </a:p>
        </p:txBody>
      </p:sp>
      <p:pic>
        <p:nvPicPr>
          <p:cNvPr id="6" name="Grafik 5">
            <a:extLst>
              <a:ext uri="{FF2B5EF4-FFF2-40B4-BE49-F238E27FC236}">
                <a16:creationId xmlns:a16="http://schemas.microsoft.com/office/drawing/2014/main" id="{6757F730-0230-47E3-9E53-E11674E545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183" y="3438282"/>
            <a:ext cx="3170061" cy="905924"/>
          </a:xfrm>
          <a:prstGeom prst="rect">
            <a:avLst/>
          </a:prstGeom>
        </p:spPr>
      </p:pic>
      <p:pic>
        <p:nvPicPr>
          <p:cNvPr id="3" name="Grafik 2">
            <a:extLst>
              <a:ext uri="{FF2B5EF4-FFF2-40B4-BE49-F238E27FC236}">
                <a16:creationId xmlns:a16="http://schemas.microsoft.com/office/drawing/2014/main" id="{2917232E-C986-4B56-8CCF-4D8C029BD5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8013" y="3438282"/>
            <a:ext cx="3177054" cy="905924"/>
          </a:xfrm>
          <a:prstGeom prst="rect">
            <a:avLst/>
          </a:prstGeom>
        </p:spPr>
      </p:pic>
      <p:pic>
        <p:nvPicPr>
          <p:cNvPr id="11" name="Grafik 10">
            <a:extLst>
              <a:ext uri="{FF2B5EF4-FFF2-40B4-BE49-F238E27FC236}">
                <a16:creationId xmlns:a16="http://schemas.microsoft.com/office/drawing/2014/main" id="{58A86B3F-9CF2-44AC-BA5A-E28BC5F0DF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183" y="986295"/>
            <a:ext cx="3247425" cy="2164950"/>
          </a:xfrm>
          <a:prstGeom prst="rect">
            <a:avLst/>
          </a:prstGeom>
        </p:spPr>
      </p:pic>
      <p:pic>
        <p:nvPicPr>
          <p:cNvPr id="13" name="Grafik 12">
            <a:extLst>
              <a:ext uri="{FF2B5EF4-FFF2-40B4-BE49-F238E27FC236}">
                <a16:creationId xmlns:a16="http://schemas.microsoft.com/office/drawing/2014/main" id="{96076108-BA28-4B6F-BAE2-6D77DAF3995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62847" y="986295"/>
            <a:ext cx="3247425" cy="2164950"/>
          </a:xfrm>
          <a:prstGeom prst="rect">
            <a:avLst/>
          </a:prstGeom>
        </p:spPr>
      </p:pic>
      <p:pic>
        <p:nvPicPr>
          <p:cNvPr id="15" name="Grafik 14">
            <a:extLst>
              <a:ext uri="{FF2B5EF4-FFF2-40B4-BE49-F238E27FC236}">
                <a16:creationId xmlns:a16="http://schemas.microsoft.com/office/drawing/2014/main" id="{6F570140-8932-490C-B2DE-953D3EDD80A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08883" y="172399"/>
            <a:ext cx="1115678" cy="813896"/>
          </a:xfrm>
          <a:prstGeom prst="rect">
            <a:avLst/>
          </a:prstGeom>
        </p:spPr>
      </p:pic>
      <p:sp>
        <p:nvSpPr>
          <p:cNvPr id="2" name="Textfeld 1">
            <a:extLst>
              <a:ext uri="{FF2B5EF4-FFF2-40B4-BE49-F238E27FC236}">
                <a16:creationId xmlns:a16="http://schemas.microsoft.com/office/drawing/2014/main" id="{9DC4CD77-D3A6-F958-F58F-B8516DE9B668}"/>
              </a:ext>
            </a:extLst>
          </p:cNvPr>
          <p:cNvSpPr txBox="1"/>
          <p:nvPr/>
        </p:nvSpPr>
        <p:spPr>
          <a:xfrm>
            <a:off x="2284139" y="1044230"/>
            <a:ext cx="1061473" cy="507831"/>
          </a:xfrm>
          <a:prstGeom prst="rect">
            <a:avLst/>
          </a:prstGeom>
          <a:solidFill>
            <a:srgbClr val="AAC1A9"/>
          </a:solidFill>
        </p:spPr>
        <p:txBody>
          <a:bodyPr wrap="square" rtlCol="0">
            <a:spAutoFit/>
          </a:bodyPr>
          <a:lstStyle/>
          <a:p>
            <a:pPr algn="ctr"/>
            <a:r>
              <a:rPr lang="de-DE" sz="900" dirty="0"/>
              <a:t>F0/Timbre and </a:t>
            </a:r>
            <a:r>
              <a:rPr lang="de-DE" sz="900" dirty="0" err="1"/>
              <a:t>naturalness</a:t>
            </a:r>
            <a:r>
              <a:rPr lang="de-DE" sz="900" dirty="0"/>
              <a:t> </a:t>
            </a:r>
            <a:r>
              <a:rPr lang="de-DE" sz="900" dirty="0" err="1"/>
              <a:t>confounded</a:t>
            </a:r>
            <a:endParaRPr lang="en-US" sz="900" dirty="0"/>
          </a:p>
        </p:txBody>
      </p:sp>
      <p:sp>
        <p:nvSpPr>
          <p:cNvPr id="18" name="Textfeld 17">
            <a:extLst>
              <a:ext uri="{FF2B5EF4-FFF2-40B4-BE49-F238E27FC236}">
                <a16:creationId xmlns:a16="http://schemas.microsoft.com/office/drawing/2014/main" id="{38DE9D60-0B2F-5853-9529-FFC0392421D6}"/>
              </a:ext>
            </a:extLst>
          </p:cNvPr>
          <p:cNvSpPr txBox="1"/>
          <p:nvPr/>
        </p:nvSpPr>
        <p:spPr>
          <a:xfrm>
            <a:off x="5584403" y="1038132"/>
            <a:ext cx="1061473" cy="507831"/>
          </a:xfrm>
          <a:prstGeom prst="rect">
            <a:avLst/>
          </a:prstGeom>
          <a:solidFill>
            <a:srgbClr val="BB9D65"/>
          </a:solidFill>
        </p:spPr>
        <p:txBody>
          <a:bodyPr wrap="square" rtlCol="0">
            <a:spAutoFit/>
          </a:bodyPr>
          <a:lstStyle/>
          <a:p>
            <a:pPr algn="ctr"/>
            <a:r>
              <a:rPr lang="de-DE" sz="900" dirty="0"/>
              <a:t>F0/Timbre and </a:t>
            </a:r>
            <a:r>
              <a:rPr lang="de-DE" sz="900" dirty="0" err="1"/>
              <a:t>naturalness</a:t>
            </a:r>
            <a:r>
              <a:rPr lang="de-DE" sz="900" dirty="0"/>
              <a:t> NOT </a:t>
            </a:r>
            <a:r>
              <a:rPr lang="de-DE" sz="900" dirty="0" err="1"/>
              <a:t>confounded</a:t>
            </a:r>
            <a:endParaRPr lang="en-US" sz="900" dirty="0"/>
          </a:p>
        </p:txBody>
      </p:sp>
    </p:spTree>
    <p:extLst>
      <p:ext uri="{BB962C8B-B14F-4D97-AF65-F5344CB8AC3E}">
        <p14:creationId xmlns:p14="http://schemas.microsoft.com/office/powerpoint/2010/main" val="2824149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9">
            <a:extLst>
              <a:ext uri="{FF2B5EF4-FFF2-40B4-BE49-F238E27FC236}">
                <a16:creationId xmlns:a16="http://schemas.microsoft.com/office/drawing/2014/main" id="{86D11335-F57A-4960-9D91-22D011F9DF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2BBF6CAB-08B8-4314-A619-0377B3868FF0}"/>
              </a:ext>
            </a:extLst>
          </p:cNvPr>
          <p:cNvSpPr txBox="1"/>
          <p:nvPr/>
        </p:nvSpPr>
        <p:spPr>
          <a:xfrm>
            <a:off x="338268" y="440203"/>
            <a:ext cx="6274671" cy="276965"/>
          </a:xfrm>
          <a:prstGeom prst="rect">
            <a:avLst/>
          </a:prstGeom>
          <a:noFill/>
        </p:spPr>
        <p:txBody>
          <a:bodyPr wrap="square" lIns="0" tIns="0" rIns="0" bIns="0" rtlCol="0">
            <a:noAutofit/>
          </a:bodyPr>
          <a:lstStyle/>
          <a:p>
            <a:r>
              <a:rPr lang="en-US" sz="1400" dirty="0">
                <a:solidFill>
                  <a:srgbClr val="002350"/>
                </a:solidFill>
              </a:rPr>
              <a:t>Result 2: </a:t>
            </a:r>
            <a:r>
              <a:rPr lang="de-DE" sz="1500" dirty="0" err="1"/>
              <a:t>No</a:t>
            </a:r>
            <a:r>
              <a:rPr lang="de-DE" sz="1500" dirty="0"/>
              <a:t> </a:t>
            </a:r>
            <a:r>
              <a:rPr lang="de-DE" sz="1500" dirty="0" err="1"/>
              <a:t>Relationship</a:t>
            </a:r>
            <a:r>
              <a:rPr lang="de-DE" sz="1500" dirty="0"/>
              <a:t> </a:t>
            </a:r>
            <a:r>
              <a:rPr lang="de-DE" sz="1500" dirty="0" err="1"/>
              <a:t>between</a:t>
            </a:r>
            <a:r>
              <a:rPr lang="de-DE" sz="1500" dirty="0"/>
              <a:t> Naturalness and </a:t>
            </a:r>
            <a:r>
              <a:rPr lang="de-DE" sz="1500" dirty="0" err="1"/>
              <a:t>Emotionality</a:t>
            </a:r>
            <a:endParaRPr lang="de-DE" sz="1500" dirty="0"/>
          </a:p>
        </p:txBody>
      </p:sp>
      <p:sp>
        <p:nvSpPr>
          <p:cNvPr id="2" name="Textfeld 1">
            <a:extLst>
              <a:ext uri="{FF2B5EF4-FFF2-40B4-BE49-F238E27FC236}">
                <a16:creationId xmlns:a16="http://schemas.microsoft.com/office/drawing/2014/main" id="{320181B8-022C-498A-8E12-C170046E0817}"/>
              </a:ext>
            </a:extLst>
          </p:cNvPr>
          <p:cNvSpPr txBox="1"/>
          <p:nvPr/>
        </p:nvSpPr>
        <p:spPr>
          <a:xfrm>
            <a:off x="685799" y="892454"/>
            <a:ext cx="5927141" cy="276999"/>
          </a:xfrm>
          <a:prstGeom prst="rect">
            <a:avLst/>
          </a:prstGeom>
          <a:noFill/>
        </p:spPr>
        <p:txBody>
          <a:bodyPr wrap="square" rtlCol="0">
            <a:spAutoFit/>
          </a:bodyPr>
          <a:lstStyle/>
          <a:p>
            <a:r>
              <a:rPr lang="en-US" sz="1200" i="1" dirty="0"/>
              <a:t>Mean ratings of perceived naturalness, emotionality (A), and emotional intensity (B). </a:t>
            </a:r>
            <a:endParaRPr lang="de-DE" sz="1200" i="1" dirty="0"/>
          </a:p>
        </p:txBody>
      </p:sp>
      <p:pic>
        <p:nvPicPr>
          <p:cNvPr id="9" name="Grafik 8">
            <a:extLst>
              <a:ext uri="{FF2B5EF4-FFF2-40B4-BE49-F238E27FC236}">
                <a16:creationId xmlns:a16="http://schemas.microsoft.com/office/drawing/2014/main" id="{7031278A-2FE6-453E-AD95-29B59BFFD0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52450" y="1133475"/>
            <a:ext cx="5753100" cy="2876549"/>
          </a:xfrm>
          <a:prstGeom prst="rect">
            <a:avLst/>
          </a:prstGeom>
          <a:noFill/>
          <a:ln>
            <a:noFill/>
          </a:ln>
        </p:spPr>
      </p:pic>
      <p:sp>
        <p:nvSpPr>
          <p:cNvPr id="3" name="Rechteck 2">
            <a:extLst>
              <a:ext uri="{FF2B5EF4-FFF2-40B4-BE49-F238E27FC236}">
                <a16:creationId xmlns:a16="http://schemas.microsoft.com/office/drawing/2014/main" id="{B201CD5F-B289-4CEA-A948-F5B2C26D33F7}"/>
              </a:ext>
            </a:extLst>
          </p:cNvPr>
          <p:cNvSpPr/>
          <p:nvPr/>
        </p:nvSpPr>
        <p:spPr>
          <a:xfrm>
            <a:off x="4839685" y="4323123"/>
            <a:ext cx="1981633" cy="215444"/>
          </a:xfrm>
          <a:prstGeom prst="rect">
            <a:avLst/>
          </a:prstGeom>
        </p:spPr>
        <p:txBody>
          <a:bodyPr wrap="none">
            <a:spAutoFit/>
          </a:bodyPr>
          <a:lstStyle/>
          <a:p>
            <a:r>
              <a:rPr lang="en-US" sz="800" dirty="0"/>
              <a:t>[Nussbaum et al. 2023, Cognition and Emotion]</a:t>
            </a:r>
            <a:endParaRPr lang="de-DE" sz="800" dirty="0"/>
          </a:p>
        </p:txBody>
      </p:sp>
    </p:spTree>
    <p:extLst>
      <p:ext uri="{BB962C8B-B14F-4D97-AF65-F5344CB8AC3E}">
        <p14:creationId xmlns:p14="http://schemas.microsoft.com/office/powerpoint/2010/main" val="4113173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Screenshot, Diagramm, Zahl enthält.&#10;&#10;Automatisch generierte Beschreibung">
            <a:extLst>
              <a:ext uri="{FF2B5EF4-FFF2-40B4-BE49-F238E27FC236}">
                <a16:creationId xmlns:a16="http://schemas.microsoft.com/office/drawing/2014/main" id="{122C5624-09AA-DA6A-C52D-AEA0E128B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096" y="744728"/>
            <a:ext cx="5588542" cy="1862847"/>
          </a:xfrm>
          <a:prstGeom prst="rect">
            <a:avLst/>
          </a:prstGeom>
        </p:spPr>
      </p:pic>
      <p:pic>
        <p:nvPicPr>
          <p:cNvPr id="5" name="Grafik 4">
            <a:extLst>
              <a:ext uri="{FF2B5EF4-FFF2-40B4-BE49-F238E27FC236}">
                <a16:creationId xmlns:a16="http://schemas.microsoft.com/office/drawing/2014/main" id="{A86E32AB-E41B-C7F5-EADB-F4A7AB2C7CB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40097" y="2637064"/>
            <a:ext cx="5588541" cy="1862847"/>
          </a:xfrm>
          <a:prstGeom prst="rect">
            <a:avLst/>
          </a:prstGeom>
        </p:spPr>
      </p:pic>
      <p:cxnSp>
        <p:nvCxnSpPr>
          <p:cNvPr id="7" name="Gerade Verbindung 9">
            <a:extLst>
              <a:ext uri="{FF2B5EF4-FFF2-40B4-BE49-F238E27FC236}">
                <a16:creationId xmlns:a16="http://schemas.microsoft.com/office/drawing/2014/main" id="{7D292001-C8C2-5D53-A1B0-7B8787E3ED0A}"/>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4291196B-8858-70A4-DBCF-959105C5F354}"/>
              </a:ext>
            </a:extLst>
          </p:cNvPr>
          <p:cNvSpPr txBox="1"/>
          <p:nvPr/>
        </p:nvSpPr>
        <p:spPr>
          <a:xfrm>
            <a:off x="338269" y="440204"/>
            <a:ext cx="4650926" cy="272450"/>
          </a:xfrm>
          <a:prstGeom prst="rect">
            <a:avLst/>
          </a:prstGeom>
          <a:noFill/>
        </p:spPr>
        <p:txBody>
          <a:bodyPr wrap="square" lIns="0" tIns="0" rIns="0" bIns="0" rtlCol="0">
            <a:noAutofit/>
          </a:bodyPr>
          <a:lstStyle/>
          <a:p>
            <a:r>
              <a:rPr lang="en-US" sz="1600" dirty="0">
                <a:solidFill>
                  <a:schemeClr val="tx2"/>
                </a:solidFill>
              </a:rPr>
              <a:t>Naturalness may affect Emotion Recognition Performance</a:t>
            </a:r>
          </a:p>
        </p:txBody>
      </p:sp>
      <p:sp>
        <p:nvSpPr>
          <p:cNvPr id="2" name="Ellipse 1">
            <a:extLst>
              <a:ext uri="{FF2B5EF4-FFF2-40B4-BE49-F238E27FC236}">
                <a16:creationId xmlns:a16="http://schemas.microsoft.com/office/drawing/2014/main" id="{B7316375-833E-4445-E23A-E886C90EC97F}"/>
              </a:ext>
            </a:extLst>
          </p:cNvPr>
          <p:cNvSpPr/>
          <p:nvPr/>
        </p:nvSpPr>
        <p:spPr>
          <a:xfrm>
            <a:off x="2440415" y="1613090"/>
            <a:ext cx="717601" cy="52026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lipse 5">
            <a:extLst>
              <a:ext uri="{FF2B5EF4-FFF2-40B4-BE49-F238E27FC236}">
                <a16:creationId xmlns:a16="http://schemas.microsoft.com/office/drawing/2014/main" id="{87DB65C2-B134-42CB-51C6-2A254D664A5C}"/>
              </a:ext>
            </a:extLst>
          </p:cNvPr>
          <p:cNvSpPr/>
          <p:nvPr/>
        </p:nvSpPr>
        <p:spPr>
          <a:xfrm>
            <a:off x="2440415" y="3365328"/>
            <a:ext cx="717601" cy="52026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a:extLst>
              <a:ext uri="{FF2B5EF4-FFF2-40B4-BE49-F238E27FC236}">
                <a16:creationId xmlns:a16="http://schemas.microsoft.com/office/drawing/2014/main" id="{286F0F8F-6595-9DEF-43D6-D5558656F54C}"/>
              </a:ext>
            </a:extLst>
          </p:cNvPr>
          <p:cNvSpPr/>
          <p:nvPr/>
        </p:nvSpPr>
        <p:spPr>
          <a:xfrm>
            <a:off x="5083767" y="1245228"/>
            <a:ext cx="717601" cy="52026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a:extLst>
              <a:ext uri="{FF2B5EF4-FFF2-40B4-BE49-F238E27FC236}">
                <a16:creationId xmlns:a16="http://schemas.microsoft.com/office/drawing/2014/main" id="{EBC40AF3-2837-B15F-AAE8-451C85584B8A}"/>
              </a:ext>
            </a:extLst>
          </p:cNvPr>
          <p:cNvSpPr/>
          <p:nvPr/>
        </p:nvSpPr>
        <p:spPr>
          <a:xfrm>
            <a:off x="5107416" y="3155124"/>
            <a:ext cx="717601" cy="52026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59E43633-EBB4-7B8F-33A7-A0DA4A1E42EC}"/>
              </a:ext>
            </a:extLst>
          </p:cNvPr>
          <p:cNvSpPr txBox="1"/>
          <p:nvPr/>
        </p:nvSpPr>
        <p:spPr>
          <a:xfrm>
            <a:off x="5928638" y="760022"/>
            <a:ext cx="870833" cy="507831"/>
          </a:xfrm>
          <a:prstGeom prst="rect">
            <a:avLst/>
          </a:prstGeom>
          <a:solidFill>
            <a:srgbClr val="AAC1A9"/>
          </a:solidFill>
        </p:spPr>
        <p:txBody>
          <a:bodyPr wrap="square" rtlCol="0">
            <a:spAutoFit/>
          </a:bodyPr>
          <a:lstStyle/>
          <a:p>
            <a:pPr algn="ctr"/>
            <a:r>
              <a:rPr lang="de-DE" sz="900" dirty="0"/>
              <a:t>F0/Timbre and </a:t>
            </a:r>
            <a:r>
              <a:rPr lang="de-DE" sz="900" dirty="0" err="1"/>
              <a:t>naturalness</a:t>
            </a:r>
            <a:r>
              <a:rPr lang="de-DE" sz="900" dirty="0"/>
              <a:t> </a:t>
            </a:r>
            <a:r>
              <a:rPr lang="de-DE" sz="900" dirty="0" err="1"/>
              <a:t>confounded</a:t>
            </a:r>
            <a:endParaRPr lang="en-US" sz="900" dirty="0"/>
          </a:p>
        </p:txBody>
      </p:sp>
      <p:sp>
        <p:nvSpPr>
          <p:cNvPr id="12" name="Textfeld 11">
            <a:extLst>
              <a:ext uri="{FF2B5EF4-FFF2-40B4-BE49-F238E27FC236}">
                <a16:creationId xmlns:a16="http://schemas.microsoft.com/office/drawing/2014/main" id="{500EFDF4-0D01-4380-1058-52B155E90FE4}"/>
              </a:ext>
            </a:extLst>
          </p:cNvPr>
          <p:cNvSpPr txBox="1"/>
          <p:nvPr/>
        </p:nvSpPr>
        <p:spPr>
          <a:xfrm>
            <a:off x="5948937" y="2671141"/>
            <a:ext cx="870833" cy="646331"/>
          </a:xfrm>
          <a:prstGeom prst="rect">
            <a:avLst/>
          </a:prstGeom>
          <a:solidFill>
            <a:srgbClr val="BB9D65"/>
          </a:solidFill>
        </p:spPr>
        <p:txBody>
          <a:bodyPr wrap="square" rtlCol="0">
            <a:spAutoFit/>
          </a:bodyPr>
          <a:lstStyle/>
          <a:p>
            <a:pPr algn="ctr"/>
            <a:r>
              <a:rPr lang="de-DE" sz="900" dirty="0"/>
              <a:t>F0/Timbre and </a:t>
            </a:r>
            <a:r>
              <a:rPr lang="de-DE" sz="900" dirty="0" err="1"/>
              <a:t>naturalness</a:t>
            </a:r>
            <a:r>
              <a:rPr lang="de-DE" sz="900" dirty="0"/>
              <a:t> NOT </a:t>
            </a:r>
            <a:r>
              <a:rPr lang="de-DE" sz="900" dirty="0" err="1"/>
              <a:t>confounded</a:t>
            </a:r>
            <a:endParaRPr lang="en-US" sz="900" dirty="0"/>
          </a:p>
        </p:txBody>
      </p:sp>
      <p:sp>
        <p:nvSpPr>
          <p:cNvPr id="14" name="Rechteck 13">
            <a:extLst>
              <a:ext uri="{FF2B5EF4-FFF2-40B4-BE49-F238E27FC236}">
                <a16:creationId xmlns:a16="http://schemas.microsoft.com/office/drawing/2014/main" id="{29A120B9-543E-4A53-BFD3-390F696D8432}"/>
              </a:ext>
            </a:extLst>
          </p:cNvPr>
          <p:cNvSpPr/>
          <p:nvPr/>
        </p:nvSpPr>
        <p:spPr>
          <a:xfrm>
            <a:off x="5902935" y="1268979"/>
            <a:ext cx="916835" cy="338554"/>
          </a:xfrm>
          <a:prstGeom prst="rect">
            <a:avLst/>
          </a:prstGeom>
        </p:spPr>
        <p:txBody>
          <a:bodyPr wrap="square">
            <a:spAutoFit/>
          </a:bodyPr>
          <a:lstStyle/>
          <a:p>
            <a:pPr algn="r"/>
            <a:r>
              <a:rPr lang="en-US" sz="800" dirty="0"/>
              <a:t>[Nussbaum et al. 2022, SCAN]</a:t>
            </a:r>
            <a:endParaRPr lang="de-DE" sz="800" dirty="0"/>
          </a:p>
        </p:txBody>
      </p:sp>
      <p:sp>
        <p:nvSpPr>
          <p:cNvPr id="15" name="Rechteck 14">
            <a:extLst>
              <a:ext uri="{FF2B5EF4-FFF2-40B4-BE49-F238E27FC236}">
                <a16:creationId xmlns:a16="http://schemas.microsoft.com/office/drawing/2014/main" id="{CD05FAF5-FDF7-4850-99F6-AB180DBE43CC}"/>
              </a:ext>
            </a:extLst>
          </p:cNvPr>
          <p:cNvSpPr/>
          <p:nvPr/>
        </p:nvSpPr>
        <p:spPr>
          <a:xfrm>
            <a:off x="5925935" y="3346961"/>
            <a:ext cx="916835" cy="338554"/>
          </a:xfrm>
          <a:prstGeom prst="rect">
            <a:avLst/>
          </a:prstGeom>
        </p:spPr>
        <p:txBody>
          <a:bodyPr wrap="square">
            <a:spAutoFit/>
          </a:bodyPr>
          <a:lstStyle/>
          <a:p>
            <a:pPr algn="r"/>
            <a:r>
              <a:rPr lang="en-US" sz="800" dirty="0"/>
              <a:t>[Nussbaum et al. 2023, BJOP]</a:t>
            </a:r>
            <a:endParaRPr lang="de-DE" sz="800" dirty="0"/>
          </a:p>
        </p:txBody>
      </p:sp>
    </p:spTree>
    <p:extLst>
      <p:ext uri="{BB962C8B-B14F-4D97-AF65-F5344CB8AC3E}">
        <p14:creationId xmlns:p14="http://schemas.microsoft.com/office/powerpoint/2010/main" val="2481162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A86E32AB-E41B-C7F5-EADB-F4A7AB2C7C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7899" y="418741"/>
            <a:ext cx="6402202" cy="1933935"/>
          </a:xfrm>
          <a:prstGeom prst="rect">
            <a:avLst/>
          </a:prstGeom>
        </p:spPr>
      </p:pic>
      <p:cxnSp>
        <p:nvCxnSpPr>
          <p:cNvPr id="7" name="Gerade Verbindung 9">
            <a:extLst>
              <a:ext uri="{FF2B5EF4-FFF2-40B4-BE49-F238E27FC236}">
                <a16:creationId xmlns:a16="http://schemas.microsoft.com/office/drawing/2014/main" id="{7D292001-C8C2-5D53-A1B0-7B8787E3ED0A}"/>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Grafik 1">
            <a:extLst>
              <a:ext uri="{FF2B5EF4-FFF2-40B4-BE49-F238E27FC236}">
                <a16:creationId xmlns:a16="http://schemas.microsoft.com/office/drawing/2014/main" id="{6C800DDE-A073-1DB2-810B-69B3D24A591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40097" y="2345011"/>
            <a:ext cx="6290004" cy="2267810"/>
          </a:xfrm>
          <a:prstGeom prst="rect">
            <a:avLst/>
          </a:prstGeom>
        </p:spPr>
      </p:pic>
      <p:sp>
        <p:nvSpPr>
          <p:cNvPr id="11" name="Ellipse 10">
            <a:extLst>
              <a:ext uri="{FF2B5EF4-FFF2-40B4-BE49-F238E27FC236}">
                <a16:creationId xmlns:a16="http://schemas.microsoft.com/office/drawing/2014/main" id="{7C0307E1-A771-F315-213D-BA55105D38D5}"/>
              </a:ext>
            </a:extLst>
          </p:cNvPr>
          <p:cNvSpPr/>
          <p:nvPr/>
        </p:nvSpPr>
        <p:spPr>
          <a:xfrm>
            <a:off x="1084582" y="612280"/>
            <a:ext cx="326432" cy="3733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a:extLst>
              <a:ext uri="{FF2B5EF4-FFF2-40B4-BE49-F238E27FC236}">
                <a16:creationId xmlns:a16="http://schemas.microsoft.com/office/drawing/2014/main" id="{A551DE82-740D-FFF3-FD43-4AA84E014D4E}"/>
              </a:ext>
            </a:extLst>
          </p:cNvPr>
          <p:cNvSpPr/>
          <p:nvPr/>
        </p:nvSpPr>
        <p:spPr>
          <a:xfrm>
            <a:off x="1050121" y="2560105"/>
            <a:ext cx="326432" cy="3733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llipse 19">
            <a:extLst>
              <a:ext uri="{FF2B5EF4-FFF2-40B4-BE49-F238E27FC236}">
                <a16:creationId xmlns:a16="http://schemas.microsoft.com/office/drawing/2014/main" id="{5A1C8153-2912-2101-5292-DE031930D2C6}"/>
              </a:ext>
            </a:extLst>
          </p:cNvPr>
          <p:cNvSpPr/>
          <p:nvPr/>
        </p:nvSpPr>
        <p:spPr>
          <a:xfrm>
            <a:off x="1365737" y="1373406"/>
            <a:ext cx="326432" cy="3733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lipse 21">
            <a:extLst>
              <a:ext uri="{FF2B5EF4-FFF2-40B4-BE49-F238E27FC236}">
                <a16:creationId xmlns:a16="http://schemas.microsoft.com/office/drawing/2014/main" id="{90CEAFD5-780C-362D-FCDA-88A2402009BE}"/>
              </a:ext>
            </a:extLst>
          </p:cNvPr>
          <p:cNvSpPr/>
          <p:nvPr/>
        </p:nvSpPr>
        <p:spPr>
          <a:xfrm>
            <a:off x="1247798" y="3767371"/>
            <a:ext cx="326432" cy="3733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Ellipse 22">
            <a:extLst>
              <a:ext uri="{FF2B5EF4-FFF2-40B4-BE49-F238E27FC236}">
                <a16:creationId xmlns:a16="http://schemas.microsoft.com/office/drawing/2014/main" id="{BA62977F-F267-2D1E-972E-50308D9B6CBE}"/>
              </a:ext>
            </a:extLst>
          </p:cNvPr>
          <p:cNvSpPr/>
          <p:nvPr/>
        </p:nvSpPr>
        <p:spPr>
          <a:xfrm>
            <a:off x="3997919" y="1400350"/>
            <a:ext cx="326432" cy="3733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llipse 23">
            <a:extLst>
              <a:ext uri="{FF2B5EF4-FFF2-40B4-BE49-F238E27FC236}">
                <a16:creationId xmlns:a16="http://schemas.microsoft.com/office/drawing/2014/main" id="{7D8FCE1D-EDA0-0768-255A-7CD5173F613D}"/>
              </a:ext>
            </a:extLst>
          </p:cNvPr>
          <p:cNvSpPr/>
          <p:nvPr/>
        </p:nvSpPr>
        <p:spPr>
          <a:xfrm>
            <a:off x="3907417" y="3744834"/>
            <a:ext cx="326432" cy="3733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a:extLst>
              <a:ext uri="{FF2B5EF4-FFF2-40B4-BE49-F238E27FC236}">
                <a16:creationId xmlns:a16="http://schemas.microsoft.com/office/drawing/2014/main" id="{4EFE194C-C8AF-4ADA-F115-C88DAD7E4E54}"/>
              </a:ext>
            </a:extLst>
          </p:cNvPr>
          <p:cNvSpPr txBox="1"/>
          <p:nvPr/>
        </p:nvSpPr>
        <p:spPr>
          <a:xfrm>
            <a:off x="5928638" y="449410"/>
            <a:ext cx="870833" cy="507831"/>
          </a:xfrm>
          <a:prstGeom prst="rect">
            <a:avLst/>
          </a:prstGeom>
          <a:solidFill>
            <a:srgbClr val="AAC1A9"/>
          </a:solidFill>
        </p:spPr>
        <p:txBody>
          <a:bodyPr wrap="square" rtlCol="0">
            <a:spAutoFit/>
          </a:bodyPr>
          <a:lstStyle/>
          <a:p>
            <a:pPr algn="ctr"/>
            <a:r>
              <a:rPr lang="de-DE" sz="900" dirty="0"/>
              <a:t>F0/Timbre and </a:t>
            </a:r>
            <a:r>
              <a:rPr lang="de-DE" sz="900" dirty="0" err="1"/>
              <a:t>naturalness</a:t>
            </a:r>
            <a:r>
              <a:rPr lang="de-DE" sz="900" dirty="0"/>
              <a:t> </a:t>
            </a:r>
            <a:r>
              <a:rPr lang="de-DE" sz="900" dirty="0" err="1"/>
              <a:t>confounded</a:t>
            </a:r>
            <a:endParaRPr lang="en-US" sz="900" dirty="0"/>
          </a:p>
        </p:txBody>
      </p:sp>
      <p:sp>
        <p:nvSpPr>
          <p:cNvPr id="8" name="Textfeld 7">
            <a:extLst>
              <a:ext uri="{FF2B5EF4-FFF2-40B4-BE49-F238E27FC236}">
                <a16:creationId xmlns:a16="http://schemas.microsoft.com/office/drawing/2014/main" id="{D22F25C7-B4BE-F484-E230-02370457CF78}"/>
              </a:ext>
            </a:extLst>
          </p:cNvPr>
          <p:cNvSpPr txBox="1"/>
          <p:nvPr/>
        </p:nvSpPr>
        <p:spPr>
          <a:xfrm>
            <a:off x="5939061" y="2383345"/>
            <a:ext cx="870833" cy="646331"/>
          </a:xfrm>
          <a:prstGeom prst="rect">
            <a:avLst/>
          </a:prstGeom>
          <a:solidFill>
            <a:srgbClr val="BB9D65"/>
          </a:solidFill>
        </p:spPr>
        <p:txBody>
          <a:bodyPr wrap="square" rtlCol="0">
            <a:spAutoFit/>
          </a:bodyPr>
          <a:lstStyle/>
          <a:p>
            <a:pPr algn="ctr"/>
            <a:r>
              <a:rPr lang="de-DE" sz="900" dirty="0"/>
              <a:t>F0/Timbre and </a:t>
            </a:r>
            <a:r>
              <a:rPr lang="de-DE" sz="900" dirty="0" err="1"/>
              <a:t>naturalness</a:t>
            </a:r>
            <a:r>
              <a:rPr lang="de-DE" sz="900" dirty="0"/>
              <a:t> NOT </a:t>
            </a:r>
            <a:r>
              <a:rPr lang="de-DE" sz="900" dirty="0" err="1"/>
              <a:t>confounded</a:t>
            </a:r>
            <a:endParaRPr lang="en-US" sz="900" dirty="0"/>
          </a:p>
        </p:txBody>
      </p:sp>
      <p:sp>
        <p:nvSpPr>
          <p:cNvPr id="14" name="Rechteck 13">
            <a:extLst>
              <a:ext uri="{FF2B5EF4-FFF2-40B4-BE49-F238E27FC236}">
                <a16:creationId xmlns:a16="http://schemas.microsoft.com/office/drawing/2014/main" id="{0C672EA3-0435-4A6F-97B0-6A77114212E9}"/>
              </a:ext>
            </a:extLst>
          </p:cNvPr>
          <p:cNvSpPr/>
          <p:nvPr/>
        </p:nvSpPr>
        <p:spPr>
          <a:xfrm>
            <a:off x="5916059" y="1587032"/>
            <a:ext cx="916835" cy="338554"/>
          </a:xfrm>
          <a:prstGeom prst="rect">
            <a:avLst/>
          </a:prstGeom>
        </p:spPr>
        <p:txBody>
          <a:bodyPr wrap="square">
            <a:spAutoFit/>
          </a:bodyPr>
          <a:lstStyle/>
          <a:p>
            <a:pPr algn="r"/>
            <a:r>
              <a:rPr lang="en-US" sz="800" dirty="0"/>
              <a:t>[Nussbaum et al. 2022, SCAN]</a:t>
            </a:r>
            <a:endParaRPr lang="de-DE" sz="800" dirty="0"/>
          </a:p>
        </p:txBody>
      </p:sp>
      <p:sp>
        <p:nvSpPr>
          <p:cNvPr id="15" name="Rechteck 14">
            <a:extLst>
              <a:ext uri="{FF2B5EF4-FFF2-40B4-BE49-F238E27FC236}">
                <a16:creationId xmlns:a16="http://schemas.microsoft.com/office/drawing/2014/main" id="{57C71B32-D003-4339-8542-7442B28C41EF}"/>
              </a:ext>
            </a:extLst>
          </p:cNvPr>
          <p:cNvSpPr/>
          <p:nvPr/>
        </p:nvSpPr>
        <p:spPr>
          <a:xfrm>
            <a:off x="5832182" y="3685515"/>
            <a:ext cx="990289" cy="461665"/>
          </a:xfrm>
          <a:prstGeom prst="rect">
            <a:avLst/>
          </a:prstGeom>
        </p:spPr>
        <p:txBody>
          <a:bodyPr wrap="square">
            <a:spAutoFit/>
          </a:bodyPr>
          <a:lstStyle/>
          <a:p>
            <a:pPr algn="r"/>
            <a:r>
              <a:rPr lang="en-US" sz="800" dirty="0"/>
              <a:t>[Nussbaum et al. 2023, Brain Sciences]</a:t>
            </a:r>
            <a:endParaRPr lang="de-DE" sz="800" dirty="0"/>
          </a:p>
        </p:txBody>
      </p:sp>
    </p:spTree>
    <p:extLst>
      <p:ext uri="{BB962C8B-B14F-4D97-AF65-F5344CB8AC3E}">
        <p14:creationId xmlns:p14="http://schemas.microsoft.com/office/powerpoint/2010/main" val="289136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de-DE" sz="1500" dirty="0"/>
              <a:t>Summary</a:t>
            </a:r>
            <a:endParaRPr lang="en-US" sz="1500" dirty="0"/>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sp>
        <p:nvSpPr>
          <p:cNvPr id="8" name="Rechteck: abgerundete Ecken 7">
            <a:extLst>
              <a:ext uri="{FF2B5EF4-FFF2-40B4-BE49-F238E27FC236}">
                <a16:creationId xmlns:a16="http://schemas.microsoft.com/office/drawing/2014/main" id="{C03AB129-B377-406C-9715-33BCA8B842CD}"/>
              </a:ext>
            </a:extLst>
          </p:cNvPr>
          <p:cNvSpPr/>
          <p:nvPr/>
        </p:nvSpPr>
        <p:spPr>
          <a:xfrm>
            <a:off x="340096" y="968342"/>
            <a:ext cx="2597445" cy="65465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err="1">
                <a:solidFill>
                  <a:schemeClr val="tx2"/>
                </a:solidFill>
              </a:rPr>
              <a:t>Listeners</a:t>
            </a:r>
            <a:r>
              <a:rPr lang="de-DE" sz="1200" dirty="0">
                <a:solidFill>
                  <a:schemeClr val="tx2"/>
                </a:solidFill>
              </a:rPr>
              <a:t> form an </a:t>
            </a:r>
            <a:r>
              <a:rPr lang="de-DE" sz="1200" dirty="0" err="1">
                <a:solidFill>
                  <a:schemeClr val="tx2"/>
                </a:solidFill>
              </a:rPr>
              <a:t>impression</a:t>
            </a:r>
            <a:r>
              <a:rPr lang="de-DE" sz="1200" dirty="0">
                <a:solidFill>
                  <a:schemeClr val="tx2"/>
                </a:solidFill>
              </a:rPr>
              <a:t> </a:t>
            </a:r>
            <a:r>
              <a:rPr lang="de-DE" sz="1200" dirty="0" err="1">
                <a:solidFill>
                  <a:schemeClr val="tx2"/>
                </a:solidFill>
              </a:rPr>
              <a:t>about</a:t>
            </a:r>
            <a:r>
              <a:rPr lang="de-DE" sz="1200" dirty="0">
                <a:solidFill>
                  <a:schemeClr val="tx2"/>
                </a:solidFill>
              </a:rPr>
              <a:t> </a:t>
            </a:r>
            <a:r>
              <a:rPr lang="de-DE" sz="1200" dirty="0" err="1">
                <a:solidFill>
                  <a:schemeClr val="tx2"/>
                </a:solidFill>
              </a:rPr>
              <a:t>the</a:t>
            </a:r>
            <a:r>
              <a:rPr lang="de-DE" sz="1200" dirty="0">
                <a:solidFill>
                  <a:schemeClr val="tx2"/>
                </a:solidFill>
              </a:rPr>
              <a:t> </a:t>
            </a:r>
            <a:r>
              <a:rPr lang="de-DE" sz="1200" dirty="0" err="1">
                <a:solidFill>
                  <a:schemeClr val="tx2"/>
                </a:solidFill>
              </a:rPr>
              <a:t>naturalness</a:t>
            </a:r>
            <a:r>
              <a:rPr lang="de-DE" sz="1200" dirty="0">
                <a:solidFill>
                  <a:schemeClr val="tx2"/>
                </a:solidFill>
              </a:rPr>
              <a:t> </a:t>
            </a:r>
            <a:r>
              <a:rPr lang="de-DE" sz="1200" dirty="0" err="1">
                <a:solidFill>
                  <a:schemeClr val="tx2"/>
                </a:solidFill>
              </a:rPr>
              <a:t>of</a:t>
            </a:r>
            <a:r>
              <a:rPr lang="de-DE" sz="1200" dirty="0">
                <a:solidFill>
                  <a:schemeClr val="tx2"/>
                </a:solidFill>
              </a:rPr>
              <a:t> a </a:t>
            </a:r>
            <a:r>
              <a:rPr lang="de-DE" sz="1200" dirty="0" err="1">
                <a:solidFill>
                  <a:schemeClr val="tx2"/>
                </a:solidFill>
              </a:rPr>
              <a:t>voice</a:t>
            </a:r>
            <a:endParaRPr lang="de-DE" sz="1200" dirty="0">
              <a:solidFill>
                <a:schemeClr val="tx2"/>
              </a:solidFill>
            </a:endParaRPr>
          </a:p>
        </p:txBody>
      </p:sp>
      <p:sp>
        <p:nvSpPr>
          <p:cNvPr id="9" name="Rechteck: abgerundete Ecken 8">
            <a:extLst>
              <a:ext uri="{FF2B5EF4-FFF2-40B4-BE49-F238E27FC236}">
                <a16:creationId xmlns:a16="http://schemas.microsoft.com/office/drawing/2014/main" id="{426B809B-82D5-410C-90C4-E76924321BE5}"/>
              </a:ext>
            </a:extLst>
          </p:cNvPr>
          <p:cNvSpPr/>
          <p:nvPr/>
        </p:nvSpPr>
        <p:spPr>
          <a:xfrm>
            <a:off x="4002060" y="968341"/>
            <a:ext cx="2597445" cy="65465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a:solidFill>
                  <a:schemeClr val="tx2"/>
                </a:solidFill>
              </a:rPr>
              <a:t>Naturalness </a:t>
            </a:r>
            <a:r>
              <a:rPr lang="de-DE" sz="1200" dirty="0" err="1">
                <a:solidFill>
                  <a:schemeClr val="tx2"/>
                </a:solidFill>
              </a:rPr>
              <a:t>interacts</a:t>
            </a:r>
            <a:r>
              <a:rPr lang="de-DE" sz="1200" dirty="0">
                <a:solidFill>
                  <a:schemeClr val="tx2"/>
                </a:solidFill>
              </a:rPr>
              <a:t> </a:t>
            </a:r>
            <a:r>
              <a:rPr lang="de-DE" sz="1200" dirty="0" err="1">
                <a:solidFill>
                  <a:schemeClr val="tx2"/>
                </a:solidFill>
              </a:rPr>
              <a:t>with</a:t>
            </a:r>
            <a:r>
              <a:rPr lang="de-DE" sz="1200" dirty="0">
                <a:solidFill>
                  <a:schemeClr val="tx2"/>
                </a:solidFill>
              </a:rPr>
              <a:t> </a:t>
            </a:r>
            <a:r>
              <a:rPr lang="de-DE" sz="1200" dirty="0" err="1">
                <a:solidFill>
                  <a:schemeClr val="tx2"/>
                </a:solidFill>
              </a:rPr>
              <a:t>the</a:t>
            </a:r>
            <a:r>
              <a:rPr lang="de-DE" sz="1200" dirty="0">
                <a:solidFill>
                  <a:schemeClr val="tx2"/>
                </a:solidFill>
              </a:rPr>
              <a:t> </a:t>
            </a:r>
            <a:r>
              <a:rPr lang="de-DE" sz="1200" dirty="0" err="1">
                <a:solidFill>
                  <a:schemeClr val="tx2"/>
                </a:solidFill>
              </a:rPr>
              <a:t>perception</a:t>
            </a:r>
            <a:r>
              <a:rPr lang="de-DE" sz="1200" dirty="0">
                <a:solidFill>
                  <a:schemeClr val="tx2"/>
                </a:solidFill>
              </a:rPr>
              <a:t> </a:t>
            </a:r>
            <a:r>
              <a:rPr lang="de-DE" sz="1200" dirty="0" err="1">
                <a:solidFill>
                  <a:schemeClr val="tx2"/>
                </a:solidFill>
              </a:rPr>
              <a:t>of</a:t>
            </a:r>
            <a:r>
              <a:rPr lang="de-DE" sz="1200" dirty="0">
                <a:solidFill>
                  <a:schemeClr val="tx2"/>
                </a:solidFill>
              </a:rPr>
              <a:t> </a:t>
            </a:r>
            <a:r>
              <a:rPr lang="de-DE" sz="1200" dirty="0" err="1">
                <a:solidFill>
                  <a:schemeClr val="tx2"/>
                </a:solidFill>
              </a:rPr>
              <a:t>other</a:t>
            </a:r>
            <a:r>
              <a:rPr lang="de-DE" sz="1200" dirty="0">
                <a:solidFill>
                  <a:schemeClr val="tx2"/>
                </a:solidFill>
              </a:rPr>
              <a:t> </a:t>
            </a:r>
            <a:r>
              <a:rPr lang="de-DE" sz="1200" dirty="0" err="1">
                <a:solidFill>
                  <a:schemeClr val="tx2"/>
                </a:solidFill>
              </a:rPr>
              <a:t>person</a:t>
            </a:r>
            <a:r>
              <a:rPr lang="de-DE" sz="1200" dirty="0">
                <a:solidFill>
                  <a:schemeClr val="tx2"/>
                </a:solidFill>
              </a:rPr>
              <a:t> </a:t>
            </a:r>
            <a:r>
              <a:rPr lang="de-DE" sz="1200" dirty="0" err="1">
                <a:solidFill>
                  <a:schemeClr val="tx2"/>
                </a:solidFill>
              </a:rPr>
              <a:t>characteristics</a:t>
            </a:r>
            <a:endParaRPr lang="de-DE" sz="1200" dirty="0">
              <a:solidFill>
                <a:schemeClr val="tx2"/>
              </a:solidFill>
            </a:endParaRPr>
          </a:p>
        </p:txBody>
      </p:sp>
      <p:sp>
        <p:nvSpPr>
          <p:cNvPr id="10" name="Rechteck: abgerundete Ecken 9">
            <a:extLst>
              <a:ext uri="{FF2B5EF4-FFF2-40B4-BE49-F238E27FC236}">
                <a16:creationId xmlns:a16="http://schemas.microsoft.com/office/drawing/2014/main" id="{18F73315-8485-44BA-8274-7272BE2852CA}"/>
              </a:ext>
            </a:extLst>
          </p:cNvPr>
          <p:cNvSpPr/>
          <p:nvPr/>
        </p:nvSpPr>
        <p:spPr>
          <a:xfrm>
            <a:off x="571730" y="1915545"/>
            <a:ext cx="2597445" cy="65465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err="1">
                <a:solidFill>
                  <a:schemeClr val="tx2"/>
                </a:solidFill>
              </a:rPr>
              <a:t>There</a:t>
            </a:r>
            <a:r>
              <a:rPr lang="de-DE" sz="1200" dirty="0">
                <a:solidFill>
                  <a:schemeClr val="tx2"/>
                </a:solidFill>
              </a:rPr>
              <a:t> </a:t>
            </a:r>
            <a:r>
              <a:rPr lang="de-DE" sz="1200" dirty="0" err="1">
                <a:solidFill>
                  <a:schemeClr val="tx2"/>
                </a:solidFill>
              </a:rPr>
              <a:t>is</a:t>
            </a:r>
            <a:r>
              <a:rPr lang="de-DE" sz="1200" dirty="0">
                <a:solidFill>
                  <a:schemeClr val="tx2"/>
                </a:solidFill>
              </a:rPr>
              <a:t> a </a:t>
            </a:r>
            <a:r>
              <a:rPr lang="de-DE" sz="1200" dirty="0" err="1">
                <a:solidFill>
                  <a:schemeClr val="tx2"/>
                </a:solidFill>
              </a:rPr>
              <a:t>complex</a:t>
            </a:r>
            <a:r>
              <a:rPr lang="de-DE" sz="1200" dirty="0">
                <a:solidFill>
                  <a:schemeClr val="tx2"/>
                </a:solidFill>
              </a:rPr>
              <a:t> </a:t>
            </a:r>
            <a:r>
              <a:rPr lang="de-DE" sz="1200" dirty="0" err="1">
                <a:solidFill>
                  <a:schemeClr val="tx2"/>
                </a:solidFill>
              </a:rPr>
              <a:t>interplay</a:t>
            </a:r>
            <a:r>
              <a:rPr lang="de-DE" sz="1200" dirty="0">
                <a:solidFill>
                  <a:schemeClr val="tx2"/>
                </a:solidFill>
              </a:rPr>
              <a:t> </a:t>
            </a:r>
            <a:r>
              <a:rPr lang="de-DE" sz="1200" dirty="0" err="1">
                <a:solidFill>
                  <a:schemeClr val="tx2"/>
                </a:solidFill>
              </a:rPr>
              <a:t>between</a:t>
            </a:r>
            <a:r>
              <a:rPr lang="de-DE" sz="1200" dirty="0">
                <a:solidFill>
                  <a:schemeClr val="tx2"/>
                </a:solidFill>
              </a:rPr>
              <a:t> </a:t>
            </a:r>
            <a:r>
              <a:rPr lang="de-DE" sz="1200" dirty="0" err="1">
                <a:solidFill>
                  <a:schemeClr val="tx2"/>
                </a:solidFill>
              </a:rPr>
              <a:t>perceived</a:t>
            </a:r>
            <a:r>
              <a:rPr lang="de-DE" sz="1200" dirty="0">
                <a:solidFill>
                  <a:schemeClr val="tx2"/>
                </a:solidFill>
              </a:rPr>
              <a:t> </a:t>
            </a:r>
            <a:r>
              <a:rPr lang="de-DE" sz="1200" dirty="0" err="1">
                <a:solidFill>
                  <a:schemeClr val="tx2"/>
                </a:solidFill>
              </a:rPr>
              <a:t>naturalness</a:t>
            </a:r>
            <a:r>
              <a:rPr lang="de-DE" sz="1200" dirty="0">
                <a:solidFill>
                  <a:schemeClr val="tx2"/>
                </a:solidFill>
              </a:rPr>
              <a:t> and </a:t>
            </a:r>
            <a:r>
              <a:rPr lang="de-DE" sz="1200" dirty="0" err="1">
                <a:solidFill>
                  <a:schemeClr val="tx2"/>
                </a:solidFill>
              </a:rPr>
              <a:t>emotionality</a:t>
            </a:r>
            <a:endParaRPr lang="de-DE" sz="1200" dirty="0">
              <a:solidFill>
                <a:schemeClr val="tx2"/>
              </a:solidFill>
            </a:endParaRPr>
          </a:p>
        </p:txBody>
      </p:sp>
      <p:sp>
        <p:nvSpPr>
          <p:cNvPr id="11" name="Rechteck: abgerundete Ecken 10">
            <a:extLst>
              <a:ext uri="{FF2B5EF4-FFF2-40B4-BE49-F238E27FC236}">
                <a16:creationId xmlns:a16="http://schemas.microsoft.com/office/drawing/2014/main" id="{D79E373C-018B-4546-A2E3-6D78101772D3}"/>
              </a:ext>
            </a:extLst>
          </p:cNvPr>
          <p:cNvSpPr/>
          <p:nvPr/>
        </p:nvSpPr>
        <p:spPr>
          <a:xfrm>
            <a:off x="3789698" y="1915545"/>
            <a:ext cx="2597445" cy="65465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err="1">
                <a:solidFill>
                  <a:schemeClr val="tx2"/>
                </a:solidFill>
              </a:rPr>
              <a:t>Reduced</a:t>
            </a:r>
            <a:r>
              <a:rPr lang="de-DE" sz="1200" dirty="0">
                <a:solidFill>
                  <a:schemeClr val="tx2"/>
                </a:solidFill>
              </a:rPr>
              <a:t> </a:t>
            </a:r>
            <a:r>
              <a:rPr lang="de-DE" sz="1200" dirty="0" err="1">
                <a:solidFill>
                  <a:schemeClr val="tx2"/>
                </a:solidFill>
              </a:rPr>
              <a:t>naturalness</a:t>
            </a:r>
            <a:r>
              <a:rPr lang="de-DE" sz="1200" dirty="0">
                <a:solidFill>
                  <a:schemeClr val="tx2"/>
                </a:solidFill>
              </a:rPr>
              <a:t> </a:t>
            </a:r>
            <a:r>
              <a:rPr lang="de-DE" sz="1200" dirty="0" err="1">
                <a:solidFill>
                  <a:schemeClr val="tx2"/>
                </a:solidFill>
              </a:rPr>
              <a:t>can</a:t>
            </a:r>
            <a:r>
              <a:rPr lang="de-DE" sz="1200" dirty="0">
                <a:solidFill>
                  <a:schemeClr val="tx2"/>
                </a:solidFill>
              </a:rPr>
              <a:t> </a:t>
            </a:r>
            <a:r>
              <a:rPr lang="de-DE" sz="1200" dirty="0" err="1">
                <a:solidFill>
                  <a:schemeClr val="tx2"/>
                </a:solidFill>
              </a:rPr>
              <a:t>reduce</a:t>
            </a:r>
            <a:r>
              <a:rPr lang="de-DE" sz="1200" dirty="0">
                <a:solidFill>
                  <a:schemeClr val="tx2"/>
                </a:solidFill>
              </a:rPr>
              <a:t> </a:t>
            </a:r>
            <a:r>
              <a:rPr lang="de-DE" sz="1200" dirty="0" err="1">
                <a:solidFill>
                  <a:schemeClr val="tx2"/>
                </a:solidFill>
              </a:rPr>
              <a:t>ecological</a:t>
            </a:r>
            <a:r>
              <a:rPr lang="de-DE" sz="1200" dirty="0">
                <a:solidFill>
                  <a:schemeClr val="tx2"/>
                </a:solidFill>
              </a:rPr>
              <a:t> </a:t>
            </a:r>
            <a:r>
              <a:rPr lang="de-DE" sz="1200" dirty="0" err="1">
                <a:solidFill>
                  <a:schemeClr val="tx2"/>
                </a:solidFill>
              </a:rPr>
              <a:t>validity</a:t>
            </a:r>
            <a:r>
              <a:rPr lang="de-DE" sz="1200" dirty="0">
                <a:solidFill>
                  <a:schemeClr val="tx2"/>
                </a:solidFill>
              </a:rPr>
              <a:t> </a:t>
            </a:r>
            <a:r>
              <a:rPr lang="de-DE" sz="1200" dirty="0" err="1">
                <a:solidFill>
                  <a:schemeClr val="tx2"/>
                </a:solidFill>
              </a:rPr>
              <a:t>of</a:t>
            </a:r>
            <a:r>
              <a:rPr lang="de-DE" sz="1200" dirty="0">
                <a:solidFill>
                  <a:schemeClr val="tx2"/>
                </a:solidFill>
              </a:rPr>
              <a:t> emotional </a:t>
            </a:r>
            <a:r>
              <a:rPr lang="de-DE" sz="1200" dirty="0" err="1">
                <a:solidFill>
                  <a:schemeClr val="tx2"/>
                </a:solidFill>
              </a:rPr>
              <a:t>stimuli</a:t>
            </a:r>
            <a:endParaRPr lang="de-DE" sz="1200" dirty="0">
              <a:solidFill>
                <a:schemeClr val="tx2"/>
              </a:solidFill>
            </a:endParaRPr>
          </a:p>
        </p:txBody>
      </p:sp>
      <p:sp>
        <p:nvSpPr>
          <p:cNvPr id="12" name="Rechteck: abgerundete Ecken 11">
            <a:extLst>
              <a:ext uri="{FF2B5EF4-FFF2-40B4-BE49-F238E27FC236}">
                <a16:creationId xmlns:a16="http://schemas.microsoft.com/office/drawing/2014/main" id="{7411B354-3F8B-40ED-8AC4-37F68C0328A1}"/>
              </a:ext>
            </a:extLst>
          </p:cNvPr>
          <p:cNvSpPr/>
          <p:nvPr/>
        </p:nvSpPr>
        <p:spPr>
          <a:xfrm>
            <a:off x="2217193" y="2865844"/>
            <a:ext cx="2597445" cy="90362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a:solidFill>
                  <a:schemeClr val="tx2"/>
                </a:solidFill>
              </a:rPr>
              <a:t>Naturalness </a:t>
            </a:r>
            <a:r>
              <a:rPr lang="de-DE" sz="1200" dirty="0" err="1">
                <a:solidFill>
                  <a:schemeClr val="tx2"/>
                </a:solidFill>
              </a:rPr>
              <a:t>may</a:t>
            </a:r>
            <a:r>
              <a:rPr lang="de-DE" sz="1200" dirty="0">
                <a:solidFill>
                  <a:schemeClr val="tx2"/>
                </a:solidFill>
              </a:rPr>
              <a:t> not </a:t>
            </a:r>
            <a:r>
              <a:rPr lang="de-DE" sz="1200" dirty="0" err="1">
                <a:solidFill>
                  <a:schemeClr val="tx2"/>
                </a:solidFill>
              </a:rPr>
              <a:t>affect</a:t>
            </a:r>
            <a:r>
              <a:rPr lang="de-DE" sz="1200" dirty="0">
                <a:solidFill>
                  <a:schemeClr val="tx2"/>
                </a:solidFill>
              </a:rPr>
              <a:t> </a:t>
            </a:r>
            <a:r>
              <a:rPr lang="de-DE" sz="1200" dirty="0" err="1">
                <a:solidFill>
                  <a:schemeClr val="tx2"/>
                </a:solidFill>
              </a:rPr>
              <a:t>ratings</a:t>
            </a:r>
            <a:r>
              <a:rPr lang="de-DE" sz="1200" dirty="0">
                <a:solidFill>
                  <a:schemeClr val="tx2"/>
                </a:solidFill>
              </a:rPr>
              <a:t> </a:t>
            </a:r>
            <a:r>
              <a:rPr lang="de-DE" sz="1200" dirty="0" err="1">
                <a:solidFill>
                  <a:schemeClr val="tx2"/>
                </a:solidFill>
              </a:rPr>
              <a:t>of</a:t>
            </a:r>
            <a:r>
              <a:rPr lang="de-DE" sz="1200" dirty="0">
                <a:solidFill>
                  <a:schemeClr val="tx2"/>
                </a:solidFill>
              </a:rPr>
              <a:t> </a:t>
            </a:r>
            <a:r>
              <a:rPr lang="de-DE" sz="1200" dirty="0" err="1">
                <a:solidFill>
                  <a:schemeClr val="tx2"/>
                </a:solidFill>
              </a:rPr>
              <a:t>perceived</a:t>
            </a:r>
            <a:r>
              <a:rPr lang="de-DE" sz="1200" dirty="0">
                <a:solidFill>
                  <a:schemeClr val="tx2"/>
                </a:solidFill>
              </a:rPr>
              <a:t> </a:t>
            </a:r>
            <a:r>
              <a:rPr lang="de-DE" sz="1200" dirty="0" err="1">
                <a:solidFill>
                  <a:schemeClr val="tx2"/>
                </a:solidFill>
              </a:rPr>
              <a:t>emotionality</a:t>
            </a:r>
            <a:r>
              <a:rPr lang="de-DE" sz="1200" dirty="0">
                <a:solidFill>
                  <a:schemeClr val="tx2"/>
                </a:solidFill>
              </a:rPr>
              <a:t>, but </a:t>
            </a:r>
            <a:r>
              <a:rPr lang="de-DE" sz="1200" dirty="0" err="1">
                <a:solidFill>
                  <a:schemeClr val="tx2"/>
                </a:solidFill>
              </a:rPr>
              <a:t>emotion</a:t>
            </a:r>
            <a:r>
              <a:rPr lang="de-DE" sz="1200" dirty="0">
                <a:solidFill>
                  <a:schemeClr val="tx2"/>
                </a:solidFill>
              </a:rPr>
              <a:t> </a:t>
            </a:r>
            <a:r>
              <a:rPr lang="de-DE" sz="1200" dirty="0" err="1">
                <a:solidFill>
                  <a:schemeClr val="tx2"/>
                </a:solidFill>
              </a:rPr>
              <a:t>recognition</a:t>
            </a:r>
            <a:r>
              <a:rPr lang="de-DE" sz="1200" dirty="0">
                <a:solidFill>
                  <a:schemeClr val="tx2"/>
                </a:solidFill>
              </a:rPr>
              <a:t> and </a:t>
            </a:r>
            <a:r>
              <a:rPr lang="de-DE" sz="1200" dirty="0" err="1">
                <a:solidFill>
                  <a:schemeClr val="tx2"/>
                </a:solidFill>
              </a:rPr>
              <a:t>the</a:t>
            </a:r>
            <a:r>
              <a:rPr lang="de-DE" sz="1200" dirty="0">
                <a:solidFill>
                  <a:schemeClr val="tx2"/>
                </a:solidFill>
              </a:rPr>
              <a:t> </a:t>
            </a:r>
            <a:r>
              <a:rPr lang="de-DE" sz="1200" dirty="0" err="1">
                <a:solidFill>
                  <a:schemeClr val="tx2"/>
                </a:solidFill>
              </a:rPr>
              <a:t>associated</a:t>
            </a:r>
            <a:r>
              <a:rPr lang="de-DE" sz="1200" dirty="0">
                <a:solidFill>
                  <a:schemeClr val="tx2"/>
                </a:solidFill>
              </a:rPr>
              <a:t> </a:t>
            </a:r>
            <a:r>
              <a:rPr lang="de-DE" sz="1200" dirty="0" err="1">
                <a:solidFill>
                  <a:schemeClr val="tx2"/>
                </a:solidFill>
              </a:rPr>
              <a:t>electrophysiological</a:t>
            </a:r>
            <a:r>
              <a:rPr lang="de-DE" sz="1200" dirty="0">
                <a:solidFill>
                  <a:schemeClr val="tx2"/>
                </a:solidFill>
              </a:rPr>
              <a:t> </a:t>
            </a:r>
            <a:r>
              <a:rPr lang="de-DE" sz="1200" dirty="0" err="1">
                <a:solidFill>
                  <a:schemeClr val="tx2"/>
                </a:solidFill>
              </a:rPr>
              <a:t>correlates</a:t>
            </a:r>
            <a:endParaRPr lang="de-DE" sz="1200" dirty="0">
              <a:solidFill>
                <a:schemeClr val="tx2"/>
              </a:solidFill>
            </a:endParaRPr>
          </a:p>
        </p:txBody>
      </p:sp>
      <p:sp>
        <p:nvSpPr>
          <p:cNvPr id="13" name="Textfeld 12">
            <a:extLst>
              <a:ext uri="{FF2B5EF4-FFF2-40B4-BE49-F238E27FC236}">
                <a16:creationId xmlns:a16="http://schemas.microsoft.com/office/drawing/2014/main" id="{E5918570-04CF-45A1-B089-667F170087DA}"/>
              </a:ext>
            </a:extLst>
          </p:cNvPr>
          <p:cNvSpPr txBox="1"/>
          <p:nvPr/>
        </p:nvSpPr>
        <p:spPr>
          <a:xfrm>
            <a:off x="4931924" y="4167283"/>
            <a:ext cx="2086516" cy="276999"/>
          </a:xfrm>
          <a:prstGeom prst="rect">
            <a:avLst/>
          </a:prstGeom>
          <a:noFill/>
        </p:spPr>
        <p:txBody>
          <a:bodyPr wrap="square" rtlCol="0">
            <a:spAutoFit/>
          </a:bodyPr>
          <a:lstStyle/>
          <a:p>
            <a:r>
              <a:rPr lang="en-US" sz="1200" i="1" dirty="0"/>
              <a:t>… there is a lot of work to do!</a:t>
            </a:r>
          </a:p>
        </p:txBody>
      </p:sp>
    </p:spTree>
    <p:extLst>
      <p:ext uri="{BB962C8B-B14F-4D97-AF65-F5344CB8AC3E}">
        <p14:creationId xmlns:p14="http://schemas.microsoft.com/office/powerpoint/2010/main" val="10851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689499" cy="530915"/>
          </a:xfrm>
          <a:prstGeom prst="rect">
            <a:avLst/>
          </a:prstGeom>
          <a:noFill/>
        </p:spPr>
        <p:txBody>
          <a:bodyPr wrap="square" lIns="0" tIns="0" rIns="0" bIns="0" rtlCol="0">
            <a:noAutofit/>
          </a:bodyPr>
          <a:lstStyle/>
          <a:p>
            <a:r>
              <a:rPr lang="en-US" sz="1500" dirty="0">
                <a:latin typeface="Palatino Linotype" panose="02040502050505030304" pitchFamily="18" charset="0"/>
              </a:rPr>
              <a:t>Thank you for your attention!</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59230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Person Perception from Voices (PPV)</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8" name="Grafik 7">
            <a:extLst>
              <a:ext uri="{FF2B5EF4-FFF2-40B4-BE49-F238E27FC236}">
                <a16:creationId xmlns:a16="http://schemas.microsoft.com/office/drawing/2014/main" id="{F1E16443-6563-D8EF-2502-1795F5C5A451}"/>
              </a:ext>
            </a:extLst>
          </p:cNvPr>
          <p:cNvPicPr>
            <a:picLocks noChangeAspect="1"/>
          </p:cNvPicPr>
          <p:nvPr/>
        </p:nvPicPr>
        <p:blipFill>
          <a:blip r:embed="rId3"/>
          <a:stretch>
            <a:fillRect/>
          </a:stretch>
        </p:blipFill>
        <p:spPr>
          <a:xfrm>
            <a:off x="221456" y="1012378"/>
            <a:ext cx="6415088" cy="3040678"/>
          </a:xfrm>
          <a:prstGeom prst="rect">
            <a:avLst/>
          </a:prstGeom>
        </p:spPr>
      </p:pic>
      <p:sp>
        <p:nvSpPr>
          <p:cNvPr id="4" name="Textfeld 3">
            <a:extLst>
              <a:ext uri="{FF2B5EF4-FFF2-40B4-BE49-F238E27FC236}">
                <a16:creationId xmlns:a16="http://schemas.microsoft.com/office/drawing/2014/main" id="{A9B482BB-7191-BE8B-B7AB-4B45D83FE8B0}"/>
              </a:ext>
            </a:extLst>
          </p:cNvPr>
          <p:cNvSpPr txBox="1"/>
          <p:nvPr/>
        </p:nvSpPr>
        <p:spPr>
          <a:xfrm>
            <a:off x="2735317" y="2895798"/>
            <a:ext cx="788276" cy="230832"/>
          </a:xfrm>
          <a:prstGeom prst="rect">
            <a:avLst/>
          </a:prstGeom>
          <a:noFill/>
        </p:spPr>
        <p:txBody>
          <a:bodyPr wrap="square" rtlCol="0">
            <a:spAutoFit/>
          </a:bodyPr>
          <a:lstStyle/>
          <a:p>
            <a:r>
              <a:rPr lang="de-DE" sz="900" dirty="0" err="1">
                <a:highlight>
                  <a:srgbClr val="C0C0C0"/>
                </a:highlight>
              </a:rPr>
              <a:t>Emotionality</a:t>
            </a:r>
            <a:endParaRPr lang="en-US" sz="900" dirty="0">
              <a:highlight>
                <a:srgbClr val="C0C0C0"/>
              </a:highlight>
            </a:endParaRPr>
          </a:p>
        </p:txBody>
      </p:sp>
      <p:sp>
        <p:nvSpPr>
          <p:cNvPr id="5" name="Textfeld 4">
            <a:extLst>
              <a:ext uri="{FF2B5EF4-FFF2-40B4-BE49-F238E27FC236}">
                <a16:creationId xmlns:a16="http://schemas.microsoft.com/office/drawing/2014/main" id="{FBBCCB91-C694-E1DB-D69E-1ACFBCB66AAC}"/>
              </a:ext>
            </a:extLst>
          </p:cNvPr>
          <p:cNvSpPr txBox="1"/>
          <p:nvPr/>
        </p:nvSpPr>
        <p:spPr>
          <a:xfrm>
            <a:off x="3523593" y="2895798"/>
            <a:ext cx="788276" cy="230832"/>
          </a:xfrm>
          <a:prstGeom prst="rect">
            <a:avLst/>
          </a:prstGeom>
          <a:noFill/>
        </p:spPr>
        <p:txBody>
          <a:bodyPr wrap="square" rtlCol="0">
            <a:spAutoFit/>
          </a:bodyPr>
          <a:lstStyle/>
          <a:p>
            <a:r>
              <a:rPr lang="de-DE" sz="900" dirty="0">
                <a:highlight>
                  <a:srgbClr val="C0C0C0"/>
                </a:highlight>
              </a:rPr>
              <a:t>Naturalness</a:t>
            </a:r>
            <a:endParaRPr lang="en-US" sz="900" dirty="0">
              <a:highlight>
                <a:srgbClr val="C0C0C0"/>
              </a:highlight>
            </a:endParaRPr>
          </a:p>
        </p:txBody>
      </p:sp>
      <p:grpSp>
        <p:nvGrpSpPr>
          <p:cNvPr id="12" name="Gruppieren 11">
            <a:extLst>
              <a:ext uri="{FF2B5EF4-FFF2-40B4-BE49-F238E27FC236}">
                <a16:creationId xmlns:a16="http://schemas.microsoft.com/office/drawing/2014/main" id="{709BDDD9-7B49-1759-DF58-4A8405242CD3}"/>
              </a:ext>
            </a:extLst>
          </p:cNvPr>
          <p:cNvGrpSpPr/>
          <p:nvPr/>
        </p:nvGrpSpPr>
        <p:grpSpPr>
          <a:xfrm>
            <a:off x="3369619" y="2982509"/>
            <a:ext cx="229914" cy="49923"/>
            <a:chOff x="3384987" y="2998275"/>
            <a:chExt cx="229914" cy="49923"/>
          </a:xfrm>
        </p:grpSpPr>
        <p:cxnSp>
          <p:nvCxnSpPr>
            <p:cNvPr id="9" name="Gerade Verbindung mit Pfeil 8">
              <a:extLst>
                <a:ext uri="{FF2B5EF4-FFF2-40B4-BE49-F238E27FC236}">
                  <a16:creationId xmlns:a16="http://schemas.microsoft.com/office/drawing/2014/main" id="{97A2A131-42A4-DA78-79E7-579C6A004695}"/>
                </a:ext>
              </a:extLst>
            </p:cNvPr>
            <p:cNvCxnSpPr/>
            <p:nvPr/>
          </p:nvCxnSpPr>
          <p:spPr>
            <a:xfrm>
              <a:off x="3386301" y="2998275"/>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CB44D54D-B7D8-3A17-BC15-82C554DABE68}"/>
                </a:ext>
              </a:extLst>
            </p:cNvPr>
            <p:cNvCxnSpPr>
              <a:cxnSpLocks/>
            </p:cNvCxnSpPr>
            <p:nvPr/>
          </p:nvCxnSpPr>
          <p:spPr>
            <a:xfrm flipH="1">
              <a:off x="3384987" y="3048198"/>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extfeld 6">
            <a:extLst>
              <a:ext uri="{FF2B5EF4-FFF2-40B4-BE49-F238E27FC236}">
                <a16:creationId xmlns:a16="http://schemas.microsoft.com/office/drawing/2014/main" id="{2B29EC58-CF60-4485-B05A-CF94C5313637}"/>
              </a:ext>
            </a:extLst>
          </p:cNvPr>
          <p:cNvSpPr txBox="1"/>
          <p:nvPr/>
        </p:nvSpPr>
        <p:spPr>
          <a:xfrm>
            <a:off x="5490318" y="4270997"/>
            <a:ext cx="1367682" cy="230832"/>
          </a:xfrm>
          <a:prstGeom prst="rect">
            <a:avLst/>
          </a:prstGeom>
          <a:noFill/>
        </p:spPr>
        <p:txBody>
          <a:bodyPr wrap="none" rtlCol="0">
            <a:spAutoFit/>
          </a:bodyPr>
          <a:lstStyle/>
          <a:p>
            <a:r>
              <a:rPr lang="de-DE" sz="900" dirty="0"/>
              <a:t>[</a:t>
            </a:r>
            <a:r>
              <a:rPr lang="de-DE" sz="900" dirty="0" err="1"/>
              <a:t>Lavan</a:t>
            </a:r>
            <a:r>
              <a:rPr lang="de-DE" sz="900" dirty="0"/>
              <a:t> &amp; </a:t>
            </a:r>
            <a:r>
              <a:rPr lang="de-DE" sz="900" dirty="0" err="1"/>
              <a:t>McGettigan</a:t>
            </a:r>
            <a:r>
              <a:rPr lang="de-DE" sz="900" dirty="0"/>
              <a:t> 2023]</a:t>
            </a:r>
          </a:p>
        </p:txBody>
      </p:sp>
    </p:spTree>
    <p:extLst>
      <p:ext uri="{BB962C8B-B14F-4D97-AF65-F5344CB8AC3E}">
        <p14:creationId xmlns:p14="http://schemas.microsoft.com/office/powerpoint/2010/main" val="243940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BC301636-9F29-41E8-9934-6DAA81A65624}"/>
              </a:ext>
            </a:extLst>
          </p:cNvPr>
          <p:cNvSpPr txBox="1"/>
          <p:nvPr/>
        </p:nvSpPr>
        <p:spPr>
          <a:xfrm>
            <a:off x="338269" y="440204"/>
            <a:ext cx="4650926" cy="272450"/>
          </a:xfrm>
          <a:prstGeom prst="rect">
            <a:avLst/>
          </a:prstGeom>
          <a:noFill/>
        </p:spPr>
        <p:txBody>
          <a:bodyPr wrap="square" lIns="0" tIns="0" rIns="0" bIns="0" rtlCol="0">
            <a:noAutofit/>
          </a:bodyPr>
          <a:lstStyle/>
          <a:p>
            <a:r>
              <a:rPr lang="en-US" sz="1600" dirty="0">
                <a:solidFill>
                  <a:schemeClr val="tx2"/>
                </a:solidFill>
              </a:rPr>
              <a:t>Vocal Emotions</a:t>
            </a:r>
            <a:endParaRPr lang="en-US" sz="1000" dirty="0">
              <a:solidFill>
                <a:schemeClr val="tx2"/>
              </a:solidFill>
            </a:endParaRPr>
          </a:p>
        </p:txBody>
      </p:sp>
      <p:sp>
        <p:nvSpPr>
          <p:cNvPr id="13" name="Textfeld 12">
            <a:extLst>
              <a:ext uri="{FF2B5EF4-FFF2-40B4-BE49-F238E27FC236}">
                <a16:creationId xmlns:a16="http://schemas.microsoft.com/office/drawing/2014/main" id="{F6D5DE84-A984-4E00-8F73-6E0FBD7287A1}"/>
              </a:ext>
            </a:extLst>
          </p:cNvPr>
          <p:cNvSpPr txBox="1"/>
          <p:nvPr/>
        </p:nvSpPr>
        <p:spPr>
          <a:xfrm>
            <a:off x="338269" y="1085850"/>
            <a:ext cx="3363047" cy="3415208"/>
          </a:xfrm>
          <a:prstGeom prst="rect">
            <a:avLst/>
          </a:prstGeom>
          <a:noFill/>
        </p:spPr>
        <p:txBody>
          <a:bodyPr wrap="square" lIns="0" tIns="0" rIns="0" bIns="0" rtlCol="0">
            <a:noAutofit/>
          </a:bodyPr>
          <a:lstStyle/>
          <a:p>
            <a:pPr marL="171450" indent="-171450">
              <a:buFont typeface="Arial" panose="020B0604020202020204" pitchFamily="34" charset="0"/>
              <a:buChar char="•"/>
            </a:pPr>
            <a:endParaRPr lang="en-US" sz="1200" dirty="0">
              <a:solidFill>
                <a:schemeClr val="tx2"/>
              </a:solidFill>
            </a:endParaRPr>
          </a:p>
          <a:p>
            <a:pPr marL="171450" indent="-171450">
              <a:buFont typeface="Arial" panose="020B0604020202020204" pitchFamily="34" charset="0"/>
              <a:buChar char="•"/>
            </a:pPr>
            <a:r>
              <a:rPr lang="en-US" sz="1100" dirty="0">
                <a:solidFill>
                  <a:schemeClr val="tx2"/>
                </a:solidFill>
              </a:rPr>
              <a:t>Speakers express vocal emotions through acoustic cues</a:t>
            </a:r>
          </a:p>
          <a:p>
            <a:pPr marL="742950" lvl="1" indent="-285750">
              <a:buFont typeface="Arial" panose="020B0604020202020204" pitchFamily="34" charset="0"/>
              <a:buChar char="•"/>
            </a:pPr>
            <a:r>
              <a:rPr lang="en-US" sz="1100" b="1" dirty="0">
                <a:solidFill>
                  <a:schemeClr val="tx2"/>
                </a:solidFill>
              </a:rPr>
              <a:t>Fundamental frequency (F0)</a:t>
            </a:r>
          </a:p>
          <a:p>
            <a:pPr marL="742950" lvl="1" indent="-285750">
              <a:buFont typeface="Arial" panose="020B0604020202020204" pitchFamily="34" charset="0"/>
              <a:buChar char="•"/>
            </a:pPr>
            <a:r>
              <a:rPr lang="en-US" sz="1100" b="1" dirty="0">
                <a:solidFill>
                  <a:schemeClr val="tx2"/>
                </a:solidFill>
              </a:rPr>
              <a:t>Timbre</a:t>
            </a:r>
          </a:p>
          <a:p>
            <a:pPr marL="742950" lvl="1" indent="-285750">
              <a:buFont typeface="Arial" panose="020B0604020202020204" pitchFamily="34" charset="0"/>
              <a:buChar char="•"/>
            </a:pPr>
            <a:r>
              <a:rPr lang="en-US" sz="1100" dirty="0">
                <a:solidFill>
                  <a:schemeClr val="tx2"/>
                </a:solidFill>
              </a:rPr>
              <a:t>Amplitude</a:t>
            </a:r>
          </a:p>
          <a:p>
            <a:pPr marL="742950" lvl="1" indent="-285750">
              <a:buFont typeface="Arial" panose="020B0604020202020204" pitchFamily="34" charset="0"/>
              <a:buChar char="•"/>
            </a:pPr>
            <a:r>
              <a:rPr lang="en-US" sz="1100" dirty="0">
                <a:solidFill>
                  <a:schemeClr val="tx2"/>
                </a:solidFill>
              </a:rPr>
              <a:t>Speech rate</a:t>
            </a:r>
          </a:p>
          <a:p>
            <a:pPr marL="171450" indent="-171450">
              <a:buFont typeface="Arial" panose="020B0604020202020204" pitchFamily="34" charset="0"/>
              <a:buChar char="•"/>
            </a:pPr>
            <a:r>
              <a:rPr lang="en-US" sz="1100" dirty="0">
                <a:solidFill>
                  <a:schemeClr val="tx2"/>
                </a:solidFill>
              </a:rPr>
              <a:t>Listeners recognize vocal emotions above chance</a:t>
            </a:r>
          </a:p>
          <a:p>
            <a:pPr marL="171450" indent="-171450">
              <a:buFont typeface="Arial" panose="020B0604020202020204" pitchFamily="34" charset="0"/>
              <a:buChar char="•"/>
            </a:pPr>
            <a:endParaRPr lang="en-US" sz="1100" dirty="0">
              <a:solidFill>
                <a:schemeClr val="tx2"/>
              </a:solidFill>
            </a:endParaRPr>
          </a:p>
          <a:p>
            <a:endParaRPr lang="en-US" sz="1100" dirty="0">
              <a:solidFill>
                <a:schemeClr val="tx2"/>
              </a:solidFill>
            </a:endParaRPr>
          </a:p>
          <a:p>
            <a:pPr marL="171450" indent="-171450">
              <a:buFont typeface="Wingdings" panose="05000000000000000000" pitchFamily="2" charset="2"/>
              <a:buChar char="Ø"/>
            </a:pPr>
            <a:endParaRPr lang="en-US" sz="1100" dirty="0">
              <a:solidFill>
                <a:schemeClr val="tx2"/>
              </a:solidFill>
            </a:endParaRPr>
          </a:p>
          <a:p>
            <a:pPr marL="171450" indent="-171450">
              <a:buFont typeface="Wingdings" panose="05000000000000000000" pitchFamily="2" charset="2"/>
              <a:buChar char="Ø"/>
            </a:pPr>
            <a:r>
              <a:rPr lang="en-US" sz="1100" dirty="0">
                <a:solidFill>
                  <a:schemeClr val="tx2"/>
                </a:solidFill>
              </a:rPr>
              <a:t>multiple efforts to link emotions to acoustic cues</a:t>
            </a:r>
          </a:p>
          <a:p>
            <a:pPr marL="171450" indent="-171450">
              <a:buFont typeface="Wingdings" panose="05000000000000000000" pitchFamily="2" charset="2"/>
              <a:buChar char="Ø"/>
            </a:pPr>
            <a:endParaRPr lang="en-US" sz="1100" dirty="0">
              <a:solidFill>
                <a:schemeClr val="tx2"/>
              </a:solidFill>
            </a:endParaRPr>
          </a:p>
          <a:p>
            <a:pPr marL="171450" indent="-171450">
              <a:buFont typeface="Wingdings" panose="05000000000000000000" pitchFamily="2" charset="2"/>
              <a:buChar char="Ø"/>
            </a:pPr>
            <a:r>
              <a:rPr lang="en-US" sz="1100" dirty="0">
                <a:solidFill>
                  <a:schemeClr val="tx2"/>
                </a:solidFill>
              </a:rPr>
              <a:t>profound interindividual differences</a:t>
            </a:r>
          </a:p>
        </p:txBody>
      </p:sp>
      <p:pic>
        <p:nvPicPr>
          <p:cNvPr id="14" name="Grafik 13" descr="Ein Bild, das Mikrofon enthält.&#10;&#10;Automatisch generierte Beschreibung">
            <a:extLst>
              <a:ext uri="{FF2B5EF4-FFF2-40B4-BE49-F238E27FC236}">
                <a16:creationId xmlns:a16="http://schemas.microsoft.com/office/drawing/2014/main" id="{C3D84812-122D-44F3-93C0-B0BA781AF68B}"/>
              </a:ext>
            </a:extLst>
          </p:cNvPr>
          <p:cNvPicPr>
            <a:picLocks noChangeAspect="1"/>
          </p:cNvPicPr>
          <p:nvPr/>
        </p:nvPicPr>
        <p:blipFill>
          <a:blip r:embed="rId3" cstate="print">
            <a:alphaModFix amt="50000"/>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tretch>
            <a:fillRect/>
          </a:stretch>
        </p:blipFill>
        <p:spPr>
          <a:xfrm>
            <a:off x="3701316" y="7883"/>
            <a:ext cx="3156684" cy="4493175"/>
          </a:xfrm>
          <a:prstGeom prst="rect">
            <a:avLst/>
          </a:prstGeom>
        </p:spPr>
      </p:pic>
      <p:sp>
        <p:nvSpPr>
          <p:cNvPr id="3" name="Textplatzhalter 2">
            <a:extLst>
              <a:ext uri="{FF2B5EF4-FFF2-40B4-BE49-F238E27FC236}">
                <a16:creationId xmlns:a16="http://schemas.microsoft.com/office/drawing/2014/main" id="{E1E1EECF-0E49-4CD3-BA1F-CFC72D1DC2D0}"/>
              </a:ext>
            </a:extLst>
          </p:cNvPr>
          <p:cNvSpPr>
            <a:spLocks noGrp="1"/>
          </p:cNvSpPr>
          <p:nvPr>
            <p:ph type="body" sz="quarter" idx="11"/>
          </p:nvPr>
        </p:nvSpPr>
        <p:spPr/>
        <p:txBody>
          <a:bodyPr/>
          <a:lstStyle/>
          <a:p>
            <a:endParaRPr lang="de-DE"/>
          </a:p>
        </p:txBody>
      </p:sp>
      <p:sp>
        <p:nvSpPr>
          <p:cNvPr id="7" name="Textfeld 6">
            <a:extLst>
              <a:ext uri="{FF2B5EF4-FFF2-40B4-BE49-F238E27FC236}">
                <a16:creationId xmlns:a16="http://schemas.microsoft.com/office/drawing/2014/main" id="{82F6C470-3F34-49D9-8DE5-FE81C77F4F64}"/>
              </a:ext>
            </a:extLst>
          </p:cNvPr>
          <p:cNvSpPr txBox="1"/>
          <p:nvPr/>
        </p:nvSpPr>
        <p:spPr>
          <a:xfrm>
            <a:off x="73074" y="4264166"/>
            <a:ext cx="1863301" cy="230832"/>
          </a:xfrm>
          <a:prstGeom prst="rect">
            <a:avLst/>
          </a:prstGeom>
          <a:noFill/>
        </p:spPr>
        <p:txBody>
          <a:bodyPr wrap="square" rtlCol="0">
            <a:spAutoFit/>
          </a:bodyPr>
          <a:lstStyle/>
          <a:p>
            <a:r>
              <a:rPr lang="en-US" sz="900" dirty="0">
                <a:solidFill>
                  <a:schemeClr val="tx2"/>
                </a:solidFill>
              </a:rPr>
              <a:t>[Scherer 2018; </a:t>
            </a:r>
            <a:r>
              <a:rPr lang="en-US" sz="900" dirty="0" err="1">
                <a:solidFill>
                  <a:schemeClr val="tx2"/>
                </a:solidFill>
              </a:rPr>
              <a:t>Juslin</a:t>
            </a:r>
            <a:r>
              <a:rPr lang="en-US" sz="900" dirty="0">
                <a:solidFill>
                  <a:schemeClr val="tx2"/>
                </a:solidFill>
              </a:rPr>
              <a:t> &amp; </a:t>
            </a:r>
            <a:r>
              <a:rPr lang="en-US" sz="900" dirty="0" err="1">
                <a:solidFill>
                  <a:schemeClr val="tx2"/>
                </a:solidFill>
              </a:rPr>
              <a:t>Laukka</a:t>
            </a:r>
            <a:r>
              <a:rPr lang="en-US" sz="900" dirty="0">
                <a:solidFill>
                  <a:schemeClr val="tx2"/>
                </a:solidFill>
              </a:rPr>
              <a:t> 2003]</a:t>
            </a:r>
            <a:endParaRPr lang="de-DE" sz="900" dirty="0"/>
          </a:p>
        </p:txBody>
      </p:sp>
    </p:spTree>
    <p:extLst>
      <p:ext uri="{BB962C8B-B14F-4D97-AF65-F5344CB8AC3E}">
        <p14:creationId xmlns:p14="http://schemas.microsoft.com/office/powerpoint/2010/main" val="265222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Voice Naturalness</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4" name="Textfeld 3">
            <a:extLst>
              <a:ext uri="{FF2B5EF4-FFF2-40B4-BE49-F238E27FC236}">
                <a16:creationId xmlns:a16="http://schemas.microsoft.com/office/drawing/2014/main" id="{8E20C031-A558-8DFE-22CB-04DE6CC4DF04}"/>
              </a:ext>
            </a:extLst>
          </p:cNvPr>
          <p:cNvSpPr txBox="1"/>
          <p:nvPr/>
        </p:nvSpPr>
        <p:spPr>
          <a:xfrm>
            <a:off x="340096" y="967609"/>
            <a:ext cx="2010793" cy="742947"/>
          </a:xfrm>
          <a:prstGeom prst="rect">
            <a:avLst/>
          </a:prstGeom>
          <a:noFill/>
        </p:spPr>
        <p:txBody>
          <a:bodyPr wrap="square" lIns="0" tIns="0" rIns="0" bIns="0" rtlCol="0">
            <a:noAutofit/>
          </a:bodyPr>
          <a:lstStyle/>
          <a:p>
            <a:pPr marL="171450" indent="-171450">
              <a:buFont typeface="Arial" panose="020B0604020202020204" pitchFamily="34" charset="0"/>
              <a:buChar char="•"/>
            </a:pPr>
            <a:r>
              <a:rPr lang="de-DE" sz="1200" dirty="0" err="1">
                <a:solidFill>
                  <a:schemeClr val="tx2"/>
                </a:solidFill>
              </a:rPr>
              <a:t>pathological</a:t>
            </a:r>
            <a:r>
              <a:rPr lang="de-DE" sz="1200" dirty="0">
                <a:solidFill>
                  <a:schemeClr val="tx2"/>
                </a:solidFill>
              </a:rPr>
              <a:t> human </a:t>
            </a:r>
            <a:r>
              <a:rPr lang="de-DE" sz="1200" dirty="0" err="1">
                <a:solidFill>
                  <a:schemeClr val="tx2"/>
                </a:solidFill>
              </a:rPr>
              <a:t>voices</a:t>
            </a:r>
            <a:endParaRPr lang="de-DE" sz="1200" dirty="0">
              <a:solidFill>
                <a:schemeClr val="tx2"/>
              </a:solidFill>
            </a:endParaRPr>
          </a:p>
          <a:p>
            <a:pPr marL="171450" indent="-171450">
              <a:buFont typeface="Arial" panose="020B0604020202020204" pitchFamily="34" charset="0"/>
              <a:buChar char="•"/>
            </a:pPr>
            <a:r>
              <a:rPr lang="de-DE" sz="1200" dirty="0" err="1">
                <a:solidFill>
                  <a:schemeClr val="tx2"/>
                </a:solidFill>
              </a:rPr>
              <a:t>manipulated</a:t>
            </a:r>
            <a:r>
              <a:rPr lang="de-DE" sz="1200" dirty="0">
                <a:solidFill>
                  <a:schemeClr val="tx2"/>
                </a:solidFill>
              </a:rPr>
              <a:t> human </a:t>
            </a:r>
            <a:r>
              <a:rPr lang="de-DE" sz="1200" dirty="0" err="1">
                <a:solidFill>
                  <a:schemeClr val="tx2"/>
                </a:solidFill>
              </a:rPr>
              <a:t>voices</a:t>
            </a:r>
            <a:endParaRPr lang="de-DE" sz="1200" dirty="0">
              <a:solidFill>
                <a:schemeClr val="tx2"/>
              </a:solidFill>
            </a:endParaRPr>
          </a:p>
          <a:p>
            <a:pPr marL="171450" indent="-171450">
              <a:buFont typeface="Arial" panose="020B0604020202020204" pitchFamily="34" charset="0"/>
              <a:buChar char="•"/>
            </a:pPr>
            <a:r>
              <a:rPr lang="de-DE" sz="1200" dirty="0" err="1">
                <a:solidFill>
                  <a:schemeClr val="tx2"/>
                </a:solidFill>
              </a:rPr>
              <a:t>synthesized</a:t>
            </a:r>
            <a:r>
              <a:rPr lang="de-DE" sz="1200" dirty="0">
                <a:solidFill>
                  <a:schemeClr val="tx2"/>
                </a:solidFill>
              </a:rPr>
              <a:t>/</a:t>
            </a:r>
            <a:r>
              <a:rPr lang="de-DE" sz="1200" dirty="0" err="1">
                <a:solidFill>
                  <a:schemeClr val="tx2"/>
                </a:solidFill>
              </a:rPr>
              <a:t>artificial</a:t>
            </a:r>
            <a:r>
              <a:rPr lang="de-DE" sz="1200" dirty="0">
                <a:solidFill>
                  <a:schemeClr val="tx2"/>
                </a:solidFill>
              </a:rPr>
              <a:t> </a:t>
            </a:r>
            <a:r>
              <a:rPr lang="de-DE" sz="1200" dirty="0" err="1">
                <a:solidFill>
                  <a:schemeClr val="tx2"/>
                </a:solidFill>
              </a:rPr>
              <a:t>voices</a:t>
            </a:r>
            <a:r>
              <a:rPr lang="de-DE" sz="1200" dirty="0">
                <a:solidFill>
                  <a:schemeClr val="tx2"/>
                </a:solidFill>
              </a:rPr>
              <a:t> </a:t>
            </a:r>
            <a:endParaRPr lang="en-US" sz="1200" dirty="0">
              <a:solidFill>
                <a:schemeClr val="tx2"/>
              </a:solidFill>
            </a:endParaRPr>
          </a:p>
        </p:txBody>
      </p:sp>
      <p:sp>
        <p:nvSpPr>
          <p:cNvPr id="9" name="Textfeld 8">
            <a:extLst>
              <a:ext uri="{FF2B5EF4-FFF2-40B4-BE49-F238E27FC236}">
                <a16:creationId xmlns:a16="http://schemas.microsoft.com/office/drawing/2014/main" id="{D08ACB67-026D-EBC8-8AB2-4E6B39AD810F}"/>
              </a:ext>
            </a:extLst>
          </p:cNvPr>
          <p:cNvSpPr txBox="1"/>
          <p:nvPr/>
        </p:nvSpPr>
        <p:spPr>
          <a:xfrm>
            <a:off x="181303" y="3000751"/>
            <a:ext cx="3077463" cy="553998"/>
          </a:xfrm>
          <a:prstGeom prst="rect">
            <a:avLst/>
          </a:prstGeom>
          <a:noFill/>
        </p:spPr>
        <p:txBody>
          <a:bodyPr wrap="square" rtlCol="0">
            <a:spAutoFit/>
          </a:bodyPr>
          <a:lstStyle/>
          <a:p>
            <a:r>
              <a:rPr lang="en-US" sz="1000" dirty="0"/>
              <a:t>“</a:t>
            </a:r>
            <a:r>
              <a:rPr lang="en-US" sz="1000" i="1" dirty="0"/>
              <a:t>Naturalness was defined as conforming to the listener’s standards of rate, rhythm, intonation, and stress patterning  […] </a:t>
            </a:r>
            <a:r>
              <a:rPr lang="en-US" sz="1000" dirty="0"/>
              <a:t>” </a:t>
            </a:r>
            <a:r>
              <a:rPr lang="en-US" sz="900" dirty="0"/>
              <a:t>[e.g. </a:t>
            </a:r>
            <a:r>
              <a:rPr lang="en-US" sz="900" dirty="0" err="1"/>
              <a:t>Yorkston</a:t>
            </a:r>
            <a:r>
              <a:rPr lang="en-US" sz="900" dirty="0"/>
              <a:t> et al. 1990]</a:t>
            </a:r>
          </a:p>
        </p:txBody>
      </p:sp>
      <p:sp>
        <p:nvSpPr>
          <p:cNvPr id="10" name="Textfeld 9">
            <a:extLst>
              <a:ext uri="{FF2B5EF4-FFF2-40B4-BE49-F238E27FC236}">
                <a16:creationId xmlns:a16="http://schemas.microsoft.com/office/drawing/2014/main" id="{9552677B-1333-4535-7959-925D7CC1074B}"/>
              </a:ext>
            </a:extLst>
          </p:cNvPr>
          <p:cNvSpPr txBox="1"/>
          <p:nvPr/>
        </p:nvSpPr>
        <p:spPr>
          <a:xfrm>
            <a:off x="4541263" y="3000751"/>
            <a:ext cx="1974431" cy="553998"/>
          </a:xfrm>
          <a:prstGeom prst="rect">
            <a:avLst/>
          </a:prstGeom>
          <a:noFill/>
        </p:spPr>
        <p:txBody>
          <a:bodyPr wrap="square" rtlCol="0">
            <a:spAutoFit/>
          </a:bodyPr>
          <a:lstStyle/>
          <a:p>
            <a:pPr algn="r"/>
            <a:r>
              <a:rPr lang="en-US" sz="1000" i="1" dirty="0"/>
              <a:t>“Natural speech is the speech most closely perceived as a human voice</a:t>
            </a:r>
            <a:r>
              <a:rPr lang="en-US" sz="1000" dirty="0"/>
              <a:t>“ </a:t>
            </a:r>
            <a:r>
              <a:rPr lang="en-US" sz="900" dirty="0"/>
              <a:t>[e.g. </a:t>
            </a:r>
            <a:r>
              <a:rPr lang="en-US" sz="900" dirty="0" err="1"/>
              <a:t>Mawalim</a:t>
            </a:r>
            <a:r>
              <a:rPr lang="en-US" sz="900" dirty="0"/>
              <a:t> et al. 2022</a:t>
            </a:r>
            <a:r>
              <a:rPr lang="en-US" sz="900" dirty="0">
                <a:solidFill>
                  <a:srgbClr val="5B0503"/>
                </a:solidFill>
              </a:rPr>
              <a:t>]</a:t>
            </a:r>
          </a:p>
        </p:txBody>
      </p:sp>
      <p:sp>
        <p:nvSpPr>
          <p:cNvPr id="11" name="Textfeld 10">
            <a:extLst>
              <a:ext uri="{FF2B5EF4-FFF2-40B4-BE49-F238E27FC236}">
                <a16:creationId xmlns:a16="http://schemas.microsoft.com/office/drawing/2014/main" id="{26E25E04-CADB-97A4-395B-8DE82AEBF89D}"/>
              </a:ext>
            </a:extLst>
          </p:cNvPr>
          <p:cNvSpPr txBox="1"/>
          <p:nvPr/>
        </p:nvSpPr>
        <p:spPr>
          <a:xfrm>
            <a:off x="513543" y="3818532"/>
            <a:ext cx="5880538" cy="523220"/>
          </a:xfrm>
          <a:prstGeom prst="rect">
            <a:avLst/>
          </a:prstGeom>
          <a:noFill/>
        </p:spPr>
        <p:txBody>
          <a:bodyPr wrap="square" rtlCol="0">
            <a:spAutoFit/>
          </a:bodyPr>
          <a:lstStyle/>
          <a:p>
            <a:r>
              <a:rPr lang="en-US" sz="1400" i="1" dirty="0">
                <a:solidFill>
                  <a:srgbClr val="002F5D"/>
                </a:solidFill>
              </a:rPr>
              <a:t>"By naturalness, we understand the voice stimulus to be perceived as a </a:t>
            </a:r>
            <a:r>
              <a:rPr lang="en-US" sz="1400" b="1" i="1" dirty="0">
                <a:solidFill>
                  <a:srgbClr val="002F5D"/>
                </a:solidFill>
              </a:rPr>
              <a:t>plausible outcome of the human speech production system</a:t>
            </a:r>
            <a:r>
              <a:rPr lang="en-US" sz="1400" i="1" dirty="0">
                <a:solidFill>
                  <a:srgbClr val="002F5D"/>
                </a:solidFill>
              </a:rPr>
              <a:t>.</a:t>
            </a:r>
            <a:r>
              <a:rPr lang="en-US" sz="1400" dirty="0">
                <a:solidFill>
                  <a:srgbClr val="002F5D"/>
                </a:solidFill>
              </a:rPr>
              <a:t>“ </a:t>
            </a:r>
            <a:r>
              <a:rPr lang="en-US" sz="900" dirty="0">
                <a:solidFill>
                  <a:srgbClr val="002F5D"/>
                </a:solidFill>
              </a:rPr>
              <a:t>[Nussbaum et al. 2023]</a:t>
            </a:r>
          </a:p>
        </p:txBody>
      </p:sp>
      <p:pic>
        <p:nvPicPr>
          <p:cNvPr id="13" name="Grafik 12">
            <a:extLst>
              <a:ext uri="{FF2B5EF4-FFF2-40B4-BE49-F238E27FC236}">
                <a16:creationId xmlns:a16="http://schemas.microsoft.com/office/drawing/2014/main" id="{66F8C86B-26A8-4F3F-0A7E-87779D9D9177}"/>
              </a:ext>
            </a:extLst>
          </p:cNvPr>
          <p:cNvPicPr>
            <a:picLocks noChangeAspect="1"/>
          </p:cNvPicPr>
          <p:nvPr/>
        </p:nvPicPr>
        <p:blipFill rotWithShape="1">
          <a:blip r:embed="rId3"/>
          <a:srcRect l="13974" t="23655" r="14408" b="18781"/>
          <a:stretch/>
        </p:blipFill>
        <p:spPr>
          <a:xfrm>
            <a:off x="2350889" y="401556"/>
            <a:ext cx="3901967" cy="2467303"/>
          </a:xfrm>
          <a:prstGeom prst="rect">
            <a:avLst/>
          </a:prstGeom>
        </p:spPr>
      </p:pic>
    </p:spTree>
    <p:extLst>
      <p:ext uri="{BB962C8B-B14F-4D97-AF65-F5344CB8AC3E}">
        <p14:creationId xmlns:p14="http://schemas.microsoft.com/office/powerpoint/2010/main" val="126700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Voice Naturalness</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13" name="Grafik 12">
            <a:extLst>
              <a:ext uri="{FF2B5EF4-FFF2-40B4-BE49-F238E27FC236}">
                <a16:creationId xmlns:a16="http://schemas.microsoft.com/office/drawing/2014/main" id="{34A6BE60-1137-048C-282A-0E898C5B2AE7}"/>
              </a:ext>
            </a:extLst>
          </p:cNvPr>
          <p:cNvPicPr>
            <a:picLocks noChangeAspect="1"/>
          </p:cNvPicPr>
          <p:nvPr/>
        </p:nvPicPr>
        <p:blipFill>
          <a:blip r:embed="rId3"/>
          <a:stretch>
            <a:fillRect/>
          </a:stretch>
        </p:blipFill>
        <p:spPr>
          <a:xfrm>
            <a:off x="594684" y="892863"/>
            <a:ext cx="5668631" cy="3012350"/>
          </a:xfrm>
          <a:prstGeom prst="rect">
            <a:avLst/>
          </a:prstGeom>
        </p:spPr>
      </p:pic>
      <p:sp>
        <p:nvSpPr>
          <p:cNvPr id="14" name="Rechteck: abgerundete Ecken 13">
            <a:extLst>
              <a:ext uri="{FF2B5EF4-FFF2-40B4-BE49-F238E27FC236}">
                <a16:creationId xmlns:a16="http://schemas.microsoft.com/office/drawing/2014/main" id="{AA996E5F-4F00-DFEA-3293-01432A642FD6}"/>
              </a:ext>
            </a:extLst>
          </p:cNvPr>
          <p:cNvSpPr/>
          <p:nvPr/>
        </p:nvSpPr>
        <p:spPr>
          <a:xfrm>
            <a:off x="4390697" y="1806430"/>
            <a:ext cx="394137" cy="144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abgerundete Ecken 15">
            <a:extLst>
              <a:ext uri="{FF2B5EF4-FFF2-40B4-BE49-F238E27FC236}">
                <a16:creationId xmlns:a16="http://schemas.microsoft.com/office/drawing/2014/main" id="{A152FC7B-9427-8966-4F2A-E4A04BF4D18E}"/>
              </a:ext>
            </a:extLst>
          </p:cNvPr>
          <p:cNvSpPr/>
          <p:nvPr/>
        </p:nvSpPr>
        <p:spPr>
          <a:xfrm>
            <a:off x="3034862" y="3046651"/>
            <a:ext cx="930166" cy="14586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abgerundete Ecken 16">
            <a:extLst>
              <a:ext uri="{FF2B5EF4-FFF2-40B4-BE49-F238E27FC236}">
                <a16:creationId xmlns:a16="http://schemas.microsoft.com/office/drawing/2014/main" id="{36AE57D0-4CBC-AED6-4BA6-F8B13A30D9FC}"/>
              </a:ext>
            </a:extLst>
          </p:cNvPr>
          <p:cNvSpPr/>
          <p:nvPr/>
        </p:nvSpPr>
        <p:spPr>
          <a:xfrm>
            <a:off x="3173506" y="2571749"/>
            <a:ext cx="689046" cy="21086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abgerundete Ecken 17">
            <a:extLst>
              <a:ext uri="{FF2B5EF4-FFF2-40B4-BE49-F238E27FC236}">
                <a16:creationId xmlns:a16="http://schemas.microsoft.com/office/drawing/2014/main" id="{1629DB10-A91C-81B1-83CD-A4D7ED4E50C2}"/>
              </a:ext>
            </a:extLst>
          </p:cNvPr>
          <p:cNvSpPr/>
          <p:nvPr/>
        </p:nvSpPr>
        <p:spPr>
          <a:xfrm>
            <a:off x="3113492" y="2784531"/>
            <a:ext cx="323192" cy="9767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abgerundete Ecken 18">
            <a:extLst>
              <a:ext uri="{FF2B5EF4-FFF2-40B4-BE49-F238E27FC236}">
                <a16:creationId xmlns:a16="http://schemas.microsoft.com/office/drawing/2014/main" id="{D3768698-1AF5-193A-B3EE-B21E90F075FD}"/>
              </a:ext>
            </a:extLst>
          </p:cNvPr>
          <p:cNvSpPr/>
          <p:nvPr/>
        </p:nvSpPr>
        <p:spPr>
          <a:xfrm>
            <a:off x="2138856" y="1542977"/>
            <a:ext cx="549165" cy="144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hteck: abgerundete Ecken 19">
            <a:extLst>
              <a:ext uri="{FF2B5EF4-FFF2-40B4-BE49-F238E27FC236}">
                <a16:creationId xmlns:a16="http://schemas.microsoft.com/office/drawing/2014/main" id="{49960EB3-14FB-9C93-C5B6-BBD070C84659}"/>
              </a:ext>
            </a:extLst>
          </p:cNvPr>
          <p:cNvSpPr/>
          <p:nvPr/>
        </p:nvSpPr>
        <p:spPr>
          <a:xfrm>
            <a:off x="3767959" y="1787053"/>
            <a:ext cx="622738" cy="21086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abgerundete Ecken 20">
            <a:extLst>
              <a:ext uri="{FF2B5EF4-FFF2-40B4-BE49-F238E27FC236}">
                <a16:creationId xmlns:a16="http://schemas.microsoft.com/office/drawing/2014/main" id="{BEBE99BA-0852-D831-3E32-9C2D4613A1E8}"/>
              </a:ext>
            </a:extLst>
          </p:cNvPr>
          <p:cNvSpPr/>
          <p:nvPr/>
        </p:nvSpPr>
        <p:spPr>
          <a:xfrm>
            <a:off x="4310131" y="1696046"/>
            <a:ext cx="293401" cy="8174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hteck: abgerundete Ecken 21">
            <a:extLst>
              <a:ext uri="{FF2B5EF4-FFF2-40B4-BE49-F238E27FC236}">
                <a16:creationId xmlns:a16="http://schemas.microsoft.com/office/drawing/2014/main" id="{459B16ED-389F-EA66-F910-50B97BD13F9F}"/>
              </a:ext>
            </a:extLst>
          </p:cNvPr>
          <p:cNvSpPr/>
          <p:nvPr/>
        </p:nvSpPr>
        <p:spPr>
          <a:xfrm>
            <a:off x="2935460" y="1443132"/>
            <a:ext cx="756743" cy="21086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68BA98DD-9E1D-4227-BE23-F4A771AAEB01}"/>
              </a:ext>
            </a:extLst>
          </p:cNvPr>
          <p:cNvSpPr txBox="1"/>
          <p:nvPr/>
        </p:nvSpPr>
        <p:spPr>
          <a:xfrm>
            <a:off x="3275088" y="3687097"/>
            <a:ext cx="1917513" cy="230832"/>
          </a:xfrm>
          <a:prstGeom prst="rect">
            <a:avLst/>
          </a:prstGeom>
          <a:noFill/>
        </p:spPr>
        <p:txBody>
          <a:bodyPr wrap="none" rtlCol="0">
            <a:spAutoFit/>
          </a:bodyPr>
          <a:lstStyle/>
          <a:p>
            <a:r>
              <a:rPr lang="de-DE" sz="900" dirty="0"/>
              <a:t>[</a:t>
            </a:r>
            <a:r>
              <a:rPr lang="de-DE" sz="900" dirty="0" err="1"/>
              <a:t>Lavan</a:t>
            </a:r>
            <a:r>
              <a:rPr lang="de-DE" sz="900" dirty="0"/>
              <a:t> &amp; </a:t>
            </a:r>
            <a:r>
              <a:rPr lang="de-DE" sz="900" dirty="0" err="1"/>
              <a:t>McGettigan</a:t>
            </a:r>
            <a:r>
              <a:rPr lang="de-DE" sz="900" dirty="0"/>
              <a:t>, 2023; </a:t>
            </a:r>
            <a:r>
              <a:rPr lang="de-DE" sz="900" dirty="0" err="1"/>
              <a:t>Lavan</a:t>
            </a:r>
            <a:r>
              <a:rPr lang="de-DE" sz="900" dirty="0"/>
              <a:t> 2023]</a:t>
            </a:r>
          </a:p>
        </p:txBody>
      </p:sp>
      <p:sp>
        <p:nvSpPr>
          <p:cNvPr id="23" name="Textfeld 22">
            <a:extLst>
              <a:ext uri="{FF2B5EF4-FFF2-40B4-BE49-F238E27FC236}">
                <a16:creationId xmlns:a16="http://schemas.microsoft.com/office/drawing/2014/main" id="{A24AFE0E-BED0-41C2-B1E6-522A16A2D4AA}"/>
              </a:ext>
            </a:extLst>
          </p:cNvPr>
          <p:cNvSpPr txBox="1"/>
          <p:nvPr/>
        </p:nvSpPr>
        <p:spPr>
          <a:xfrm>
            <a:off x="4063270" y="4267371"/>
            <a:ext cx="2715808" cy="230832"/>
          </a:xfrm>
          <a:prstGeom prst="rect">
            <a:avLst/>
          </a:prstGeom>
          <a:noFill/>
        </p:spPr>
        <p:txBody>
          <a:bodyPr wrap="none" rtlCol="0">
            <a:spAutoFit/>
          </a:bodyPr>
          <a:lstStyle/>
          <a:p>
            <a:r>
              <a:rPr lang="de-DE" sz="900" dirty="0"/>
              <a:t>[e.g. Kühne et al. 2020, </a:t>
            </a:r>
            <a:r>
              <a:rPr lang="de-DE" sz="900" dirty="0" err="1"/>
              <a:t>Rodero</a:t>
            </a:r>
            <a:r>
              <a:rPr lang="de-DE" sz="900" dirty="0"/>
              <a:t> 2017, </a:t>
            </a:r>
            <a:r>
              <a:rPr lang="de-DE" sz="900" dirty="0" err="1"/>
              <a:t>Rodero</a:t>
            </a:r>
            <a:r>
              <a:rPr lang="de-DE" sz="900" dirty="0"/>
              <a:t> &amp; Lucas 2023]</a:t>
            </a:r>
          </a:p>
        </p:txBody>
      </p:sp>
    </p:spTree>
    <p:extLst>
      <p:ext uri="{BB962C8B-B14F-4D97-AF65-F5344CB8AC3E}">
        <p14:creationId xmlns:p14="http://schemas.microsoft.com/office/powerpoint/2010/main" val="279304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Voice Naturalness and Quality of Life</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sp>
        <p:nvSpPr>
          <p:cNvPr id="7" name="Textfeld 6">
            <a:extLst>
              <a:ext uri="{FF2B5EF4-FFF2-40B4-BE49-F238E27FC236}">
                <a16:creationId xmlns:a16="http://schemas.microsoft.com/office/drawing/2014/main" id="{3AC850BF-3C0A-5197-D543-F1266DBA6676}"/>
              </a:ext>
            </a:extLst>
          </p:cNvPr>
          <p:cNvSpPr txBox="1"/>
          <p:nvPr/>
        </p:nvSpPr>
        <p:spPr>
          <a:xfrm>
            <a:off x="276465" y="1761164"/>
            <a:ext cx="6305070" cy="1169551"/>
          </a:xfrm>
          <a:prstGeom prst="rect">
            <a:avLst/>
          </a:prstGeom>
          <a:noFill/>
        </p:spPr>
        <p:txBody>
          <a:bodyPr wrap="square" rtlCol="0">
            <a:spAutoFit/>
          </a:bodyPr>
          <a:lstStyle/>
          <a:p>
            <a:pPr algn="ctr"/>
            <a:r>
              <a:rPr lang="en-US" sz="1400" i="1" dirty="0"/>
              <a:t>“Impairments in speech naturalness can lead to communication partners perceiving the affected individuals as unhappy, cold, withdrawn, introverted, or bored. These false perceptions can interrupt participation in regular life roles, leading to loss of employment and independence. Thus, impaired speech naturalness can result in social isolation, reduced quality of life, and depression.” </a:t>
            </a:r>
            <a:r>
              <a:rPr lang="en-US" sz="900" dirty="0"/>
              <a:t>[Stepp &amp; </a:t>
            </a:r>
            <a:r>
              <a:rPr lang="en-US" sz="900" dirty="0" err="1"/>
              <a:t>Voijtech</a:t>
            </a:r>
            <a:r>
              <a:rPr lang="en-US" sz="900" dirty="0"/>
              <a:t> 2019]</a:t>
            </a:r>
          </a:p>
        </p:txBody>
      </p:sp>
    </p:spTree>
    <p:extLst>
      <p:ext uri="{BB962C8B-B14F-4D97-AF65-F5344CB8AC3E}">
        <p14:creationId xmlns:p14="http://schemas.microsoft.com/office/powerpoint/2010/main" val="201322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The interplay of perceived naturalness and emotionality in voices </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pic>
        <p:nvPicPr>
          <p:cNvPr id="4" name="Grafik 3">
            <a:extLst>
              <a:ext uri="{FF2B5EF4-FFF2-40B4-BE49-F238E27FC236}">
                <a16:creationId xmlns:a16="http://schemas.microsoft.com/office/drawing/2014/main" id="{D8316D72-BEC2-AD36-7222-37EE6D52328D}"/>
              </a:ext>
            </a:extLst>
          </p:cNvPr>
          <p:cNvPicPr>
            <a:picLocks noChangeAspect="1"/>
          </p:cNvPicPr>
          <p:nvPr/>
        </p:nvPicPr>
        <p:blipFill>
          <a:blip r:embed="rId3"/>
          <a:stretch>
            <a:fillRect/>
          </a:stretch>
        </p:blipFill>
        <p:spPr>
          <a:xfrm>
            <a:off x="340096" y="1002219"/>
            <a:ext cx="4159266" cy="1360588"/>
          </a:xfrm>
          <a:prstGeom prst="rect">
            <a:avLst/>
          </a:prstGeom>
          <a:ln>
            <a:solidFill>
              <a:srgbClr val="002F5D"/>
            </a:solidFill>
          </a:ln>
        </p:spPr>
      </p:pic>
      <p:sp>
        <p:nvSpPr>
          <p:cNvPr id="5" name="Textfeld 4">
            <a:extLst>
              <a:ext uri="{FF2B5EF4-FFF2-40B4-BE49-F238E27FC236}">
                <a16:creationId xmlns:a16="http://schemas.microsoft.com/office/drawing/2014/main" id="{A4675789-3F8A-2BA9-92A0-1E895668AC45}"/>
              </a:ext>
            </a:extLst>
          </p:cNvPr>
          <p:cNvSpPr txBox="1"/>
          <p:nvPr/>
        </p:nvSpPr>
        <p:spPr>
          <a:xfrm>
            <a:off x="4704094" y="1262114"/>
            <a:ext cx="1586568" cy="861774"/>
          </a:xfrm>
          <a:prstGeom prst="rect">
            <a:avLst/>
          </a:prstGeom>
          <a:noFill/>
        </p:spPr>
        <p:txBody>
          <a:bodyPr wrap="square" rtlCol="0">
            <a:spAutoFit/>
          </a:bodyPr>
          <a:lstStyle/>
          <a:p>
            <a:pPr algn="ctr"/>
            <a:r>
              <a:rPr lang="en-US" sz="1000" i="1" dirty="0"/>
              <a:t>„The communication of emotions through changes in vocal prosody is one way to make synthesized speech sound more natural.”</a:t>
            </a:r>
          </a:p>
        </p:txBody>
      </p:sp>
      <p:pic>
        <p:nvPicPr>
          <p:cNvPr id="8" name="Grafik 7">
            <a:extLst>
              <a:ext uri="{FF2B5EF4-FFF2-40B4-BE49-F238E27FC236}">
                <a16:creationId xmlns:a16="http://schemas.microsoft.com/office/drawing/2014/main" id="{9FD7151F-6F88-DD5B-F940-2C5866605A06}"/>
              </a:ext>
            </a:extLst>
          </p:cNvPr>
          <p:cNvPicPr>
            <a:picLocks noChangeAspect="1"/>
          </p:cNvPicPr>
          <p:nvPr/>
        </p:nvPicPr>
        <p:blipFill>
          <a:blip r:embed="rId4"/>
          <a:stretch>
            <a:fillRect/>
          </a:stretch>
        </p:blipFill>
        <p:spPr>
          <a:xfrm>
            <a:off x="3295422" y="2483833"/>
            <a:ext cx="2817344" cy="1893134"/>
          </a:xfrm>
          <a:prstGeom prst="rect">
            <a:avLst/>
          </a:prstGeom>
          <a:ln>
            <a:solidFill>
              <a:schemeClr val="tx1"/>
            </a:solidFill>
          </a:ln>
        </p:spPr>
      </p:pic>
      <p:sp>
        <p:nvSpPr>
          <p:cNvPr id="9" name="Textfeld 8">
            <a:extLst>
              <a:ext uri="{FF2B5EF4-FFF2-40B4-BE49-F238E27FC236}">
                <a16:creationId xmlns:a16="http://schemas.microsoft.com/office/drawing/2014/main" id="{A8B307AA-03D6-A260-86AC-F76EECC9A978}"/>
              </a:ext>
            </a:extLst>
          </p:cNvPr>
          <p:cNvSpPr txBox="1"/>
          <p:nvPr/>
        </p:nvSpPr>
        <p:spPr>
          <a:xfrm>
            <a:off x="2809392" y="4183244"/>
            <a:ext cx="486030" cy="276999"/>
          </a:xfrm>
          <a:prstGeom prst="rect">
            <a:avLst/>
          </a:prstGeom>
          <a:noFill/>
        </p:spPr>
        <p:txBody>
          <a:bodyPr wrap="none" rtlCol="0">
            <a:spAutoFit/>
          </a:bodyPr>
          <a:lstStyle/>
          <a:p>
            <a:r>
              <a:rPr lang="en-US" sz="1200" dirty="0"/>
              <a:t>2023</a:t>
            </a:r>
          </a:p>
        </p:txBody>
      </p:sp>
      <p:sp>
        <p:nvSpPr>
          <p:cNvPr id="10" name="Textfeld 9">
            <a:extLst>
              <a:ext uri="{FF2B5EF4-FFF2-40B4-BE49-F238E27FC236}">
                <a16:creationId xmlns:a16="http://schemas.microsoft.com/office/drawing/2014/main" id="{FCBB3638-C0BF-491E-92A4-9FDBEB0EA721}"/>
              </a:ext>
            </a:extLst>
          </p:cNvPr>
          <p:cNvSpPr txBox="1"/>
          <p:nvPr/>
        </p:nvSpPr>
        <p:spPr>
          <a:xfrm>
            <a:off x="259204" y="2362807"/>
            <a:ext cx="486030" cy="276999"/>
          </a:xfrm>
          <a:prstGeom prst="rect">
            <a:avLst/>
          </a:prstGeom>
          <a:noFill/>
        </p:spPr>
        <p:txBody>
          <a:bodyPr wrap="none" rtlCol="0">
            <a:spAutoFit/>
          </a:bodyPr>
          <a:lstStyle/>
          <a:p>
            <a:r>
              <a:rPr lang="en-US" sz="1200" dirty="0"/>
              <a:t>2015</a:t>
            </a:r>
          </a:p>
        </p:txBody>
      </p:sp>
    </p:spTree>
    <p:extLst>
      <p:ext uri="{BB962C8B-B14F-4D97-AF65-F5344CB8AC3E}">
        <p14:creationId xmlns:p14="http://schemas.microsoft.com/office/powerpoint/2010/main" val="223579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The Interplay of Perceived Naturalness and Emotionality in Voices </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sp>
        <p:nvSpPr>
          <p:cNvPr id="11" name="Textfeld 10">
            <a:extLst>
              <a:ext uri="{FF2B5EF4-FFF2-40B4-BE49-F238E27FC236}">
                <a16:creationId xmlns:a16="http://schemas.microsoft.com/office/drawing/2014/main" id="{925209D3-6C3B-87DD-FA64-DAF7DC85BA55}"/>
              </a:ext>
            </a:extLst>
          </p:cNvPr>
          <p:cNvSpPr txBox="1"/>
          <p:nvPr/>
        </p:nvSpPr>
        <p:spPr>
          <a:xfrm>
            <a:off x="563540" y="1631835"/>
            <a:ext cx="2754770" cy="1846659"/>
          </a:xfrm>
          <a:prstGeom prst="rect">
            <a:avLst/>
          </a:prstGeom>
          <a:noFill/>
        </p:spPr>
        <p:txBody>
          <a:bodyPr wrap="square" rtlCol="0">
            <a:spAutoFit/>
          </a:bodyPr>
          <a:lstStyle/>
          <a:p>
            <a:pPr marL="171450" indent="-171450">
              <a:buFont typeface="Arial" panose="020B0604020202020204" pitchFamily="34" charset="0"/>
              <a:buChar char="•"/>
            </a:pPr>
            <a:r>
              <a:rPr lang="en-US" sz="1200" dirty="0"/>
              <a:t>Emotional caricatures are better recognized despite being less natural than unaltered utterances </a:t>
            </a:r>
            <a:r>
              <a:rPr lang="en-US" sz="900" dirty="0"/>
              <a:t>[Ko et al. 2023]</a:t>
            </a:r>
          </a:p>
          <a:p>
            <a:pPr marL="171450" indent="-171450">
              <a:buFont typeface="Arial" panose="020B0604020202020204" pitchFamily="34" charset="0"/>
              <a:buChar char="•"/>
            </a:pPr>
            <a:r>
              <a:rPr lang="en-US" sz="1200" dirty="0"/>
              <a:t>Emotions expressed by participants with autism were better recognized, while rated as being less natural </a:t>
            </a:r>
            <a:r>
              <a:rPr lang="en-US" sz="900" dirty="0"/>
              <a:t>[Hubbard et al. 2017]</a:t>
            </a:r>
          </a:p>
          <a:p>
            <a:pPr marL="171450" indent="-171450">
              <a:buFont typeface="Arial" panose="020B0604020202020204" pitchFamily="34" charset="0"/>
              <a:buChar char="•"/>
            </a:pPr>
            <a:r>
              <a:rPr lang="en-US" sz="1200" dirty="0"/>
              <a:t>Rating of naturalness unrelated to ratings of emotionality </a:t>
            </a:r>
            <a:br>
              <a:rPr lang="en-US" sz="1200" dirty="0"/>
            </a:br>
            <a:r>
              <a:rPr lang="en-US" sz="900" dirty="0"/>
              <a:t>[Nussbaum et al. 2023]</a:t>
            </a:r>
          </a:p>
        </p:txBody>
      </p:sp>
      <p:sp>
        <p:nvSpPr>
          <p:cNvPr id="12" name="Textfeld 11">
            <a:extLst>
              <a:ext uri="{FF2B5EF4-FFF2-40B4-BE49-F238E27FC236}">
                <a16:creationId xmlns:a16="http://schemas.microsoft.com/office/drawing/2014/main" id="{E712D5DF-A59F-621F-9877-8A91C6936172}"/>
              </a:ext>
            </a:extLst>
          </p:cNvPr>
          <p:cNvSpPr txBox="1"/>
          <p:nvPr/>
        </p:nvSpPr>
        <p:spPr>
          <a:xfrm>
            <a:off x="3630297" y="1631835"/>
            <a:ext cx="2754770" cy="2354491"/>
          </a:xfrm>
          <a:prstGeom prst="rect">
            <a:avLst/>
          </a:prstGeom>
          <a:noFill/>
        </p:spPr>
        <p:txBody>
          <a:bodyPr wrap="square" rtlCol="0">
            <a:spAutoFit/>
          </a:bodyPr>
          <a:lstStyle/>
          <a:p>
            <a:pPr marL="285750" indent="-285750">
              <a:buFont typeface="Arial" panose="020B0604020202020204" pitchFamily="34" charset="0"/>
              <a:buChar char="•"/>
            </a:pPr>
            <a:r>
              <a:rPr lang="en-US" sz="1200" dirty="0"/>
              <a:t>Emotion recognition worse in text-to-speech generated voices </a:t>
            </a:r>
            <a:br>
              <a:rPr lang="en-US" sz="1200" dirty="0"/>
            </a:br>
            <a:r>
              <a:rPr lang="en-US" sz="900" dirty="0"/>
              <a:t>[Ko et al. 2023]</a:t>
            </a:r>
          </a:p>
          <a:p>
            <a:pPr marL="285750" indent="-285750">
              <a:buFont typeface="Arial" panose="020B0604020202020204" pitchFamily="34" charset="0"/>
              <a:buChar char="•"/>
            </a:pPr>
            <a:r>
              <a:rPr lang="en-US" sz="1200" dirty="0"/>
              <a:t>Human voices rated as more expressive compared to synthesized ones </a:t>
            </a:r>
            <a:br>
              <a:rPr lang="en-US" sz="1200" dirty="0"/>
            </a:br>
            <a:r>
              <a:rPr lang="en-US" sz="900" dirty="0"/>
              <a:t>[Cabral et al. 2017]</a:t>
            </a:r>
          </a:p>
          <a:p>
            <a:pPr marL="285750" indent="-285750">
              <a:buFont typeface="Arial" panose="020B0604020202020204" pitchFamily="34" charset="0"/>
              <a:buChar char="•"/>
            </a:pPr>
            <a:r>
              <a:rPr lang="en-US" sz="1200" dirty="0"/>
              <a:t>Reduction of naturalness in voices affects emotion recognition and electrophysiological correlates, but NOT valence and arousal ratings </a:t>
            </a:r>
            <a:br>
              <a:rPr lang="en-US" sz="1200" dirty="0"/>
            </a:br>
            <a:r>
              <a:rPr lang="en-US" sz="900" dirty="0"/>
              <a:t>[</a:t>
            </a:r>
            <a:r>
              <a:rPr lang="en-US" sz="900" dirty="0" err="1"/>
              <a:t>Duville</a:t>
            </a:r>
            <a:r>
              <a:rPr lang="en-US" sz="900" dirty="0"/>
              <a:t> et al. 2022]</a:t>
            </a:r>
          </a:p>
          <a:p>
            <a:pPr marL="171450" indent="-171450" algn="r">
              <a:buFont typeface="Arial" panose="020B0604020202020204" pitchFamily="34" charset="0"/>
              <a:buChar char="•"/>
            </a:pPr>
            <a:endParaRPr lang="en-US" sz="1200" dirty="0"/>
          </a:p>
        </p:txBody>
      </p:sp>
      <p:sp>
        <p:nvSpPr>
          <p:cNvPr id="9" name="Rechteck: abgerundete Ecken 8">
            <a:extLst>
              <a:ext uri="{FF2B5EF4-FFF2-40B4-BE49-F238E27FC236}">
                <a16:creationId xmlns:a16="http://schemas.microsoft.com/office/drawing/2014/main" id="{3DB1A801-FF82-43CF-A934-7F5D499091C5}"/>
              </a:ext>
            </a:extLst>
          </p:cNvPr>
          <p:cNvSpPr/>
          <p:nvPr/>
        </p:nvSpPr>
        <p:spPr>
          <a:xfrm>
            <a:off x="543100" y="883428"/>
            <a:ext cx="2597445" cy="65465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buClr>
                <a:schemeClr val="accent1"/>
              </a:buClr>
            </a:pPr>
            <a:r>
              <a:rPr lang="en-US" sz="1200" dirty="0"/>
              <a:t>Emotion perception is robust against unnatural voice features</a:t>
            </a:r>
          </a:p>
        </p:txBody>
      </p:sp>
      <p:sp>
        <p:nvSpPr>
          <p:cNvPr id="13" name="Rechteck: abgerundete Ecken 12">
            <a:extLst>
              <a:ext uri="{FF2B5EF4-FFF2-40B4-BE49-F238E27FC236}">
                <a16:creationId xmlns:a16="http://schemas.microsoft.com/office/drawing/2014/main" id="{F12F8A8C-3ABE-499C-8D91-7B18D9E4CBD9}"/>
              </a:ext>
            </a:extLst>
          </p:cNvPr>
          <p:cNvSpPr/>
          <p:nvPr/>
        </p:nvSpPr>
        <p:spPr>
          <a:xfrm>
            <a:off x="3787622" y="861562"/>
            <a:ext cx="2597445" cy="65465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Naturalness affects/disrupts emotion perception</a:t>
            </a:r>
          </a:p>
        </p:txBody>
      </p:sp>
      <p:sp>
        <p:nvSpPr>
          <p:cNvPr id="14" name="Rechteck: abgerundete Ecken 13">
            <a:extLst>
              <a:ext uri="{FF2B5EF4-FFF2-40B4-BE49-F238E27FC236}">
                <a16:creationId xmlns:a16="http://schemas.microsoft.com/office/drawing/2014/main" id="{671788A2-75C0-4002-AD32-E837F9ECF11B}"/>
              </a:ext>
            </a:extLst>
          </p:cNvPr>
          <p:cNvSpPr/>
          <p:nvPr/>
        </p:nvSpPr>
        <p:spPr>
          <a:xfrm>
            <a:off x="458123" y="4000500"/>
            <a:ext cx="6059780" cy="384321"/>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lgn="ctr">
              <a:buClr>
                <a:schemeClr val="accent1"/>
              </a:buClr>
              <a:buFont typeface="Wingdings" panose="05000000000000000000" pitchFamily="2" charset="2"/>
              <a:buChar char="Ø"/>
            </a:pPr>
            <a:r>
              <a:rPr lang="en-US" sz="1050" dirty="0"/>
              <a:t>Acoustic manipulation that affects perceived naturalness can be a threat to ecological validity!</a:t>
            </a:r>
            <a:endParaRPr lang="de-DE" sz="1050" b="1" dirty="0"/>
          </a:p>
        </p:txBody>
      </p:sp>
    </p:spTree>
    <p:extLst>
      <p:ext uri="{BB962C8B-B14F-4D97-AF65-F5344CB8AC3E}">
        <p14:creationId xmlns:p14="http://schemas.microsoft.com/office/powerpoint/2010/main" val="216911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de-DE" sz="1500" dirty="0"/>
              <a:t>U</a:t>
            </a:r>
            <a:r>
              <a:rPr lang="en-US" sz="1500" dirty="0" err="1"/>
              <a:t>nwanted</a:t>
            </a:r>
            <a:r>
              <a:rPr lang="en-US" sz="1500" dirty="0"/>
              <a:t> Interference by Voice Naturalness</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pic>
        <p:nvPicPr>
          <p:cNvPr id="7" name="Grafik 6">
            <a:extLst>
              <a:ext uri="{FF2B5EF4-FFF2-40B4-BE49-F238E27FC236}">
                <a16:creationId xmlns:a16="http://schemas.microsoft.com/office/drawing/2014/main" id="{70CF8EFE-BD06-440D-8C25-5357F0BD0602}"/>
              </a:ext>
            </a:extLst>
          </p:cNvPr>
          <p:cNvPicPr>
            <a:picLocks noChangeAspect="1"/>
          </p:cNvPicPr>
          <p:nvPr/>
        </p:nvPicPr>
        <p:blipFill>
          <a:blip r:embed="rId3"/>
          <a:stretch>
            <a:fillRect/>
          </a:stretch>
        </p:blipFill>
        <p:spPr>
          <a:xfrm>
            <a:off x="391504" y="1529135"/>
            <a:ext cx="5972176" cy="1916182"/>
          </a:xfrm>
          <a:prstGeom prst="rect">
            <a:avLst/>
          </a:prstGeom>
          <a:ln>
            <a:solidFill>
              <a:schemeClr val="tx1"/>
            </a:solidFill>
          </a:ln>
        </p:spPr>
      </p:pic>
      <p:sp>
        <p:nvSpPr>
          <p:cNvPr id="21" name="Textfeld 20">
            <a:extLst>
              <a:ext uri="{FF2B5EF4-FFF2-40B4-BE49-F238E27FC236}">
                <a16:creationId xmlns:a16="http://schemas.microsoft.com/office/drawing/2014/main" id="{4BA2A891-8E29-4BCB-BE9B-4181781B94DC}"/>
              </a:ext>
            </a:extLst>
          </p:cNvPr>
          <p:cNvSpPr txBox="1"/>
          <p:nvPr/>
        </p:nvSpPr>
        <p:spPr>
          <a:xfrm>
            <a:off x="5980466" y="3403561"/>
            <a:ext cx="486030" cy="276999"/>
          </a:xfrm>
          <a:prstGeom prst="rect">
            <a:avLst/>
          </a:prstGeom>
          <a:noFill/>
        </p:spPr>
        <p:txBody>
          <a:bodyPr wrap="none" rtlCol="0">
            <a:spAutoFit/>
          </a:bodyPr>
          <a:lstStyle/>
          <a:p>
            <a:r>
              <a:rPr lang="en-US" sz="1200" dirty="0"/>
              <a:t>2023</a:t>
            </a:r>
          </a:p>
        </p:txBody>
      </p:sp>
    </p:spTree>
    <p:extLst>
      <p:ext uri="{BB962C8B-B14F-4D97-AF65-F5344CB8AC3E}">
        <p14:creationId xmlns:p14="http://schemas.microsoft.com/office/powerpoint/2010/main" val="3945251949"/>
      </p:ext>
    </p:extLst>
  </p:cSld>
  <p:clrMapOvr>
    <a:masterClrMapping/>
  </p:clrMapOvr>
</p:sld>
</file>

<file path=ppt/theme/theme1.xml><?xml version="1.0" encoding="utf-8"?>
<a:theme xmlns:a="http://schemas.openxmlformats.org/drawingml/2006/main" name="Universität Jena Blau">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versität">
      <a:majorFont>
        <a:latin typeface="Palatino nova Medium"/>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1133</Words>
  <Application>Microsoft Office PowerPoint</Application>
  <PresentationFormat>Benutzerdefiniert</PresentationFormat>
  <Paragraphs>158</Paragraphs>
  <Slides>17</Slides>
  <Notes>17</Notes>
  <HiddenSlides>0</HiddenSlides>
  <MMClips>4</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Roboto Condensed</vt:lpstr>
      <vt:lpstr>Wingdings</vt:lpstr>
      <vt:lpstr>Palatino Linotype</vt:lpstr>
      <vt:lpstr>Arial</vt:lpstr>
      <vt:lpstr>Calibri</vt:lpstr>
      <vt:lpstr>Universität Jena Blau</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FSU Jena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Liana Franke</dc:creator>
  <cp:lastModifiedBy>christine.nussbaum</cp:lastModifiedBy>
  <cp:revision>930</cp:revision>
  <cp:lastPrinted>2017-04-12T09:06:57Z</cp:lastPrinted>
  <dcterms:created xsi:type="dcterms:W3CDTF">2017-03-23T10:34:48Z</dcterms:created>
  <dcterms:modified xsi:type="dcterms:W3CDTF">2024-07-21T10:09:20Z</dcterms:modified>
</cp:coreProperties>
</file>