
<file path=[Content_Types].xml><?xml version="1.0" encoding="utf-8"?>
<Types xmlns="http://schemas.openxmlformats.org/package/2006/content-types">
  <Default Extension="fntdata" ContentType="application/x-fontdata"/>
  <Default Extension="jpe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23"/>
  </p:notesMasterIdLst>
  <p:handoutMasterIdLst>
    <p:handoutMasterId r:id="rId24"/>
  </p:handoutMasterIdLst>
  <p:sldIdLst>
    <p:sldId id="328" r:id="rId2"/>
    <p:sldId id="287" r:id="rId3"/>
    <p:sldId id="395" r:id="rId4"/>
    <p:sldId id="353" r:id="rId5"/>
    <p:sldId id="405" r:id="rId6"/>
    <p:sldId id="406" r:id="rId7"/>
    <p:sldId id="351" r:id="rId8"/>
    <p:sldId id="356" r:id="rId9"/>
    <p:sldId id="366" r:id="rId10"/>
    <p:sldId id="408" r:id="rId11"/>
    <p:sldId id="361" r:id="rId12"/>
    <p:sldId id="363" r:id="rId13"/>
    <p:sldId id="365" r:id="rId14"/>
    <p:sldId id="368" r:id="rId15"/>
    <p:sldId id="372" r:id="rId16"/>
    <p:sldId id="369" r:id="rId17"/>
    <p:sldId id="397" r:id="rId18"/>
    <p:sldId id="407" r:id="rId19"/>
    <p:sldId id="370" r:id="rId20"/>
    <p:sldId id="403" r:id="rId21"/>
    <p:sldId id="354" r:id="rId22"/>
  </p:sldIdLst>
  <p:sldSz cx="6858000" cy="5143500"/>
  <p:notesSz cx="6858000" cy="9144000"/>
  <p:embeddedFontLst>
    <p:embeddedFont>
      <p:font typeface="Palatino Linotype" panose="02040502050505030304" pitchFamily="18"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D"/>
    <a:srgbClr val="6C7921"/>
    <a:srgbClr val="384519"/>
    <a:srgbClr val="5B0503"/>
    <a:srgbClr val="104E28"/>
    <a:srgbClr val="FFFFFF"/>
    <a:srgbClr val="BD9F21"/>
    <a:srgbClr val="FFC864"/>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64314" autoAdjust="0"/>
  </p:normalViewPr>
  <p:slideViewPr>
    <p:cSldViewPr snapToGrid="0" snapToObjects="1">
      <p:cViewPr varScale="1">
        <p:scale>
          <a:sx n="70" d="100"/>
          <a:sy n="70" d="100"/>
        </p:scale>
        <p:origin x="2246" y="48"/>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62" d="100"/>
          <a:sy n="62" d="100"/>
        </p:scale>
        <p:origin x="3226"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21.07.2024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21.07.2024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a:t>Short </a:t>
            </a:r>
            <a:r>
              <a:rPr lang="de-DE" dirty="0" err="1"/>
              <a:t>introduction</a:t>
            </a:r>
            <a:r>
              <a:rPr lang="de-DE" dirty="0"/>
              <a:t> </a:t>
            </a:r>
            <a:r>
              <a:rPr lang="de-DE" dirty="0" err="1"/>
              <a:t>of</a:t>
            </a:r>
            <a:r>
              <a:rPr lang="de-DE" dirty="0"/>
              <a:t> </a:t>
            </a:r>
            <a:r>
              <a:rPr lang="de-DE" dirty="0" err="1"/>
              <a:t>myself</a:t>
            </a:r>
            <a:r>
              <a:rPr lang="de-DE" dirty="0"/>
              <a:t>: </a:t>
            </a:r>
            <a:r>
              <a:rPr lang="de-DE" dirty="0" err="1"/>
              <a:t>postdoc</a:t>
            </a:r>
            <a:r>
              <a:rPr lang="de-DE" dirty="0"/>
              <a:t> in Stefans Lab, </a:t>
            </a:r>
            <a:r>
              <a:rPr lang="de-DE" dirty="0" err="1"/>
              <a:t>voice</a:t>
            </a:r>
            <a:r>
              <a:rPr lang="de-DE" dirty="0"/>
              <a:t> </a:t>
            </a:r>
            <a:r>
              <a:rPr lang="de-DE" dirty="0" err="1"/>
              <a:t>perception</a:t>
            </a:r>
            <a:r>
              <a:rPr lang="de-DE" dirty="0"/>
              <a:t> </a:t>
            </a:r>
            <a:r>
              <a:rPr lang="de-DE" dirty="0" err="1"/>
              <a:t>researcher</a:t>
            </a:r>
            <a:r>
              <a:rPr lang="de-DE" dirty="0"/>
              <a:t>, PhD on </a:t>
            </a:r>
            <a:r>
              <a:rPr lang="de-DE" dirty="0" err="1"/>
              <a:t>emotion</a:t>
            </a:r>
            <a:r>
              <a:rPr lang="de-DE" dirty="0"/>
              <a:t> </a:t>
            </a:r>
            <a:r>
              <a:rPr lang="de-DE" dirty="0" err="1"/>
              <a:t>perception</a:t>
            </a:r>
            <a:r>
              <a:rPr lang="de-DE" dirty="0"/>
              <a:t> in </a:t>
            </a:r>
            <a:r>
              <a:rPr lang="de-DE" dirty="0" err="1"/>
              <a:t>voice</a:t>
            </a:r>
            <a:r>
              <a:rPr lang="de-DE" dirty="0"/>
              <a:t>, </a:t>
            </a:r>
            <a:r>
              <a:rPr lang="de-DE" dirty="0" err="1"/>
              <a:t>using</a:t>
            </a:r>
            <a:r>
              <a:rPr lang="de-DE" dirty="0"/>
              <a:t> EEG </a:t>
            </a:r>
            <a:r>
              <a:rPr lang="de-DE" dirty="0" err="1"/>
              <a:t>measures</a:t>
            </a:r>
            <a:r>
              <a:rPr lang="de-DE" dirty="0"/>
              <a:t>, </a:t>
            </a:r>
            <a:r>
              <a:rPr lang="de-DE" dirty="0" err="1"/>
              <a:t>now</a:t>
            </a:r>
            <a:r>
              <a:rPr lang="de-DE" dirty="0"/>
              <a:t> </a:t>
            </a:r>
            <a:r>
              <a:rPr lang="de-DE" dirty="0" err="1"/>
              <a:t>my</a:t>
            </a:r>
            <a:r>
              <a:rPr lang="de-DE" dirty="0"/>
              <a:t> </a:t>
            </a:r>
            <a:r>
              <a:rPr lang="de-DE" dirty="0" err="1"/>
              <a:t>main</a:t>
            </a:r>
            <a:r>
              <a:rPr lang="de-DE" dirty="0"/>
              <a:t> </a:t>
            </a:r>
            <a:r>
              <a:rPr lang="de-DE" dirty="0" err="1"/>
              <a:t>interest</a:t>
            </a:r>
            <a:r>
              <a:rPr lang="de-DE" dirty="0"/>
              <a:t> </a:t>
            </a:r>
            <a:r>
              <a:rPr lang="de-DE" dirty="0" err="1"/>
              <a:t>has</a:t>
            </a:r>
            <a:r>
              <a:rPr lang="de-DE" dirty="0"/>
              <a:t> </a:t>
            </a:r>
            <a:r>
              <a:rPr lang="de-DE" dirty="0" err="1"/>
              <a:t>shifted</a:t>
            </a:r>
            <a:r>
              <a:rPr lang="de-DE" dirty="0"/>
              <a:t> -&gt; </a:t>
            </a:r>
            <a:r>
              <a:rPr lang="de-DE" dirty="0" err="1"/>
              <a:t>voice</a:t>
            </a:r>
            <a:r>
              <a:rPr lang="de-DE" dirty="0"/>
              <a:t> </a:t>
            </a:r>
            <a:r>
              <a:rPr lang="de-DE" dirty="0" err="1"/>
              <a:t>naturalness</a:t>
            </a:r>
            <a:endParaRPr lang="de-DE" dirty="0"/>
          </a:p>
          <a:p>
            <a:pPr marL="171450" indent="-171450">
              <a:buFontTx/>
              <a:buChar char="-"/>
            </a:pPr>
            <a:endParaRPr lang="de-DE" dirty="0"/>
          </a:p>
          <a:p>
            <a:pPr marL="171450" indent="-171450">
              <a:buFontTx/>
              <a:buChar char="-"/>
            </a:pPr>
            <a:r>
              <a:rPr lang="de-DE" dirty="0" err="1"/>
              <a:t>Todays</a:t>
            </a:r>
            <a:r>
              <a:rPr lang="de-DE" dirty="0"/>
              <a:t> </a:t>
            </a:r>
            <a:r>
              <a:rPr lang="de-DE" dirty="0" err="1"/>
              <a:t>talks</a:t>
            </a:r>
            <a:r>
              <a:rPr lang="de-DE" dirty="0"/>
              <a:t>: </a:t>
            </a:r>
            <a:r>
              <a:rPr lang="de-DE" dirty="0" err="1"/>
              <a:t>key</a:t>
            </a:r>
            <a:r>
              <a:rPr lang="de-DE" dirty="0"/>
              <a:t> </a:t>
            </a:r>
            <a:r>
              <a:rPr lang="de-DE" dirty="0" err="1"/>
              <a:t>mission</a:t>
            </a:r>
            <a:r>
              <a:rPr lang="de-DE" dirty="0"/>
              <a:t> </a:t>
            </a:r>
            <a:r>
              <a:rPr lang="de-DE" dirty="0" err="1"/>
              <a:t>is</a:t>
            </a:r>
            <a:r>
              <a:rPr lang="de-DE" dirty="0"/>
              <a:t> </a:t>
            </a:r>
            <a:r>
              <a:rPr lang="de-DE" dirty="0" err="1"/>
              <a:t>to</a:t>
            </a:r>
            <a:r>
              <a:rPr lang="de-DE" dirty="0"/>
              <a:t> </a:t>
            </a:r>
            <a:r>
              <a:rPr lang="de-DE" dirty="0" err="1"/>
              <a:t>convey</a:t>
            </a:r>
            <a:r>
              <a:rPr lang="de-DE" dirty="0"/>
              <a:t> </a:t>
            </a:r>
            <a:r>
              <a:rPr lang="de-DE" dirty="0" err="1"/>
              <a:t>why</a:t>
            </a:r>
            <a:r>
              <a:rPr lang="de-DE" dirty="0"/>
              <a:t> </a:t>
            </a:r>
            <a:r>
              <a:rPr lang="de-DE" dirty="0" err="1"/>
              <a:t>naturalness</a:t>
            </a:r>
            <a:r>
              <a:rPr lang="de-DE" dirty="0"/>
              <a:t> </a:t>
            </a:r>
            <a:r>
              <a:rPr lang="de-DE" dirty="0" err="1"/>
              <a:t>is</a:t>
            </a:r>
            <a:r>
              <a:rPr lang="de-DE" dirty="0"/>
              <a:t> a super </a:t>
            </a:r>
            <a:r>
              <a:rPr lang="de-DE" dirty="0" err="1"/>
              <a:t>important</a:t>
            </a:r>
            <a:r>
              <a:rPr lang="de-DE" dirty="0"/>
              <a:t> feature, but </a:t>
            </a:r>
            <a:r>
              <a:rPr lang="de-DE" dirty="0" err="1"/>
              <a:t>completely</a:t>
            </a:r>
            <a:r>
              <a:rPr lang="de-DE" dirty="0"/>
              <a:t> </a:t>
            </a:r>
            <a:r>
              <a:rPr lang="de-DE" dirty="0" err="1"/>
              <a:t>understudied</a:t>
            </a:r>
            <a:r>
              <a:rPr lang="de-DE" dirty="0"/>
              <a:t> and  - </a:t>
            </a:r>
            <a:r>
              <a:rPr lang="de-DE" dirty="0" err="1"/>
              <a:t>importantly</a:t>
            </a:r>
            <a:r>
              <a:rPr lang="de-DE" dirty="0"/>
              <a:t> – </a:t>
            </a:r>
            <a:r>
              <a:rPr lang="de-DE" dirty="0" err="1"/>
              <a:t>conceptually</a:t>
            </a:r>
            <a:r>
              <a:rPr lang="de-DE" dirty="0"/>
              <a:t> </a:t>
            </a:r>
            <a:r>
              <a:rPr lang="de-DE" dirty="0" err="1"/>
              <a:t>underspecified</a:t>
            </a:r>
            <a:r>
              <a:rPr lang="de-DE" dirty="0"/>
              <a:t>#</a:t>
            </a:r>
          </a:p>
          <a:p>
            <a:pPr marL="0" indent="0">
              <a:buFontTx/>
              <a:buNone/>
            </a:pPr>
            <a:endParaRPr lang="de-DE" dirty="0"/>
          </a:p>
          <a:p>
            <a:pPr marL="0" indent="0">
              <a:buFontTx/>
              <a:buNone/>
            </a:pPr>
            <a:r>
              <a:rPr lang="de-DE" dirty="0"/>
              <a:t>- Talk will </a:t>
            </a:r>
            <a:r>
              <a:rPr lang="de-DE" dirty="0" err="1"/>
              <a:t>be</a:t>
            </a:r>
            <a:r>
              <a:rPr lang="de-DE" dirty="0"/>
              <a:t> </a:t>
            </a:r>
            <a:r>
              <a:rPr lang="de-DE" dirty="0" err="1"/>
              <a:t>less</a:t>
            </a:r>
            <a:r>
              <a:rPr lang="de-DE" dirty="0"/>
              <a:t> </a:t>
            </a:r>
            <a:r>
              <a:rPr lang="de-DE" dirty="0" err="1"/>
              <a:t>about</a:t>
            </a:r>
            <a:r>
              <a:rPr lang="de-DE" dirty="0"/>
              <a:t> </a:t>
            </a:r>
            <a:r>
              <a:rPr lang="de-DE" dirty="0" err="1"/>
              <a:t>empirical</a:t>
            </a:r>
            <a:r>
              <a:rPr lang="de-DE" dirty="0"/>
              <a:t> </a:t>
            </a:r>
            <a:r>
              <a:rPr lang="de-DE" dirty="0" err="1"/>
              <a:t>data</a:t>
            </a:r>
            <a:r>
              <a:rPr lang="de-DE" dirty="0"/>
              <a:t>, but </a:t>
            </a:r>
            <a:r>
              <a:rPr lang="de-DE" dirty="0" err="1"/>
              <a:t>more</a:t>
            </a:r>
            <a:r>
              <a:rPr lang="de-DE" dirty="0"/>
              <a:t> </a:t>
            </a:r>
            <a:r>
              <a:rPr lang="de-DE" dirty="0" err="1"/>
              <a:t>about</a:t>
            </a:r>
            <a:r>
              <a:rPr lang="de-DE" dirty="0"/>
              <a:t> </a:t>
            </a:r>
            <a:r>
              <a:rPr lang="de-DE" dirty="0" err="1"/>
              <a:t>ideas</a:t>
            </a:r>
            <a:r>
              <a:rPr lang="de-DE" dirty="0"/>
              <a:t> and </a:t>
            </a:r>
            <a:r>
              <a:rPr lang="de-DE" dirty="0" err="1"/>
              <a:t>concepts</a:t>
            </a: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18823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Tx/>
              <a:buAutoNum type="arabicParenBoth"/>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deviation-based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naturalness is defined as the deviation from a reference that represents maximum naturalness. Example instructions for raters could be “Does this voice sound distorted?”, “Does this voice sound unusual”, or just “Does this voice sound natural?”. This conceptualization needs two important specifications: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reference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representing maximum naturalness, and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type of deviation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(copied from manuscript)</a:t>
            </a:r>
          </a:p>
          <a:p>
            <a:pPr marL="228600" indent="-228600">
              <a:buFontTx/>
              <a:buAutoNum type="arabicParenBoth"/>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Human-likeness-based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defines naturalness by its resemblance to a real human voice. An instruction for raters could be “Does this voice sound like a real human speaker?” or “How human-like does the voice sound to you?” Compared to the deviation-based definition, it comes with an important additional assumption: the existence of a non-human voice category, and hence a categorical boundary to human voices (although the transition between categories can be continuous). </a:t>
            </a:r>
          </a:p>
          <a:p>
            <a:pPr marL="228600" indent="-228600">
              <a:buFontTx/>
              <a:buAutoNum type="arabicParenBoth"/>
            </a:pPr>
            <a:endParaRPr lang="de-DE" dirty="0"/>
          </a:p>
          <a:p>
            <a:pPr marL="0" indent="0">
              <a:buFontTx/>
              <a:buNone/>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48999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101589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Diverse </a:t>
            </a:r>
            <a:r>
              <a:rPr lang="de-DE" dirty="0" err="1"/>
              <a:t>operationalization</a:t>
            </a:r>
            <a:r>
              <a:rPr lang="de-DE" dirty="0"/>
              <a:t> </a:t>
            </a:r>
            <a:r>
              <a:rPr lang="de-DE" dirty="0" err="1"/>
              <a:t>would</a:t>
            </a:r>
            <a:r>
              <a:rPr lang="de-DE" dirty="0"/>
              <a:t> </a:t>
            </a:r>
            <a:r>
              <a:rPr lang="de-DE" dirty="0" err="1"/>
              <a:t>be</a:t>
            </a:r>
            <a:r>
              <a:rPr lang="de-DE" dirty="0"/>
              <a:t> </a:t>
            </a:r>
            <a:r>
              <a:rPr lang="de-DE" dirty="0" err="1"/>
              <a:t>amazing</a:t>
            </a:r>
            <a:r>
              <a:rPr lang="de-DE" dirty="0"/>
              <a:t> </a:t>
            </a:r>
            <a:r>
              <a:rPr lang="de-DE" dirty="0" err="1"/>
              <a:t>to</a:t>
            </a:r>
            <a:r>
              <a:rPr lang="de-DE" dirty="0"/>
              <a:t> </a:t>
            </a:r>
            <a:r>
              <a:rPr lang="de-DE" dirty="0" err="1"/>
              <a:t>compare</a:t>
            </a:r>
            <a:r>
              <a:rPr lang="de-DE" dirty="0"/>
              <a:t> </a:t>
            </a:r>
            <a:r>
              <a:rPr lang="de-DE" dirty="0" err="1"/>
              <a:t>effects</a:t>
            </a:r>
            <a:r>
              <a:rPr lang="de-DE" dirty="0"/>
              <a:t> </a:t>
            </a:r>
            <a:r>
              <a:rPr lang="de-DE" dirty="0" err="1"/>
              <a:t>across</a:t>
            </a:r>
            <a:r>
              <a:rPr lang="de-DE" dirty="0"/>
              <a:t> </a:t>
            </a:r>
            <a:r>
              <a:rPr lang="de-DE" dirty="0" err="1"/>
              <a:t>studies</a:t>
            </a:r>
            <a:r>
              <a:rPr lang="de-DE" dirty="0"/>
              <a:t> -&gt; but </a:t>
            </a:r>
            <a:r>
              <a:rPr lang="de-DE" dirty="0" err="1"/>
              <a:t>thats</a:t>
            </a:r>
            <a:r>
              <a:rPr lang="de-DE" dirty="0"/>
              <a:t> not </a:t>
            </a:r>
            <a:r>
              <a:rPr lang="de-DE" dirty="0" err="1"/>
              <a:t>really</a:t>
            </a:r>
            <a:r>
              <a:rPr lang="de-DE" dirty="0"/>
              <a:t> possible</a:t>
            </a:r>
          </a:p>
          <a:p>
            <a:pPr marL="171450" indent="-171450">
              <a:buFont typeface="Arial" panose="020B0604020202020204" pitchFamily="34" charset="0"/>
              <a:buChar char="•"/>
            </a:pPr>
            <a:r>
              <a:rPr lang="de-DE" dirty="0"/>
              <a:t>Always… </a:t>
            </a:r>
            <a:r>
              <a:rPr lang="de-DE" dirty="0" err="1"/>
              <a:t>provide</a:t>
            </a:r>
            <a:r>
              <a:rPr lang="de-DE" dirty="0"/>
              <a:t> </a:t>
            </a:r>
            <a:r>
              <a:rPr lang="de-DE" dirty="0" err="1"/>
              <a:t>stimulus</a:t>
            </a:r>
            <a:r>
              <a:rPr lang="de-DE" dirty="0"/>
              <a:t> </a:t>
            </a:r>
            <a:r>
              <a:rPr lang="de-DE" dirty="0" err="1"/>
              <a:t>examples</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-&gt; Very different </a:t>
            </a:r>
            <a:r>
              <a:rPr lang="de-DE" dirty="0" err="1"/>
              <a:t>publication</a:t>
            </a:r>
            <a:r>
              <a:rPr lang="de-DE" dirty="0"/>
              <a:t> </a:t>
            </a:r>
            <a:r>
              <a:rPr lang="de-DE" dirty="0" err="1"/>
              <a:t>cultures</a:t>
            </a:r>
            <a:r>
              <a:rPr lang="de-DE" dirty="0"/>
              <a:t>, </a:t>
            </a:r>
            <a:r>
              <a:rPr lang="de-DE" dirty="0" err="1"/>
              <a:t>outlets</a:t>
            </a:r>
            <a:r>
              <a:rPr lang="de-DE" dirty="0"/>
              <a:t> and </a:t>
            </a:r>
            <a:r>
              <a:rPr lang="de-DE" dirty="0" err="1"/>
              <a:t>reporting</a:t>
            </a:r>
            <a:r>
              <a:rPr lang="de-DE" dirty="0"/>
              <a:t> </a:t>
            </a:r>
            <a:r>
              <a:rPr lang="de-DE" dirty="0" err="1"/>
              <a:t>styles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52109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2942036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363011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Main </a:t>
            </a:r>
            <a:r>
              <a:rPr lang="de-DE" dirty="0" err="1"/>
              <a:t>research</a:t>
            </a:r>
            <a:r>
              <a:rPr lang="de-DE" dirty="0"/>
              <a:t> </a:t>
            </a:r>
            <a:r>
              <a:rPr lang="de-DE" dirty="0" err="1"/>
              <a:t>is</a:t>
            </a:r>
            <a:r>
              <a:rPr lang="de-DE" dirty="0"/>
              <a:t> not </a:t>
            </a:r>
            <a:r>
              <a:rPr lang="de-DE" dirty="0" err="1"/>
              <a:t>coming</a:t>
            </a:r>
            <a:r>
              <a:rPr lang="de-DE" dirty="0"/>
              <a:t> </a:t>
            </a:r>
            <a:r>
              <a:rPr lang="de-DE" dirty="0" err="1"/>
              <a:t>from</a:t>
            </a:r>
            <a:r>
              <a:rPr lang="de-DE" dirty="0"/>
              <a:t> </a:t>
            </a:r>
            <a:r>
              <a:rPr lang="de-DE" dirty="0" err="1"/>
              <a:t>psychology</a:t>
            </a:r>
            <a:r>
              <a:rPr lang="de-DE" dirty="0"/>
              <a:t>, but </a:t>
            </a:r>
            <a:r>
              <a:rPr lang="de-DE" dirty="0" err="1"/>
              <a:t>from</a:t>
            </a:r>
            <a:r>
              <a:rPr lang="de-DE" dirty="0"/>
              <a:t> </a:t>
            </a:r>
            <a:r>
              <a:rPr lang="de-DE" dirty="0" err="1"/>
              <a:t>applied</a:t>
            </a:r>
            <a:r>
              <a:rPr lang="de-DE" dirty="0"/>
              <a:t> </a:t>
            </a:r>
            <a:r>
              <a:rPr lang="de-DE" dirty="0" err="1"/>
              <a:t>fields</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639579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F5EB3-E294-FFEC-BE71-24E4DB4DF96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346B5F-071C-825F-B6FC-187BF6906C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6A1BD15-BC48-A1EE-BE5E-65EB58ED2A75}"/>
              </a:ext>
            </a:extLst>
          </p:cNvPr>
          <p:cNvSpPr>
            <a:spLocks noGrp="1"/>
          </p:cNvSpPr>
          <p:nvPr>
            <p:ph type="body" idx="1"/>
          </p:nvPr>
        </p:nvSpPr>
        <p:spPr/>
        <p:txBody>
          <a:bodyPr/>
          <a:lstStyle/>
          <a:p>
            <a:pPr marL="171450" indent="-171450">
              <a:buFont typeface="Wingdings" panose="05000000000000000000" pitchFamily="2" charset="2"/>
              <a:buChar char="è"/>
            </a:pPr>
            <a:r>
              <a:rPr lang="de-DE" dirty="0" err="1"/>
              <a:t>Where</a:t>
            </a:r>
            <a:r>
              <a:rPr lang="de-DE" dirty="0"/>
              <a:t> </a:t>
            </a:r>
            <a:r>
              <a:rPr lang="de-DE" dirty="0" err="1"/>
              <a:t>does</a:t>
            </a:r>
            <a:r>
              <a:rPr lang="de-DE" dirty="0"/>
              <a:t> </a:t>
            </a:r>
            <a:r>
              <a:rPr lang="de-DE" dirty="0" err="1"/>
              <a:t>naturalness</a:t>
            </a:r>
            <a:r>
              <a:rPr lang="de-DE" dirty="0"/>
              <a:t> </a:t>
            </a:r>
            <a:r>
              <a:rPr lang="de-DE" dirty="0" err="1"/>
              <a:t>affect</a:t>
            </a:r>
            <a:r>
              <a:rPr lang="de-DE" dirty="0"/>
              <a:t> </a:t>
            </a:r>
            <a:r>
              <a:rPr lang="de-DE" dirty="0" err="1"/>
              <a:t>the</a:t>
            </a:r>
            <a:r>
              <a:rPr lang="de-DE" dirty="0"/>
              <a:t> </a:t>
            </a:r>
            <a:r>
              <a:rPr lang="de-DE" dirty="0" err="1"/>
              <a:t>processing</a:t>
            </a:r>
            <a:r>
              <a:rPr lang="de-DE" dirty="0"/>
              <a:t> </a:t>
            </a:r>
            <a:r>
              <a:rPr lang="de-DE" dirty="0" err="1"/>
              <a:t>pipeline</a:t>
            </a:r>
            <a:r>
              <a:rPr lang="de-DE" dirty="0"/>
              <a:t>?</a:t>
            </a:r>
          </a:p>
        </p:txBody>
      </p:sp>
      <p:sp>
        <p:nvSpPr>
          <p:cNvPr id="4" name="Foliennummernplatzhalter 3">
            <a:extLst>
              <a:ext uri="{FF2B5EF4-FFF2-40B4-BE49-F238E27FC236}">
                <a16:creationId xmlns:a16="http://schemas.microsoft.com/office/drawing/2014/main" id="{BE9E9BEA-8EFC-1170-B87A-673061B009B6}"/>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270174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Good</a:t>
            </a:r>
            <a:r>
              <a:rPr lang="de-DE" dirty="0"/>
              <a:t> </a:t>
            </a:r>
            <a:r>
              <a:rPr lang="de-DE" dirty="0" err="1"/>
              <a:t>starting</a:t>
            </a:r>
            <a:r>
              <a:rPr lang="de-DE" dirty="0"/>
              <a:t> </a:t>
            </a:r>
            <a:r>
              <a:rPr lang="de-DE" dirty="0" err="1"/>
              <a:t>point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We</a:t>
            </a:r>
            <a:r>
              <a:rPr lang="de-DE" dirty="0"/>
              <a:t> form </a:t>
            </a:r>
            <a:r>
              <a:rPr lang="de-DE" dirty="0" err="1"/>
              <a:t>impressions</a:t>
            </a:r>
            <a:r>
              <a:rPr lang="de-DE" dirty="0"/>
              <a:t> </a:t>
            </a:r>
            <a:r>
              <a:rPr lang="de-DE" dirty="0" err="1"/>
              <a:t>about</a:t>
            </a:r>
            <a:r>
              <a:rPr lang="de-DE" dirty="0"/>
              <a:t> </a:t>
            </a:r>
            <a:r>
              <a:rPr lang="de-DE" dirty="0" err="1"/>
              <a:t>voices</a:t>
            </a:r>
            <a:r>
              <a:rPr lang="de-DE" dirty="0"/>
              <a:t> </a:t>
            </a:r>
            <a:r>
              <a:rPr lang="de-DE" dirty="0" err="1"/>
              <a:t>the</a:t>
            </a:r>
            <a:r>
              <a:rPr lang="de-DE" dirty="0"/>
              <a:t> </a:t>
            </a:r>
            <a:r>
              <a:rPr lang="de-DE" dirty="0" err="1"/>
              <a:t>moment</a:t>
            </a:r>
            <a:r>
              <a:rPr lang="de-DE" dirty="0"/>
              <a:t> </a:t>
            </a:r>
            <a:r>
              <a:rPr lang="de-DE" dirty="0" err="1"/>
              <a:t>we</a:t>
            </a:r>
            <a:r>
              <a:rPr lang="de-DE" dirty="0"/>
              <a:t> </a:t>
            </a:r>
            <a:r>
              <a:rPr lang="de-DE" dirty="0" err="1"/>
              <a:t>hear</a:t>
            </a:r>
            <a:r>
              <a:rPr lang="de-DE" dirty="0"/>
              <a:t> </a:t>
            </a:r>
            <a:r>
              <a:rPr lang="de-DE" dirty="0" err="1"/>
              <a:t>them</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Manifold</a:t>
            </a:r>
            <a:r>
              <a:rPr lang="de-DE" dirty="0"/>
              <a:t>, and </a:t>
            </a:r>
            <a:r>
              <a:rPr lang="de-DE" dirty="0" err="1"/>
              <a:t>they</a:t>
            </a:r>
            <a:r>
              <a:rPr lang="de-DE" dirty="0"/>
              <a:t> </a:t>
            </a:r>
            <a:r>
              <a:rPr lang="de-DE" dirty="0" err="1"/>
              <a:t>interact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I </a:t>
            </a:r>
            <a:r>
              <a:rPr lang="de-DE" dirty="0" err="1"/>
              <a:t>added</a:t>
            </a:r>
            <a:r>
              <a:rPr lang="de-DE" dirty="0"/>
              <a:t> </a:t>
            </a:r>
            <a:r>
              <a:rPr lang="de-DE" dirty="0" err="1"/>
              <a:t>two</a:t>
            </a:r>
            <a:r>
              <a:rPr lang="de-DE" dirty="0"/>
              <a:t>…</a:t>
            </a:r>
          </a:p>
          <a:p>
            <a:pPr marL="171450" indent="-171450">
              <a:buFontTx/>
              <a:buChar char="-"/>
            </a:pPr>
            <a:r>
              <a:rPr lang="de-DE" dirty="0"/>
              <a:t>„</a:t>
            </a:r>
            <a:r>
              <a:rPr lang="en-US" sz="1200" b="0" i="0" u="none" strike="noStrike" kern="1200" baseline="0" dirty="0">
                <a:solidFill>
                  <a:schemeClr val="tx1"/>
                </a:solidFill>
                <a:latin typeface="+mn-lt"/>
                <a:ea typeface="+mn-ea"/>
                <a:cs typeface="+mn-cs"/>
              </a:rPr>
              <a:t>When hearing a voice, listeners can form a detailed impression of the person behind the </a:t>
            </a:r>
            <a:r>
              <a:rPr lang="de-DE" sz="1200" b="0" i="0" u="none" strike="noStrike" kern="1200" baseline="0" dirty="0" err="1">
                <a:solidFill>
                  <a:schemeClr val="tx1"/>
                </a:solidFill>
                <a:latin typeface="+mn-lt"/>
                <a:ea typeface="+mn-ea"/>
                <a:cs typeface="+mn-cs"/>
              </a:rPr>
              <a:t>voice</a:t>
            </a:r>
            <a:r>
              <a:rPr lang="de-DE" sz="1200" b="0" i="0" u="none" strike="noStrike" kern="1200" baseline="0" dirty="0">
                <a:solidFill>
                  <a:schemeClr val="tx1"/>
                </a:solidFill>
                <a:latin typeface="+mn-lt"/>
                <a:ea typeface="+mn-ea"/>
                <a:cs typeface="+mn-cs"/>
              </a:rPr>
              <a:t>. </a:t>
            </a:r>
            <a:r>
              <a:rPr lang="de-DE" dirty="0"/>
              <a:t>“</a:t>
            </a:r>
          </a:p>
          <a:p>
            <a:r>
              <a:rPr lang="de-DE" dirty="0"/>
              <a:t>- “</a:t>
            </a:r>
            <a:r>
              <a:rPr lang="de-DE" sz="1200" b="0" i="0" u="none" strike="noStrike" kern="1200" baseline="0" dirty="0" err="1">
                <a:solidFill>
                  <a:schemeClr val="tx1"/>
                </a:solidFill>
                <a:latin typeface="+mn-lt"/>
                <a:ea typeface="+mn-ea"/>
                <a:cs typeface="+mn-cs"/>
              </a:rPr>
              <a:t>how</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the</a:t>
            </a:r>
            <a:r>
              <a:rPr lang="de-D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perception of different person characteristics may interact and </a:t>
            </a:r>
            <a:r>
              <a:rPr lang="de-DE" sz="1200" b="0" i="0" u="none" strike="noStrike" kern="1200" baseline="0" dirty="0" err="1">
                <a:solidFill>
                  <a:schemeClr val="tx1"/>
                </a:solidFill>
                <a:latin typeface="+mn-lt"/>
                <a:ea typeface="+mn-ea"/>
                <a:cs typeface="+mn-cs"/>
              </a:rPr>
              <a:t>inform</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each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other</a:t>
            </a:r>
            <a:r>
              <a:rPr lang="de-DE" sz="1200" b="0" i="0" u="none" strike="noStrike" kern="1200" baseline="0" dirty="0">
                <a:solidFill>
                  <a:schemeClr val="tx1"/>
                </a:solidFill>
                <a:latin typeface="+mn-lt"/>
                <a:ea typeface="+mn-ea"/>
                <a:cs typeface="+mn-cs"/>
              </a:rPr>
              <a: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-&gt; Theory </a:t>
            </a:r>
            <a:r>
              <a:rPr lang="de-DE" dirty="0" err="1"/>
              <a:t>driven</a:t>
            </a:r>
            <a:r>
              <a:rPr lang="de-DE" dirty="0"/>
              <a:t> </a:t>
            </a:r>
            <a:r>
              <a:rPr lang="de-DE" dirty="0" err="1"/>
              <a:t>thinking</a:t>
            </a:r>
            <a:r>
              <a:rPr lang="de-DE" dirty="0"/>
              <a:t> </a:t>
            </a:r>
            <a:r>
              <a:rPr lang="de-DE" dirty="0" err="1"/>
              <a:t>may</a:t>
            </a:r>
            <a:r>
              <a:rPr lang="de-DE" dirty="0"/>
              <a:t> prompt </a:t>
            </a:r>
            <a:r>
              <a:rPr lang="de-DE" dirty="0" err="1"/>
              <a:t>some</a:t>
            </a:r>
            <a:r>
              <a:rPr lang="de-DE" dirty="0"/>
              <a:t> </a:t>
            </a:r>
            <a:r>
              <a:rPr lang="de-DE" dirty="0" err="1"/>
              <a:t>obvious</a:t>
            </a:r>
            <a:r>
              <a:rPr lang="de-DE" dirty="0"/>
              <a:t> </a:t>
            </a:r>
            <a:r>
              <a:rPr lang="de-DE" dirty="0" err="1"/>
              <a:t>research</a:t>
            </a:r>
            <a:r>
              <a:rPr lang="de-DE" dirty="0"/>
              <a:t> </a:t>
            </a:r>
            <a:r>
              <a:rPr lang="de-DE" dirty="0" err="1"/>
              <a:t>questions</a:t>
            </a:r>
            <a:r>
              <a:rPr lang="de-DE" dirty="0"/>
              <a:t> </a:t>
            </a:r>
            <a:r>
              <a:rPr lang="de-DE" dirty="0" err="1"/>
              <a:t>that</a:t>
            </a:r>
            <a:r>
              <a:rPr lang="de-DE" dirty="0"/>
              <a:t> </a:t>
            </a:r>
            <a:r>
              <a:rPr lang="de-DE" dirty="0" err="1"/>
              <a:t>have</a:t>
            </a:r>
            <a:r>
              <a:rPr lang="de-DE" dirty="0"/>
              <a:t> not </a:t>
            </a:r>
            <a:r>
              <a:rPr lang="de-DE" dirty="0" err="1"/>
              <a:t>been</a:t>
            </a:r>
            <a:r>
              <a:rPr lang="de-DE" dirty="0"/>
              <a:t> </a:t>
            </a:r>
            <a:r>
              <a:rPr lang="de-DE" dirty="0" err="1"/>
              <a:t>answered</a:t>
            </a:r>
            <a:r>
              <a:rPr lang="de-DE" dirty="0"/>
              <a:t> </a:t>
            </a:r>
            <a:r>
              <a:rPr lang="de-DE" dirty="0" err="1"/>
              <a:t>yet</a:t>
            </a: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18</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19</a:t>
            </a:fld>
            <a:endParaRPr lang="de-DE"/>
          </a:p>
        </p:txBody>
      </p:sp>
    </p:spTree>
    <p:extLst>
      <p:ext uri="{BB962C8B-B14F-4D97-AF65-F5344CB8AC3E}">
        <p14:creationId xmlns:p14="http://schemas.microsoft.com/office/powerpoint/2010/main" val="57359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When</a:t>
            </a:r>
            <a:r>
              <a:rPr lang="de-DE" dirty="0"/>
              <a:t> </a:t>
            </a:r>
            <a:r>
              <a:rPr lang="de-DE" dirty="0" err="1"/>
              <a:t>we</a:t>
            </a:r>
            <a:r>
              <a:rPr lang="de-DE" dirty="0"/>
              <a:t> </a:t>
            </a:r>
            <a:r>
              <a:rPr lang="de-DE" dirty="0" err="1"/>
              <a:t>talk</a:t>
            </a:r>
            <a:r>
              <a:rPr lang="de-DE" dirty="0"/>
              <a:t> </a:t>
            </a:r>
            <a:r>
              <a:rPr lang="de-DE" dirty="0" err="1"/>
              <a:t>about</a:t>
            </a:r>
            <a:r>
              <a:rPr lang="de-DE" dirty="0"/>
              <a:t> </a:t>
            </a:r>
            <a:r>
              <a:rPr lang="de-DE" dirty="0" err="1"/>
              <a:t>voice</a:t>
            </a:r>
            <a:r>
              <a:rPr lang="de-DE" dirty="0"/>
              <a:t> </a:t>
            </a:r>
            <a:r>
              <a:rPr lang="de-DE" dirty="0" err="1"/>
              <a:t>features</a:t>
            </a:r>
            <a:r>
              <a:rPr lang="de-DE" dirty="0"/>
              <a:t>, ist </a:t>
            </a:r>
            <a:r>
              <a:rPr lang="de-DE" dirty="0" err="1"/>
              <a:t>always</a:t>
            </a:r>
            <a:r>
              <a:rPr lang="de-DE" dirty="0"/>
              <a:t> </a:t>
            </a:r>
            <a:r>
              <a:rPr lang="de-DE" dirty="0" err="1"/>
              <a:t>best</a:t>
            </a:r>
            <a:r>
              <a:rPr lang="de-DE" dirty="0"/>
              <a:t> </a:t>
            </a:r>
            <a:r>
              <a:rPr lang="de-DE" dirty="0" err="1"/>
              <a:t>to</a:t>
            </a:r>
            <a:r>
              <a:rPr lang="de-DE" dirty="0"/>
              <a:t> </a:t>
            </a:r>
            <a:r>
              <a:rPr lang="de-DE" dirty="0" err="1"/>
              <a:t>start</a:t>
            </a:r>
            <a:r>
              <a:rPr lang="de-DE" dirty="0"/>
              <a:t> </a:t>
            </a:r>
            <a:r>
              <a:rPr lang="de-DE" dirty="0" err="1"/>
              <a:t>with</a:t>
            </a:r>
            <a:r>
              <a:rPr lang="de-DE" dirty="0"/>
              <a:t> </a:t>
            </a:r>
            <a:r>
              <a:rPr lang="de-DE" dirty="0" err="1"/>
              <a:t>some</a:t>
            </a:r>
            <a:r>
              <a:rPr lang="de-DE" dirty="0"/>
              <a:t> </a:t>
            </a:r>
            <a:r>
              <a:rPr lang="de-DE" dirty="0" err="1"/>
              <a:t>examples</a:t>
            </a:r>
            <a:endParaRPr lang="de-DE" dirty="0"/>
          </a:p>
          <a:p>
            <a:pPr marL="171450" indent="-171450">
              <a:buFontTx/>
              <a:buChar char="-"/>
            </a:pPr>
            <a:r>
              <a:rPr lang="de-DE" dirty="0"/>
              <a:t>Just listen and </a:t>
            </a:r>
            <a:r>
              <a:rPr lang="de-DE" dirty="0" err="1"/>
              <a:t>ask</a:t>
            </a:r>
            <a:r>
              <a:rPr lang="de-DE" dirty="0"/>
              <a:t> </a:t>
            </a:r>
            <a:r>
              <a:rPr lang="de-DE" dirty="0" err="1"/>
              <a:t>yourself</a:t>
            </a:r>
            <a:r>
              <a:rPr lang="de-DE" dirty="0"/>
              <a:t> </a:t>
            </a:r>
            <a:r>
              <a:rPr lang="de-DE" dirty="0" err="1"/>
              <a:t>if</a:t>
            </a:r>
            <a:r>
              <a:rPr lang="de-DE" dirty="0"/>
              <a:t> </a:t>
            </a:r>
            <a:r>
              <a:rPr lang="de-DE" dirty="0" err="1"/>
              <a:t>you</a:t>
            </a:r>
            <a:r>
              <a:rPr lang="de-DE" dirty="0"/>
              <a:t> find </a:t>
            </a:r>
            <a:r>
              <a:rPr lang="de-DE" dirty="0" err="1"/>
              <a:t>these</a:t>
            </a:r>
            <a:r>
              <a:rPr lang="de-DE" dirty="0"/>
              <a:t> </a:t>
            </a:r>
            <a:r>
              <a:rPr lang="de-DE" dirty="0" err="1"/>
              <a:t>stimuli</a:t>
            </a:r>
            <a:r>
              <a:rPr lang="de-DE" dirty="0"/>
              <a:t> </a:t>
            </a:r>
            <a:r>
              <a:rPr lang="de-DE" dirty="0" err="1"/>
              <a:t>natural</a:t>
            </a:r>
            <a:r>
              <a:rPr lang="de-DE" dirty="0"/>
              <a:t> (</a:t>
            </a:r>
            <a:r>
              <a:rPr lang="de-DE" dirty="0" err="1"/>
              <a:t>or</a:t>
            </a:r>
            <a:r>
              <a:rPr lang="de-DE" dirty="0"/>
              <a:t> not) and </a:t>
            </a:r>
            <a:r>
              <a:rPr lang="de-DE" dirty="0" err="1"/>
              <a:t>why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1250663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indent="0">
              <a:buFontTx/>
              <a:buNone/>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20</a:t>
            </a:fld>
            <a:endParaRPr lang="de-DE"/>
          </a:p>
        </p:txBody>
      </p:sp>
    </p:spTree>
    <p:extLst>
      <p:ext uri="{BB962C8B-B14F-4D97-AF65-F5344CB8AC3E}">
        <p14:creationId xmlns:p14="http://schemas.microsoft.com/office/powerpoint/2010/main" val="325963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21</a:t>
            </a:fld>
            <a:endParaRPr lang="de-DE"/>
          </a:p>
        </p:txBody>
      </p:sp>
    </p:spTree>
    <p:extLst>
      <p:ext uri="{BB962C8B-B14F-4D97-AF65-F5344CB8AC3E}">
        <p14:creationId xmlns:p14="http://schemas.microsoft.com/office/powerpoint/2010/main" val="24541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Tx/>
              <a:buChar char="-"/>
            </a:pPr>
            <a:r>
              <a:rPr lang="de-DE" dirty="0" err="1"/>
              <a:t>Why</a:t>
            </a:r>
            <a:r>
              <a:rPr lang="de-DE" dirty="0"/>
              <a:t> </a:t>
            </a:r>
            <a:r>
              <a:rPr lang="de-DE" dirty="0" err="1"/>
              <a:t>is</a:t>
            </a:r>
            <a:r>
              <a:rPr lang="de-DE" dirty="0"/>
              <a:t> </a:t>
            </a:r>
            <a:r>
              <a:rPr lang="de-DE" dirty="0" err="1"/>
              <a:t>naturalness</a:t>
            </a:r>
            <a:r>
              <a:rPr lang="de-DE" dirty="0"/>
              <a:t> so </a:t>
            </a:r>
            <a:r>
              <a:rPr lang="de-DE" dirty="0" err="1"/>
              <a:t>important</a:t>
            </a:r>
            <a:r>
              <a:rPr lang="de-DE" dirty="0"/>
              <a:t>: </a:t>
            </a:r>
          </a:p>
          <a:p>
            <a:pPr marL="171450" indent="-171450">
              <a:buFontTx/>
              <a:buChar char="-"/>
            </a:pPr>
            <a:r>
              <a:rPr lang="de-DE" dirty="0"/>
              <a:t>1. </a:t>
            </a:r>
            <a:r>
              <a:rPr lang="de-DE" dirty="0" err="1"/>
              <a:t>because</a:t>
            </a:r>
            <a:r>
              <a:rPr lang="de-DE" dirty="0"/>
              <a:t> </a:t>
            </a:r>
            <a:r>
              <a:rPr lang="de-DE" dirty="0" err="1"/>
              <a:t>we</a:t>
            </a:r>
            <a:r>
              <a:rPr lang="de-DE" dirty="0"/>
              <a:t> </a:t>
            </a:r>
            <a:r>
              <a:rPr lang="de-DE" dirty="0" err="1"/>
              <a:t>are</a:t>
            </a:r>
            <a:r>
              <a:rPr lang="de-DE" dirty="0"/>
              <a:t> </a:t>
            </a:r>
            <a:r>
              <a:rPr lang="de-DE" dirty="0" err="1"/>
              <a:t>very</a:t>
            </a:r>
            <a:r>
              <a:rPr lang="de-DE" dirty="0"/>
              <a:t> sensitive </a:t>
            </a:r>
            <a:r>
              <a:rPr lang="de-DE" dirty="0" err="1"/>
              <a:t>for</a:t>
            </a:r>
            <a:r>
              <a:rPr lang="de-DE" dirty="0"/>
              <a:t> „</a:t>
            </a:r>
            <a:r>
              <a:rPr lang="de-DE" dirty="0" err="1"/>
              <a:t>unnatural</a:t>
            </a:r>
            <a:r>
              <a:rPr lang="de-DE" dirty="0"/>
              <a:t>“ </a:t>
            </a:r>
            <a:r>
              <a:rPr lang="de-DE" dirty="0" err="1"/>
              <a:t>voice</a:t>
            </a:r>
            <a:r>
              <a:rPr lang="de-DE" dirty="0"/>
              <a:t> </a:t>
            </a:r>
            <a:r>
              <a:rPr lang="de-DE" dirty="0" err="1"/>
              <a:t>features</a:t>
            </a:r>
            <a:r>
              <a:rPr lang="de-DE" dirty="0"/>
              <a:t> (</a:t>
            </a:r>
            <a:r>
              <a:rPr lang="de-DE" dirty="0" err="1"/>
              <a:t>whetever</a:t>
            </a:r>
            <a:r>
              <a:rPr lang="de-DE" dirty="0"/>
              <a:t> </a:t>
            </a:r>
            <a:r>
              <a:rPr lang="de-DE" dirty="0" err="1"/>
              <a:t>these</a:t>
            </a:r>
            <a:r>
              <a:rPr lang="de-DE" dirty="0"/>
              <a:t> </a:t>
            </a:r>
            <a:r>
              <a:rPr lang="de-DE" dirty="0" err="1"/>
              <a:t>may</a:t>
            </a:r>
            <a:r>
              <a:rPr lang="de-DE" dirty="0"/>
              <a:t> </a:t>
            </a:r>
            <a:r>
              <a:rPr lang="de-DE" dirty="0" err="1"/>
              <a:t>be</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2. </a:t>
            </a:r>
            <a:r>
              <a:rPr lang="de-DE" dirty="0" err="1"/>
              <a:t>it</a:t>
            </a:r>
            <a:r>
              <a:rPr lang="de-DE" dirty="0"/>
              <a:t> </a:t>
            </a:r>
            <a:r>
              <a:rPr lang="de-DE" dirty="0" err="1"/>
              <a:t>simply</a:t>
            </a:r>
            <a:r>
              <a:rPr lang="de-DE" dirty="0"/>
              <a:t> </a:t>
            </a:r>
            <a:r>
              <a:rPr lang="de-DE" dirty="0" err="1"/>
              <a:t>affects</a:t>
            </a:r>
            <a:r>
              <a:rPr lang="de-DE" dirty="0"/>
              <a:t> </a:t>
            </a:r>
            <a:r>
              <a:rPr lang="de-DE" dirty="0" err="1"/>
              <a:t>how</a:t>
            </a:r>
            <a:r>
              <a:rPr lang="de-DE" dirty="0"/>
              <a:t> </a:t>
            </a:r>
            <a:r>
              <a:rPr lang="de-DE" dirty="0" err="1"/>
              <a:t>we</a:t>
            </a:r>
            <a:r>
              <a:rPr lang="de-DE" dirty="0"/>
              <a:t> </a:t>
            </a:r>
            <a:r>
              <a:rPr lang="de-DE" dirty="0" err="1"/>
              <a:t>interact</a:t>
            </a:r>
            <a:r>
              <a:rPr lang="de-DE" dirty="0"/>
              <a:t> </a:t>
            </a:r>
            <a:r>
              <a:rPr lang="de-DE" dirty="0" err="1"/>
              <a:t>with</a:t>
            </a:r>
            <a:r>
              <a:rPr lang="de-DE" dirty="0"/>
              <a:t> </a:t>
            </a:r>
            <a:r>
              <a:rPr lang="de-DE" dirty="0" err="1"/>
              <a:t>the</a:t>
            </a:r>
            <a:r>
              <a:rPr lang="de-DE" dirty="0"/>
              <a:t> </a:t>
            </a:r>
            <a:r>
              <a:rPr lang="de-DE" dirty="0" err="1"/>
              <a:t>voice</a:t>
            </a:r>
            <a:r>
              <a:rPr lang="de-DE" dirty="0"/>
              <a:t> (</a:t>
            </a:r>
            <a:r>
              <a:rPr lang="de-DE" dirty="0" err="1"/>
              <a:t>or</a:t>
            </a:r>
            <a:r>
              <a:rPr lang="de-DE" dirty="0"/>
              <a:t> </a:t>
            </a:r>
            <a:r>
              <a:rPr lang="de-DE" dirty="0" err="1"/>
              <a:t>the</a:t>
            </a:r>
            <a:r>
              <a:rPr lang="de-DE" dirty="0"/>
              <a:t> source </a:t>
            </a:r>
            <a:r>
              <a:rPr lang="de-DE" dirty="0" err="1"/>
              <a:t>of</a:t>
            </a:r>
            <a:r>
              <a:rPr lang="de-DE" dirty="0"/>
              <a:t> </a:t>
            </a:r>
            <a:r>
              <a:rPr lang="de-DE" dirty="0" err="1"/>
              <a:t>that</a:t>
            </a:r>
            <a:r>
              <a:rPr lang="de-DE" dirty="0"/>
              <a:t> </a:t>
            </a:r>
            <a:r>
              <a:rPr lang="de-DE" dirty="0" err="1"/>
              <a:t>voice</a:t>
            </a:r>
            <a:r>
              <a:rPr lang="de-DE" dirty="0"/>
              <a:t>)</a:t>
            </a:r>
          </a:p>
          <a:p>
            <a:pPr marL="0" indent="0">
              <a:buFontTx/>
              <a:buNone/>
            </a:pPr>
            <a:endParaRPr lang="de-DE" dirty="0"/>
          </a:p>
          <a:p>
            <a:pPr marL="171450" indent="-171450">
              <a:buFontTx/>
              <a:buChar char="-"/>
            </a:pPr>
            <a:r>
              <a:rPr lang="de-DE" dirty="0" err="1"/>
              <a:t>Captured</a:t>
            </a:r>
            <a:r>
              <a:rPr lang="de-DE" dirty="0"/>
              <a:t> </a:t>
            </a:r>
            <a:r>
              <a:rPr lang="de-DE" dirty="0" err="1"/>
              <a:t>very</a:t>
            </a:r>
            <a:r>
              <a:rPr lang="de-DE" dirty="0"/>
              <a:t> </a:t>
            </a:r>
            <a:r>
              <a:rPr lang="de-DE" dirty="0" err="1"/>
              <a:t>well</a:t>
            </a:r>
            <a:r>
              <a:rPr lang="de-DE" dirty="0"/>
              <a:t> </a:t>
            </a:r>
            <a:r>
              <a:rPr lang="de-DE" dirty="0" err="1"/>
              <a:t>by</a:t>
            </a:r>
            <a:r>
              <a:rPr lang="de-DE" dirty="0"/>
              <a:t> </a:t>
            </a:r>
            <a:r>
              <a:rPr lang="de-DE" dirty="0" err="1"/>
              <a:t>two</a:t>
            </a:r>
            <a:r>
              <a:rPr lang="de-DE" dirty="0"/>
              <a:t> </a:t>
            </a:r>
            <a:r>
              <a:rPr lang="de-DE" dirty="0" err="1"/>
              <a:t>quotes</a:t>
            </a:r>
            <a:r>
              <a:rPr lang="de-DE" dirty="0"/>
              <a:t> (</a:t>
            </a:r>
            <a:r>
              <a:rPr lang="de-DE" dirty="0" err="1"/>
              <a:t>read</a:t>
            </a:r>
            <a:r>
              <a:rPr lang="de-DE" dirty="0"/>
              <a:t> </a:t>
            </a:r>
            <a:r>
              <a:rPr lang="de-DE" dirty="0" err="1"/>
              <a:t>them</a:t>
            </a:r>
            <a:r>
              <a:rPr lang="de-DE" dirty="0"/>
              <a:t> out)</a:t>
            </a:r>
          </a:p>
          <a:p>
            <a:pPr marL="171450" indent="-171450">
              <a:buFontTx/>
              <a:buChar char="-"/>
            </a:pPr>
            <a:r>
              <a:rPr lang="de-DE" dirty="0"/>
              <a:t>+ </a:t>
            </a:r>
            <a:r>
              <a:rPr lang="de-DE" dirty="0" err="1"/>
              <a:t>one</a:t>
            </a:r>
            <a:r>
              <a:rPr lang="de-DE" dirty="0"/>
              <a:t> </a:t>
            </a:r>
            <a:r>
              <a:rPr lang="de-DE" dirty="0" err="1"/>
              <a:t>from</a:t>
            </a:r>
            <a:r>
              <a:rPr lang="de-DE" dirty="0"/>
              <a:t> </a:t>
            </a:r>
            <a:r>
              <a:rPr lang="de-DE" dirty="0" err="1"/>
              <a:t>the</a:t>
            </a:r>
            <a:r>
              <a:rPr lang="de-DE" dirty="0"/>
              <a:t> </a:t>
            </a:r>
            <a:r>
              <a:rPr lang="de-DE" dirty="0" err="1"/>
              <a:t>only</a:t>
            </a:r>
            <a:r>
              <a:rPr lang="de-DE" dirty="0"/>
              <a:t> </a:t>
            </a:r>
            <a:r>
              <a:rPr lang="de-DE" dirty="0" err="1"/>
              <a:t>paper</a:t>
            </a:r>
            <a:r>
              <a:rPr lang="de-DE" dirty="0"/>
              <a:t> (Kühne) </a:t>
            </a:r>
            <a:r>
              <a:rPr lang="de-DE" dirty="0" err="1"/>
              <a:t>that</a:t>
            </a:r>
            <a:r>
              <a:rPr lang="de-DE" dirty="0"/>
              <a:t> </a:t>
            </a:r>
            <a:r>
              <a:rPr lang="de-DE" dirty="0" err="1"/>
              <a:t>included</a:t>
            </a:r>
            <a:r>
              <a:rPr lang="de-DE" dirty="0"/>
              <a:t> a qualitative </a:t>
            </a:r>
            <a:r>
              <a:rPr lang="de-DE" dirty="0" err="1"/>
              <a:t>analysis</a:t>
            </a:r>
            <a:r>
              <a:rPr lang="de-DE" dirty="0"/>
              <a:t> and </a:t>
            </a:r>
            <a:r>
              <a:rPr lang="de-DE" dirty="0" err="1"/>
              <a:t>asked</a:t>
            </a:r>
            <a:r>
              <a:rPr lang="de-DE" dirty="0"/>
              <a:t> </a:t>
            </a:r>
            <a:r>
              <a:rPr lang="de-DE" dirty="0" err="1"/>
              <a:t>people</a:t>
            </a:r>
            <a:r>
              <a:rPr lang="de-DE" dirty="0"/>
              <a:t> </a:t>
            </a:r>
            <a:r>
              <a:rPr lang="de-DE" dirty="0" err="1"/>
              <a:t>why</a:t>
            </a:r>
            <a:r>
              <a:rPr lang="de-DE" dirty="0"/>
              <a:t> </a:t>
            </a:r>
            <a:r>
              <a:rPr lang="de-DE" dirty="0" err="1"/>
              <a:t>they</a:t>
            </a:r>
            <a:r>
              <a:rPr lang="de-DE" dirty="0"/>
              <a:t> </a:t>
            </a:r>
            <a:r>
              <a:rPr lang="de-DE" dirty="0" err="1"/>
              <a:t>rated</a:t>
            </a:r>
            <a:r>
              <a:rPr lang="de-DE" dirty="0"/>
              <a:t> </a:t>
            </a:r>
            <a:r>
              <a:rPr lang="de-DE" dirty="0" err="1"/>
              <a:t>voices</a:t>
            </a:r>
            <a:r>
              <a:rPr lang="de-DE" dirty="0"/>
              <a:t> </a:t>
            </a:r>
            <a:r>
              <a:rPr lang="de-DE" dirty="0" err="1"/>
              <a:t>unnatural</a:t>
            </a:r>
            <a:r>
              <a:rPr lang="de-DE" dirty="0"/>
              <a:t> </a:t>
            </a:r>
          </a:p>
          <a:p>
            <a:pPr marL="171450" indent="-171450">
              <a:buFontTx/>
              <a:buChar cha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&gt; </a:t>
            </a:r>
            <a:r>
              <a:rPr lang="de-DE" dirty="0" err="1"/>
              <a:t>tremendous</a:t>
            </a:r>
            <a:r>
              <a:rPr lang="de-DE" dirty="0"/>
              <a:t> </a:t>
            </a:r>
            <a:r>
              <a:rPr lang="de-DE" dirty="0" err="1"/>
              <a:t>practical</a:t>
            </a:r>
            <a:r>
              <a:rPr lang="de-DE" dirty="0"/>
              <a:t> </a:t>
            </a:r>
            <a:r>
              <a:rPr lang="de-DE" dirty="0" err="1"/>
              <a:t>implications</a:t>
            </a:r>
            <a:endParaRPr lang="de-DE" dirty="0"/>
          </a:p>
          <a:p>
            <a:pPr marL="171450" indent="-171450">
              <a:buFontTx/>
              <a:buChar char="-"/>
            </a:pPr>
            <a:r>
              <a:rPr lang="de-DE" dirty="0"/>
              <a:t>And </a:t>
            </a:r>
            <a:r>
              <a:rPr lang="de-DE" dirty="0" err="1"/>
              <a:t>we</a:t>
            </a:r>
            <a:r>
              <a:rPr lang="de-DE" dirty="0"/>
              <a:t> </a:t>
            </a:r>
            <a:r>
              <a:rPr lang="de-DE" dirty="0" err="1"/>
              <a:t>see</a:t>
            </a:r>
            <a:r>
              <a:rPr lang="de-DE" dirty="0"/>
              <a:t> </a:t>
            </a:r>
            <a:r>
              <a:rPr lang="de-DE" dirty="0" err="1"/>
              <a:t>that</a:t>
            </a:r>
            <a:r>
              <a:rPr lang="de-DE" dirty="0"/>
              <a:t> </a:t>
            </a:r>
            <a:r>
              <a:rPr lang="de-DE" dirty="0" err="1"/>
              <a:t>the</a:t>
            </a:r>
            <a:r>
              <a:rPr lang="de-DE" dirty="0"/>
              <a:t> </a:t>
            </a:r>
            <a:r>
              <a:rPr lang="de-DE" dirty="0" err="1"/>
              <a:t>interest</a:t>
            </a:r>
            <a:r>
              <a:rPr lang="de-DE" dirty="0"/>
              <a:t> in </a:t>
            </a:r>
            <a:r>
              <a:rPr lang="de-DE" dirty="0" err="1"/>
              <a:t>voice</a:t>
            </a:r>
            <a:r>
              <a:rPr lang="de-DE" dirty="0"/>
              <a:t> </a:t>
            </a:r>
            <a:r>
              <a:rPr lang="de-DE" dirty="0" err="1"/>
              <a:t>naturalness</a:t>
            </a:r>
            <a:r>
              <a:rPr lang="de-DE" dirty="0"/>
              <a:t> </a:t>
            </a:r>
            <a:r>
              <a:rPr lang="de-DE" dirty="0" err="1"/>
              <a:t>comes</a:t>
            </a:r>
            <a:r>
              <a:rPr lang="de-DE" dirty="0"/>
              <a:t> </a:t>
            </a:r>
            <a:r>
              <a:rPr lang="de-DE" dirty="0" err="1"/>
              <a:t>primarily</a:t>
            </a:r>
            <a:r>
              <a:rPr lang="de-DE" dirty="0"/>
              <a:t> </a:t>
            </a:r>
            <a:r>
              <a:rPr lang="de-DE" dirty="0" err="1"/>
              <a:t>from</a:t>
            </a:r>
            <a:r>
              <a:rPr lang="de-DE" dirty="0"/>
              <a:t> </a:t>
            </a:r>
            <a:r>
              <a:rPr lang="de-DE" dirty="0" err="1"/>
              <a:t>two</a:t>
            </a:r>
            <a:r>
              <a:rPr lang="de-DE" dirty="0"/>
              <a:t> </a:t>
            </a:r>
            <a:r>
              <a:rPr lang="de-DE" dirty="0" err="1"/>
              <a:t>angles</a:t>
            </a:r>
            <a:r>
              <a:rPr lang="de-DE" dirty="0"/>
              <a:t>: </a:t>
            </a:r>
          </a:p>
          <a:p>
            <a:pPr marL="171450" indent="-171450">
              <a:buFontTx/>
              <a:buChar char="-"/>
            </a:pPr>
            <a:r>
              <a:rPr lang="de-DE" dirty="0"/>
              <a:t>Voice </a:t>
            </a:r>
            <a:r>
              <a:rPr lang="de-DE" dirty="0" err="1"/>
              <a:t>pathologies</a:t>
            </a:r>
            <a:r>
              <a:rPr lang="de-DE" dirty="0"/>
              <a:t> and </a:t>
            </a:r>
            <a:r>
              <a:rPr lang="de-DE" dirty="0" err="1"/>
              <a:t>synthetic</a:t>
            </a:r>
            <a:r>
              <a:rPr lang="de-DE" dirty="0"/>
              <a:t> </a:t>
            </a:r>
            <a:r>
              <a:rPr lang="de-DE" dirty="0" err="1"/>
              <a:t>voice</a:t>
            </a:r>
            <a:r>
              <a:rPr lang="de-DE" dirty="0"/>
              <a:t> </a:t>
            </a:r>
            <a:r>
              <a:rPr lang="de-DE" dirty="0" err="1"/>
              <a:t>development</a:t>
            </a:r>
            <a:endParaRPr lang="de-DE" dirty="0"/>
          </a:p>
          <a:p>
            <a:pPr marL="171450" indent="-171450">
              <a:buFontTx/>
              <a:buChar char="-"/>
            </a:pPr>
            <a:r>
              <a:rPr lang="de-DE" dirty="0" err="1"/>
              <a:t>They</a:t>
            </a:r>
            <a:r>
              <a:rPr lang="de-DE" dirty="0"/>
              <a:t> </a:t>
            </a:r>
            <a:r>
              <a:rPr lang="de-DE" dirty="0" err="1"/>
              <a:t>are</a:t>
            </a:r>
            <a:r>
              <a:rPr lang="de-DE" dirty="0"/>
              <a:t> not </a:t>
            </a:r>
            <a:r>
              <a:rPr lang="de-DE" dirty="0" err="1"/>
              <a:t>necessarily</a:t>
            </a:r>
            <a:r>
              <a:rPr lang="de-DE" dirty="0"/>
              <a:t> </a:t>
            </a:r>
            <a:r>
              <a:rPr lang="de-DE" dirty="0" err="1"/>
              <a:t>connected</a:t>
            </a:r>
            <a:r>
              <a:rPr lang="de-DE" dirty="0"/>
              <a:t> </a:t>
            </a:r>
            <a:r>
              <a:rPr lang="de-DE" dirty="0" err="1"/>
              <a:t>to</a:t>
            </a:r>
            <a:r>
              <a:rPr lang="de-DE" dirty="0"/>
              <a:t> </a:t>
            </a:r>
            <a:r>
              <a:rPr lang="de-DE" dirty="0" err="1"/>
              <a:t>each</a:t>
            </a:r>
            <a:r>
              <a:rPr lang="de-DE" dirty="0"/>
              <a:t> </a:t>
            </a:r>
            <a:r>
              <a:rPr lang="de-DE" dirty="0" err="1"/>
              <a:t>other</a:t>
            </a:r>
            <a:endParaRPr lang="de-DE" dirty="0"/>
          </a:p>
          <a:p>
            <a:pPr marL="171450" indent="-171450">
              <a:buFontTx/>
              <a:buChar char="-"/>
            </a:pPr>
            <a:r>
              <a:rPr lang="de-DE" dirty="0"/>
              <a:t>This </a:t>
            </a:r>
            <a:r>
              <a:rPr lang="de-DE" dirty="0" err="1"/>
              <a:t>is</a:t>
            </a:r>
            <a:r>
              <a:rPr lang="de-DE" dirty="0"/>
              <a:t> a </a:t>
            </a:r>
            <a:r>
              <a:rPr lang="de-DE" dirty="0" err="1"/>
              <a:t>problem</a:t>
            </a:r>
            <a:r>
              <a:rPr lang="de-DE" dirty="0"/>
              <a:t>. </a:t>
            </a:r>
            <a:r>
              <a:rPr lang="de-DE" dirty="0" err="1"/>
              <a:t>One</a:t>
            </a:r>
            <a:r>
              <a:rPr lang="de-DE" dirty="0"/>
              <a:t> </a:t>
            </a:r>
            <a:r>
              <a:rPr lang="de-DE" dirty="0" err="1"/>
              <a:t>of</a:t>
            </a:r>
            <a:r>
              <a:rPr lang="de-DE" dirty="0"/>
              <a:t> </a:t>
            </a:r>
            <a:r>
              <a:rPr lang="de-DE" dirty="0" err="1"/>
              <a:t>my</a:t>
            </a:r>
            <a:r>
              <a:rPr lang="de-DE" dirty="0"/>
              <a:t> </a:t>
            </a:r>
            <a:r>
              <a:rPr lang="de-DE" dirty="0" err="1"/>
              <a:t>key</a:t>
            </a:r>
            <a:r>
              <a:rPr lang="de-DE" dirty="0"/>
              <a:t> </a:t>
            </a:r>
            <a:r>
              <a:rPr lang="de-DE" dirty="0" err="1"/>
              <a:t>points</a:t>
            </a:r>
            <a:r>
              <a:rPr lang="de-DE" dirty="0"/>
              <a:t> </a:t>
            </a:r>
            <a:r>
              <a:rPr lang="de-DE" dirty="0" err="1"/>
              <a:t>is</a:t>
            </a:r>
            <a:r>
              <a:rPr lang="de-DE" dirty="0"/>
              <a:t> </a:t>
            </a:r>
            <a:r>
              <a:rPr lang="de-DE" dirty="0" err="1"/>
              <a:t>that</a:t>
            </a:r>
            <a:r>
              <a:rPr lang="de-DE" dirty="0"/>
              <a:t> </a:t>
            </a:r>
            <a:r>
              <a:rPr lang="de-DE" dirty="0" err="1"/>
              <a:t>this</a:t>
            </a:r>
            <a:r>
              <a:rPr lang="de-DE" dirty="0"/>
              <a:t> </a:t>
            </a:r>
            <a:r>
              <a:rPr lang="de-DE" dirty="0" err="1"/>
              <a:t>research</a:t>
            </a:r>
            <a:r>
              <a:rPr lang="de-DE" dirty="0"/>
              <a:t> </a:t>
            </a:r>
            <a:r>
              <a:rPr lang="de-DE" dirty="0" err="1"/>
              <a:t>should</a:t>
            </a:r>
            <a:r>
              <a:rPr lang="de-DE" dirty="0"/>
              <a:t> </a:t>
            </a:r>
            <a:r>
              <a:rPr lang="de-DE" dirty="0" err="1"/>
              <a:t>be</a:t>
            </a:r>
            <a:r>
              <a:rPr lang="de-DE" dirty="0"/>
              <a:t> </a:t>
            </a:r>
            <a:r>
              <a:rPr lang="de-DE" dirty="0" err="1"/>
              <a:t>conntected</a:t>
            </a:r>
            <a:r>
              <a:rPr lang="de-DE" dirty="0"/>
              <a:t> in </a:t>
            </a:r>
            <a:r>
              <a:rPr lang="de-DE" dirty="0" err="1"/>
              <a:t>order</a:t>
            </a:r>
            <a:r>
              <a:rPr lang="de-DE" dirty="0"/>
              <a:t> </a:t>
            </a:r>
            <a:r>
              <a:rPr lang="de-DE" dirty="0" err="1"/>
              <a:t>to</a:t>
            </a:r>
            <a:r>
              <a:rPr lang="de-DE" dirty="0"/>
              <a:t> </a:t>
            </a:r>
            <a:r>
              <a:rPr lang="de-DE" dirty="0" err="1"/>
              <a:t>gain</a:t>
            </a:r>
            <a:r>
              <a:rPr lang="de-DE" dirty="0"/>
              <a:t> a </a:t>
            </a:r>
            <a:r>
              <a:rPr lang="de-DE" dirty="0" err="1"/>
              <a:t>full</a:t>
            </a:r>
            <a:r>
              <a:rPr lang="de-DE" dirty="0"/>
              <a:t> </a:t>
            </a:r>
            <a:r>
              <a:rPr lang="de-DE" dirty="0" err="1"/>
              <a:t>understanding</a:t>
            </a:r>
            <a:r>
              <a:rPr lang="de-DE" dirty="0"/>
              <a:t> </a:t>
            </a:r>
            <a:r>
              <a:rPr lang="de-DE" dirty="0" err="1"/>
              <a:t>of</a:t>
            </a:r>
            <a:r>
              <a:rPr lang="de-DE" dirty="0"/>
              <a:t> </a:t>
            </a:r>
            <a:r>
              <a:rPr lang="de-DE" dirty="0" err="1"/>
              <a:t>voice</a:t>
            </a:r>
            <a:r>
              <a:rPr lang="de-DE" dirty="0"/>
              <a:t> </a:t>
            </a:r>
            <a:r>
              <a:rPr lang="de-DE" dirty="0" err="1"/>
              <a:t>naturalness</a:t>
            </a:r>
            <a:r>
              <a:rPr lang="de-DE" dirty="0"/>
              <a:t> and </a:t>
            </a:r>
            <a:r>
              <a:rPr lang="de-DE" dirty="0" err="1"/>
              <a:t>how</a:t>
            </a:r>
            <a:r>
              <a:rPr lang="de-DE" dirty="0"/>
              <a:t> </a:t>
            </a:r>
            <a:r>
              <a:rPr lang="de-DE" dirty="0" err="1"/>
              <a:t>it</a:t>
            </a:r>
            <a:r>
              <a:rPr lang="de-DE" dirty="0"/>
              <a:t> </a:t>
            </a:r>
            <a:r>
              <a:rPr lang="de-DE" dirty="0" err="1"/>
              <a:t>affects</a:t>
            </a:r>
            <a:r>
              <a:rPr lang="de-DE" dirty="0"/>
              <a:t> </a:t>
            </a:r>
            <a:r>
              <a:rPr lang="de-DE" dirty="0" err="1"/>
              <a:t>us</a:t>
            </a: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My Mission: </a:t>
            </a:r>
            <a:r>
              <a:rPr lang="de-DE" dirty="0" err="1"/>
              <a:t>naturalness</a:t>
            </a:r>
            <a:r>
              <a:rPr lang="de-DE" dirty="0"/>
              <a:t> </a:t>
            </a:r>
            <a:r>
              <a:rPr lang="de-DE" dirty="0" err="1"/>
              <a:t>as</a:t>
            </a:r>
            <a:r>
              <a:rPr lang="de-DE" dirty="0"/>
              <a:t> a </a:t>
            </a:r>
            <a:r>
              <a:rPr lang="de-DE" dirty="0" err="1"/>
              <a:t>voice</a:t>
            </a:r>
            <a:r>
              <a:rPr lang="de-DE" dirty="0"/>
              <a:t> </a:t>
            </a:r>
            <a:r>
              <a:rPr lang="de-DE" dirty="0" err="1"/>
              <a:t>features</a:t>
            </a:r>
            <a:r>
              <a:rPr lang="de-DE" dirty="0"/>
              <a:t> </a:t>
            </a:r>
            <a:r>
              <a:rPr lang="de-DE" dirty="0" err="1"/>
              <a:t>that</a:t>
            </a:r>
            <a:r>
              <a:rPr lang="de-DE" dirty="0"/>
              <a:t> </a:t>
            </a:r>
            <a:r>
              <a:rPr lang="de-DE" dirty="0" err="1"/>
              <a:t>we</a:t>
            </a:r>
            <a:r>
              <a:rPr lang="de-DE" dirty="0"/>
              <a:t> </a:t>
            </a:r>
            <a:r>
              <a:rPr lang="de-DE" dirty="0" err="1"/>
              <a:t>systematically</a:t>
            </a:r>
            <a:r>
              <a:rPr lang="de-DE" dirty="0"/>
              <a:t> </a:t>
            </a:r>
            <a:r>
              <a:rPr lang="de-DE" dirty="0" err="1"/>
              <a:t>understand</a:t>
            </a:r>
            <a:endParaRPr lang="de-DE" dirty="0"/>
          </a:p>
          <a:p>
            <a:pPr marL="0" indent="0">
              <a:buFontTx/>
              <a:buNone/>
            </a:pPr>
            <a:endParaRPr lang="de-DE" dirty="0"/>
          </a:p>
          <a:p>
            <a:pPr marL="0" indent="0">
              <a:buFontTx/>
              <a:buNone/>
            </a:pPr>
            <a:r>
              <a:rPr lang="de-DE" dirty="0"/>
              <a:t>But </a:t>
            </a:r>
            <a:r>
              <a:rPr lang="de-DE" dirty="0" err="1"/>
              <a:t>we</a:t>
            </a:r>
            <a:r>
              <a:rPr lang="de-DE" dirty="0"/>
              <a:t> </a:t>
            </a:r>
            <a:r>
              <a:rPr lang="de-DE" dirty="0" err="1"/>
              <a:t>are</a:t>
            </a:r>
            <a:r>
              <a:rPr lang="de-DE" dirty="0"/>
              <a:t> </a:t>
            </a:r>
            <a:r>
              <a:rPr lang="de-DE" dirty="0" err="1"/>
              <a:t>currently</a:t>
            </a:r>
            <a:r>
              <a:rPr lang="de-DE" dirty="0"/>
              <a:t> </a:t>
            </a:r>
            <a:r>
              <a:rPr lang="de-DE" dirty="0" err="1"/>
              <a:t>facing</a:t>
            </a:r>
            <a:r>
              <a:rPr lang="de-DE" dirty="0"/>
              <a:t> </a:t>
            </a:r>
            <a:r>
              <a:rPr lang="de-DE" dirty="0" err="1"/>
              <a:t>several</a:t>
            </a:r>
            <a:r>
              <a:rPr lang="de-DE" dirty="0"/>
              <a:t> </a:t>
            </a:r>
            <a:r>
              <a:rPr lang="de-DE" dirty="0" err="1"/>
              <a:t>key</a:t>
            </a:r>
            <a:r>
              <a:rPr lang="de-DE" dirty="0"/>
              <a:t> </a:t>
            </a:r>
            <a:r>
              <a:rPr lang="de-DE" dirty="0" err="1"/>
              <a:t>challenges</a:t>
            </a:r>
            <a:endParaRPr lang="de-DE" dirty="0"/>
          </a:p>
          <a:p>
            <a:pPr marL="0" indent="0">
              <a:buFontTx/>
              <a:buNone/>
            </a:pPr>
            <a:endParaRPr lang="de-DE" dirty="0"/>
          </a:p>
          <a:p>
            <a:pPr marL="0" indent="0">
              <a:buFontTx/>
              <a:buNone/>
            </a:pPr>
            <a:r>
              <a:rPr lang="de-DE" dirty="0"/>
              <a:t>-&gt; In </a:t>
            </a:r>
            <a:r>
              <a:rPr lang="de-DE" dirty="0" err="1"/>
              <a:t>what</a:t>
            </a:r>
            <a:r>
              <a:rPr lang="de-DE" dirty="0"/>
              <a:t> </a:t>
            </a:r>
            <a:r>
              <a:rPr lang="de-DE" dirty="0" err="1"/>
              <a:t>follows</a:t>
            </a:r>
            <a:r>
              <a:rPr lang="de-DE" dirty="0"/>
              <a:t>, I will </a:t>
            </a:r>
            <a:r>
              <a:rPr lang="de-DE" dirty="0" err="1"/>
              <a:t>go</a:t>
            </a:r>
            <a:r>
              <a:rPr lang="de-DE" dirty="0"/>
              <a:t> </a:t>
            </a:r>
            <a:r>
              <a:rPr lang="de-DE" dirty="0" err="1"/>
              <a:t>through</a:t>
            </a:r>
            <a:r>
              <a:rPr lang="de-DE" dirty="0"/>
              <a:t> </a:t>
            </a:r>
            <a:r>
              <a:rPr lang="de-DE" dirty="0" err="1"/>
              <a:t>these</a:t>
            </a:r>
            <a:r>
              <a:rPr lang="de-DE" dirty="0"/>
              <a:t> </a:t>
            </a:r>
            <a:r>
              <a:rPr lang="de-DE" dirty="0" err="1"/>
              <a:t>points</a:t>
            </a:r>
            <a:r>
              <a:rPr lang="de-DE" dirty="0"/>
              <a:t> </a:t>
            </a:r>
            <a:r>
              <a:rPr lang="de-DE" dirty="0" err="1"/>
              <a:t>one</a:t>
            </a:r>
            <a:r>
              <a:rPr lang="de-DE" dirty="0"/>
              <a:t> </a:t>
            </a:r>
            <a:r>
              <a:rPr lang="de-DE" dirty="0" err="1"/>
              <a:t>by</a:t>
            </a:r>
            <a:r>
              <a:rPr lang="de-DE" dirty="0"/>
              <a:t> </a:t>
            </a:r>
            <a:r>
              <a:rPr lang="de-DE" dirty="0" err="1"/>
              <a:t>one</a:t>
            </a:r>
            <a:r>
              <a:rPr lang="de-DE" dirty="0"/>
              <a:t> and </a:t>
            </a:r>
            <a:r>
              <a:rPr lang="de-DE" dirty="0" err="1"/>
              <a:t>discuss</a:t>
            </a:r>
            <a:r>
              <a:rPr lang="de-DE" dirty="0"/>
              <a:t> </a:t>
            </a:r>
            <a:r>
              <a:rPr lang="de-DE" dirty="0" err="1"/>
              <a:t>how</a:t>
            </a:r>
            <a:r>
              <a:rPr lang="de-DE" dirty="0"/>
              <a:t> </a:t>
            </a:r>
            <a:r>
              <a:rPr lang="de-DE" dirty="0" err="1"/>
              <a:t>they</a:t>
            </a:r>
            <a:r>
              <a:rPr lang="de-DE" dirty="0"/>
              <a:t> </a:t>
            </a:r>
            <a:r>
              <a:rPr lang="de-DE" dirty="0" err="1"/>
              <a:t>may</a:t>
            </a:r>
            <a:r>
              <a:rPr lang="de-DE" dirty="0"/>
              <a:t> </a:t>
            </a:r>
            <a:r>
              <a:rPr lang="de-DE" dirty="0" err="1"/>
              <a:t>be</a:t>
            </a:r>
            <a:r>
              <a:rPr lang="de-DE" dirty="0"/>
              <a:t> </a:t>
            </a:r>
            <a:r>
              <a:rPr lang="de-DE" dirty="0" err="1"/>
              <a:t>addressed</a:t>
            </a:r>
            <a:r>
              <a:rPr lang="de-DE" dirty="0"/>
              <a:t>. </a:t>
            </a:r>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To</a:t>
            </a:r>
            <a:r>
              <a:rPr lang="de-DE" dirty="0"/>
              <a:t> </a:t>
            </a:r>
            <a:r>
              <a:rPr lang="de-DE" dirty="0" err="1"/>
              <a:t>ground</a:t>
            </a:r>
            <a:r>
              <a:rPr lang="de-DE" dirty="0"/>
              <a:t> </a:t>
            </a:r>
            <a:r>
              <a:rPr lang="de-DE" dirty="0" err="1"/>
              <a:t>my</a:t>
            </a:r>
            <a:r>
              <a:rPr lang="de-DE" dirty="0"/>
              <a:t> </a:t>
            </a:r>
            <a:r>
              <a:rPr lang="de-DE" dirty="0" err="1"/>
              <a:t>claims</a:t>
            </a:r>
            <a:r>
              <a:rPr lang="de-DE" dirty="0"/>
              <a:t> a </a:t>
            </a:r>
            <a:r>
              <a:rPr lang="de-DE" dirty="0" err="1"/>
              <a:t>little</a:t>
            </a:r>
            <a:r>
              <a:rPr lang="de-DE" dirty="0"/>
              <a:t> </a:t>
            </a:r>
            <a:r>
              <a:rPr lang="de-DE" dirty="0" err="1"/>
              <a:t>bit</a:t>
            </a:r>
            <a:r>
              <a:rPr lang="de-DE" dirty="0"/>
              <a:t> on </a:t>
            </a:r>
            <a:r>
              <a:rPr lang="de-DE" dirty="0" err="1"/>
              <a:t>data</a:t>
            </a:r>
            <a:r>
              <a:rPr lang="de-DE" dirty="0"/>
              <a:t>, </a:t>
            </a:r>
            <a:r>
              <a:rPr lang="de-DE" dirty="0" err="1"/>
              <a:t>we</a:t>
            </a:r>
            <a:r>
              <a:rPr lang="de-DE" dirty="0"/>
              <a:t> </a:t>
            </a:r>
            <a:r>
              <a:rPr lang="de-DE" dirty="0" err="1"/>
              <a:t>conducted</a:t>
            </a:r>
            <a:r>
              <a:rPr lang="de-DE" dirty="0"/>
              <a:t> a </a:t>
            </a:r>
            <a:r>
              <a:rPr lang="de-DE" dirty="0" err="1"/>
              <a:t>little</a:t>
            </a:r>
            <a:r>
              <a:rPr lang="de-DE" dirty="0"/>
              <a:t> mini-review </a:t>
            </a:r>
            <a:r>
              <a:rPr lang="de-DE" dirty="0" err="1"/>
              <a:t>to</a:t>
            </a:r>
            <a:r>
              <a:rPr lang="de-DE" dirty="0"/>
              <a:t> </a:t>
            </a:r>
            <a:r>
              <a:rPr lang="de-DE" dirty="0" err="1"/>
              <a:t>get</a:t>
            </a:r>
            <a:r>
              <a:rPr lang="de-DE" dirty="0"/>
              <a:t> a </a:t>
            </a:r>
            <a:r>
              <a:rPr lang="de-DE" dirty="0" err="1"/>
              <a:t>representative</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research</a:t>
            </a:r>
            <a:r>
              <a:rPr lang="de-DE" dirty="0"/>
              <a:t> on </a:t>
            </a:r>
            <a:r>
              <a:rPr lang="de-DE" dirty="0" err="1"/>
              <a:t>naturalness</a:t>
            </a:r>
            <a:r>
              <a:rPr lang="de-DE" dirty="0"/>
              <a:t> </a:t>
            </a:r>
            <a:r>
              <a:rPr lang="de-DE" dirty="0" err="1"/>
              <a:t>that</a:t>
            </a:r>
            <a:r>
              <a:rPr lang="de-DE" dirty="0"/>
              <a:t> </a:t>
            </a:r>
            <a:r>
              <a:rPr lang="de-DE" dirty="0" err="1"/>
              <a:t>already</a:t>
            </a:r>
            <a:r>
              <a:rPr lang="de-DE" dirty="0"/>
              <a:t> </a:t>
            </a:r>
            <a:r>
              <a:rPr lang="de-DE" dirty="0" err="1"/>
              <a:t>exists</a:t>
            </a:r>
            <a:endParaRPr lang="de-DE" dirty="0"/>
          </a:p>
          <a:p>
            <a:pPr marL="0" indent="0">
              <a:buFontTx/>
              <a:buNone/>
            </a:pPr>
            <a:endParaRPr lang="de-DE" dirty="0"/>
          </a:p>
          <a:p>
            <a:pPr marL="0" indent="0">
              <a:buFontTx/>
              <a:buNone/>
            </a:pPr>
            <a:r>
              <a:rPr lang="de-DE" dirty="0"/>
              <a:t>-&gt; This </a:t>
            </a:r>
            <a:r>
              <a:rPr lang="de-DE" dirty="0" err="1"/>
              <a:t>is</a:t>
            </a:r>
            <a:r>
              <a:rPr lang="de-DE" dirty="0"/>
              <a:t> </a:t>
            </a:r>
            <a:r>
              <a:rPr lang="de-DE" dirty="0" err="1"/>
              <a:t>the</a:t>
            </a:r>
            <a:r>
              <a:rPr lang="de-DE" dirty="0"/>
              <a:t> „</a:t>
            </a:r>
            <a:r>
              <a:rPr lang="de-DE" dirty="0" err="1"/>
              <a:t>data</a:t>
            </a:r>
            <a:r>
              <a:rPr lang="de-DE" dirty="0"/>
              <a:t> </a:t>
            </a:r>
            <a:r>
              <a:rPr lang="de-DE" dirty="0" err="1"/>
              <a:t>basis</a:t>
            </a:r>
            <a:r>
              <a:rPr lang="de-DE" dirty="0"/>
              <a:t>“ </a:t>
            </a:r>
            <a:r>
              <a:rPr lang="de-DE" dirty="0" err="1"/>
              <a:t>of</a:t>
            </a:r>
            <a:r>
              <a:rPr lang="de-DE" dirty="0"/>
              <a:t> </a:t>
            </a:r>
            <a:r>
              <a:rPr lang="de-DE" dirty="0" err="1"/>
              <a:t>my</a:t>
            </a:r>
            <a:r>
              <a:rPr lang="de-DE" dirty="0"/>
              <a:t> </a:t>
            </a:r>
            <a:r>
              <a:rPr lang="de-DE" dirty="0" err="1"/>
              <a:t>talk</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5856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Just </a:t>
            </a:r>
            <a:r>
              <a:rPr lang="de-DE" dirty="0" err="1"/>
              <a:t>overview</a:t>
            </a:r>
            <a:r>
              <a:rPr lang="de-DE" dirty="0"/>
              <a:t> ober </a:t>
            </a:r>
            <a:r>
              <a:rPr lang="de-DE" dirty="0" err="1"/>
              <a:t>basic</a:t>
            </a:r>
            <a:r>
              <a:rPr lang="de-DE" dirty="0"/>
              <a:t> </a:t>
            </a:r>
            <a:r>
              <a:rPr lang="de-DE" dirty="0" err="1"/>
              <a:t>numbers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180002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Defining</a:t>
            </a:r>
            <a:r>
              <a:rPr lang="de-DE" dirty="0"/>
              <a:t> </a:t>
            </a:r>
            <a:r>
              <a:rPr lang="de-DE" dirty="0" err="1"/>
              <a:t>naturalness</a:t>
            </a:r>
            <a:r>
              <a:rPr lang="de-DE" dirty="0"/>
              <a:t> </a:t>
            </a:r>
            <a:r>
              <a:rPr lang="de-DE" dirty="0" err="1"/>
              <a:t>is</a:t>
            </a:r>
            <a:r>
              <a:rPr lang="de-DE" dirty="0"/>
              <a:t> </a:t>
            </a:r>
            <a:r>
              <a:rPr lang="de-DE" dirty="0" err="1"/>
              <a:t>already</a:t>
            </a:r>
            <a:r>
              <a:rPr lang="de-DE" dirty="0"/>
              <a:t> a tough </a:t>
            </a:r>
            <a:r>
              <a:rPr lang="de-DE" dirty="0" err="1"/>
              <a:t>challenge</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Deviation-</a:t>
            </a:r>
            <a:r>
              <a:rPr lang="de-DE" dirty="0" err="1"/>
              <a:t>based</a:t>
            </a:r>
            <a:r>
              <a:rPr lang="de-DE" dirty="0"/>
              <a:t> </a:t>
            </a:r>
          </a:p>
          <a:p>
            <a:pPr marL="0" indent="0">
              <a:buFontTx/>
              <a:buNone/>
            </a:pPr>
            <a:r>
              <a:rPr lang="de-DE" dirty="0"/>
              <a:t>- </a:t>
            </a:r>
            <a:r>
              <a:rPr lang="de-DE" dirty="0" err="1"/>
              <a:t>Category-based</a:t>
            </a:r>
            <a:endParaRPr lang="de-DE" dirty="0"/>
          </a:p>
          <a:p>
            <a:pPr marL="0" indent="0">
              <a:buFontTx/>
              <a:buNone/>
            </a:pPr>
            <a:endParaRPr lang="de-DE" dirty="0"/>
          </a:p>
          <a:p>
            <a:pPr marL="171450" indent="-171450">
              <a:buFontTx/>
              <a:buChar char="-"/>
            </a:pPr>
            <a:r>
              <a:rPr lang="de-DE" dirty="0" err="1"/>
              <a:t>Agree</a:t>
            </a:r>
            <a:r>
              <a:rPr lang="de-DE" dirty="0"/>
              <a:t> on </a:t>
            </a:r>
            <a:r>
              <a:rPr lang="de-DE" dirty="0" err="1"/>
              <a:t>two</a:t>
            </a:r>
            <a:r>
              <a:rPr lang="de-DE" dirty="0"/>
              <a:t> </a:t>
            </a:r>
            <a:r>
              <a:rPr lang="de-DE" dirty="0" err="1"/>
              <a:t>things</a:t>
            </a:r>
            <a:r>
              <a:rPr lang="de-DE" dirty="0"/>
              <a:t>: </a:t>
            </a:r>
          </a:p>
          <a:p>
            <a:pPr marL="171450" indent="-171450">
              <a:buFontTx/>
              <a:buChar char="-"/>
            </a:pPr>
            <a:r>
              <a:rPr lang="de-DE" dirty="0" err="1"/>
              <a:t>Subjective</a:t>
            </a:r>
            <a:r>
              <a:rPr lang="de-DE" dirty="0"/>
              <a:t> and </a:t>
            </a:r>
            <a:r>
              <a:rPr lang="de-DE" dirty="0" err="1"/>
              <a:t>multifactorial</a:t>
            </a:r>
            <a:r>
              <a:rPr lang="de-DE" dirty="0"/>
              <a:t>/multidimensional (</a:t>
            </a:r>
            <a:r>
              <a:rPr lang="de-DE" dirty="0" err="1"/>
              <a:t>you</a:t>
            </a:r>
            <a:r>
              <a:rPr lang="de-DE" dirty="0"/>
              <a:t> </a:t>
            </a:r>
            <a:r>
              <a:rPr lang="de-DE" dirty="0" err="1"/>
              <a:t>dont</a:t>
            </a:r>
            <a:r>
              <a:rPr lang="de-DE" dirty="0"/>
              <a:t> </a:t>
            </a:r>
            <a:r>
              <a:rPr lang="de-DE" dirty="0" err="1"/>
              <a:t>know</a:t>
            </a:r>
            <a:r>
              <a:rPr lang="de-DE" dirty="0"/>
              <a:t> </a:t>
            </a:r>
            <a:r>
              <a:rPr lang="de-DE" dirty="0" err="1"/>
              <a:t>whic</a:t>
            </a:r>
            <a:r>
              <a:rPr lang="de-DE" dirty="0"/>
              <a:t> </a:t>
            </a:r>
            <a:r>
              <a:rPr lang="de-DE" dirty="0" err="1"/>
              <a:t>acoustic</a:t>
            </a:r>
            <a:r>
              <a:rPr lang="de-DE" dirty="0"/>
              <a:t> </a:t>
            </a:r>
            <a:r>
              <a:rPr lang="de-DE" dirty="0" err="1"/>
              <a:t>features</a:t>
            </a:r>
            <a:r>
              <a:rPr lang="de-DE" dirty="0"/>
              <a:t> </a:t>
            </a:r>
            <a:r>
              <a:rPr lang="de-DE" dirty="0" err="1"/>
              <a:t>listeners</a:t>
            </a:r>
            <a:r>
              <a:rPr lang="de-DE" dirty="0"/>
              <a:t> </a:t>
            </a:r>
            <a:r>
              <a:rPr lang="de-DE" dirty="0" err="1"/>
              <a:t>attend</a:t>
            </a:r>
            <a:r>
              <a:rPr lang="de-DE" dirty="0"/>
              <a:t> </a:t>
            </a:r>
            <a:r>
              <a:rPr lang="de-DE" dirty="0" err="1"/>
              <a:t>to</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16525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Getting</a:t>
            </a:r>
            <a:r>
              <a:rPr lang="de-DE" dirty="0"/>
              <a:t> a </a:t>
            </a:r>
            <a:r>
              <a:rPr lang="de-DE" dirty="0" err="1"/>
              <a:t>grasp</a:t>
            </a:r>
            <a:r>
              <a:rPr lang="de-DE" dirty="0"/>
              <a:t> </a:t>
            </a:r>
            <a:r>
              <a:rPr lang="de-DE" dirty="0" err="1"/>
              <a:t>of</a:t>
            </a:r>
            <a:r>
              <a:rPr lang="de-DE" dirty="0"/>
              <a:t> </a:t>
            </a:r>
            <a:r>
              <a:rPr lang="de-DE" dirty="0" err="1"/>
              <a:t>the</a:t>
            </a:r>
            <a:r>
              <a:rPr lang="de-DE" dirty="0"/>
              <a:t> verbal </a:t>
            </a:r>
            <a:r>
              <a:rPr lang="de-DE" dirty="0" err="1"/>
              <a:t>space</a:t>
            </a:r>
            <a:r>
              <a:rPr lang="de-DE" dirty="0"/>
              <a:t> </a:t>
            </a:r>
            <a:r>
              <a:rPr lang="de-DE" dirty="0" err="1"/>
              <a:t>we</a:t>
            </a:r>
            <a:r>
              <a:rPr lang="de-DE" dirty="0"/>
              <a:t> </a:t>
            </a:r>
            <a:r>
              <a:rPr lang="de-DE" dirty="0" err="1"/>
              <a:t>are</a:t>
            </a:r>
            <a:r>
              <a:rPr lang="de-DE" dirty="0"/>
              <a:t> </a:t>
            </a:r>
            <a:r>
              <a:rPr lang="de-DE" dirty="0" err="1"/>
              <a:t>dealing</a:t>
            </a:r>
            <a:r>
              <a:rPr lang="de-DE" dirty="0"/>
              <a:t> </a:t>
            </a:r>
            <a:r>
              <a:rPr lang="de-DE" dirty="0" err="1"/>
              <a:t>with</a:t>
            </a:r>
            <a:endParaRPr lang="de-DE" dirty="0"/>
          </a:p>
          <a:p>
            <a:pPr marL="171450" indent="-171450">
              <a:buFontTx/>
              <a:buChar char="-"/>
            </a:pPr>
            <a:r>
              <a:rPr lang="de-DE" dirty="0"/>
              <a:t>&gt; </a:t>
            </a:r>
            <a:r>
              <a:rPr lang="de-DE" dirty="0" err="1"/>
              <a:t>when</a:t>
            </a:r>
            <a:r>
              <a:rPr lang="de-DE" dirty="0"/>
              <a:t> </a:t>
            </a:r>
            <a:r>
              <a:rPr lang="de-DE" dirty="0" err="1"/>
              <a:t>people</a:t>
            </a:r>
            <a:r>
              <a:rPr lang="de-DE" dirty="0"/>
              <a:t> </a:t>
            </a:r>
            <a:r>
              <a:rPr lang="de-DE" dirty="0" err="1"/>
              <a:t>talk</a:t>
            </a:r>
            <a:r>
              <a:rPr lang="de-DE" dirty="0"/>
              <a:t> </a:t>
            </a:r>
            <a:r>
              <a:rPr lang="de-DE" dirty="0" err="1"/>
              <a:t>about</a:t>
            </a:r>
            <a:r>
              <a:rPr lang="de-DE" dirty="0"/>
              <a:t> </a:t>
            </a:r>
            <a:r>
              <a:rPr lang="de-DE" dirty="0" err="1"/>
              <a:t>naturalness</a:t>
            </a:r>
            <a:r>
              <a:rPr lang="de-DE" dirty="0"/>
              <a:t>, </a:t>
            </a:r>
            <a:r>
              <a:rPr lang="de-DE" dirty="0" err="1"/>
              <a:t>they</a:t>
            </a:r>
            <a:r>
              <a:rPr lang="de-DE" dirty="0"/>
              <a:t> </a:t>
            </a:r>
            <a:r>
              <a:rPr lang="de-DE" dirty="0" err="1"/>
              <a:t>dont</a:t>
            </a:r>
            <a:r>
              <a:rPr lang="de-DE" dirty="0"/>
              <a:t> </a:t>
            </a:r>
            <a:r>
              <a:rPr lang="de-DE" dirty="0" err="1"/>
              <a:t>use</a:t>
            </a:r>
            <a:r>
              <a:rPr lang="de-DE" dirty="0"/>
              <a:t> </a:t>
            </a:r>
            <a:r>
              <a:rPr lang="de-DE" dirty="0" err="1"/>
              <a:t>this</a:t>
            </a:r>
            <a:r>
              <a:rPr lang="de-DE" dirty="0"/>
              <a:t> </a:t>
            </a:r>
            <a:r>
              <a:rPr lang="de-DE" dirty="0" err="1"/>
              <a:t>word</a:t>
            </a:r>
            <a:r>
              <a:rPr lang="de-DE" dirty="0"/>
              <a:t>, but </a:t>
            </a:r>
            <a:r>
              <a:rPr lang="de-DE" dirty="0" err="1"/>
              <a:t>many</a:t>
            </a:r>
            <a:r>
              <a:rPr lang="de-DE" dirty="0"/>
              <a:t> </a:t>
            </a:r>
            <a:r>
              <a:rPr lang="de-DE" dirty="0" err="1"/>
              <a:t>others</a:t>
            </a:r>
            <a:endParaRPr lang="de-DE" dirty="0"/>
          </a:p>
          <a:p>
            <a:pPr marL="171450" indent="-171450">
              <a:buFontTx/>
              <a:buChar char="-"/>
            </a:pPr>
            <a:r>
              <a:rPr lang="de-DE" dirty="0" err="1"/>
              <a:t>Makes</a:t>
            </a:r>
            <a:r>
              <a:rPr lang="de-DE" dirty="0"/>
              <a:t> </a:t>
            </a:r>
            <a:r>
              <a:rPr lang="de-DE" dirty="0" err="1"/>
              <a:t>it</a:t>
            </a:r>
            <a:r>
              <a:rPr lang="de-DE" dirty="0"/>
              <a:t> </a:t>
            </a:r>
            <a:r>
              <a:rPr lang="de-DE" dirty="0" err="1"/>
              <a:t>incredibly</a:t>
            </a:r>
            <a:r>
              <a:rPr lang="de-DE" dirty="0"/>
              <a:t> </a:t>
            </a:r>
            <a:r>
              <a:rPr lang="de-DE" dirty="0" err="1"/>
              <a:t>hard</a:t>
            </a:r>
            <a:r>
              <a:rPr lang="de-DE" dirty="0"/>
              <a:t> </a:t>
            </a:r>
            <a:r>
              <a:rPr lang="de-DE" dirty="0" err="1"/>
              <a:t>to</a:t>
            </a:r>
            <a:r>
              <a:rPr lang="de-DE" dirty="0"/>
              <a:t> find </a:t>
            </a:r>
            <a:r>
              <a:rPr lang="de-DE" dirty="0" err="1"/>
              <a:t>the</a:t>
            </a:r>
            <a:r>
              <a:rPr lang="de-DE" dirty="0"/>
              <a:t> </a:t>
            </a:r>
            <a:r>
              <a:rPr lang="de-DE" dirty="0" err="1"/>
              <a:t>research</a:t>
            </a:r>
            <a:r>
              <a:rPr lang="de-DE" dirty="0"/>
              <a:t> </a:t>
            </a:r>
          </a:p>
          <a:p>
            <a:pPr marL="171450" indent="-171450">
              <a:buFontTx/>
              <a:buChar char="-"/>
            </a:pPr>
            <a:endParaRPr lang="de-DE" dirty="0"/>
          </a:p>
          <a:p>
            <a:pPr marL="171450" indent="-171450">
              <a:buFontTx/>
              <a:buChar char="-"/>
            </a:pPr>
            <a:r>
              <a:rPr lang="de-DE" dirty="0"/>
              <a:t>Even </a:t>
            </a:r>
            <a:r>
              <a:rPr lang="de-DE" dirty="0" err="1"/>
              <a:t>worse</a:t>
            </a:r>
            <a:r>
              <a:rPr lang="de-DE" dirty="0"/>
              <a:t>: </a:t>
            </a:r>
          </a:p>
          <a:p>
            <a:pPr marL="171450" indent="-171450">
              <a:buFontTx/>
              <a:buChar char="-"/>
            </a:pPr>
            <a:r>
              <a:rPr lang="de-DE" dirty="0"/>
              <a:t>58 </a:t>
            </a:r>
            <a:r>
              <a:rPr lang="de-DE" dirty="0" err="1"/>
              <a:t>paper</a:t>
            </a:r>
            <a:r>
              <a:rPr lang="de-DE" dirty="0"/>
              <a:t> </a:t>
            </a:r>
            <a:r>
              <a:rPr lang="de-DE" dirty="0" err="1"/>
              <a:t>provide</a:t>
            </a:r>
            <a:r>
              <a:rPr lang="de-DE" dirty="0"/>
              <a:t> </a:t>
            </a:r>
            <a:r>
              <a:rPr lang="de-DE" dirty="0" err="1"/>
              <a:t>keywords</a:t>
            </a:r>
            <a:endParaRPr lang="de-DE" dirty="0"/>
          </a:p>
          <a:p>
            <a:pPr marL="171450" indent="-171450">
              <a:buFontTx/>
              <a:buChar char="-"/>
            </a:pPr>
            <a:r>
              <a:rPr lang="de-DE" dirty="0"/>
              <a:t>But 32 </a:t>
            </a:r>
            <a:r>
              <a:rPr lang="de-DE" dirty="0" err="1"/>
              <a:t>of</a:t>
            </a:r>
            <a:r>
              <a:rPr lang="de-DE" dirty="0"/>
              <a:t> </a:t>
            </a:r>
            <a:r>
              <a:rPr lang="de-DE" dirty="0" err="1"/>
              <a:t>these</a:t>
            </a:r>
            <a:r>
              <a:rPr lang="de-DE" dirty="0"/>
              <a:t> </a:t>
            </a:r>
            <a:r>
              <a:rPr lang="de-DE" dirty="0" err="1"/>
              <a:t>have</a:t>
            </a:r>
            <a:r>
              <a:rPr lang="de-DE" dirty="0"/>
              <a:t> </a:t>
            </a:r>
            <a:r>
              <a:rPr lang="de-DE" dirty="0" err="1"/>
              <a:t>any</a:t>
            </a:r>
            <a:r>
              <a:rPr lang="de-DE" dirty="0"/>
              <a:t> </a:t>
            </a:r>
            <a:r>
              <a:rPr lang="de-DE" dirty="0" err="1"/>
              <a:t>of</a:t>
            </a:r>
            <a:r>
              <a:rPr lang="de-DE" dirty="0"/>
              <a:t> </a:t>
            </a:r>
            <a:r>
              <a:rPr lang="de-DE" dirty="0" err="1"/>
              <a:t>the</a:t>
            </a:r>
            <a:r>
              <a:rPr lang="de-DE" dirty="0"/>
              <a:t> </a:t>
            </a:r>
            <a:r>
              <a:rPr lang="de-DE" dirty="0" err="1"/>
              <a:t>words</a:t>
            </a:r>
            <a:r>
              <a:rPr lang="de-DE" dirty="0"/>
              <a:t> </a:t>
            </a:r>
            <a:r>
              <a:rPr lang="de-DE" dirty="0" err="1"/>
              <a:t>depicted</a:t>
            </a:r>
            <a:r>
              <a:rPr lang="de-DE" dirty="0"/>
              <a:t> </a:t>
            </a:r>
            <a:r>
              <a:rPr lang="de-DE" dirty="0" err="1"/>
              <a:t>here</a:t>
            </a:r>
            <a:r>
              <a:rPr lang="de-DE" dirty="0"/>
              <a:t> </a:t>
            </a:r>
            <a:r>
              <a:rPr lang="de-DE" dirty="0" err="1"/>
              <a:t>as</a:t>
            </a:r>
            <a:r>
              <a:rPr lang="de-DE" dirty="0"/>
              <a:t> </a:t>
            </a:r>
            <a:r>
              <a:rPr lang="de-DE" dirty="0" err="1"/>
              <a:t>keywords</a:t>
            </a:r>
            <a:r>
              <a:rPr lang="de-DE" dirty="0"/>
              <a:t> (plus „</a:t>
            </a:r>
            <a:r>
              <a:rPr lang="de-DE" dirty="0" err="1"/>
              <a:t>naturalness</a:t>
            </a:r>
            <a:r>
              <a:rPr lang="de-DE" dirty="0"/>
              <a:t>“, </a:t>
            </a:r>
            <a:r>
              <a:rPr lang="de-DE" dirty="0" err="1"/>
              <a:t>of</a:t>
            </a:r>
            <a:r>
              <a:rPr lang="de-DE" dirty="0"/>
              <a:t> </a:t>
            </a:r>
            <a:r>
              <a:rPr lang="de-DE" dirty="0" err="1"/>
              <a:t>course</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455149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a:t>
            </a:r>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21</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18" Type="http://schemas.openxmlformats.org/officeDocument/2006/relationships/audio" Target="../media/media9.wav"/><Relationship Id="rId3" Type="http://schemas.microsoft.com/office/2007/relationships/media" Target="../media/media2.mp3"/><Relationship Id="rId21" Type="http://schemas.microsoft.com/office/2007/relationships/media" Target="../media/media11.wav"/><Relationship Id="rId7" Type="http://schemas.microsoft.com/office/2007/relationships/media" Target="../media/media4.wav"/><Relationship Id="rId12" Type="http://schemas.openxmlformats.org/officeDocument/2006/relationships/audio" Target="../media/media6.wav"/><Relationship Id="rId17" Type="http://schemas.microsoft.com/office/2007/relationships/media" Target="../media/media9.wav"/><Relationship Id="rId25" Type="http://schemas.openxmlformats.org/officeDocument/2006/relationships/image" Target="../media/image4.png"/><Relationship Id="rId2" Type="http://schemas.openxmlformats.org/officeDocument/2006/relationships/audio" Target="../media/media1.wav"/><Relationship Id="rId16" Type="http://schemas.openxmlformats.org/officeDocument/2006/relationships/audio" Target="../media/media8.wav"/><Relationship Id="rId20" Type="http://schemas.openxmlformats.org/officeDocument/2006/relationships/audio" Target="../media/media10.wav"/><Relationship Id="rId1" Type="http://schemas.microsoft.com/office/2007/relationships/media" Target="../media/media1.wav"/><Relationship Id="rId6" Type="http://schemas.openxmlformats.org/officeDocument/2006/relationships/audio" Target="../media/media3.mp3"/><Relationship Id="rId11" Type="http://schemas.microsoft.com/office/2007/relationships/media" Target="../media/media6.wav"/><Relationship Id="rId24" Type="http://schemas.openxmlformats.org/officeDocument/2006/relationships/notesSlide" Target="../notesSlides/notesSlide2.xml"/><Relationship Id="rId5" Type="http://schemas.microsoft.com/office/2007/relationships/media" Target="../media/media3.mp3"/><Relationship Id="rId15" Type="http://schemas.microsoft.com/office/2007/relationships/media" Target="../media/media8.wav"/><Relationship Id="rId23" Type="http://schemas.openxmlformats.org/officeDocument/2006/relationships/slideLayout" Target="../slideLayouts/slideLayout1.xml"/><Relationship Id="rId10" Type="http://schemas.openxmlformats.org/officeDocument/2006/relationships/audio" Target="../media/media5.wav"/><Relationship Id="rId19" Type="http://schemas.microsoft.com/office/2007/relationships/media" Target="../media/media10.wav"/><Relationship Id="rId4" Type="http://schemas.openxmlformats.org/officeDocument/2006/relationships/audio" Target="../media/media2.mp3"/><Relationship Id="rId9" Type="http://schemas.microsoft.com/office/2007/relationships/media" Target="../media/media5.wav"/><Relationship Id="rId14" Type="http://schemas.openxmlformats.org/officeDocument/2006/relationships/audio" Target="../media/media7.wav"/><Relationship Id="rId22" Type="http://schemas.openxmlformats.org/officeDocument/2006/relationships/audio" Target="../media/media11.wav"/></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The dimension of naturalness in human voice perception</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University of Oslo, 21.07.2024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2" name="Textplatzhalter 1"/>
          <p:cNvSpPr>
            <a:spLocks noGrp="1"/>
          </p:cNvSpPr>
          <p:nvPr>
            <p:ph type="body" sz="quarter" idx="11"/>
          </p:nvPr>
        </p:nvSpPr>
        <p:spPr/>
        <p:txBody>
          <a:bodyPr>
            <a:normAutofit/>
          </a:bodyPr>
          <a:lstStyle/>
          <a:p>
            <a:r>
              <a:rPr lang="en-US" noProof="0" dirty="0"/>
              <a:t>Voice Naturalness</a:t>
            </a:r>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4778436"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0" y="3279025"/>
            <a:ext cx="4497072" cy="530915"/>
          </a:xfrm>
          <a:prstGeom prst="rect">
            <a:avLst/>
          </a:prstGeom>
          <a:noFill/>
        </p:spPr>
        <p:txBody>
          <a:bodyPr wrap="square" lIns="0" tIns="0" rIns="0" bIns="0" rtlCol="0">
            <a:noAutofit/>
          </a:bodyPr>
          <a:lstStyle/>
          <a:p>
            <a:r>
              <a:rPr lang="de-DE" sz="1600" dirty="0"/>
              <a:t>A </a:t>
            </a:r>
            <a:r>
              <a:rPr lang="de-DE" sz="1600" dirty="0" err="1"/>
              <a:t>concise</a:t>
            </a:r>
            <a:r>
              <a:rPr lang="de-DE" sz="1600" dirty="0"/>
              <a:t> </a:t>
            </a:r>
            <a:r>
              <a:rPr lang="de-DE" sz="1600" dirty="0" err="1"/>
              <a:t>conceptual</a:t>
            </a:r>
            <a:r>
              <a:rPr lang="de-DE" sz="1600" dirty="0"/>
              <a:t> </a:t>
            </a:r>
            <a:r>
              <a:rPr lang="de-DE" sz="1600" dirty="0" err="1"/>
              <a:t>framework</a:t>
            </a:r>
            <a:r>
              <a:rPr lang="de-DE" sz="1600" dirty="0"/>
              <a:t> </a:t>
            </a:r>
            <a:r>
              <a:rPr lang="de-DE" sz="1600" dirty="0" err="1"/>
              <a:t>for</a:t>
            </a:r>
            <a:r>
              <a:rPr lang="de-DE" sz="1600" dirty="0"/>
              <a:t> </a:t>
            </a:r>
            <a:r>
              <a:rPr lang="de-DE" sz="1600" dirty="0" err="1"/>
              <a:t>voice</a:t>
            </a:r>
            <a:r>
              <a:rPr lang="de-DE" sz="1600" dirty="0"/>
              <a:t> </a:t>
            </a:r>
            <a:r>
              <a:rPr lang="de-DE" sz="1600" dirty="0" err="1"/>
              <a:t>naturalness</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425881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D6A2DF6-612F-3EC0-CD18-7E716919852B}"/>
              </a:ext>
            </a:extLst>
          </p:cNvPr>
          <p:cNvSpPr txBox="1"/>
          <p:nvPr/>
        </p:nvSpPr>
        <p:spPr>
          <a:xfrm>
            <a:off x="2834125" y="1755061"/>
            <a:ext cx="1189749" cy="261610"/>
          </a:xfrm>
          <a:prstGeom prst="rect">
            <a:avLst/>
          </a:prstGeom>
          <a:noFill/>
        </p:spPr>
        <p:txBody>
          <a:bodyPr wrap="none" rtlCol="0">
            <a:spAutoFit/>
          </a:bodyPr>
          <a:lstStyle/>
          <a:p>
            <a:r>
              <a:rPr lang="en-US" sz="1100" dirty="0"/>
              <a:t>Conceptualization</a:t>
            </a:r>
          </a:p>
        </p:txBody>
      </p:sp>
      <p:sp>
        <p:nvSpPr>
          <p:cNvPr id="8" name="Textfeld 7">
            <a:extLst>
              <a:ext uri="{FF2B5EF4-FFF2-40B4-BE49-F238E27FC236}">
                <a16:creationId xmlns:a16="http://schemas.microsoft.com/office/drawing/2014/main" id="{45A1619B-DED8-89D2-0579-587D93740A8E}"/>
              </a:ext>
            </a:extLst>
          </p:cNvPr>
          <p:cNvSpPr txBox="1"/>
          <p:nvPr/>
        </p:nvSpPr>
        <p:spPr>
          <a:xfrm>
            <a:off x="2834125" y="2796662"/>
            <a:ext cx="1189749" cy="769441"/>
          </a:xfrm>
          <a:prstGeom prst="rect">
            <a:avLst/>
          </a:prstGeom>
          <a:noFill/>
        </p:spPr>
        <p:txBody>
          <a:bodyPr wrap="square" rtlCol="0">
            <a:spAutoFit/>
          </a:bodyPr>
          <a:lstStyle/>
          <a:p>
            <a:pPr algn="ctr"/>
            <a:r>
              <a:rPr lang="en-US" sz="1100" dirty="0"/>
              <a:t>Example definitions for participants or readers</a:t>
            </a:r>
          </a:p>
        </p:txBody>
      </p:sp>
      <p:grpSp>
        <p:nvGrpSpPr>
          <p:cNvPr id="12" name="Gruppieren 11">
            <a:extLst>
              <a:ext uri="{FF2B5EF4-FFF2-40B4-BE49-F238E27FC236}">
                <a16:creationId xmlns:a16="http://schemas.microsoft.com/office/drawing/2014/main" id="{BB517A60-1A7B-16B3-C351-048C3BB1FC43}"/>
              </a:ext>
            </a:extLst>
          </p:cNvPr>
          <p:cNvGrpSpPr/>
          <p:nvPr/>
        </p:nvGrpSpPr>
        <p:grpSpPr>
          <a:xfrm flipH="1">
            <a:off x="3782102" y="636332"/>
            <a:ext cx="2752728" cy="2847532"/>
            <a:chOff x="362228" y="552215"/>
            <a:chExt cx="2752728" cy="2847532"/>
          </a:xfrm>
        </p:grpSpPr>
        <p:sp>
          <p:nvSpPr>
            <p:cNvPr id="7" name="Textfeld 6">
              <a:extLst>
                <a:ext uri="{FF2B5EF4-FFF2-40B4-BE49-F238E27FC236}">
                  <a16:creationId xmlns:a16="http://schemas.microsoft.com/office/drawing/2014/main" id="{954250F6-F15D-4DF2-BCFE-3323D94B07C3}"/>
                </a:ext>
              </a:extLst>
            </p:cNvPr>
            <p:cNvSpPr txBox="1"/>
            <p:nvPr/>
          </p:nvSpPr>
          <p:spPr>
            <a:xfrm>
              <a:off x="362228" y="552215"/>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(2) Human-likeness-based naturalness</a:t>
              </a:r>
            </a:p>
          </p:txBody>
        </p:sp>
        <p:sp>
          <p:nvSpPr>
            <p:cNvPr id="3" name="Textfeld 2">
              <a:extLst>
                <a:ext uri="{FF2B5EF4-FFF2-40B4-BE49-F238E27FC236}">
                  <a16:creationId xmlns:a16="http://schemas.microsoft.com/office/drawing/2014/main" id="{0B9F0876-B6E5-149C-8BE0-2350E40B259B}"/>
                </a:ext>
              </a:extLst>
            </p:cNvPr>
            <p:cNvSpPr txBox="1"/>
            <p:nvPr/>
          </p:nvSpPr>
          <p:spPr>
            <a:xfrm>
              <a:off x="906960"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Human-likeness i.e. resemblance to human voice</a:t>
              </a:r>
            </a:p>
          </p:txBody>
        </p:sp>
        <p:sp>
          <p:nvSpPr>
            <p:cNvPr id="9" name="Textfeld 8">
              <a:extLst>
                <a:ext uri="{FF2B5EF4-FFF2-40B4-BE49-F238E27FC236}">
                  <a16:creationId xmlns:a16="http://schemas.microsoft.com/office/drawing/2014/main" id="{A22EF44A-87A6-D74B-87C0-5B2DCEB5D7F1}"/>
                </a:ext>
              </a:extLst>
            </p:cNvPr>
            <p:cNvSpPr txBox="1"/>
            <p:nvPr/>
          </p:nvSpPr>
          <p:spPr>
            <a:xfrm>
              <a:off x="896073" y="2753416"/>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human-like does the voice sound </a:t>
              </a:r>
            </a:p>
            <a:p>
              <a:pPr algn="ctr"/>
              <a:r>
                <a:rPr lang="en-US" sz="1200" dirty="0"/>
                <a:t>to you?” </a:t>
              </a:r>
            </a:p>
          </p:txBody>
        </p:sp>
      </p:grpSp>
      <p:grpSp>
        <p:nvGrpSpPr>
          <p:cNvPr id="13" name="Gruppieren 12">
            <a:extLst>
              <a:ext uri="{FF2B5EF4-FFF2-40B4-BE49-F238E27FC236}">
                <a16:creationId xmlns:a16="http://schemas.microsoft.com/office/drawing/2014/main" id="{A05F846C-981A-D31D-8334-1849DE14E01F}"/>
              </a:ext>
            </a:extLst>
          </p:cNvPr>
          <p:cNvGrpSpPr/>
          <p:nvPr/>
        </p:nvGrpSpPr>
        <p:grpSpPr>
          <a:xfrm flipH="1">
            <a:off x="340096" y="628414"/>
            <a:ext cx="2752728" cy="2855450"/>
            <a:chOff x="3700771" y="552214"/>
            <a:chExt cx="2752728" cy="2855450"/>
          </a:xfrm>
        </p:grpSpPr>
        <p:sp>
          <p:nvSpPr>
            <p:cNvPr id="10" name="Textfeld 9">
              <a:extLst>
                <a:ext uri="{FF2B5EF4-FFF2-40B4-BE49-F238E27FC236}">
                  <a16:creationId xmlns:a16="http://schemas.microsoft.com/office/drawing/2014/main" id="{8735816A-33A9-456E-B8D3-87AFE82D8441}"/>
                </a:ext>
              </a:extLst>
            </p:cNvPr>
            <p:cNvSpPr txBox="1"/>
            <p:nvPr/>
          </p:nvSpPr>
          <p:spPr>
            <a:xfrm>
              <a:off x="3700771" y="552214"/>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(1) Deviation-based naturalness</a:t>
              </a:r>
            </a:p>
          </p:txBody>
        </p:sp>
        <p:sp>
          <p:nvSpPr>
            <p:cNvPr id="4" name="Textfeld 3">
              <a:extLst>
                <a:ext uri="{FF2B5EF4-FFF2-40B4-BE49-F238E27FC236}">
                  <a16:creationId xmlns:a16="http://schemas.microsoft.com/office/drawing/2014/main" id="{67C716C2-849C-641F-9596-F58260A7BAA1}"/>
                </a:ext>
              </a:extLst>
            </p:cNvPr>
            <p:cNvSpPr txBox="1"/>
            <p:nvPr/>
          </p:nvSpPr>
          <p:spPr>
            <a:xfrm>
              <a:off x="4287777"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Deviation from a reference  that represents maximum naturalness </a:t>
              </a:r>
            </a:p>
          </p:txBody>
        </p:sp>
        <p:sp>
          <p:nvSpPr>
            <p:cNvPr id="11" name="Textfeld 10">
              <a:extLst>
                <a:ext uri="{FF2B5EF4-FFF2-40B4-BE49-F238E27FC236}">
                  <a16:creationId xmlns:a16="http://schemas.microsoft.com/office/drawing/2014/main" id="{472728A5-2A78-9D78-029F-FAC3B15B56D2}"/>
                </a:ext>
              </a:extLst>
            </p:cNvPr>
            <p:cNvSpPr txBox="1"/>
            <p:nvPr/>
          </p:nvSpPr>
          <p:spPr>
            <a:xfrm>
              <a:off x="4287777" y="2761333"/>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“Does this voice sound distorted?”/ “</a:t>
              </a:r>
              <a:r>
                <a:rPr lang="en-US" sz="1200" dirty="0">
                  <a:latin typeface="Calibri" panose="020F0502020204030204" pitchFamily="34" charset="0"/>
                  <a:ea typeface="Calibri" panose="020F0502020204030204" pitchFamily="34" charset="0"/>
                  <a:cs typeface="Times New Roman" panose="02020603050405020304" pitchFamily="18" charset="0"/>
                </a:rPr>
                <a:t>Does this voice sound natural?</a:t>
              </a:r>
              <a:r>
                <a:rPr lang="en-US" sz="1200" dirty="0"/>
                <a:t>”</a:t>
              </a:r>
            </a:p>
          </p:txBody>
        </p:sp>
      </p:grpSp>
      <p:sp>
        <p:nvSpPr>
          <p:cNvPr id="14" name="Textfeld 13">
            <a:extLst>
              <a:ext uri="{FF2B5EF4-FFF2-40B4-BE49-F238E27FC236}">
                <a16:creationId xmlns:a16="http://schemas.microsoft.com/office/drawing/2014/main" id="{4C29438C-2FCA-1B67-9406-3482F8787252}"/>
              </a:ext>
            </a:extLst>
          </p:cNvPr>
          <p:cNvSpPr txBox="1"/>
          <p:nvPr/>
        </p:nvSpPr>
        <p:spPr>
          <a:xfrm>
            <a:off x="340096" y="3944901"/>
            <a:ext cx="6074992" cy="506308"/>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27 employed a deviation-based conceptualization, 35 used human-likeness, and 10 used a combination of both</a:t>
            </a:r>
          </a:p>
        </p:txBody>
      </p:sp>
    </p:spTree>
    <p:extLst>
      <p:ext uri="{BB962C8B-B14F-4D97-AF65-F5344CB8AC3E}">
        <p14:creationId xmlns:p14="http://schemas.microsoft.com/office/powerpoint/2010/main" val="13969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820672" cy="530915"/>
          </a:xfrm>
          <a:prstGeom prst="rect">
            <a:avLst/>
          </a:prstGeom>
          <a:noFill/>
        </p:spPr>
        <p:txBody>
          <a:bodyPr wrap="square" lIns="0" tIns="0" rIns="0" bIns="0" rtlCol="0">
            <a:noAutofit/>
          </a:bodyPr>
          <a:lstStyle/>
          <a:p>
            <a:r>
              <a:rPr lang="en-US" sz="1600" dirty="0"/>
              <a:t>Heterogeneous</a:t>
            </a:r>
            <a:r>
              <a:rPr lang="de-DE" sz="1600" dirty="0"/>
              <a:t> </a:t>
            </a:r>
            <a:r>
              <a:rPr lang="de-DE" sz="1600" dirty="0" err="1"/>
              <a:t>operationalization</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225240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6" y="398809"/>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Challenges with operationalization</a:t>
            </a:r>
          </a:p>
        </p:txBody>
      </p:sp>
      <p:sp>
        <p:nvSpPr>
          <p:cNvPr id="3" name="Textfeld 2">
            <a:extLst>
              <a:ext uri="{FF2B5EF4-FFF2-40B4-BE49-F238E27FC236}">
                <a16:creationId xmlns:a16="http://schemas.microsoft.com/office/drawing/2014/main" id="{FDE6DFAF-16A9-95E6-D6F1-E75AC6B992C6}"/>
              </a:ext>
            </a:extLst>
          </p:cNvPr>
          <p:cNvSpPr txBox="1"/>
          <p:nvPr/>
        </p:nvSpPr>
        <p:spPr>
          <a:xfrm>
            <a:off x="2597368"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Reliability of measurements</a:t>
            </a:r>
          </a:p>
          <a:p>
            <a:pPr algn="ctr"/>
            <a:endParaRPr lang="en-US" sz="1200" dirty="0"/>
          </a:p>
        </p:txBody>
      </p:sp>
      <p:sp>
        <p:nvSpPr>
          <p:cNvPr id="4" name="Textfeld 3">
            <a:extLst>
              <a:ext uri="{FF2B5EF4-FFF2-40B4-BE49-F238E27FC236}">
                <a16:creationId xmlns:a16="http://schemas.microsoft.com/office/drawing/2014/main" id="{617A840D-09A1-03A7-1281-65FD716CE6BB}"/>
              </a:ext>
            </a:extLst>
          </p:cNvPr>
          <p:cNvSpPr txBox="1"/>
          <p:nvPr/>
        </p:nvSpPr>
        <p:spPr>
          <a:xfrm>
            <a:off x="4507747"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a:t>
            </a:r>
          </a:p>
          <a:p>
            <a:pPr algn="ctr"/>
            <a:r>
              <a:rPr lang="en-US" sz="1200" dirty="0"/>
              <a:t>appropriate scale</a:t>
            </a:r>
          </a:p>
          <a:p>
            <a:pPr algn="ctr"/>
            <a:endParaRPr lang="en-US" sz="1200" dirty="0"/>
          </a:p>
        </p:txBody>
      </p:sp>
      <p:sp>
        <p:nvSpPr>
          <p:cNvPr id="5" name="Textfeld 4">
            <a:extLst>
              <a:ext uri="{FF2B5EF4-FFF2-40B4-BE49-F238E27FC236}">
                <a16:creationId xmlns:a16="http://schemas.microsoft.com/office/drawing/2014/main" id="{5C2D32DE-6091-372B-E1EA-7E123291D977}"/>
              </a:ext>
            </a:extLst>
          </p:cNvPr>
          <p:cNvSpPr txBox="1"/>
          <p:nvPr/>
        </p:nvSpPr>
        <p:spPr>
          <a:xfrm>
            <a:off x="686991" y="1327656"/>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naturalness is explained to the listener (what they should attend to)</a:t>
            </a:r>
          </a:p>
        </p:txBody>
      </p:sp>
      <p:sp>
        <p:nvSpPr>
          <p:cNvPr id="7" name="Textfeld 6">
            <a:extLst>
              <a:ext uri="{FF2B5EF4-FFF2-40B4-BE49-F238E27FC236}">
                <a16:creationId xmlns:a16="http://schemas.microsoft.com/office/drawing/2014/main" id="{2A55AE3B-3FF6-73EA-0FD2-5B41A6A79BD7}"/>
              </a:ext>
            </a:extLst>
          </p:cNvPr>
          <p:cNvSpPr txBox="1"/>
          <p:nvPr/>
        </p:nvSpPr>
        <p:spPr>
          <a:xfrm>
            <a:off x="686990" y="245898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precise properties of the voice material</a:t>
            </a:r>
          </a:p>
          <a:p>
            <a:pPr algn="ctr"/>
            <a:endParaRPr lang="en-US" sz="1200" dirty="0"/>
          </a:p>
        </p:txBody>
      </p:sp>
      <p:sp>
        <p:nvSpPr>
          <p:cNvPr id="10" name="Textfeld 9">
            <a:extLst>
              <a:ext uri="{FF2B5EF4-FFF2-40B4-BE49-F238E27FC236}">
                <a16:creationId xmlns:a16="http://schemas.microsoft.com/office/drawing/2014/main" id="{8445D927-9A1D-5C05-D5EC-B517A48D6A12}"/>
              </a:ext>
            </a:extLst>
          </p:cNvPr>
          <p:cNvSpPr txBox="1"/>
          <p:nvPr/>
        </p:nvSpPr>
        <p:spPr>
          <a:xfrm>
            <a:off x="2597368" y="245711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Potential </a:t>
            </a:r>
          </a:p>
          <a:p>
            <a:pPr algn="ctr"/>
            <a:r>
              <a:rPr lang="en-US" sz="1200" dirty="0"/>
              <a:t>confounds</a:t>
            </a:r>
          </a:p>
          <a:p>
            <a:pPr algn="ctr"/>
            <a:endParaRPr lang="en-US" sz="1200" dirty="0"/>
          </a:p>
        </p:txBody>
      </p:sp>
      <p:sp>
        <p:nvSpPr>
          <p:cNvPr id="11" name="Textfeld 10">
            <a:extLst>
              <a:ext uri="{FF2B5EF4-FFF2-40B4-BE49-F238E27FC236}">
                <a16:creationId xmlns:a16="http://schemas.microsoft.com/office/drawing/2014/main" id="{22B1AAED-9997-6E69-B0CB-076ABFDCCCAF}"/>
              </a:ext>
            </a:extLst>
          </p:cNvPr>
          <p:cNvSpPr txBox="1"/>
          <p:nvPr/>
        </p:nvSpPr>
        <p:spPr>
          <a:xfrm>
            <a:off x="4507747" y="245524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Insufficient report of empirical details</a:t>
            </a:r>
          </a:p>
          <a:p>
            <a:pPr algn="ctr"/>
            <a:endParaRPr lang="en-US" sz="1200" dirty="0"/>
          </a:p>
        </p:txBody>
      </p:sp>
    </p:spTree>
    <p:extLst>
      <p:ext uri="{BB962C8B-B14F-4D97-AF65-F5344CB8AC3E}">
        <p14:creationId xmlns:p14="http://schemas.microsoft.com/office/powerpoint/2010/main" val="171734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Lack of exchange between different research domains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526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Naturalness  - a rag rug rather than a research field</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725288"/>
            <a:ext cx="5222760" cy="3692924"/>
          </a:xfrm>
          <a:prstGeom prst="rect">
            <a:avLst/>
          </a:prstGeom>
        </p:spPr>
      </p:pic>
    </p:spTree>
    <p:extLst>
      <p:ext uri="{BB962C8B-B14F-4D97-AF65-F5344CB8AC3E}">
        <p14:creationId xmlns:p14="http://schemas.microsoft.com/office/powerpoint/2010/main" val="41416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Insufficient anchoring in voice perception theory</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34801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99B13-347D-08EB-6CF1-ABD628BD41B5}"/>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A3BDAED6-C640-B3E7-F727-8886A7BF8CB4}"/>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71E7A699-6F2F-2C93-B60A-1DBA1728BA41}"/>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996740D7-C38F-D083-7CAB-2BFCD1CC14D7}"/>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Understanding voice perception</a:t>
            </a:r>
          </a:p>
        </p:txBody>
      </p:sp>
      <p:sp>
        <p:nvSpPr>
          <p:cNvPr id="10" name="Textfeld 9">
            <a:extLst>
              <a:ext uri="{FF2B5EF4-FFF2-40B4-BE49-F238E27FC236}">
                <a16:creationId xmlns:a16="http://schemas.microsoft.com/office/drawing/2014/main" id="{77CEF720-2F7A-FBD5-A1EA-AB491EFD1C67}"/>
              </a:ext>
            </a:extLst>
          </p:cNvPr>
          <p:cNvSpPr txBox="1"/>
          <p:nvPr/>
        </p:nvSpPr>
        <p:spPr>
          <a:xfrm>
            <a:off x="4857488" y="4111563"/>
            <a:ext cx="1217000" cy="276999"/>
          </a:xfrm>
          <a:prstGeom prst="rect">
            <a:avLst/>
          </a:prstGeom>
          <a:noFill/>
        </p:spPr>
        <p:txBody>
          <a:bodyPr wrap="none" rtlCol="0">
            <a:spAutoFit/>
          </a:bodyPr>
          <a:lstStyle/>
          <a:p>
            <a:r>
              <a:rPr lang="en-US" sz="1200" dirty="0"/>
              <a:t>Belin et al (2011)</a:t>
            </a:r>
          </a:p>
        </p:txBody>
      </p:sp>
      <p:pic>
        <p:nvPicPr>
          <p:cNvPr id="4" name="Grafik 3">
            <a:extLst>
              <a:ext uri="{FF2B5EF4-FFF2-40B4-BE49-F238E27FC236}">
                <a16:creationId xmlns:a16="http://schemas.microsoft.com/office/drawing/2014/main" id="{40CC9338-0422-7F04-214F-562EDC54905E}"/>
              </a:ext>
            </a:extLst>
          </p:cNvPr>
          <p:cNvPicPr>
            <a:picLocks noChangeAspect="1"/>
          </p:cNvPicPr>
          <p:nvPr/>
        </p:nvPicPr>
        <p:blipFill>
          <a:blip r:embed="rId3"/>
          <a:stretch>
            <a:fillRect/>
          </a:stretch>
        </p:blipFill>
        <p:spPr>
          <a:xfrm>
            <a:off x="756517" y="963373"/>
            <a:ext cx="5344966" cy="3093982"/>
          </a:xfrm>
          <a:prstGeom prst="rect">
            <a:avLst/>
          </a:prstGeom>
        </p:spPr>
      </p:pic>
    </p:spTree>
    <p:extLst>
      <p:ext uri="{BB962C8B-B14F-4D97-AF65-F5344CB8AC3E}">
        <p14:creationId xmlns:p14="http://schemas.microsoft.com/office/powerpoint/2010/main" val="323776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5" name="Textfeld 4">
            <a:extLst>
              <a:ext uri="{FF2B5EF4-FFF2-40B4-BE49-F238E27FC236}">
                <a16:creationId xmlns:a16="http://schemas.microsoft.com/office/drawing/2014/main" id="{FBBCCB91-C694-E1DB-D69E-1ACFBCB66AAC}"/>
              </a:ext>
            </a:extLst>
          </p:cNvPr>
          <p:cNvSpPr txBox="1"/>
          <p:nvPr/>
        </p:nvSpPr>
        <p:spPr>
          <a:xfrm>
            <a:off x="3034862" y="2780382"/>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sp>
        <p:nvSpPr>
          <p:cNvPr id="7" name="Textfeld 6">
            <a:extLst>
              <a:ext uri="{FF2B5EF4-FFF2-40B4-BE49-F238E27FC236}">
                <a16:creationId xmlns:a16="http://schemas.microsoft.com/office/drawing/2014/main" id="{2B29EC58-CF60-4485-B05A-CF94C5313637}"/>
              </a:ext>
            </a:extLst>
          </p:cNvPr>
          <p:cNvSpPr txBox="1"/>
          <p:nvPr/>
        </p:nvSpPr>
        <p:spPr>
          <a:xfrm>
            <a:off x="5490318" y="4270997"/>
            <a:ext cx="1420582"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a:t>
            </a:r>
          </a:p>
        </p:txBody>
      </p:sp>
    </p:spTree>
    <p:extLst>
      <p:ext uri="{BB962C8B-B14F-4D97-AF65-F5344CB8AC3E}">
        <p14:creationId xmlns:p14="http://schemas.microsoft.com/office/powerpoint/2010/main" val="25047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Understanding Voice Naturalness – an ongoing mission</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0184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4" name="Martin2015-Melone-all">
            <a:hlinkClick r:id="" action="ppaction://media"/>
            <a:extLst>
              <a:ext uri="{FF2B5EF4-FFF2-40B4-BE49-F238E27FC236}">
                <a16:creationId xmlns:a16="http://schemas.microsoft.com/office/drawing/2014/main" id="{A56887E2-8FBC-6E47-EBCF-D8C9C27D63F3}"/>
              </a:ext>
            </a:extLst>
          </p:cNvPr>
          <p:cNvPicPr>
            <a:picLocks noChangeAspect="1"/>
          </p:cNvPicPr>
          <p:nvPr>
            <a:audioFile r:link="rId2"/>
            <p:extLst>
              <p:ext uri="{DAA4B4D4-6D71-4841-9C94-3DE7FCFB9230}">
                <p14:media xmlns:p14="http://schemas.microsoft.com/office/powerpoint/2010/main" r:embed="rId1"/>
              </p:ext>
            </p:extLst>
          </p:nvPr>
        </p:nvPicPr>
        <p:blipFill>
          <a:blip r:embed="rId25"/>
          <a:stretch>
            <a:fillRect/>
          </a:stretch>
        </p:blipFill>
        <p:spPr>
          <a:xfrm>
            <a:off x="5389559" y="1130955"/>
            <a:ext cx="609600" cy="609600"/>
          </a:xfrm>
          <a:prstGeom prst="rect">
            <a:avLst/>
          </a:prstGeom>
        </p:spPr>
      </p:pic>
      <p:pic>
        <p:nvPicPr>
          <p:cNvPr id="5" name="A3-animaltrivia">
            <a:hlinkClick r:id="" action="ppaction://media"/>
            <a:extLst>
              <a:ext uri="{FF2B5EF4-FFF2-40B4-BE49-F238E27FC236}">
                <a16:creationId xmlns:a16="http://schemas.microsoft.com/office/drawing/2014/main" id="{A563E9C3-F7BE-CDF1-8E3C-51F42BA7F9D9}"/>
              </a:ext>
            </a:extLst>
          </p:cNvPr>
          <p:cNvPicPr>
            <a:picLocks noChangeAspect="1"/>
          </p:cNvPicPr>
          <p:nvPr>
            <a:audioFile r:link="rId4"/>
            <p:extLst>
              <p:ext uri="{DAA4B4D4-6D71-4841-9C94-3DE7FCFB9230}">
                <p14:media xmlns:p14="http://schemas.microsoft.com/office/powerpoint/2010/main" r:embed="rId3"/>
              </p:ext>
            </p:extLst>
          </p:nvPr>
        </p:nvPicPr>
        <p:blipFill>
          <a:blip r:embed="rId25"/>
          <a:stretch>
            <a:fillRect/>
          </a:stretch>
        </p:blipFill>
        <p:spPr>
          <a:xfrm>
            <a:off x="803768" y="1061707"/>
            <a:ext cx="609600" cy="609600"/>
          </a:xfrm>
          <a:prstGeom prst="rect">
            <a:avLst/>
          </a:prstGeom>
        </p:spPr>
      </p:pic>
      <p:pic>
        <p:nvPicPr>
          <p:cNvPr id="9" name="E3-animaltrivia">
            <a:hlinkClick r:id="" action="ppaction://media"/>
            <a:extLst>
              <a:ext uri="{FF2B5EF4-FFF2-40B4-BE49-F238E27FC236}">
                <a16:creationId xmlns:a16="http://schemas.microsoft.com/office/drawing/2014/main" id="{BE3C9DED-B96A-5D48-D702-567B34E83585}"/>
              </a:ext>
            </a:extLst>
          </p:cNvPr>
          <p:cNvPicPr>
            <a:picLocks noChangeAspect="1"/>
          </p:cNvPicPr>
          <p:nvPr>
            <a:audioFile r:link="rId6"/>
            <p:extLst>
              <p:ext uri="{DAA4B4D4-6D71-4841-9C94-3DE7FCFB9230}">
                <p14:media xmlns:p14="http://schemas.microsoft.com/office/powerpoint/2010/main" r:embed="rId5"/>
              </p:ext>
            </p:extLst>
          </p:nvPr>
        </p:nvPicPr>
        <p:blipFill>
          <a:blip r:embed="rId25"/>
          <a:stretch>
            <a:fillRect/>
          </a:stretch>
        </p:blipFill>
        <p:spPr>
          <a:xfrm>
            <a:off x="1560115" y="1060120"/>
            <a:ext cx="609600" cy="609600"/>
          </a:xfrm>
          <a:prstGeom prst="rect">
            <a:avLst/>
          </a:prstGeom>
        </p:spPr>
      </p:pic>
      <p:pic>
        <p:nvPicPr>
          <p:cNvPr id="10" name="TTS1_Anger">
            <a:hlinkClick r:id="" action="ppaction://media"/>
            <a:extLst>
              <a:ext uri="{FF2B5EF4-FFF2-40B4-BE49-F238E27FC236}">
                <a16:creationId xmlns:a16="http://schemas.microsoft.com/office/drawing/2014/main" id="{14AB817E-3701-C68B-41F4-5E1082848317}"/>
              </a:ext>
            </a:extLst>
          </p:cNvPr>
          <p:cNvPicPr>
            <a:picLocks noChangeAspect="1"/>
          </p:cNvPicPr>
          <p:nvPr>
            <a:audioFile r:link="rId8"/>
            <p:extLst>
              <p:ext uri="{DAA4B4D4-6D71-4841-9C94-3DE7FCFB9230}">
                <p14:media xmlns:p14="http://schemas.microsoft.com/office/powerpoint/2010/main" r:embed="rId7"/>
              </p:ext>
            </p:extLst>
          </p:nvPr>
        </p:nvPicPr>
        <p:blipFill>
          <a:blip r:embed="rId25"/>
          <a:stretch>
            <a:fillRect/>
          </a:stretch>
        </p:blipFill>
        <p:spPr>
          <a:xfrm>
            <a:off x="3782520" y="3691869"/>
            <a:ext cx="609600" cy="609600"/>
          </a:xfrm>
          <a:prstGeom prst="rect">
            <a:avLst/>
          </a:prstGeom>
        </p:spPr>
      </p:pic>
      <p:pic>
        <p:nvPicPr>
          <p:cNvPr id="11" name="TTS2_Anger">
            <a:hlinkClick r:id="" action="ppaction://media"/>
            <a:extLst>
              <a:ext uri="{FF2B5EF4-FFF2-40B4-BE49-F238E27FC236}">
                <a16:creationId xmlns:a16="http://schemas.microsoft.com/office/drawing/2014/main" id="{ED2DDC23-9246-D342-6455-2C4E6A092689}"/>
              </a:ext>
            </a:extLst>
          </p:cNvPr>
          <p:cNvPicPr>
            <a:picLocks noChangeAspect="1"/>
          </p:cNvPicPr>
          <p:nvPr>
            <a:audioFile r:link="rId10"/>
            <p:extLst>
              <p:ext uri="{DAA4B4D4-6D71-4841-9C94-3DE7FCFB9230}">
                <p14:media xmlns:p14="http://schemas.microsoft.com/office/powerpoint/2010/main" r:embed="rId9"/>
              </p:ext>
            </p:extLst>
          </p:nvPr>
        </p:nvPicPr>
        <p:blipFill>
          <a:blip r:embed="rId25"/>
          <a:stretch>
            <a:fillRect/>
          </a:stretch>
        </p:blipFill>
        <p:spPr>
          <a:xfrm>
            <a:off x="4482436" y="3691869"/>
            <a:ext cx="609600" cy="609600"/>
          </a:xfrm>
          <a:prstGeom prst="rect">
            <a:avLst/>
          </a:prstGeom>
        </p:spPr>
      </p:pic>
      <p:pic>
        <p:nvPicPr>
          <p:cNvPr id="12" name="Actor2_Regular_Anger">
            <a:hlinkClick r:id="" action="ppaction://media"/>
            <a:extLst>
              <a:ext uri="{FF2B5EF4-FFF2-40B4-BE49-F238E27FC236}">
                <a16:creationId xmlns:a16="http://schemas.microsoft.com/office/drawing/2014/main" id="{200042D6-8088-B601-4413-05B1CAC309AD}"/>
              </a:ext>
            </a:extLst>
          </p:cNvPr>
          <p:cNvPicPr>
            <a:picLocks noChangeAspect="1"/>
          </p:cNvPicPr>
          <p:nvPr>
            <a:audioFile r:link="rId12"/>
            <p:extLst>
              <p:ext uri="{DAA4B4D4-6D71-4841-9C94-3DE7FCFB9230}">
                <p14:media xmlns:p14="http://schemas.microsoft.com/office/powerpoint/2010/main" r:embed="rId11"/>
              </p:ext>
            </p:extLst>
          </p:nvPr>
        </p:nvPicPr>
        <p:blipFill>
          <a:blip r:embed="rId25"/>
          <a:stretch>
            <a:fillRect/>
          </a:stretch>
        </p:blipFill>
        <p:spPr>
          <a:xfrm>
            <a:off x="1574690" y="3691869"/>
            <a:ext cx="609600" cy="609600"/>
          </a:xfrm>
          <a:prstGeom prst="rect">
            <a:avLst/>
          </a:prstGeom>
        </p:spPr>
      </p:pic>
      <p:pic>
        <p:nvPicPr>
          <p:cNvPr id="13" name="Actor2_Pleo_Anger">
            <a:hlinkClick r:id="" action="ppaction://media"/>
            <a:extLst>
              <a:ext uri="{FF2B5EF4-FFF2-40B4-BE49-F238E27FC236}">
                <a16:creationId xmlns:a16="http://schemas.microsoft.com/office/drawing/2014/main" id="{7F0D52C6-4ECB-0285-D9D5-B49CF7C7A553}"/>
              </a:ext>
            </a:extLst>
          </p:cNvPr>
          <p:cNvPicPr>
            <a:picLocks noChangeAspect="1"/>
          </p:cNvPicPr>
          <p:nvPr>
            <a:audioFile r:link="rId14"/>
            <p:extLst>
              <p:ext uri="{DAA4B4D4-6D71-4841-9C94-3DE7FCFB9230}">
                <p14:media xmlns:p14="http://schemas.microsoft.com/office/powerpoint/2010/main" r:embed="rId13"/>
              </p:ext>
            </p:extLst>
          </p:nvPr>
        </p:nvPicPr>
        <p:blipFill>
          <a:blip r:embed="rId25"/>
          <a:stretch>
            <a:fillRect/>
          </a:stretch>
        </p:blipFill>
        <p:spPr>
          <a:xfrm>
            <a:off x="2373805" y="3691869"/>
            <a:ext cx="609600" cy="609600"/>
          </a:xfrm>
          <a:prstGeom prst="rect">
            <a:avLst/>
          </a:prstGeom>
        </p:spPr>
      </p:pic>
      <p:pic>
        <p:nvPicPr>
          <p:cNvPr id="14" name="Actor2_Nao_Anger">
            <a:hlinkClick r:id="" action="ppaction://media"/>
            <a:extLst>
              <a:ext uri="{FF2B5EF4-FFF2-40B4-BE49-F238E27FC236}">
                <a16:creationId xmlns:a16="http://schemas.microsoft.com/office/drawing/2014/main" id="{9CB503C9-0F20-6B7B-3D3C-4966BFDF8B8A}"/>
              </a:ext>
            </a:extLst>
          </p:cNvPr>
          <p:cNvPicPr>
            <a:picLocks noChangeAspect="1"/>
          </p:cNvPicPr>
          <p:nvPr>
            <a:audioFile r:link="rId16"/>
            <p:extLst>
              <p:ext uri="{DAA4B4D4-6D71-4841-9C94-3DE7FCFB9230}">
                <p14:media xmlns:p14="http://schemas.microsoft.com/office/powerpoint/2010/main" r:embed="rId15"/>
              </p:ext>
            </p:extLst>
          </p:nvPr>
        </p:nvPicPr>
        <p:blipFill>
          <a:blip r:embed="rId25"/>
          <a:stretch>
            <a:fillRect/>
          </a:stretch>
        </p:blipFill>
        <p:spPr>
          <a:xfrm>
            <a:off x="3082604" y="3691869"/>
            <a:ext cx="609600" cy="609600"/>
          </a:xfrm>
          <a:prstGeom prst="rect">
            <a:avLst/>
          </a:prstGeom>
        </p:spPr>
      </p:pic>
      <p:pic>
        <p:nvPicPr>
          <p:cNvPr id="15" name="Anger_F_B_L1_amenazado">
            <a:hlinkClick r:id="" action="ppaction://media"/>
            <a:extLst>
              <a:ext uri="{FF2B5EF4-FFF2-40B4-BE49-F238E27FC236}">
                <a16:creationId xmlns:a16="http://schemas.microsoft.com/office/drawing/2014/main" id="{6B9A5233-9328-485A-21B5-5E3F7D1554B5}"/>
              </a:ext>
            </a:extLst>
          </p:cNvPr>
          <p:cNvPicPr>
            <a:picLocks noChangeAspect="1"/>
          </p:cNvPicPr>
          <p:nvPr>
            <a:audioFile r:link="rId18"/>
            <p:extLst>
              <p:ext uri="{DAA4B4D4-6D71-4841-9C94-3DE7FCFB9230}">
                <p14:media xmlns:p14="http://schemas.microsoft.com/office/powerpoint/2010/main" r:embed="rId17"/>
              </p:ext>
            </p:extLst>
          </p:nvPr>
        </p:nvPicPr>
        <p:blipFill>
          <a:blip r:embed="rId25"/>
          <a:stretch>
            <a:fillRect/>
          </a:stretch>
        </p:blipFill>
        <p:spPr>
          <a:xfrm>
            <a:off x="3096700" y="2178050"/>
            <a:ext cx="609600" cy="609600"/>
          </a:xfrm>
          <a:prstGeom prst="rect">
            <a:avLst/>
          </a:prstGeom>
        </p:spPr>
      </p:pic>
      <p:pic>
        <p:nvPicPr>
          <p:cNvPr id="16" name="Anger_F_B_L2_amenazado">
            <a:hlinkClick r:id="" action="ppaction://media"/>
            <a:extLst>
              <a:ext uri="{FF2B5EF4-FFF2-40B4-BE49-F238E27FC236}">
                <a16:creationId xmlns:a16="http://schemas.microsoft.com/office/drawing/2014/main" id="{9C62C9D2-95DD-F986-047F-646091F7616D}"/>
              </a:ext>
            </a:extLst>
          </p:cNvPr>
          <p:cNvPicPr>
            <a:picLocks noChangeAspect="1"/>
          </p:cNvPicPr>
          <p:nvPr>
            <a:audioFile r:link="rId20"/>
            <p:extLst>
              <p:ext uri="{DAA4B4D4-6D71-4841-9C94-3DE7FCFB9230}">
                <p14:media xmlns:p14="http://schemas.microsoft.com/office/powerpoint/2010/main" r:embed="rId19"/>
              </p:ext>
            </p:extLst>
          </p:nvPr>
        </p:nvPicPr>
        <p:blipFill>
          <a:blip r:embed="rId25"/>
          <a:stretch>
            <a:fillRect/>
          </a:stretch>
        </p:blipFill>
        <p:spPr>
          <a:xfrm>
            <a:off x="3773981" y="2178050"/>
            <a:ext cx="609600" cy="609600"/>
          </a:xfrm>
          <a:prstGeom prst="rect">
            <a:avLst/>
          </a:prstGeom>
        </p:spPr>
      </p:pic>
      <p:pic>
        <p:nvPicPr>
          <p:cNvPr id="17" name="Anger_F_B_amenazado">
            <a:hlinkClick r:id="" action="ppaction://media"/>
            <a:extLst>
              <a:ext uri="{FF2B5EF4-FFF2-40B4-BE49-F238E27FC236}">
                <a16:creationId xmlns:a16="http://schemas.microsoft.com/office/drawing/2014/main" id="{BC20859C-5616-9BBF-7D61-F629A58DA861}"/>
              </a:ext>
            </a:extLst>
          </p:cNvPr>
          <p:cNvPicPr>
            <a:picLocks noChangeAspect="1"/>
          </p:cNvPicPr>
          <p:nvPr>
            <a:audioFile r:link="rId22"/>
            <p:extLst>
              <p:ext uri="{DAA4B4D4-6D71-4841-9C94-3DE7FCFB9230}">
                <p14:media xmlns:p14="http://schemas.microsoft.com/office/powerpoint/2010/main" r:embed="rId21"/>
              </p:ext>
            </p:extLst>
          </p:nvPr>
        </p:nvPicPr>
        <p:blipFill>
          <a:blip r:embed="rId25"/>
          <a:stretch>
            <a:fillRect/>
          </a:stretch>
        </p:blipFill>
        <p:spPr>
          <a:xfrm>
            <a:off x="2419419" y="2178050"/>
            <a:ext cx="609600" cy="609600"/>
          </a:xfrm>
          <a:prstGeom prst="rect">
            <a:avLst/>
          </a:prstGeom>
        </p:spPr>
      </p:pic>
    </p:spTree>
    <p:extLst>
      <p:ext uri="{BB962C8B-B14F-4D97-AF65-F5344CB8AC3E}">
        <p14:creationId xmlns:p14="http://schemas.microsoft.com/office/powerpoint/2010/main" val="2652226147"/>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4"/>
                </p:tgtEl>
              </p:cMediaNode>
            </p:audio>
            <p:audio>
              <p:cMediaNode vol="80000">
                <p:cTn id="3" fill="hold" display="0">
                  <p:stCondLst>
                    <p:cond delay="indefinite"/>
                  </p:stCondLst>
                  <p:endCondLst>
                    <p:cond evt="onStopAudio" delay="0">
                      <p:tgtEl>
                        <p:sldTgt/>
                      </p:tgtEl>
                    </p:cond>
                  </p:endCondLst>
                </p:cTn>
                <p:tgtEl>
                  <p:spTgt spid="5"/>
                </p:tgtEl>
              </p:cMediaNode>
            </p:audio>
            <p:audio>
              <p:cMediaNode vol="80000">
                <p:cTn id="4" fill="hold" display="0">
                  <p:stCondLst>
                    <p:cond delay="indefinite"/>
                  </p:stCondLst>
                  <p:endCondLst>
                    <p:cond evt="onStopAudio" delay="0">
                      <p:tgtEl>
                        <p:sldTgt/>
                      </p:tgtEl>
                    </p:cond>
                  </p:endCondLst>
                </p:cTn>
                <p:tgtEl>
                  <p:spTgt spid="9"/>
                </p:tgtEl>
              </p:cMediaNode>
            </p:audio>
            <p:audio>
              <p:cMediaNode vol="80000">
                <p:cTn id="5" fill="hold" display="0">
                  <p:stCondLst>
                    <p:cond delay="indefinite"/>
                  </p:stCondLst>
                  <p:endCondLst>
                    <p:cond evt="onStopAudio" delay="0">
                      <p:tgtEl>
                        <p:sldTgt/>
                      </p:tgtEl>
                    </p:cond>
                  </p:endCondLst>
                </p:cTn>
                <p:tgtEl>
                  <p:spTgt spid="10"/>
                </p:tgtEl>
              </p:cMediaNode>
            </p:audio>
            <p:audio>
              <p:cMediaNode vol="80000">
                <p:cTn id="6" fill="hold" display="0">
                  <p:stCondLst>
                    <p:cond delay="indefinite"/>
                  </p:stCondLst>
                  <p:endCondLst>
                    <p:cond evt="onStopAudio" delay="0">
                      <p:tgtEl>
                        <p:sldTgt/>
                      </p:tgtEl>
                    </p:cond>
                  </p:endCondLst>
                </p:cTn>
                <p:tgtEl>
                  <p:spTgt spid="11"/>
                </p:tgtEl>
              </p:cMediaNode>
            </p:audio>
            <p:audio>
              <p:cMediaNode vol="80000">
                <p:cTn id="7" fill="hold" display="0">
                  <p:stCondLst>
                    <p:cond delay="indefinite"/>
                  </p:stCondLst>
                  <p:endCondLst>
                    <p:cond evt="onStopAudio" delay="0">
                      <p:tgtEl>
                        <p:sldTgt/>
                      </p:tgtEl>
                    </p:cond>
                  </p:endCondLst>
                </p:cTn>
                <p:tgtEl>
                  <p:spTgt spid="12"/>
                </p:tgtEl>
              </p:cMediaNode>
            </p:audio>
            <p:audio>
              <p:cMediaNode vol="80000">
                <p:cTn id="8" fill="hold" display="0">
                  <p:stCondLst>
                    <p:cond delay="indefinite"/>
                  </p:stCondLst>
                  <p:endCondLst>
                    <p:cond evt="onStopAudio" delay="0">
                      <p:tgtEl>
                        <p:sldTgt/>
                      </p:tgtEl>
                    </p:cond>
                  </p:endCondLst>
                </p:cTn>
                <p:tgtEl>
                  <p:spTgt spid="13"/>
                </p:tgtEl>
              </p:cMediaNode>
            </p:audio>
            <p:audio>
              <p:cMediaNode vol="80000">
                <p:cTn id="9" fill="hold" display="0">
                  <p:stCondLst>
                    <p:cond delay="indefinite"/>
                  </p:stCondLst>
                  <p:endCondLst>
                    <p:cond evt="onStopAudio" delay="0">
                      <p:tgtEl>
                        <p:sldTgt/>
                      </p:tgtEl>
                    </p:cond>
                  </p:endCondLst>
                </p:cTn>
                <p:tgtEl>
                  <p:spTgt spid="14"/>
                </p:tgtEl>
              </p:cMediaNode>
            </p:audio>
            <p:audio>
              <p:cMediaNode vol="80000">
                <p:cTn id="10" fill="hold" display="0">
                  <p:stCondLst>
                    <p:cond delay="indefinite"/>
                  </p:stCondLst>
                  <p:endCondLst>
                    <p:cond evt="onStopAudio" delay="0">
                      <p:tgtEl>
                        <p:sldTgt/>
                      </p:tgtEl>
                    </p:cond>
                  </p:endCondLst>
                </p:cTn>
                <p:tgtEl>
                  <p:spTgt spid="15"/>
                </p:tgtEl>
              </p:cMediaNode>
            </p:audio>
            <p:audio>
              <p:cMediaNode vol="80000">
                <p:cTn id="11" fill="hold" display="0">
                  <p:stCondLst>
                    <p:cond delay="indefinite"/>
                  </p:stCondLst>
                  <p:endCondLst>
                    <p:cond evt="onStopAudio" delay="0">
                      <p:tgtEl>
                        <p:sldTgt/>
                      </p:tgtEl>
                    </p:cond>
                  </p:endCondLst>
                </p:cTn>
                <p:tgtEl>
                  <p:spTgt spid="16"/>
                </p:tgtEl>
              </p:cMediaNode>
            </p:audio>
            <p:audio>
              <p:cMediaNode vol="80000">
                <p:cTn id="12" fill="hold" display="0">
                  <p:stCondLst>
                    <p:cond delay="indefinite"/>
                  </p:stCondLst>
                  <p:endCondLst>
                    <p:cond evt="onStopAudio" delay="0">
                      <p:tgtEl>
                        <p:sldTgt/>
                      </p:tgtEl>
                    </p:cond>
                  </p:endCondLst>
                </p:cTn>
                <p:tgtEl>
                  <p:spTgt spid="1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Take Home Messages</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2C8E3B2-0B80-0BF9-ADB6-719968508CBE}"/>
              </a:ext>
            </a:extLst>
          </p:cNvPr>
          <p:cNvSpPr txBox="1"/>
          <p:nvPr/>
        </p:nvSpPr>
        <p:spPr>
          <a:xfrm>
            <a:off x="340096" y="961697"/>
            <a:ext cx="6441704"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listeners  form an impression about voice naturalness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affects social interactions, both in a purely human context and in scenarios with human and artificial agents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systematic understanding of voice naturalness is elusive and the concept is scientifically ill-defined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voice naturalness research is situated within different research domains that resemble echo chambers within science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propose a taxonomy with two distinct types</a:t>
            </a:r>
            <a:r>
              <a:rPr lang="en-US" sz="1600" b="1" dirty="0"/>
              <a:t>: deviation-based naturalness</a:t>
            </a:r>
            <a:r>
              <a:rPr lang="en-US" sz="1600" dirty="0"/>
              <a:t> and </a:t>
            </a:r>
            <a:r>
              <a:rPr lang="en-US" sz="1600" b="1" dirty="0"/>
              <a:t>human-likeness-based naturalness</a:t>
            </a:r>
            <a:r>
              <a:rPr lang="en-US" sz="1600" dirty="0"/>
              <a:t>. </a:t>
            </a:r>
          </a:p>
        </p:txBody>
      </p:sp>
    </p:spTree>
    <p:extLst>
      <p:ext uri="{BB962C8B-B14F-4D97-AF65-F5344CB8AC3E}">
        <p14:creationId xmlns:p14="http://schemas.microsoft.com/office/powerpoint/2010/main" val="358614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 </a:t>
            </a:r>
            <a:r>
              <a:rPr lang="en-US" sz="1500" dirty="0">
                <a:latin typeface="Palatino Linotype" panose="02040502050505030304" pitchFamily="18" charset="0"/>
                <a:sym typeface="Wingdings" panose="05000000000000000000" pitchFamily="2" charset="2"/>
              </a:rPr>
              <a:t></a:t>
            </a:r>
            <a:endParaRPr lang="en-US" sz="1500" dirty="0">
              <a:latin typeface="Palatino Linotype" panose="02040502050505030304" pitchFamily="18" charset="0"/>
            </a:endParaRP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4464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25057" y="873885"/>
            <a:ext cx="6305070" cy="1169551"/>
          </a:xfrm>
          <a:prstGeom prst="rect">
            <a:avLst/>
          </a:prstGeom>
          <a:noFill/>
        </p:spPr>
        <p:txBody>
          <a:bodyPr wrap="square" rtlCol="0">
            <a:spAutoFit/>
          </a:bodyPr>
          <a:lstStyle/>
          <a:p>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1000" dirty="0"/>
              <a:t>(Stepp &amp; </a:t>
            </a:r>
            <a:r>
              <a:rPr lang="en-US" sz="1000" dirty="0" err="1"/>
              <a:t>Voijtech</a:t>
            </a:r>
            <a:r>
              <a:rPr lang="en-US" sz="1000" dirty="0"/>
              <a:t>, 2019)</a:t>
            </a:r>
          </a:p>
        </p:txBody>
      </p:sp>
      <p:sp>
        <p:nvSpPr>
          <p:cNvPr id="8" name="Textfeld 7">
            <a:extLst>
              <a:ext uri="{FF2B5EF4-FFF2-40B4-BE49-F238E27FC236}">
                <a16:creationId xmlns:a16="http://schemas.microsoft.com/office/drawing/2014/main" id="{E1FCFC14-15CE-9903-25F8-5E5C45003F4F}"/>
              </a:ext>
            </a:extLst>
          </p:cNvPr>
          <p:cNvSpPr txBox="1"/>
          <p:nvPr/>
        </p:nvSpPr>
        <p:spPr>
          <a:xfrm>
            <a:off x="225057" y="4020028"/>
            <a:ext cx="3913251" cy="307777"/>
          </a:xfrm>
          <a:prstGeom prst="rect">
            <a:avLst/>
          </a:prstGeom>
          <a:noFill/>
        </p:spPr>
        <p:txBody>
          <a:bodyPr wrap="none" rtlCol="0">
            <a:spAutoFit/>
          </a:bodyPr>
          <a:lstStyle/>
          <a:p>
            <a:r>
              <a:rPr lang="en-US" sz="1400" i="1" dirty="0"/>
              <a:t>“It is like my toaster is speaking to me.” </a:t>
            </a:r>
            <a:r>
              <a:rPr lang="en-US" sz="1000" dirty="0"/>
              <a:t>(</a:t>
            </a:r>
            <a:r>
              <a:rPr lang="en-US" sz="1000" dirty="0" err="1"/>
              <a:t>Kühne</a:t>
            </a:r>
            <a:r>
              <a:rPr lang="en-US" sz="1000" dirty="0"/>
              <a:t> et al. 2020)</a:t>
            </a:r>
          </a:p>
        </p:txBody>
      </p:sp>
      <p:sp>
        <p:nvSpPr>
          <p:cNvPr id="4" name="Textfeld 3">
            <a:extLst>
              <a:ext uri="{FF2B5EF4-FFF2-40B4-BE49-F238E27FC236}">
                <a16:creationId xmlns:a16="http://schemas.microsoft.com/office/drawing/2014/main" id="{636AC3B3-F6AA-D874-86D4-B7BE7F32BF53}"/>
              </a:ext>
            </a:extLst>
          </p:cNvPr>
          <p:cNvSpPr txBox="1"/>
          <p:nvPr/>
        </p:nvSpPr>
        <p:spPr>
          <a:xfrm>
            <a:off x="210625" y="2219437"/>
            <a:ext cx="6305070" cy="1600438"/>
          </a:xfrm>
          <a:prstGeom prst="rect">
            <a:avLst/>
          </a:prstGeom>
          <a:noFill/>
        </p:spPr>
        <p:txBody>
          <a:bodyPr wrap="square" rtlCol="0">
            <a:spAutoFit/>
          </a:bodyPr>
          <a:lstStyle/>
          <a:p>
            <a:r>
              <a:rPr lang="en-US" sz="1400" i="1" dirty="0"/>
              <a:t>“The growing popularity of speech interfaces goes hand in hand with the creation of synthetic voices that sound ever more human. Previous research has been inconclusive about whether anthropomorphic design features of machines are more likely to be associated with positive user responses or, conversely, with uncanny experiences. To avoid detrimental effects of synthetic voice design, it is therefore crucial to explore what level of human realism human interactors prefer and whether their evaluations may vary across different domains of application.” </a:t>
            </a:r>
            <a:r>
              <a:rPr lang="en-US" sz="1000" dirty="0"/>
              <a:t>(</a:t>
            </a:r>
            <a:r>
              <a:rPr lang="en-US" sz="1000" dirty="0" err="1"/>
              <a:t>Schreibelmayer</a:t>
            </a:r>
            <a:r>
              <a:rPr lang="en-US" sz="1000" dirty="0"/>
              <a:t> &amp; Mara, 2022)</a:t>
            </a:r>
          </a:p>
        </p:txBody>
      </p:sp>
    </p:spTree>
    <p:extLst>
      <p:ext uri="{BB962C8B-B14F-4D97-AF65-F5344CB8AC3E}">
        <p14:creationId xmlns:p14="http://schemas.microsoft.com/office/powerpoint/2010/main" val="20132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Current problems: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1200329"/>
          </a:xfrm>
          <a:prstGeom prst="rect">
            <a:avLst/>
          </a:prstGeom>
          <a:noFill/>
        </p:spPr>
        <p:txBody>
          <a:bodyPr wrap="square" rtlCol="0">
            <a:spAutoFit/>
          </a:bodyPr>
          <a:lstStyle/>
          <a:p>
            <a:pPr marL="342900" indent="-342900">
              <a:buFont typeface="+mj-lt"/>
              <a:buAutoNum type="arabicParenBoth"/>
            </a:pPr>
            <a:r>
              <a:rPr lang="en-US" dirty="0"/>
              <a:t>Conceptual </a:t>
            </a:r>
            <a:r>
              <a:rPr lang="en-US" dirty="0" err="1"/>
              <a:t>underspecification</a:t>
            </a:r>
            <a:endParaRPr lang="en-US" dirty="0"/>
          </a:p>
          <a:p>
            <a:pPr marL="342900" indent="-342900">
              <a:buFont typeface="+mj-lt"/>
              <a:buAutoNum type="arabicParenBoth"/>
            </a:pPr>
            <a:r>
              <a:rPr lang="en-US" dirty="0"/>
              <a:t>Heterogeneous operationalization</a:t>
            </a:r>
          </a:p>
          <a:p>
            <a:pPr marL="342900" indent="-342900">
              <a:buFont typeface="+mj-lt"/>
              <a:buAutoNum type="arabicParenBoth"/>
            </a:pPr>
            <a:r>
              <a:rPr lang="en-US" dirty="0"/>
              <a:t>Lack of exchange between different research domains</a:t>
            </a:r>
          </a:p>
          <a:p>
            <a:pPr marL="342900" indent="-342900">
              <a:buFont typeface="+mj-lt"/>
              <a:buAutoNum type="arabicParenBoth"/>
            </a:pPr>
            <a:r>
              <a:rPr lang="en-US" dirty="0"/>
              <a:t>Insufficient anchoring in voice perception theory</a:t>
            </a:r>
          </a:p>
        </p:txBody>
      </p:sp>
      <p:sp>
        <p:nvSpPr>
          <p:cNvPr id="7" name="Textfeld 6">
            <a:extLst>
              <a:ext uri="{FF2B5EF4-FFF2-40B4-BE49-F238E27FC236}">
                <a16:creationId xmlns:a16="http://schemas.microsoft.com/office/drawing/2014/main" id="{FB679B32-2DB3-47F3-933C-58368046F449}"/>
              </a:ext>
            </a:extLst>
          </p:cNvPr>
          <p:cNvSpPr txBox="1"/>
          <p:nvPr/>
        </p:nvSpPr>
        <p:spPr>
          <a:xfrm>
            <a:off x="340096" y="2840733"/>
            <a:ext cx="6305070"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Precluded a systematic understanding of vocal naturalness</a:t>
            </a:r>
          </a:p>
          <a:p>
            <a:pPr marL="285750" indent="-285750">
              <a:buFont typeface="Wingdings" panose="05000000000000000000" pitchFamily="2" charset="2"/>
              <a:buChar char="Ø"/>
            </a:pPr>
            <a:r>
              <a:rPr lang="en-US" sz="1400" dirty="0"/>
              <a:t>Impeded the visibility of this research to a wider readership</a:t>
            </a:r>
          </a:p>
          <a:p>
            <a:pPr marL="285750" indent="-285750">
              <a:buFont typeface="Wingdings" panose="05000000000000000000" pitchFamily="2" charset="2"/>
              <a:buChar char="Ø"/>
            </a:pPr>
            <a:r>
              <a:rPr lang="en-US" sz="1400" dirty="0"/>
              <a:t>Has kept us from asking some crucial research questions</a:t>
            </a:r>
          </a:p>
          <a:p>
            <a:pPr marL="285750" indent="-285750">
              <a:buFont typeface="Wingdings" panose="05000000000000000000" pitchFamily="2" charset="2"/>
              <a:buChar char="Ø"/>
            </a:pPr>
            <a:r>
              <a:rPr lang="en-US" sz="1400" dirty="0"/>
              <a:t>Has led to a divergence between theory and practice</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3416320"/>
          </a:xfrm>
          <a:prstGeom prst="rect">
            <a:avLst/>
          </a:prstGeom>
          <a:noFill/>
        </p:spPr>
        <p:txBody>
          <a:bodyPr wrap="square" rtlCol="0">
            <a:spAutoFit/>
          </a:bodyPr>
          <a:lstStyle/>
          <a:p>
            <a:pPr marL="285750" indent="-285750">
              <a:buFont typeface="Arial" panose="020B0604020202020204" pitchFamily="34" charset="0"/>
              <a:buChar char="•"/>
            </a:pPr>
            <a:r>
              <a:rPr lang="de-DE" dirty="0"/>
              <a:t>Web </a:t>
            </a:r>
            <a:r>
              <a:rPr lang="de-DE" dirty="0" err="1"/>
              <a:t>of</a:t>
            </a:r>
            <a:r>
              <a:rPr lang="de-DE" dirty="0"/>
              <a:t> Science </a:t>
            </a:r>
            <a:r>
              <a:rPr lang="de-DE" dirty="0" err="1"/>
              <a:t>search</a:t>
            </a:r>
            <a:r>
              <a:rPr lang="de-DE" dirty="0"/>
              <a:t> on 26 April 2023 and 28 May 2024</a:t>
            </a:r>
          </a:p>
          <a:p>
            <a:pPr marL="285750" indent="-285750">
              <a:buFont typeface="Arial" panose="020B0604020202020204" pitchFamily="34" charset="0"/>
              <a:buChar char="•"/>
            </a:pPr>
            <a:r>
              <a:rPr lang="en-US" dirty="0"/>
              <a:t>“naturalness AND voice” and “human-likeness AND voice”</a:t>
            </a:r>
          </a:p>
          <a:p>
            <a:pPr marL="285750" indent="-285750">
              <a:buFont typeface="Arial" panose="020B0604020202020204" pitchFamily="34" charset="0"/>
              <a:buChar char="•"/>
            </a:pPr>
            <a:r>
              <a:rPr lang="en-US" dirty="0"/>
              <a:t>Inclusion </a:t>
            </a:r>
            <a:r>
              <a:rPr lang="en-US" dirty="0" err="1"/>
              <a:t>critaria</a:t>
            </a:r>
            <a:r>
              <a:rPr lang="en-US" dirty="0"/>
              <a:t>: </a:t>
            </a:r>
          </a:p>
          <a:p>
            <a:pPr marL="742950" lvl="1" indent="-285750">
              <a:buFont typeface="Arial" panose="020B0604020202020204" pitchFamily="34" charset="0"/>
              <a:buChar char="•"/>
            </a:pPr>
            <a:r>
              <a:rPr lang="en-US" dirty="0"/>
              <a:t>Published in English</a:t>
            </a:r>
          </a:p>
          <a:p>
            <a:pPr marL="742950" lvl="1" indent="-285750">
              <a:buFont typeface="Arial" panose="020B0604020202020204" pitchFamily="34" charset="0"/>
              <a:buChar char="•"/>
            </a:pPr>
            <a:r>
              <a:rPr lang="en-US" dirty="0"/>
              <a:t>Peer-reviewed journal or conference contribution</a:t>
            </a:r>
          </a:p>
          <a:p>
            <a:pPr marL="742950" lvl="1" indent="-285750">
              <a:buFont typeface="Arial" panose="020B0604020202020204" pitchFamily="34" charset="0"/>
              <a:buChar char="•"/>
            </a:pPr>
            <a:r>
              <a:rPr lang="en-US" dirty="0"/>
              <a:t>Voice naturalness/human-likeness was either measures or manipulated</a:t>
            </a:r>
          </a:p>
          <a:p>
            <a:pPr marL="742950" lvl="1" indent="-285750">
              <a:buFont typeface="Arial" panose="020B0604020202020204" pitchFamily="34" charset="0"/>
              <a:buChar char="•"/>
            </a:pPr>
            <a:r>
              <a:rPr lang="en-US" dirty="0"/>
              <a:t>Quantitative empirical data or integration of these</a:t>
            </a:r>
          </a:p>
          <a:p>
            <a:pPr marL="742950" lvl="1" indent="-285750">
              <a:buFont typeface="Arial" panose="020B0604020202020204" pitchFamily="34" charset="0"/>
              <a:buChar char="•"/>
            </a:pPr>
            <a:r>
              <a:rPr lang="en-US" dirty="0"/>
              <a:t>Spoken utterances only (no singing voices or nonverbal vocalizations)</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72 publications</a:t>
            </a:r>
          </a:p>
        </p:txBody>
      </p:sp>
    </p:spTree>
    <p:extLst>
      <p:ext uri="{BB962C8B-B14F-4D97-AF65-F5344CB8AC3E}">
        <p14:creationId xmlns:p14="http://schemas.microsoft.com/office/powerpoint/2010/main" val="83927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2862322"/>
          </a:xfrm>
          <a:prstGeom prst="rect">
            <a:avLst/>
          </a:prstGeom>
          <a:noFill/>
        </p:spPr>
        <p:txBody>
          <a:bodyPr wrap="square" rtlCol="0">
            <a:spAutoFit/>
          </a:bodyPr>
          <a:lstStyle/>
          <a:p>
            <a:pPr marL="285750" indent="-285750">
              <a:buFont typeface="Arial" panose="020B0604020202020204" pitchFamily="34" charset="0"/>
              <a:buChar char="•"/>
            </a:pPr>
            <a:r>
              <a:rPr lang="de-DE" dirty="0" err="1"/>
              <a:t>year</a:t>
            </a:r>
            <a:r>
              <a:rPr lang="de-DE" dirty="0"/>
              <a:t> </a:t>
            </a:r>
            <a:r>
              <a:rPr lang="de-DE" dirty="0" err="1"/>
              <a:t>range</a:t>
            </a:r>
            <a:r>
              <a:rPr lang="de-DE" dirty="0"/>
              <a:t>: 1984 – 2024 (53% </a:t>
            </a:r>
            <a:r>
              <a:rPr lang="de-DE" dirty="0" err="1"/>
              <a:t>published</a:t>
            </a:r>
            <a:r>
              <a:rPr lang="de-DE" dirty="0"/>
              <a:t> in </a:t>
            </a:r>
            <a:r>
              <a:rPr lang="de-DE" dirty="0" err="1"/>
              <a:t>the</a:t>
            </a:r>
            <a:r>
              <a:rPr lang="de-DE" dirty="0"/>
              <a:t> last 5 </a:t>
            </a:r>
            <a:r>
              <a:rPr lang="de-DE" dirty="0" err="1"/>
              <a:t>years</a:t>
            </a:r>
            <a:r>
              <a:rPr lang="de-DE" dirty="0"/>
              <a:t>)</a:t>
            </a:r>
          </a:p>
          <a:p>
            <a:pPr marL="285750" indent="-285750">
              <a:buFont typeface="Arial" panose="020B0604020202020204" pitchFamily="34" charset="0"/>
              <a:buChar char="•"/>
            </a:pPr>
            <a:r>
              <a:rPr lang="en-US" dirty="0"/>
              <a:t>67 report empirical data (of these 48 rating data)</a:t>
            </a:r>
          </a:p>
          <a:p>
            <a:pPr marL="285750" indent="-285750">
              <a:buFont typeface="Arial" panose="020B0604020202020204" pitchFamily="34" charset="0"/>
              <a:buChar char="•"/>
            </a:pPr>
            <a:r>
              <a:rPr lang="en-US" dirty="0"/>
              <a:t>2 literature reviews</a:t>
            </a:r>
          </a:p>
          <a:p>
            <a:pPr marL="285750" indent="-285750">
              <a:buFont typeface="Arial" panose="020B0604020202020204" pitchFamily="34" charset="0"/>
              <a:buChar char="•"/>
            </a:pPr>
            <a:r>
              <a:rPr lang="en-US" dirty="0"/>
              <a:t>3 using neurophysiological measures (EEG, </a:t>
            </a:r>
            <a:r>
              <a:rPr lang="en-US" dirty="0" err="1"/>
              <a:t>fNIRS</a:t>
            </a:r>
            <a:r>
              <a:rPr lang="en-US" dirty="0"/>
              <a:t>)</a:t>
            </a:r>
          </a:p>
          <a:p>
            <a:pPr marL="285750" indent="-285750">
              <a:buFont typeface="Arial" panose="020B0604020202020204" pitchFamily="34" charset="0"/>
              <a:buChar char="•"/>
            </a:pPr>
            <a:r>
              <a:rPr lang="en-US" dirty="0"/>
              <a:t>Voice categories: </a:t>
            </a:r>
          </a:p>
          <a:p>
            <a:pPr marL="742950" lvl="1" indent="-285750">
              <a:buFont typeface="Arial" panose="020B0604020202020204" pitchFamily="34" charset="0"/>
              <a:buChar char="•"/>
            </a:pPr>
            <a:r>
              <a:rPr lang="en-US" dirty="0"/>
              <a:t>33 used synthetic</a:t>
            </a:r>
          </a:p>
          <a:p>
            <a:pPr marL="742950" lvl="1" indent="-285750">
              <a:buFont typeface="Arial" panose="020B0604020202020204" pitchFamily="34" charset="0"/>
              <a:buChar char="•"/>
            </a:pPr>
            <a:r>
              <a:rPr lang="en-US" dirty="0"/>
              <a:t>18 human-pathological</a:t>
            </a:r>
          </a:p>
          <a:p>
            <a:pPr marL="742950" lvl="1" indent="-285750">
              <a:buFont typeface="Arial" panose="020B0604020202020204" pitchFamily="34" charset="0"/>
              <a:buChar char="•"/>
            </a:pPr>
            <a:r>
              <a:rPr lang="en-US" dirty="0"/>
              <a:t> 6 human-manipulated</a:t>
            </a:r>
          </a:p>
          <a:p>
            <a:pPr marL="742950" lvl="1" indent="-285750">
              <a:buFont typeface="Arial" panose="020B0604020202020204" pitchFamily="34" charset="0"/>
              <a:buChar char="•"/>
            </a:pPr>
            <a:r>
              <a:rPr lang="en-US" dirty="0"/>
              <a:t>5 healthy human voices</a:t>
            </a:r>
          </a:p>
          <a:p>
            <a:pPr marL="742950" lvl="1" indent="-285750">
              <a:buFont typeface="Arial" panose="020B0604020202020204" pitchFamily="34" charset="0"/>
              <a:buChar char="•"/>
            </a:pPr>
            <a:r>
              <a:rPr lang="en-US" dirty="0"/>
              <a:t>10 used more than one of these voice categories</a:t>
            </a:r>
          </a:p>
        </p:txBody>
      </p:sp>
    </p:spTree>
    <p:extLst>
      <p:ext uri="{BB962C8B-B14F-4D97-AF65-F5344CB8AC3E}">
        <p14:creationId xmlns:p14="http://schemas.microsoft.com/office/powerpoint/2010/main" val="22409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Conceptual Challenges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What is a natural voice? What is an unnatural voice?</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9" name="Textfeld 8">
            <a:extLst>
              <a:ext uri="{FF2B5EF4-FFF2-40B4-BE49-F238E27FC236}">
                <a16:creationId xmlns:a16="http://schemas.microsoft.com/office/drawing/2014/main" id="{78A3BB1B-F63C-4D24-B5C2-FD46E91CFE9C}"/>
              </a:ext>
            </a:extLst>
          </p:cNvPr>
          <p:cNvSpPr txBox="1"/>
          <p:nvPr/>
        </p:nvSpPr>
        <p:spPr>
          <a:xfrm>
            <a:off x="862991" y="894412"/>
            <a:ext cx="2514601" cy="1600438"/>
          </a:xfrm>
          <a:prstGeom prst="rect">
            <a:avLst/>
          </a:prstGeom>
          <a:noFill/>
        </p:spPr>
        <p:txBody>
          <a:bodyPr wrap="square" rtlCol="0">
            <a:spAutoFit/>
          </a:bodyPr>
          <a:lstStyle/>
          <a:p>
            <a:r>
              <a:rPr lang="en-US" sz="1400" i="1" dirty="0">
                <a:solidFill>
                  <a:srgbClr val="104E28"/>
                </a:solidFill>
              </a:rPr>
              <a:t>"naturalness was defined as conforming to the listener’s standards of rate, rhythm, intonation, and stress patterning and to the syntactic structure of the utterance being produced” (</a:t>
            </a:r>
            <a:r>
              <a:rPr lang="en-US" sz="1400" i="1" dirty="0" err="1">
                <a:solidFill>
                  <a:srgbClr val="104E28"/>
                </a:solidFill>
              </a:rPr>
              <a:t>Abur</a:t>
            </a:r>
            <a:r>
              <a:rPr lang="en-US" sz="1400" i="1" dirty="0">
                <a:solidFill>
                  <a:srgbClr val="104E28"/>
                </a:solidFill>
              </a:rPr>
              <a:t> et al. 2021, page 4687)</a:t>
            </a:r>
            <a:endParaRPr lang="en-US" sz="1400" dirty="0">
              <a:solidFill>
                <a:srgbClr val="104E28"/>
              </a:solidFill>
            </a:endParaRPr>
          </a:p>
        </p:txBody>
      </p:sp>
      <p:sp>
        <p:nvSpPr>
          <p:cNvPr id="13" name="Textfeld 12">
            <a:extLst>
              <a:ext uri="{FF2B5EF4-FFF2-40B4-BE49-F238E27FC236}">
                <a16:creationId xmlns:a16="http://schemas.microsoft.com/office/drawing/2014/main" id="{7233BC78-2702-4F69-9382-53A56FD455C7}"/>
              </a:ext>
            </a:extLst>
          </p:cNvPr>
          <p:cNvSpPr txBox="1"/>
          <p:nvPr/>
        </p:nvSpPr>
        <p:spPr>
          <a:xfrm>
            <a:off x="4175265" y="1038449"/>
            <a:ext cx="2514601" cy="954107"/>
          </a:xfrm>
          <a:prstGeom prst="rect">
            <a:avLst/>
          </a:prstGeom>
          <a:noFill/>
        </p:spPr>
        <p:txBody>
          <a:bodyPr wrap="square" rtlCol="0">
            <a:spAutoFit/>
          </a:bodyPr>
          <a:lstStyle/>
          <a:p>
            <a:r>
              <a:rPr lang="en-US" sz="1400" i="1" dirty="0">
                <a:solidFill>
                  <a:srgbClr val="5B0503"/>
                </a:solidFill>
              </a:rPr>
              <a:t>“natural speech is the speech most closely perceived as a human voice.” (</a:t>
            </a:r>
            <a:r>
              <a:rPr lang="en-US" sz="1400" i="1" dirty="0" err="1">
                <a:solidFill>
                  <a:srgbClr val="5B0503"/>
                </a:solidFill>
              </a:rPr>
              <a:t>Mawalim</a:t>
            </a:r>
            <a:r>
              <a:rPr lang="en-US" sz="1400" i="1" dirty="0">
                <a:solidFill>
                  <a:srgbClr val="5B0503"/>
                </a:solidFill>
              </a:rPr>
              <a:t> et al. 2022, page 10)</a:t>
            </a:r>
            <a:endParaRPr lang="en-US" sz="1400" dirty="0">
              <a:solidFill>
                <a:srgbClr val="5B0503"/>
              </a:solidFill>
            </a:endParaRPr>
          </a:p>
        </p:txBody>
      </p:sp>
      <p:sp>
        <p:nvSpPr>
          <p:cNvPr id="14" name="Textfeld 13">
            <a:extLst>
              <a:ext uri="{FF2B5EF4-FFF2-40B4-BE49-F238E27FC236}">
                <a16:creationId xmlns:a16="http://schemas.microsoft.com/office/drawing/2014/main" id="{658613F5-73EE-45E1-94E5-7176577372AD}"/>
              </a:ext>
            </a:extLst>
          </p:cNvPr>
          <p:cNvSpPr txBox="1"/>
          <p:nvPr/>
        </p:nvSpPr>
        <p:spPr>
          <a:xfrm>
            <a:off x="336438" y="3105665"/>
            <a:ext cx="2514601" cy="523220"/>
          </a:xfrm>
          <a:prstGeom prst="rect">
            <a:avLst/>
          </a:prstGeom>
          <a:noFill/>
        </p:spPr>
        <p:txBody>
          <a:bodyPr wrap="square" rtlCol="0">
            <a:spAutoFit/>
          </a:bodyPr>
          <a:lstStyle/>
          <a:p>
            <a:r>
              <a:rPr lang="en-US" sz="1400" i="1" dirty="0">
                <a:solidFill>
                  <a:srgbClr val="6C7921"/>
                </a:solidFill>
              </a:rPr>
              <a:t>"Naturalness’ will not be defined for you.</a:t>
            </a:r>
            <a:r>
              <a:rPr lang="en-US" sz="1400" dirty="0">
                <a:solidFill>
                  <a:srgbClr val="6C7921"/>
                </a:solidFill>
              </a:rPr>
              <a:t>“ (Martin 1984, page 54)</a:t>
            </a:r>
          </a:p>
        </p:txBody>
      </p:sp>
      <p:sp>
        <p:nvSpPr>
          <p:cNvPr id="17" name="Textfeld 16">
            <a:extLst>
              <a:ext uri="{FF2B5EF4-FFF2-40B4-BE49-F238E27FC236}">
                <a16:creationId xmlns:a16="http://schemas.microsoft.com/office/drawing/2014/main" id="{D947A88F-0043-4B91-B0E9-3971FCE99ACF}"/>
              </a:ext>
            </a:extLst>
          </p:cNvPr>
          <p:cNvSpPr txBox="1"/>
          <p:nvPr/>
        </p:nvSpPr>
        <p:spPr>
          <a:xfrm>
            <a:off x="3577872" y="2331958"/>
            <a:ext cx="2514601" cy="1384995"/>
          </a:xfrm>
          <a:prstGeom prst="rect">
            <a:avLst/>
          </a:prstGeom>
          <a:noFill/>
        </p:spPr>
        <p:txBody>
          <a:bodyPr wrap="square" rtlCol="0">
            <a:spAutoFit/>
          </a:bodyPr>
          <a:lstStyle/>
          <a:p>
            <a:r>
              <a:rPr lang="en-US" sz="1400" i="1" dirty="0">
                <a:solidFill>
                  <a:srgbClr val="002F5D"/>
                </a:solidFill>
              </a:rPr>
              <a:t>"By naturalness, we understand the voice stimulus to be perceived as a plausible outcome of the human speech production system. </a:t>
            </a:r>
            <a:r>
              <a:rPr lang="en-US" sz="1400" dirty="0">
                <a:solidFill>
                  <a:srgbClr val="002F5D"/>
                </a:solidFill>
              </a:rPr>
              <a:t>“ (Nussbaum, et. al. 2023, page 1)</a:t>
            </a:r>
          </a:p>
        </p:txBody>
      </p:sp>
      <p:sp>
        <p:nvSpPr>
          <p:cNvPr id="5" name="Textfeld 4">
            <a:extLst>
              <a:ext uri="{FF2B5EF4-FFF2-40B4-BE49-F238E27FC236}">
                <a16:creationId xmlns:a16="http://schemas.microsoft.com/office/drawing/2014/main" id="{070D7A27-E257-87E3-AE56-08648A47EF1A}"/>
              </a:ext>
            </a:extLst>
          </p:cNvPr>
          <p:cNvSpPr txBox="1"/>
          <p:nvPr/>
        </p:nvSpPr>
        <p:spPr>
          <a:xfrm>
            <a:off x="340096" y="415779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only 32 publications provide an explicit definition</a:t>
            </a:r>
          </a:p>
        </p:txBody>
      </p:sp>
    </p:spTree>
    <p:extLst>
      <p:ext uri="{BB962C8B-B14F-4D97-AF65-F5344CB8AC3E}">
        <p14:creationId xmlns:p14="http://schemas.microsoft.com/office/powerpoint/2010/main" val="306039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S</a:t>
            </a:r>
            <a:r>
              <a:rPr lang="en-US" sz="1500" dirty="0" err="1"/>
              <a:t>ynonyms</a:t>
            </a:r>
            <a:r>
              <a:rPr lang="en-US" sz="1500" dirty="0"/>
              <a:t> and closely related concepts around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5" name="Grafik 4">
            <a:extLst>
              <a:ext uri="{FF2B5EF4-FFF2-40B4-BE49-F238E27FC236}">
                <a16:creationId xmlns:a16="http://schemas.microsoft.com/office/drawing/2014/main" id="{B70B4999-A8AD-038A-81B1-164050995B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5206" y="820453"/>
            <a:ext cx="3502593" cy="3502593"/>
          </a:xfrm>
          <a:prstGeom prst="rect">
            <a:avLst/>
          </a:prstGeom>
        </p:spPr>
      </p:pic>
    </p:spTree>
    <p:extLst>
      <p:ext uri="{BB962C8B-B14F-4D97-AF65-F5344CB8AC3E}">
        <p14:creationId xmlns:p14="http://schemas.microsoft.com/office/powerpoint/2010/main" val="551982077"/>
      </p:ext>
    </p:extLst>
  </p:cSld>
  <p:clrMapOvr>
    <a:masterClrMapping/>
  </p:clrMapOvr>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1558</Words>
  <Application>Microsoft Office PowerPoint</Application>
  <PresentationFormat>Benutzerdefiniert</PresentationFormat>
  <Paragraphs>181</Paragraphs>
  <Slides>21</Slides>
  <Notes>21</Notes>
  <HiddenSlides>0</HiddenSlides>
  <MMClips>11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Wingdings</vt:lpstr>
      <vt:lpstr>Roboto Condensed</vt:lpstr>
      <vt:lpstr>Palatino Linotype</vt:lpstr>
      <vt:lpstr>Arial</vt:lpstr>
      <vt:lpstr>Calibri</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851</cp:revision>
  <cp:lastPrinted>2017-04-12T09:06:57Z</cp:lastPrinted>
  <dcterms:created xsi:type="dcterms:W3CDTF">2017-03-23T10:34:48Z</dcterms:created>
  <dcterms:modified xsi:type="dcterms:W3CDTF">2024-07-21T10:17:07Z</dcterms:modified>
</cp:coreProperties>
</file>