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5" r:id="rId2"/>
  </p:sldMasterIdLst>
  <p:notesMasterIdLst>
    <p:notesMasterId r:id="rId17"/>
  </p:notesMasterIdLst>
  <p:handoutMasterIdLst>
    <p:handoutMasterId r:id="rId18"/>
  </p:handoutMasterIdLst>
  <p:sldIdLst>
    <p:sldId id="257" r:id="rId3"/>
    <p:sldId id="327" r:id="rId4"/>
    <p:sldId id="319" r:id="rId5"/>
    <p:sldId id="308" r:id="rId6"/>
    <p:sldId id="311" r:id="rId7"/>
    <p:sldId id="315" r:id="rId8"/>
    <p:sldId id="328" r:id="rId9"/>
    <p:sldId id="317" r:id="rId10"/>
    <p:sldId id="258" r:id="rId11"/>
    <p:sldId id="329" r:id="rId12"/>
    <p:sldId id="330" r:id="rId13"/>
    <p:sldId id="331" r:id="rId14"/>
    <p:sldId id="332" r:id="rId15"/>
    <p:sldId id="325" r:id="rId16"/>
  </p:sldIdLst>
  <p:sldSz cx="6858000" cy="5143500"/>
  <p:notesSz cx="6858000" cy="9144000"/>
  <p:embeddedFontLst>
    <p:embeddedFont>
      <p:font typeface="Palatino Linotype" panose="02040502050505030304" pitchFamily="18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FBC878-E374-47AB-B12C-C90681FF5C42}">
          <p14:sldIdLst>
            <p14:sldId id="257"/>
            <p14:sldId id="327"/>
            <p14:sldId id="319"/>
            <p14:sldId id="308"/>
            <p14:sldId id="311"/>
            <p14:sldId id="315"/>
            <p14:sldId id="328"/>
            <p14:sldId id="317"/>
            <p14:sldId id="258"/>
            <p14:sldId id="329"/>
            <p14:sldId id="330"/>
            <p14:sldId id="331"/>
            <p14:sldId id="332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3162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6" orient="horz" pos="214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  <p15:guide id="8" orient="horz" pos="2709" userDrawn="1">
          <p15:clr>
            <a:srgbClr val="A4A3A4"/>
          </p15:clr>
        </p15:guide>
        <p15:guide id="9" pos="1514" userDrawn="1">
          <p15:clr>
            <a:srgbClr val="A4A3A4"/>
          </p15:clr>
        </p15:guide>
        <p15:guide id="10" pos="1292" userDrawn="1">
          <p15:clr>
            <a:srgbClr val="A4A3A4"/>
          </p15:clr>
        </p15:guide>
        <p15:guide id="11" pos="4106" userDrawn="1">
          <p15:clr>
            <a:srgbClr val="A4A3A4"/>
          </p15:clr>
        </p15:guide>
        <p15:guide id="12" pos="221" userDrawn="1">
          <p15:clr>
            <a:srgbClr val="A4A3A4"/>
          </p15:clr>
        </p15:guide>
        <p15:guide id="13" pos="3025" userDrawn="1">
          <p15:clr>
            <a:srgbClr val="A4A3A4"/>
          </p15:clr>
        </p15:guide>
        <p15:guide id="14" pos="2809" userDrawn="1">
          <p15:clr>
            <a:srgbClr val="A4A3A4"/>
          </p15:clr>
        </p15:guide>
        <p15:guide id="15" pos="2378" userDrawn="1">
          <p15:clr>
            <a:srgbClr val="A4A3A4"/>
          </p15:clr>
        </p15:guide>
        <p15:guide id="16" pos="433" userDrawn="1">
          <p15:clr>
            <a:srgbClr val="A4A3A4"/>
          </p15:clr>
        </p15:guide>
        <p15:guide id="17" pos="648" userDrawn="1">
          <p15:clr>
            <a:srgbClr val="A4A3A4"/>
          </p15:clr>
        </p15:guide>
        <p15:guide id="18" pos="867" userDrawn="1">
          <p15:clr>
            <a:srgbClr val="A4A3A4"/>
          </p15:clr>
        </p15:guide>
        <p15:guide id="19" pos="1082" userDrawn="1">
          <p15:clr>
            <a:srgbClr val="A4A3A4"/>
          </p15:clr>
        </p15:guide>
        <p15:guide id="20" pos="1734" userDrawn="1">
          <p15:clr>
            <a:srgbClr val="A4A3A4"/>
          </p15:clr>
        </p15:guide>
        <p15:guide id="21" pos="1946" userDrawn="1">
          <p15:clr>
            <a:srgbClr val="A4A3A4"/>
          </p15:clr>
        </p15:guide>
        <p15:guide id="22" pos="2160" userDrawn="1">
          <p15:clr>
            <a:srgbClr val="A4A3A4"/>
          </p15:clr>
        </p15:guide>
        <p15:guide id="23" pos="2594" userDrawn="1">
          <p15:clr>
            <a:srgbClr val="A4A3A4"/>
          </p15:clr>
        </p15:guide>
        <p15:guide id="25" pos="3453" userDrawn="1">
          <p15:clr>
            <a:srgbClr val="A4A3A4"/>
          </p15:clr>
        </p15:guide>
        <p15:guide id="26" pos="3674" userDrawn="1">
          <p15:clr>
            <a:srgbClr val="A4A3A4"/>
          </p15:clr>
        </p15:guide>
        <p15:guide id="27" pos="3890" userDrawn="1">
          <p15:clr>
            <a:srgbClr val="A4A3A4"/>
          </p15:clr>
        </p15:guide>
        <p15:guide id="28" orient="horz" pos="3153" userDrawn="1">
          <p15:clr>
            <a:srgbClr val="A4A3A4"/>
          </p15:clr>
        </p15:guide>
        <p15:guide id="29" orient="horz" pos="2836" userDrawn="1">
          <p15:clr>
            <a:srgbClr val="A4A3A4"/>
          </p15:clr>
        </p15:guide>
        <p15:guide id="30" pos="32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DD2E"/>
    <a:srgbClr val="F0A050"/>
    <a:srgbClr val="6DC41E"/>
    <a:srgbClr val="F272D7"/>
    <a:srgbClr val="FFFFFF"/>
    <a:srgbClr val="002F5D"/>
    <a:srgbClr val="BD9F21"/>
    <a:srgbClr val="FFC864"/>
    <a:srgbClr val="FFB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C31B6-0F35-409D-A4E9-91F389ADABCA}" v="3" dt="2022-03-13T19:45:58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7710" autoAdjust="0"/>
  </p:normalViewPr>
  <p:slideViewPr>
    <p:cSldViewPr snapToGrid="0" snapToObjects="1">
      <p:cViewPr varScale="1">
        <p:scale>
          <a:sx n="130" d="100"/>
          <a:sy n="130" d="100"/>
        </p:scale>
        <p:origin x="1872" y="114"/>
      </p:cViewPr>
      <p:guideLst>
        <p:guide orient="horz" pos="1620"/>
        <p:guide orient="horz" pos="3162"/>
        <p:guide orient="horz" pos="2414"/>
        <p:guide orient="horz" pos="2867"/>
        <p:guide orient="horz" pos="214"/>
        <p:guide orient="horz" pos="696"/>
        <p:guide orient="horz" pos="2709"/>
        <p:guide pos="1514"/>
        <p:guide pos="1292"/>
        <p:guide pos="4106"/>
        <p:guide pos="221"/>
        <p:guide pos="3025"/>
        <p:guide pos="2809"/>
        <p:guide pos="2378"/>
        <p:guide pos="433"/>
        <p:guide pos="648"/>
        <p:guide pos="867"/>
        <p:guide pos="1082"/>
        <p:guide pos="1734"/>
        <p:guide pos="1946"/>
        <p:guide pos="2160"/>
        <p:guide pos="2594"/>
        <p:guide pos="3453"/>
        <p:guide pos="3674"/>
        <p:guide pos="3890"/>
        <p:guide orient="horz" pos="3153"/>
        <p:guide orient="horz" pos="2836"/>
        <p:guide pos="3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192" y="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.poehlmann" userId="e2b2f413-eab3-4bb7-8add-c1576b4e2d19" providerId="ADAL" clId="{0BBC31B6-0F35-409D-A4E9-91F389ADABCA}"/>
    <pc:docChg chg="custSel modSld">
      <pc:chgData name="manuel.poehlmann" userId="e2b2f413-eab3-4bb7-8add-c1576b4e2d19" providerId="ADAL" clId="{0BBC31B6-0F35-409D-A4E9-91F389ADABCA}" dt="2022-03-13T19:46:09.273" v="16" actId="1076"/>
      <pc:docMkLst>
        <pc:docMk/>
      </pc:docMkLst>
      <pc:sldChg chg="addSp modSp mod modAnim">
        <pc:chgData name="manuel.poehlmann" userId="e2b2f413-eab3-4bb7-8add-c1576b4e2d19" providerId="ADAL" clId="{0BBC31B6-0F35-409D-A4E9-91F389ADABCA}" dt="2022-03-13T19:45:29.444" v="11" actId="1076"/>
        <pc:sldMkLst>
          <pc:docMk/>
          <pc:sldMk cId="3885464133" sldId="308"/>
        </pc:sldMkLst>
        <pc:spChg chg="mod">
          <ac:chgData name="manuel.poehlmann" userId="e2b2f413-eab3-4bb7-8add-c1576b4e2d19" providerId="ADAL" clId="{0BBC31B6-0F35-409D-A4E9-91F389ADABCA}" dt="2022-03-08T15:00:54.138" v="0" actId="114"/>
          <ac:spMkLst>
            <pc:docMk/>
            <pc:sldMk cId="3885464133" sldId="308"/>
            <ac:spMk id="9" creationId="{60BF4B33-E122-4F10-8DBB-76771B9B1BE5}"/>
          </ac:spMkLst>
        </pc:spChg>
        <pc:spChg chg="mod">
          <ac:chgData name="manuel.poehlmann" userId="e2b2f413-eab3-4bb7-8add-c1576b4e2d19" providerId="ADAL" clId="{0BBC31B6-0F35-409D-A4E9-91F389ADABCA}" dt="2022-03-08T15:01:03.700" v="9" actId="20577"/>
          <ac:spMkLst>
            <pc:docMk/>
            <pc:sldMk cId="3885464133" sldId="308"/>
            <ac:spMk id="10" creationId="{1036E502-672A-44EC-8792-525EDC3B4F60}"/>
          </ac:spMkLst>
        </pc:spChg>
        <pc:picChg chg="add mod">
          <ac:chgData name="manuel.poehlmann" userId="e2b2f413-eab3-4bb7-8add-c1576b4e2d19" providerId="ADAL" clId="{0BBC31B6-0F35-409D-A4E9-91F389ADABCA}" dt="2022-03-13T19:45:29.444" v="11" actId="1076"/>
          <ac:picMkLst>
            <pc:docMk/>
            <pc:sldMk cId="3885464133" sldId="308"/>
            <ac:picMk id="3" creationId="{3D3E5862-6116-4575-9EB0-5334E3962961}"/>
          </ac:picMkLst>
        </pc:picChg>
      </pc:sldChg>
      <pc:sldChg chg="addSp modSp mod modAnim">
        <pc:chgData name="manuel.poehlmann" userId="e2b2f413-eab3-4bb7-8add-c1576b4e2d19" providerId="ADAL" clId="{0BBC31B6-0F35-409D-A4E9-91F389ADABCA}" dt="2022-03-13T19:45:46.021" v="13" actId="1076"/>
        <pc:sldMkLst>
          <pc:docMk/>
          <pc:sldMk cId="3985052763" sldId="311"/>
        </pc:sldMkLst>
        <pc:picChg chg="add mod">
          <ac:chgData name="manuel.poehlmann" userId="e2b2f413-eab3-4bb7-8add-c1576b4e2d19" providerId="ADAL" clId="{0BBC31B6-0F35-409D-A4E9-91F389ADABCA}" dt="2022-03-13T19:45:46.021" v="13" actId="1076"/>
          <ac:picMkLst>
            <pc:docMk/>
            <pc:sldMk cId="3985052763" sldId="311"/>
            <ac:picMk id="2" creationId="{72109BF2-C6B3-4F30-93E8-4C4FCE93E3D5}"/>
          </ac:picMkLst>
        </pc:picChg>
      </pc:sldChg>
      <pc:sldChg chg="addSp modSp mod modAnim">
        <pc:chgData name="manuel.poehlmann" userId="e2b2f413-eab3-4bb7-8add-c1576b4e2d19" providerId="ADAL" clId="{0BBC31B6-0F35-409D-A4E9-91F389ADABCA}" dt="2022-03-13T19:46:09.273" v="16" actId="1076"/>
        <pc:sldMkLst>
          <pc:docMk/>
          <pc:sldMk cId="4113173992" sldId="315"/>
        </pc:sldMkLst>
        <pc:picChg chg="add mod">
          <ac:chgData name="manuel.poehlmann" userId="e2b2f413-eab3-4bb7-8add-c1576b4e2d19" providerId="ADAL" clId="{0BBC31B6-0F35-409D-A4E9-91F389ADABCA}" dt="2022-03-13T19:46:09.273" v="16" actId="1076"/>
          <ac:picMkLst>
            <pc:docMk/>
            <pc:sldMk cId="4113173992" sldId="315"/>
            <ac:picMk id="3" creationId="{AB172EE4-0E1D-40ED-AEDD-22AC7F37E79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Christine\Arbeit\01_Promotion\04_Naturalness_of_voice_morphs\manuscript\table_forma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Christine\Arbeit\01_Promotion\04_Naturalness_of_voice_morphs\manuscript\table_format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tx1"/>
              </a:solidFill>
              <a:miter lim="800000"/>
            </a:ln>
            <a:effectLst/>
          </c:spPr>
          <c:invertIfNegative val="0"/>
          <c:cat>
            <c:strRef>
              <c:f>Tabelle2!$N$21:$P$22</c:f>
              <c:strCache>
                <c:ptCount val="3"/>
                <c:pt idx="0">
                  <c:v>Full</c:v>
                </c:pt>
                <c:pt idx="1">
                  <c:v>F0</c:v>
                </c:pt>
                <c:pt idx="2">
                  <c:v>Tbr</c:v>
                </c:pt>
              </c:strCache>
            </c:strRef>
          </c:cat>
          <c:val>
            <c:numRef>
              <c:f>Tabelle2!$N$23:$P$23</c:f>
              <c:numCache>
                <c:formatCode>0</c:formatCode>
                <c:ptCount val="3"/>
                <c:pt idx="0">
                  <c:v>33</c:v>
                </c:pt>
                <c:pt idx="1">
                  <c:v>38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E-4426-A2CC-0B4C8E5A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15761647"/>
        <c:axId val="315757071"/>
      </c:barChart>
      <c:catAx>
        <c:axId val="315761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5757071"/>
        <c:crosses val="autoZero"/>
        <c:auto val="1"/>
        <c:lblAlgn val="ctr"/>
        <c:lblOffset val="100"/>
        <c:noMultiLvlLbl val="0"/>
      </c:catAx>
      <c:valAx>
        <c:axId val="315757071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5761647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Tabelle2!$Q$22:$S$22</c:f>
              <c:strCache>
                <c:ptCount val="3"/>
                <c:pt idx="0">
                  <c:v>Full</c:v>
                </c:pt>
                <c:pt idx="1">
                  <c:v>F0</c:v>
                </c:pt>
                <c:pt idx="2">
                  <c:v>Tbr</c:v>
                </c:pt>
              </c:strCache>
            </c:strRef>
          </c:tx>
          <c:spPr>
            <a:noFill/>
            <a:ln w="25400" cap="flat" cmpd="sng" algn="ctr">
              <a:solidFill>
                <a:schemeClr val="tx1"/>
              </a:solidFill>
              <a:miter lim="800000"/>
            </a:ln>
            <a:effectLst/>
          </c:spPr>
          <c:invertIfNegative val="0"/>
          <c:cat>
            <c:strRef>
              <c:f>Tabelle2!$N$21:$P$22</c:f>
              <c:strCache>
                <c:ptCount val="3"/>
                <c:pt idx="0">
                  <c:v>Full</c:v>
                </c:pt>
                <c:pt idx="1">
                  <c:v>F0</c:v>
                </c:pt>
                <c:pt idx="2">
                  <c:v>Tbr</c:v>
                </c:pt>
              </c:strCache>
            </c:strRef>
          </c:cat>
          <c:val>
            <c:numRef>
              <c:f>Tabelle2!$Q$23:$S$23</c:f>
              <c:numCache>
                <c:formatCode>0</c:formatCode>
                <c:ptCount val="3"/>
                <c:pt idx="0">
                  <c:v>36</c:v>
                </c:pt>
                <c:pt idx="1">
                  <c:v>39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5-4F54-809F-96228295D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315761647"/>
        <c:axId val="315757071"/>
      </c:barChart>
      <c:catAx>
        <c:axId val="315761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5757071"/>
        <c:crosses val="autoZero"/>
        <c:auto val="1"/>
        <c:lblAlgn val="ctr"/>
        <c:lblOffset val="100"/>
        <c:noMultiLvlLbl val="0"/>
      </c:catAx>
      <c:valAx>
        <c:axId val="315757071"/>
        <c:scaling>
          <c:orientation val="minMax"/>
          <c:max val="4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5761647"/>
        <c:crosses val="autoZero"/>
        <c:crossBetween val="between"/>
        <c:majorUnit val="40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42F8-4030-468B-846F-DE3B6AB6CE0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A542-7317-4AC6-A4A4-9C0CA7435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9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2040-EA4D-4002-BC41-13AC0377AF84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DD7A-5464-40FD-B5CC-4CA36D7CC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1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7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2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16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0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91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1 min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emotional </a:t>
            </a:r>
            <a:r>
              <a:rPr lang="de-DE" dirty="0" err="1"/>
              <a:t>voice</a:t>
            </a:r>
            <a:r>
              <a:rPr lang="de-DE" dirty="0"/>
              <a:t> </a:t>
            </a:r>
            <a:r>
              <a:rPr lang="de-DE" dirty="0" err="1"/>
              <a:t>morphing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and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. 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6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3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6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de-DE" sz="1200" dirty="0">
                <a:solidFill>
                  <a:srgbClr val="002350"/>
                </a:solidFill>
              </a:rPr>
              <a:t>3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3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38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7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5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38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14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 flipV="1">
            <a:off x="-1" y="4500000"/>
            <a:ext cx="34425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7" name="Grafik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87" y="4500000"/>
            <a:ext cx="3429000" cy="39600"/>
          </a:xfrm>
          <a:prstGeom prst="rect">
            <a:avLst/>
          </a:prstGeom>
        </p:spPr>
      </p:pic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2641231" y="4884575"/>
            <a:ext cx="3874464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z="750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r>
              <a:rPr lang="de-DE" sz="750" dirty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t> / 8</a:t>
            </a:r>
          </a:p>
        </p:txBody>
      </p:sp>
    </p:spTree>
    <p:extLst>
      <p:ext uri="{BB962C8B-B14F-4D97-AF65-F5344CB8AC3E}">
        <p14:creationId xmlns:p14="http://schemas.microsoft.com/office/powerpoint/2010/main" val="346644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erseite für große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4312920"/>
            <a:ext cx="6858000" cy="891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867" y="4644000"/>
            <a:ext cx="78442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2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 flipV="1">
            <a:off x="-1" y="4500000"/>
            <a:ext cx="34425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7" name="Grafik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87" y="4500000"/>
            <a:ext cx="3429000" cy="39600"/>
          </a:xfrm>
          <a:prstGeom prst="rect">
            <a:avLst/>
          </a:prstGeom>
        </p:spPr>
      </p:pic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2641231" y="4884575"/>
            <a:ext cx="3874464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z="75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r>
              <a:rPr lang="de-DE" sz="75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63193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200152"/>
            <a:ext cx="61722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6858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867" y="4644000"/>
            <a:ext cx="104745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500" kern="1200" spc="15" baseline="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Tx/>
        <a:buNone/>
        <a:defRPr sz="16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028700" indent="0" algn="l" defTabSz="685800" rtl="0" eaLnBrk="1" latinLnBrk="0" hangingPunct="1">
        <a:spcBef>
          <a:spcPct val="20000"/>
        </a:spcBef>
        <a:buFontTx/>
        <a:buNone/>
        <a:defRPr sz="82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3716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200152"/>
            <a:ext cx="61722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6858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3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619" y="4607704"/>
            <a:ext cx="785700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500" kern="1200" spc="15" baseline="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Tx/>
        <a:buNone/>
        <a:defRPr sz="16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028700" indent="0" algn="l" defTabSz="685800" rtl="0" eaLnBrk="1" latinLnBrk="0" hangingPunct="1">
        <a:spcBef>
          <a:spcPct val="20000"/>
        </a:spcBef>
        <a:buFontTx/>
        <a:buNone/>
        <a:defRPr sz="82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3716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75407392093454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21/1.4927696" TargetMode="External"/><Relationship Id="rId5" Type="http://schemas.openxmlformats.org/officeDocument/2006/relationships/hyperlink" Target="https://doi.org/10.1037/0033-2909.129.5.770" TargetMode="External"/><Relationship Id="rId4" Type="http://schemas.openxmlformats.org/officeDocument/2006/relationships/hyperlink" Target="https://doi.org/10.21437/Interspeech.2018-109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7.png"/><Relationship Id="rId5" Type="http://schemas.microsoft.com/office/2007/relationships/media" Target="../media/media3.wav"/><Relationship Id="rId10" Type="http://schemas.openxmlformats.org/officeDocument/2006/relationships/notesSlide" Target="../notesSlides/notesSlide3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chart" Target="../charts/chart2.xml"/><Relationship Id="rId4" Type="http://schemas.openxmlformats.org/officeDocument/2006/relationships/image" Target="../media/image16.png"/><Relationship Id="rId9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unkel, Vorhang, groß, Uhr enthält.&#10;&#10;Automatisch generierte Beschreibung">
            <a:extLst>
              <a:ext uri="{FF2B5EF4-FFF2-40B4-BE49-F238E27FC236}">
                <a16:creationId xmlns:a16="http://schemas.microsoft.com/office/drawing/2014/main" id="{E35DBA12-3FC0-4D4B-B842-1224C3B5C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235" y="2876193"/>
            <a:ext cx="5120765" cy="12889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526051" y="3061053"/>
            <a:ext cx="341709" cy="0"/>
          </a:xfrm>
          <a:prstGeom prst="line">
            <a:avLst/>
          </a:prstGeom>
          <a:ln w="44450">
            <a:solidFill>
              <a:srgbClr val="00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C8C7CA-D7CD-4809-AE52-7B41CE177FFC}"/>
              </a:ext>
            </a:extLst>
          </p:cNvPr>
          <p:cNvSpPr txBox="1"/>
          <p:nvPr/>
        </p:nvSpPr>
        <p:spPr>
          <a:xfrm>
            <a:off x="526050" y="3149320"/>
            <a:ext cx="4806731" cy="913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>
                <a:solidFill>
                  <a:srgbClr val="002F5D"/>
                </a:solidFill>
                <a:latin typeface="Palatino Linotype" panose="02040502050505030304" pitchFamily="18" charset="0"/>
              </a:rPr>
              <a:t>Perceived Naturalness of Emotional Voice Morphs</a:t>
            </a:r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05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Christine Nussbaum &amp; Manuel Pöhlmann </a:t>
            </a:r>
          </a:p>
          <a:p>
            <a:endParaRPr lang="de-DE" sz="1050" dirty="0">
              <a:solidFill>
                <a:srgbClr val="002F5D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050" dirty="0" err="1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TeaP</a:t>
            </a:r>
            <a:r>
              <a:rPr lang="de-DE" sz="105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; March 2022</a:t>
            </a:r>
            <a:endParaRPr lang="de-DE" sz="1500" dirty="0">
              <a:solidFill>
                <a:srgbClr val="002F5D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0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>
                <a:solidFill>
                  <a:srgbClr val="002F5D"/>
                </a:solidFill>
                <a:latin typeface="Palatino Linotype" panose="02040502050505030304" pitchFamily="18" charset="0"/>
              </a:rPr>
              <a:t>Perceived Naturalness of Emotional Voice Morphs</a:t>
            </a:r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03A404-24B3-4155-B5A2-EA2BD7E860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0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>
                <a:solidFill>
                  <a:srgbClr val="002F5D"/>
                </a:solidFill>
                <a:latin typeface="Palatino Linotype" panose="02040502050505030304" pitchFamily="18" charset="0"/>
              </a:rPr>
              <a:t>Perceived Naturalness of Emotional Voice Morphs</a:t>
            </a:r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DBDDDC-B975-4F08-824C-D51FBC888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>
                <a:solidFill>
                  <a:srgbClr val="002F5D"/>
                </a:solidFill>
                <a:latin typeface="Palatino Linotype" panose="02040502050505030304" pitchFamily="18" charset="0"/>
              </a:rPr>
              <a:t>Perceived Naturalness of Emotional Voice Morphs</a:t>
            </a:r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782DE1C3-2238-44D3-B90A-9FC9A78C4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024413"/>
              </p:ext>
            </p:extLst>
          </p:nvPr>
        </p:nvGraphicFramePr>
        <p:xfrm>
          <a:off x="757238" y="1138238"/>
          <a:ext cx="53435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43514" imgH="2866941" progId="Excel.Sheet.12">
                  <p:embed/>
                </p:oleObj>
              </mc:Choice>
              <mc:Fallback>
                <p:oleObj name="Worksheet" r:id="rId3" imgW="5343514" imgH="28669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138238"/>
                        <a:ext cx="53435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3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>
                <a:solidFill>
                  <a:srgbClr val="002F5D"/>
                </a:solidFill>
                <a:latin typeface="Palatino Linotype" panose="02040502050505030304" pitchFamily="18" charset="0"/>
              </a:rPr>
              <a:t>Perceived Naturalness of Emotional Voice Morphs</a:t>
            </a:r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7B011974-C727-4B5F-946F-79D02FA46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52062"/>
              </p:ext>
            </p:extLst>
          </p:nvPr>
        </p:nvGraphicFramePr>
        <p:xfrm>
          <a:off x="549275" y="1554214"/>
          <a:ext cx="57594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59710" imgH="2698657" progId="Word.Document.12">
                  <p:embed/>
                </p:oleObj>
              </mc:Choice>
              <mc:Fallback>
                <p:oleObj name="Document" r:id="rId3" imgW="5759710" imgH="2698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1554214"/>
                        <a:ext cx="5759450" cy="269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BE5CD4A-3AF8-4848-815C-7D2309ECF05E}"/>
              </a:ext>
            </a:extLst>
          </p:cNvPr>
          <p:cNvSpPr txBox="1"/>
          <p:nvPr/>
        </p:nvSpPr>
        <p:spPr>
          <a:xfrm>
            <a:off x="259469" y="939199"/>
            <a:ext cx="4249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 ~ F0</a:t>
            </a:r>
            <a:r>
              <a:rPr lang="en-US" sz="1000" baseline="-25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US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F0</a:t>
            </a:r>
            <a:r>
              <a:rPr lang="en-US" sz="1000" baseline="-25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US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F0</a:t>
            </a:r>
            <a:r>
              <a:rPr lang="en-US" sz="1000" baseline="-25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Glide</a:t>
            </a:r>
            <a:r>
              <a:rPr lang="en-US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FormDisp</a:t>
            </a:r>
            <a:r>
              <a:rPr lang="en-US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HNR + (1 | Participant) + (1 |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SpID</a:t>
            </a:r>
            <a:r>
              <a:rPr lang="en-US" sz="1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98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B4737C-5752-4171-903C-0D5DF05ECB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49685" y="4719770"/>
            <a:ext cx="4266010" cy="144000"/>
          </a:xfrm>
        </p:spPr>
        <p:txBody>
          <a:bodyPr>
            <a:normAutofit fontScale="62500" lnSpcReduction="20000"/>
          </a:bodyPr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500" dirty="0"/>
              <a:t>References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533919-2F52-41ED-94FF-E959E1A794DC}"/>
              </a:ext>
            </a:extLst>
          </p:cNvPr>
          <p:cNvSpPr txBox="1"/>
          <p:nvPr/>
        </p:nvSpPr>
        <p:spPr>
          <a:xfrm>
            <a:off x="340097" y="746120"/>
            <a:ext cx="6301724" cy="37454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0136">
              <a:buClr>
                <a:schemeClr val="accent1"/>
              </a:buClr>
              <a:defRPr/>
            </a:pPr>
            <a:r>
              <a:rPr lang="en-US" sz="800" dirty="0"/>
              <a:t>Kawahara, H., &amp; </a:t>
            </a:r>
            <a:r>
              <a:rPr lang="en-US" sz="800" dirty="0" err="1"/>
              <a:t>Skuk</a:t>
            </a:r>
            <a:r>
              <a:rPr lang="en-US" sz="800" dirty="0"/>
              <a:t>, V. G. (2019). Voice morphing. </a:t>
            </a:r>
            <a:r>
              <a:rPr lang="en-US" sz="800" i="1" dirty="0"/>
              <a:t>In S. </a:t>
            </a:r>
            <a:r>
              <a:rPr lang="en-US" sz="800" i="1" dirty="0" err="1"/>
              <a:t>Frühholz</a:t>
            </a:r>
            <a:r>
              <a:rPr lang="en-US" sz="800" i="1" dirty="0"/>
              <a:t> &amp; P. Belin (Eds.), the Oxford Handbook of Voice Perception</a:t>
            </a:r>
          </a:p>
          <a:p>
            <a:pPr defTabSz="340136">
              <a:buClr>
                <a:schemeClr val="accent1"/>
              </a:buClr>
              <a:defRPr/>
            </a:pPr>
            <a:r>
              <a:rPr lang="en-US" sz="800" i="1" dirty="0"/>
              <a:t>(Pp. 685-706). Oxford: Oxford University Press.</a:t>
            </a:r>
          </a:p>
          <a:p>
            <a:pPr defTabSz="340136">
              <a:buClr>
                <a:schemeClr val="accent1"/>
              </a:buClr>
              <a:defRPr/>
            </a:pPr>
            <a:endParaRPr lang="en-US" sz="800" i="1" dirty="0">
              <a:solidFill>
                <a:srgbClr val="002350"/>
              </a:solidFill>
            </a:endParaRPr>
          </a:p>
          <a:p>
            <a:pPr algn="l"/>
            <a:r>
              <a:rPr lang="de-DE" sz="800" b="0" i="0" u="none" strike="noStrike" baseline="0" dirty="0">
                <a:latin typeface="Calibri" panose="020F0502020204030204" pitchFamily="34" charset="0"/>
              </a:rPr>
              <a:t>Nussbaum, C., </a:t>
            </a:r>
            <a:r>
              <a:rPr lang="de-DE" sz="800" b="0" i="0" u="none" strike="noStrike" baseline="0" dirty="0" err="1">
                <a:latin typeface="Calibri" panose="020F0502020204030204" pitchFamily="34" charset="0"/>
              </a:rPr>
              <a:t>Eiff</a:t>
            </a:r>
            <a:r>
              <a:rPr lang="de-DE" sz="800" b="0" i="0" u="none" strike="noStrike" baseline="0" dirty="0">
                <a:latin typeface="Calibri" panose="020F0502020204030204" pitchFamily="34" charset="0"/>
              </a:rPr>
              <a:t>, C. I. von, </a:t>
            </a:r>
            <a:r>
              <a:rPr lang="de-DE" sz="800" b="0" i="0" u="none" strike="noStrike" baseline="0" dirty="0" err="1">
                <a:latin typeface="Calibri" panose="020F0502020204030204" pitchFamily="34" charset="0"/>
              </a:rPr>
              <a:t>Skuk</a:t>
            </a:r>
            <a:r>
              <a:rPr lang="de-DE" sz="800" b="0" i="0" u="none" strike="noStrike" baseline="0" dirty="0">
                <a:latin typeface="Calibri" panose="020F0502020204030204" pitchFamily="34" charset="0"/>
              </a:rPr>
              <a:t>, V. G., &amp; Schweinberger, S. R. (2022). </a:t>
            </a:r>
            <a:r>
              <a:rPr lang="de-DE" sz="800" b="0" i="0" u="none" strike="noStrike" baseline="0" dirty="0" err="1">
                <a:latin typeface="Calibri" panose="020F0502020204030204" pitchFamily="34" charset="0"/>
              </a:rPr>
              <a:t>Vocal</a:t>
            </a:r>
            <a:r>
              <a:rPr lang="de-DE" sz="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800" b="0" i="0" u="none" strike="noStrike" baseline="0" dirty="0" err="1">
                <a:latin typeface="Calibri" panose="020F0502020204030204" pitchFamily="34" charset="0"/>
              </a:rPr>
              <a:t>emotion</a:t>
            </a:r>
            <a:r>
              <a:rPr lang="de-DE" sz="800" dirty="0">
                <a:latin typeface="Calibri" panose="020F0502020204030204" pitchFamily="34" charset="0"/>
              </a:rPr>
              <a:t> </a:t>
            </a:r>
            <a:r>
              <a:rPr lang="de-DE" sz="800" b="0" i="0" u="none" strike="noStrike" baseline="0" dirty="0" err="1">
                <a:latin typeface="Calibri" panose="020F0502020204030204" pitchFamily="34" charset="0"/>
              </a:rPr>
              <a:t>adaptation</a:t>
            </a:r>
            <a:r>
              <a:rPr lang="de-DE" sz="800" dirty="0">
                <a:latin typeface="Calibri" panose="020F0502020204030204" pitchFamily="34" charset="0"/>
              </a:rPr>
              <a:t> 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aftereffects within and across speaker genders: Roles of timbre and fundamental frequency. </a:t>
            </a:r>
            <a:r>
              <a:rPr lang="de-DE" sz="800" b="0" i="1" u="none" strike="noStrike" baseline="0" dirty="0" err="1">
                <a:latin typeface="Calibri-Italic"/>
              </a:rPr>
              <a:t>Cognition</a:t>
            </a:r>
            <a:r>
              <a:rPr lang="de-DE" sz="8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sz="800" b="0" i="1" u="none" strike="noStrike" baseline="0" dirty="0">
                <a:latin typeface="Calibri-Italic"/>
              </a:rPr>
              <a:t>219</a:t>
            </a:r>
            <a:r>
              <a:rPr lang="de-DE" sz="800" b="0" i="0" u="none" strike="noStrike" baseline="0" dirty="0">
                <a:latin typeface="Calibri" panose="020F0502020204030204" pitchFamily="34" charset="0"/>
              </a:rPr>
              <a:t>, 104967. </a:t>
            </a:r>
          </a:p>
          <a:p>
            <a:pPr algn="l"/>
            <a:endParaRPr lang="de-DE" sz="800" dirty="0">
              <a:latin typeface="Calibri" panose="020F0502020204030204" pitchFamily="34" charset="0"/>
            </a:endParaRPr>
          </a:p>
          <a:p>
            <a:pPr algn="l"/>
            <a:r>
              <a:rPr lang="de-DE" sz="800" dirty="0" err="1"/>
              <a:t>Eiff</a:t>
            </a:r>
            <a:r>
              <a:rPr lang="de-DE" sz="800" dirty="0"/>
              <a:t>, C. I. von, </a:t>
            </a:r>
            <a:r>
              <a:rPr lang="de-DE" sz="800" dirty="0" err="1"/>
              <a:t>Skuk</a:t>
            </a:r>
            <a:r>
              <a:rPr lang="de-DE" sz="800" dirty="0"/>
              <a:t>, V. G., </a:t>
            </a:r>
            <a:r>
              <a:rPr lang="de-DE" sz="800" dirty="0" err="1"/>
              <a:t>Zäske</a:t>
            </a:r>
            <a:r>
              <a:rPr lang="de-DE" sz="800" dirty="0"/>
              <a:t>, R., Nussbaum, C., Frühholz, S., Feuer, U., </a:t>
            </a:r>
            <a:r>
              <a:rPr lang="de-DE" sz="800" dirty="0" err="1"/>
              <a:t>Guntinas</a:t>
            </a:r>
            <a:r>
              <a:rPr lang="de-DE" sz="800" dirty="0"/>
              <a:t>-Lichius, O., &amp; Schweinberger, S. R. (2022). Parameter-</a:t>
            </a:r>
            <a:r>
              <a:rPr lang="de-DE" sz="800" dirty="0" err="1"/>
              <a:t>Specific</a:t>
            </a:r>
            <a:r>
              <a:rPr lang="de-DE" sz="800" dirty="0"/>
              <a:t> Morphing </a:t>
            </a:r>
            <a:r>
              <a:rPr lang="de-DE" sz="800" dirty="0" err="1"/>
              <a:t>Reveals</a:t>
            </a:r>
            <a:r>
              <a:rPr lang="de-DE" sz="800" dirty="0"/>
              <a:t> </a:t>
            </a:r>
            <a:r>
              <a:rPr lang="de-DE" sz="800" dirty="0" err="1"/>
              <a:t>Contributions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Timbre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Perception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Vocal</a:t>
            </a:r>
            <a:r>
              <a:rPr lang="de-DE" sz="800" dirty="0"/>
              <a:t> </a:t>
            </a:r>
            <a:r>
              <a:rPr lang="de-DE" sz="800" dirty="0" err="1"/>
              <a:t>Emotions</a:t>
            </a:r>
            <a:r>
              <a:rPr lang="de-DE" sz="800" dirty="0"/>
              <a:t> in </a:t>
            </a:r>
            <a:r>
              <a:rPr lang="de-DE" sz="800" dirty="0" err="1"/>
              <a:t>Cochlear</a:t>
            </a:r>
            <a:r>
              <a:rPr lang="de-DE" sz="800" dirty="0"/>
              <a:t> </a:t>
            </a:r>
            <a:r>
              <a:rPr lang="de-DE" sz="800" dirty="0" err="1"/>
              <a:t>Implant</a:t>
            </a:r>
            <a:r>
              <a:rPr lang="de-DE" sz="800" dirty="0"/>
              <a:t> Users. </a:t>
            </a:r>
            <a:r>
              <a:rPr lang="de-DE" sz="800" dirty="0" err="1"/>
              <a:t>Ear</a:t>
            </a:r>
            <a:r>
              <a:rPr lang="de-DE" sz="800" dirty="0"/>
              <a:t> and Hearing, Publish </a:t>
            </a:r>
            <a:r>
              <a:rPr lang="de-DE" sz="800" dirty="0" err="1"/>
              <a:t>Ahead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Print. </a:t>
            </a:r>
          </a:p>
          <a:p>
            <a:pPr algn="l"/>
            <a:endParaRPr lang="de-DE" sz="800" dirty="0"/>
          </a:p>
          <a:p>
            <a:r>
              <a:rPr lang="en-US" sz="800" b="0" i="0" u="none" strike="noStrike" baseline="0" dirty="0">
                <a:latin typeface="Calibri" panose="020F0502020204030204" pitchFamily="34" charset="0"/>
              </a:rPr>
              <a:t>Nussbaum, C., Schirmer, A, &amp;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Schweinberger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S. R. [in revision] Contributions of Fundamental Frequency and Timbre to Vocal Emotion Perception and their Electrophysiological Correlates.</a:t>
            </a:r>
          </a:p>
          <a:p>
            <a:endParaRPr lang="en-US" sz="800" dirty="0">
              <a:latin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</a:rPr>
              <a:t>Arias, P., </a:t>
            </a:r>
            <a:r>
              <a:rPr lang="en-US" sz="800" dirty="0" err="1">
                <a:latin typeface="Calibri" panose="020F0502020204030204" pitchFamily="34" charset="0"/>
              </a:rPr>
              <a:t>Rachman</a:t>
            </a:r>
            <a:r>
              <a:rPr lang="en-US" sz="800" dirty="0">
                <a:latin typeface="Calibri" panose="020F0502020204030204" pitchFamily="34" charset="0"/>
              </a:rPr>
              <a:t>, L., </a:t>
            </a:r>
            <a:r>
              <a:rPr lang="en-US" sz="800" dirty="0" err="1">
                <a:latin typeface="Calibri" panose="020F0502020204030204" pitchFamily="34" charset="0"/>
              </a:rPr>
              <a:t>Liuni</a:t>
            </a:r>
            <a:r>
              <a:rPr lang="en-US" sz="800" dirty="0">
                <a:latin typeface="Calibri" panose="020F0502020204030204" pitchFamily="34" charset="0"/>
              </a:rPr>
              <a:t>, M., &amp; </a:t>
            </a:r>
            <a:r>
              <a:rPr lang="en-US" sz="800" dirty="0" err="1">
                <a:latin typeface="Calibri" panose="020F0502020204030204" pitchFamily="34" charset="0"/>
              </a:rPr>
              <a:t>Aucouturier</a:t>
            </a:r>
            <a:r>
              <a:rPr lang="en-US" sz="800" dirty="0">
                <a:latin typeface="Calibri" panose="020F0502020204030204" pitchFamily="34" charset="0"/>
              </a:rPr>
              <a:t>, J.-J. (2021). Beyond Correlation: Acoustic Transformation Methods for the Experimental Study of Emotional Voice and Speech. Emotion Review, 13(1), 12–24. </a:t>
            </a:r>
            <a:r>
              <a:rPr lang="en-US" sz="800" dirty="0">
                <a:latin typeface="Calibri" panose="020F0502020204030204" pitchFamily="34" charset="0"/>
                <a:hlinkClick r:id="rId3"/>
              </a:rPr>
              <a:t>https://doi.org/10.1177/1754073920934544</a:t>
            </a:r>
            <a:endParaRPr lang="en-US" sz="800" dirty="0">
              <a:latin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</a:endParaRPr>
          </a:p>
          <a:p>
            <a:r>
              <a:rPr lang="en-US" sz="800" b="0" i="0" u="none" strike="noStrike" baseline="0" dirty="0">
                <a:latin typeface="Calibri" panose="020F0502020204030204" pitchFamily="34" charset="0"/>
              </a:rPr>
              <a:t>Baird, A., Parada-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Cabaleiro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E.,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Hantke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S., Burkhardt, F., Cummins, N., &amp; Schuller, B. (2018, September 2). The Perception and Analysis of the Likeability and Human Likeness of Synthesized Speech. In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Interspeech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 2018 (pp. 2863–2867). ISCA. </a:t>
            </a:r>
            <a:r>
              <a:rPr lang="en-US" sz="800" b="0" i="0" u="none" strike="noStrike" baseline="0" dirty="0">
                <a:latin typeface="Calibri" panose="020F0502020204030204" pitchFamily="34" charset="0"/>
                <a:hlinkClick r:id="rId4"/>
              </a:rPr>
              <a:t>https://doi.org/10.21437/Interspeech.2018-1093</a:t>
            </a:r>
            <a:endParaRPr lang="en-US" sz="800" b="0" i="0" u="none" strike="noStrike" baseline="0" dirty="0">
              <a:latin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</a:endParaRPr>
          </a:p>
          <a:p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Assmann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P. F.,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Dembling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S., &amp;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Nearey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T. M. (2006). Effects of frequency shifts on perceived naturalness and gender information in speech. In INTERSPEECH. Symposium conducted at the meeting of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Citeseer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endParaRPr lang="en-US" sz="800" dirty="0">
              <a:latin typeface="Calibri" panose="020F0502020204030204" pitchFamily="34" charset="0"/>
            </a:endParaRPr>
          </a:p>
          <a:p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Juslin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P. N., &amp;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Laukka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P. (2003). Communication of emotions in vocal expression and music performance: different channels, same code? Psychol Bull, 129(5), 770–814. </a:t>
            </a:r>
            <a:r>
              <a:rPr lang="en-US" sz="800" b="0" i="0" u="none" strike="noStrike" baseline="0" dirty="0">
                <a:latin typeface="Calibri" panose="020F0502020204030204" pitchFamily="34" charset="0"/>
                <a:hlinkClick r:id="rId5"/>
              </a:rPr>
              <a:t>https://doi.org/10.1037/0033-2909.129.5.770</a:t>
            </a:r>
            <a:endParaRPr lang="en-US" sz="800" b="0" i="0" u="none" strike="noStrike" baseline="0" dirty="0">
              <a:latin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</a:endParaRPr>
          </a:p>
          <a:p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Skuk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V. G.,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Dammann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L. M., &amp;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Schweinberger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S. R. (2015). Role of timbre and fundamental frequency in voice gender adaptation. J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Acoust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 Soc Am, 138(2), 1180–1193. </a:t>
            </a:r>
            <a:r>
              <a:rPr lang="en-US" sz="800" b="0" i="0" u="none" strike="noStrike" baseline="0" dirty="0">
                <a:latin typeface="Calibri" panose="020F0502020204030204" pitchFamily="34" charset="0"/>
                <a:hlinkClick r:id="rId6"/>
              </a:rPr>
              <a:t>https://doi.org/10.1121/1.4927696</a:t>
            </a:r>
            <a:endParaRPr lang="en-US" sz="800" b="0" i="0" u="none" strike="noStrike" baseline="0" dirty="0">
              <a:latin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</a:endParaRPr>
          </a:p>
          <a:p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Skuk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V. G.,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Kirchen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L.,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Oberhoffner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T.,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Guntinas-Lichius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O.,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Dobel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C., &amp; </a:t>
            </a:r>
            <a:r>
              <a:rPr lang="en-US" sz="800" b="0" i="0" u="none" strike="noStrike" baseline="0" dirty="0" err="1">
                <a:latin typeface="Calibri" panose="020F0502020204030204" pitchFamily="34" charset="0"/>
              </a:rPr>
              <a:t>Schweinberger</a:t>
            </a:r>
            <a:r>
              <a:rPr lang="en-US" sz="800" b="0" i="0" u="none" strike="noStrike" baseline="0" dirty="0">
                <a:latin typeface="Calibri" panose="020F0502020204030204" pitchFamily="34" charset="0"/>
              </a:rPr>
              <a:t>, S. R. (2020). Parameter-Specific Morphing Reveals Contributions of Timbre and Fundamental Frequency Cues to the Perception of Voice Gender and Age in Cochlear Implant Users. Journal of Speech, Language, and Hearing Research : JSLHR, 63(9), 3155–3175. https://doi.org/10.1044/2020_JSLHR-20-00026</a:t>
            </a:r>
          </a:p>
          <a:p>
            <a:endParaRPr lang="de-DE" sz="8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de-DE" sz="800" dirty="0"/>
          </a:p>
          <a:p>
            <a:pPr algn="l"/>
            <a:endParaRPr lang="de-DE" sz="800" dirty="0"/>
          </a:p>
          <a:p>
            <a:pPr algn="l"/>
            <a:endParaRPr lang="de-DE" sz="800" dirty="0"/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endParaRPr lang="en-US" sz="800" i="1" dirty="0">
              <a:solidFill>
                <a:srgbClr val="002350"/>
              </a:solidFill>
            </a:endParaRP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endParaRPr lang="en-US" sz="800" i="1" dirty="0">
              <a:solidFill>
                <a:srgbClr val="002350"/>
              </a:solidFill>
            </a:endParaRP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endParaRPr lang="en-US" sz="800" dirty="0">
              <a:solidFill>
                <a:srgbClr val="002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Emotional Voice Morphs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D61229A-0742-4DD3-A274-4961F68F07D5}"/>
              </a:ext>
            </a:extLst>
          </p:cNvPr>
          <p:cNvSpPr txBox="1"/>
          <p:nvPr/>
        </p:nvSpPr>
        <p:spPr>
          <a:xfrm>
            <a:off x="338269" y="987552"/>
            <a:ext cx="3090731" cy="32724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Acoustic parameters </a:t>
            </a:r>
            <a:r>
              <a:rPr lang="fi-FI" sz="900" dirty="0">
                <a:solidFill>
                  <a:schemeClr val="tx2"/>
                </a:solidFill>
              </a:rPr>
              <a:t>[e.g.Juslin &amp; Laukka , 2003]</a:t>
            </a:r>
          </a:p>
          <a:p>
            <a:endParaRPr lang="en-US" sz="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Fundamental frequency (F0)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Timbre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(Amplitude)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(Speech rate)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Linking acoustic parameter to emotions: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Correlational: measurement of acoustic parameters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Experimental: manipulation of acoustic parameters -&gt; Voice Morphing</a:t>
            </a:r>
          </a:p>
        </p:txBody>
      </p:sp>
      <p:pic>
        <p:nvPicPr>
          <p:cNvPr id="6" name="Grafik 5" descr="Ein Bild, das Mikrofon enthält.&#10;&#10;Automatisch generierte Beschreibung">
            <a:extLst>
              <a:ext uri="{FF2B5EF4-FFF2-40B4-BE49-F238E27FC236}">
                <a16:creationId xmlns:a16="http://schemas.microsoft.com/office/drawing/2014/main" id="{BA9ED3E5-6191-403F-A2C1-5B6116C8C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16" y="7883"/>
            <a:ext cx="3156684" cy="44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5"/>
    </mc:Choice>
    <mc:Fallback xmlns="">
      <p:transition spd="slow" advTm="29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500" dirty="0"/>
              <a:t>Parameter-</a:t>
            </a:r>
            <a:r>
              <a:rPr lang="de-DE" sz="1500" dirty="0" err="1"/>
              <a:t>specific</a:t>
            </a:r>
            <a:r>
              <a:rPr lang="de-DE" sz="1500" dirty="0"/>
              <a:t> Voice Morphing</a:t>
            </a:r>
          </a:p>
        </p:txBody>
      </p:sp>
      <p:pic>
        <p:nvPicPr>
          <p:cNvPr id="11" name="nm04_neu_w01_full_cTmg_NEUref_70dB">
            <a:hlinkClick r:id="" action="ppaction://media"/>
            <a:extLst>
              <a:ext uri="{FF2B5EF4-FFF2-40B4-BE49-F238E27FC236}">
                <a16:creationId xmlns:a16="http://schemas.microsoft.com/office/drawing/2014/main" id="{415CD644-B850-4571-BF8F-69D811D529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1005" y="4008653"/>
            <a:ext cx="385082" cy="385082"/>
          </a:xfrm>
          <a:prstGeom prst="rect">
            <a:avLst/>
          </a:prstGeom>
        </p:spPr>
      </p:pic>
      <p:pic>
        <p:nvPicPr>
          <p:cNvPr id="12" name="nm04_hap_w01_full_cTmg_NEUref_70dB">
            <a:hlinkClick r:id="" action="ppaction://media"/>
            <a:extLst>
              <a:ext uri="{FF2B5EF4-FFF2-40B4-BE49-F238E27FC236}">
                <a16:creationId xmlns:a16="http://schemas.microsoft.com/office/drawing/2014/main" id="{A6802CC1-2FAD-464B-9500-F8C391A6E2A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375513" y="4008653"/>
            <a:ext cx="385082" cy="385082"/>
          </a:xfrm>
          <a:prstGeom prst="rect">
            <a:avLst/>
          </a:prstGeom>
        </p:spPr>
      </p:pic>
      <p:pic>
        <p:nvPicPr>
          <p:cNvPr id="13" name="nm04_hap_w01_tbr_cTmg_NEUref_70dB">
            <a:hlinkClick r:id="" action="ppaction://media"/>
            <a:extLst>
              <a:ext uri="{FF2B5EF4-FFF2-40B4-BE49-F238E27FC236}">
                <a16:creationId xmlns:a16="http://schemas.microsoft.com/office/drawing/2014/main" id="{7367641C-2AAD-4E44-A691-474A295E863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65562" y="4022295"/>
            <a:ext cx="385082" cy="385082"/>
          </a:xfrm>
          <a:prstGeom prst="rect">
            <a:avLst/>
          </a:prstGeom>
        </p:spPr>
      </p:pic>
      <p:pic>
        <p:nvPicPr>
          <p:cNvPr id="14" name="nm04_hap_w01_f0_cTmg_NEUref_70dB">
            <a:hlinkClick r:id="" action="ppaction://media"/>
            <a:extLst>
              <a:ext uri="{FF2B5EF4-FFF2-40B4-BE49-F238E27FC236}">
                <a16:creationId xmlns:a16="http://schemas.microsoft.com/office/drawing/2014/main" id="{2720C357-2FF9-4E52-8676-BF73A6D51D5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071870" y="4022295"/>
            <a:ext cx="385082" cy="385082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BEB8C3-5BFD-4884-BA8B-16E9A0C23CAA}"/>
              </a:ext>
            </a:extLst>
          </p:cNvPr>
          <p:cNvSpPr/>
          <p:nvPr/>
        </p:nvSpPr>
        <p:spPr>
          <a:xfrm>
            <a:off x="4563769" y="802877"/>
            <a:ext cx="2020965" cy="628104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002350"/>
                </a:solidFill>
              </a:rPr>
              <a:t>Emotional </a:t>
            </a:r>
            <a:r>
              <a:rPr lang="de-DE" sz="1000" dirty="0" err="1">
                <a:solidFill>
                  <a:srgbClr val="002350"/>
                </a:solidFill>
              </a:rPr>
              <a:t>voice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morphs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sound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b="1" dirty="0" err="1">
                <a:solidFill>
                  <a:schemeClr val="tx2"/>
                </a:solidFill>
              </a:rPr>
              <a:t>unnatural</a:t>
            </a:r>
            <a:r>
              <a:rPr lang="de-DE" sz="1000" b="1" dirty="0">
                <a:solidFill>
                  <a:schemeClr val="tx2"/>
                </a:solidFill>
              </a:rPr>
              <a:t>/</a:t>
            </a:r>
            <a:r>
              <a:rPr lang="de-DE" sz="1000" b="1" dirty="0" err="1">
                <a:solidFill>
                  <a:schemeClr val="tx2"/>
                </a:solidFill>
              </a:rPr>
              <a:t>robotic</a:t>
            </a:r>
            <a:r>
              <a:rPr lang="de-DE" sz="1000" b="1" dirty="0">
                <a:solidFill>
                  <a:schemeClr val="tx2"/>
                </a:solidFill>
              </a:rPr>
              <a:t>/not </a:t>
            </a:r>
            <a:r>
              <a:rPr lang="de-DE" sz="1000" b="1" dirty="0" err="1">
                <a:solidFill>
                  <a:schemeClr val="tx2"/>
                </a:solidFill>
              </a:rPr>
              <a:t>very</a:t>
            </a:r>
            <a:r>
              <a:rPr lang="de-DE" sz="1000" b="1" dirty="0">
                <a:solidFill>
                  <a:schemeClr val="tx2"/>
                </a:solidFill>
              </a:rPr>
              <a:t> human like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18EFE83-0F54-485A-8869-462EABD56875}"/>
              </a:ext>
            </a:extLst>
          </p:cNvPr>
          <p:cNvSpPr/>
          <p:nvPr/>
        </p:nvSpPr>
        <p:spPr>
          <a:xfrm>
            <a:off x="4578096" y="3609536"/>
            <a:ext cx="2020965" cy="766184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</a:rPr>
              <a:t>Is parameter-specific voice morphing a suitable tool for research on vocal emotion perception?</a:t>
            </a:r>
            <a:endParaRPr lang="de-DE" sz="1000" b="1" dirty="0">
              <a:solidFill>
                <a:schemeClr val="tx2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0C35E7A-1CBD-4B26-8B49-2DA6EAA692FE}"/>
              </a:ext>
            </a:extLst>
          </p:cNvPr>
          <p:cNvSpPr/>
          <p:nvPr/>
        </p:nvSpPr>
        <p:spPr>
          <a:xfrm>
            <a:off x="4572887" y="2403100"/>
            <a:ext cx="1059114" cy="1023413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002350"/>
                </a:solidFill>
              </a:rPr>
              <a:t>distraction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from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the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task</a:t>
            </a:r>
            <a:endParaRPr lang="de-DE" sz="1000" dirty="0">
              <a:solidFill>
                <a:srgbClr val="00235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3B49FFC-752D-4262-8119-1960DAFA0159}"/>
              </a:ext>
            </a:extLst>
          </p:cNvPr>
          <p:cNvSpPr/>
          <p:nvPr/>
        </p:nvSpPr>
        <p:spPr>
          <a:xfrm>
            <a:off x="5525620" y="2375881"/>
            <a:ext cx="1059114" cy="10234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002350"/>
                </a:solidFill>
              </a:rPr>
              <a:t>potential </a:t>
            </a:r>
            <a:r>
              <a:rPr lang="de-DE" sz="1000" dirty="0" err="1">
                <a:solidFill>
                  <a:srgbClr val="002350"/>
                </a:solidFill>
              </a:rPr>
              <a:t>confound</a:t>
            </a:r>
            <a:endParaRPr lang="de-DE" sz="1000" dirty="0">
              <a:solidFill>
                <a:srgbClr val="002350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9D7CF7D-F17E-4B76-AC39-B6F19A40B127}"/>
              </a:ext>
            </a:extLst>
          </p:cNvPr>
          <p:cNvSpPr/>
          <p:nvPr/>
        </p:nvSpPr>
        <p:spPr>
          <a:xfrm>
            <a:off x="5044694" y="1657554"/>
            <a:ext cx="1059114" cy="10234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002350"/>
                </a:solidFill>
              </a:rPr>
              <a:t>ecological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validity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of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stimuli</a:t>
            </a:r>
            <a:endParaRPr lang="de-DE" sz="1000" dirty="0">
              <a:solidFill>
                <a:srgbClr val="00235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91ACBB-612C-4269-BAC7-860E570545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9" y="2708681"/>
            <a:ext cx="4049334" cy="11571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9850B1-36AD-4530-BCF9-60449C2B3D0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6" y="900747"/>
            <a:ext cx="3512444" cy="12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8" y="440203"/>
            <a:ext cx="2769263" cy="602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 err="1">
                <a:solidFill>
                  <a:srgbClr val="002350"/>
                </a:solidFill>
              </a:rPr>
              <a:t>What</a:t>
            </a:r>
            <a:r>
              <a:rPr lang="de-DE" sz="1600" dirty="0">
                <a:solidFill>
                  <a:srgbClr val="002350"/>
                </a:solidFill>
              </a:rPr>
              <a:t> </a:t>
            </a:r>
            <a:r>
              <a:rPr lang="de-DE" sz="1600" dirty="0" err="1">
                <a:solidFill>
                  <a:srgbClr val="002350"/>
                </a:solidFill>
              </a:rPr>
              <a:t>are</a:t>
            </a:r>
            <a:r>
              <a:rPr lang="de-DE" sz="1600" dirty="0">
                <a:solidFill>
                  <a:srgbClr val="002350"/>
                </a:solidFill>
              </a:rPr>
              <a:t> </a:t>
            </a:r>
            <a:r>
              <a:rPr lang="de-DE" sz="1600" dirty="0" err="1">
                <a:solidFill>
                  <a:srgbClr val="002350"/>
                </a:solidFill>
              </a:rPr>
              <a:t>the</a:t>
            </a:r>
            <a:r>
              <a:rPr lang="de-DE" sz="1600" dirty="0">
                <a:solidFill>
                  <a:srgbClr val="002350"/>
                </a:solidFill>
              </a:rPr>
              <a:t> </a:t>
            </a:r>
            <a:r>
              <a:rPr lang="de-DE" sz="1600" dirty="0" err="1">
                <a:solidFill>
                  <a:srgbClr val="002350"/>
                </a:solidFill>
              </a:rPr>
              <a:t>determinants</a:t>
            </a:r>
            <a:r>
              <a:rPr lang="de-DE" sz="1600" dirty="0">
                <a:solidFill>
                  <a:srgbClr val="002350"/>
                </a:solidFill>
              </a:rPr>
              <a:t> </a:t>
            </a:r>
            <a:r>
              <a:rPr lang="de-DE" sz="1600" dirty="0" err="1">
                <a:solidFill>
                  <a:srgbClr val="002350"/>
                </a:solidFill>
              </a:rPr>
              <a:t>of</a:t>
            </a:r>
            <a:r>
              <a:rPr lang="de-DE" sz="1600" dirty="0">
                <a:solidFill>
                  <a:srgbClr val="002350"/>
                </a:solidFill>
              </a:rPr>
              <a:t> </a:t>
            </a:r>
          </a:p>
          <a:p>
            <a:r>
              <a:rPr lang="de-DE" sz="1600" dirty="0" err="1">
                <a:solidFill>
                  <a:srgbClr val="002350"/>
                </a:solidFill>
              </a:rPr>
              <a:t>speech</a:t>
            </a:r>
            <a:r>
              <a:rPr lang="de-DE" sz="1600" dirty="0">
                <a:solidFill>
                  <a:srgbClr val="002350"/>
                </a:solidFill>
              </a:rPr>
              <a:t> </a:t>
            </a:r>
            <a:r>
              <a:rPr lang="de-DE" sz="1600" dirty="0" err="1">
                <a:solidFill>
                  <a:srgbClr val="002350"/>
                </a:solidFill>
              </a:rPr>
              <a:t>naturalness</a:t>
            </a:r>
            <a:r>
              <a:rPr lang="de-DE" sz="1600" dirty="0">
                <a:solidFill>
                  <a:srgbClr val="002350"/>
                </a:solidFill>
              </a:rPr>
              <a:t>?</a:t>
            </a:r>
            <a:endParaRPr lang="de-DE" sz="15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D64BA2-894B-4CA6-9279-80EB8FA15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8" y="1505353"/>
            <a:ext cx="2655291" cy="18222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BF4B33-E122-4F10-8DBB-76771B9B1BE5}"/>
              </a:ext>
            </a:extLst>
          </p:cNvPr>
          <p:cNvSpPr txBox="1"/>
          <p:nvPr/>
        </p:nvSpPr>
        <p:spPr>
          <a:xfrm>
            <a:off x="686991" y="3446657"/>
            <a:ext cx="210482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F0 Variation </a:t>
            </a:r>
          </a:p>
          <a:p>
            <a:r>
              <a:rPr lang="de-DE" sz="900" i="1" dirty="0"/>
              <a:t>Baird et al. (2018)</a:t>
            </a:r>
          </a:p>
          <a:p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EB66AE-DD3B-4023-AB7C-630DE69CD765}"/>
              </a:ext>
            </a:extLst>
          </p:cNvPr>
          <p:cNvSpPr txBox="1"/>
          <p:nvPr/>
        </p:nvSpPr>
        <p:spPr>
          <a:xfrm>
            <a:off x="3188235" y="3446657"/>
            <a:ext cx="2105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F0/Timbre </a:t>
            </a:r>
            <a:r>
              <a:rPr lang="de-DE" sz="1600" dirty="0" err="1"/>
              <a:t>Covariation</a:t>
            </a:r>
            <a:r>
              <a:rPr lang="de-DE" sz="1600" dirty="0"/>
              <a:t> </a:t>
            </a:r>
            <a:r>
              <a:rPr lang="de-DE" sz="900" i="1" dirty="0"/>
              <a:t>Assmann &amp; </a:t>
            </a:r>
            <a:r>
              <a:rPr lang="de-DE" sz="900" i="1" dirty="0" err="1"/>
              <a:t>Dembling</a:t>
            </a:r>
            <a:r>
              <a:rPr lang="de-DE" sz="900" i="1" dirty="0"/>
              <a:t> (2006)</a:t>
            </a:r>
            <a:endParaRPr lang="de-DE" sz="9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2425526-DF61-4CBD-A909-50BB5E3A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00" y="1702914"/>
            <a:ext cx="2288116" cy="162822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036E502-672A-44EC-8792-525EDC3B4F60}"/>
              </a:ext>
            </a:extLst>
          </p:cNvPr>
          <p:cNvSpPr/>
          <p:nvPr/>
        </p:nvSpPr>
        <p:spPr>
          <a:xfrm>
            <a:off x="4253199" y="85210"/>
            <a:ext cx="1218111" cy="117705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002350"/>
                </a:solidFill>
              </a:rPr>
              <a:t>speech-language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pathology</a:t>
            </a:r>
            <a:endParaRPr lang="de-DE" sz="1000" dirty="0">
              <a:solidFill>
                <a:srgbClr val="002350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0CECF7D-B21C-4B2B-82C6-9FD3888DEECA}"/>
              </a:ext>
            </a:extLst>
          </p:cNvPr>
          <p:cNvSpPr/>
          <p:nvPr/>
        </p:nvSpPr>
        <p:spPr>
          <a:xfrm>
            <a:off x="5535751" y="1082646"/>
            <a:ext cx="1218111" cy="1177050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002350"/>
                </a:solidFill>
              </a:rPr>
              <a:t>methodology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of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voice</a:t>
            </a:r>
            <a:r>
              <a:rPr lang="de-DE" sz="1000" dirty="0">
                <a:solidFill>
                  <a:srgbClr val="002350"/>
                </a:solidFill>
              </a:rPr>
              <a:t> </a:t>
            </a:r>
            <a:r>
              <a:rPr lang="de-DE" sz="1000" dirty="0" err="1">
                <a:solidFill>
                  <a:srgbClr val="002350"/>
                </a:solidFill>
              </a:rPr>
              <a:t>research</a:t>
            </a:r>
            <a:endParaRPr lang="de-DE" sz="1000" dirty="0">
              <a:solidFill>
                <a:srgbClr val="002350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2161FC-B742-4CDD-AE0B-315A37488A6A}"/>
              </a:ext>
            </a:extLst>
          </p:cNvPr>
          <p:cNvSpPr/>
          <p:nvPr/>
        </p:nvSpPr>
        <p:spPr>
          <a:xfrm>
            <a:off x="5299793" y="152686"/>
            <a:ext cx="1218111" cy="11770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002350"/>
                </a:solidFill>
              </a:rPr>
              <a:t>human-robot-</a:t>
            </a:r>
            <a:r>
              <a:rPr lang="de-DE" sz="1000" dirty="0" err="1">
                <a:solidFill>
                  <a:srgbClr val="002350"/>
                </a:solidFill>
              </a:rPr>
              <a:t>interaction</a:t>
            </a:r>
            <a:endParaRPr lang="de-DE" sz="1000" dirty="0">
              <a:solidFill>
                <a:srgbClr val="002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6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500" dirty="0"/>
              <a:t>Rating Study: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6BB7BE-B683-4887-BC5C-050DA6C88B37}"/>
              </a:ext>
            </a:extLst>
          </p:cNvPr>
          <p:cNvSpPr txBox="1"/>
          <p:nvPr/>
        </p:nvSpPr>
        <p:spPr>
          <a:xfrm>
            <a:off x="574766" y="3771900"/>
            <a:ext cx="2969420" cy="1007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sz="800" i="1" dirty="0"/>
              <a:t>Stimuli:</a:t>
            </a: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sz="800" dirty="0"/>
              <a:t>8 (speakers) x 3 (pseudowords) x 4 (emotions) x 3 (morphing conditions) x 2 reference types + 48 reference (8 speakers x 3 pseudowords x 2 reference types) = 624 stimuli; split between-subject per pseudoword</a:t>
            </a: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endParaRPr lang="de-DE" sz="1100" dirty="0">
              <a:solidFill>
                <a:srgbClr val="00235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3E026E1-B8AA-4FB5-847B-ECD77B06CFAF}"/>
              </a:ext>
            </a:extLst>
          </p:cNvPr>
          <p:cNvSpPr txBox="1"/>
          <p:nvPr/>
        </p:nvSpPr>
        <p:spPr>
          <a:xfrm>
            <a:off x="3747815" y="3765889"/>
            <a:ext cx="2969420" cy="1007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sz="800" i="1" dirty="0"/>
              <a:t>Sample: </a:t>
            </a: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sz="800" dirty="0"/>
              <a:t>51 participants, 40 females, 11 males, </a:t>
            </a: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sz="800" dirty="0"/>
              <a:t>aged 19 to 31 years [M = 21.49; </a:t>
            </a:r>
            <a:r>
              <a:rPr lang="en-US" sz="800" dirty="0" err="1"/>
              <a:t>Mdn</a:t>
            </a:r>
            <a:r>
              <a:rPr lang="en-US" sz="800" dirty="0"/>
              <a:t> = 21; SD = 2.64], </a:t>
            </a:r>
          </a:p>
          <a:p>
            <a:pPr defTabSz="340136">
              <a:lnSpc>
                <a:spcPct val="150000"/>
              </a:lnSpc>
              <a:buClr>
                <a:schemeClr val="accent1"/>
              </a:buClr>
              <a:defRPr/>
            </a:pPr>
            <a:r>
              <a:rPr lang="en-US" sz="800" dirty="0"/>
              <a:t>with 16/18/17 per pseudoword</a:t>
            </a:r>
            <a:endParaRPr lang="de-DE" sz="800" dirty="0">
              <a:solidFill>
                <a:srgbClr val="00235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D81D4F-A9FE-4A17-A6F8-BD4A5B9B8E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766" y="1745825"/>
            <a:ext cx="2482758" cy="18620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23BB18-51E1-461C-BDD5-ABEEAE6A81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7815" y="1745823"/>
            <a:ext cx="2482760" cy="1862070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84C3C20-C4D0-4348-B24E-67B997496145}"/>
              </a:ext>
            </a:extLst>
          </p:cNvPr>
          <p:cNvSpPr/>
          <p:nvPr/>
        </p:nvSpPr>
        <p:spPr>
          <a:xfrm>
            <a:off x="805663" y="870861"/>
            <a:ext cx="2102912" cy="628104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350"/>
                </a:solidFill>
              </a:rPr>
              <a:t>How is the impression of voice naturalness affected by voice morphing?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33DD717-0C5C-4C75-9F2D-FC833117705A}"/>
              </a:ext>
            </a:extLst>
          </p:cNvPr>
          <p:cNvSpPr/>
          <p:nvPr/>
        </p:nvSpPr>
        <p:spPr>
          <a:xfrm>
            <a:off x="4031374" y="870861"/>
            <a:ext cx="2020965" cy="628104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350"/>
                </a:solidFill>
              </a:rPr>
              <a:t>How does it interact with the perception of vocal emotions?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67B65D5-2ABA-41C8-AAF7-EEDFC187A325}"/>
              </a:ext>
            </a:extLst>
          </p:cNvPr>
          <p:cNvSpPr/>
          <p:nvPr/>
        </p:nvSpPr>
        <p:spPr>
          <a:xfrm>
            <a:off x="721076" y="793609"/>
            <a:ext cx="305739" cy="2724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6FD6B27-6194-44C7-AFB2-9377EEF125BA}"/>
              </a:ext>
            </a:extLst>
          </p:cNvPr>
          <p:cNvSpPr/>
          <p:nvPr/>
        </p:nvSpPr>
        <p:spPr>
          <a:xfrm>
            <a:off x="3949426" y="791226"/>
            <a:ext cx="305739" cy="27245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505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500" dirty="0" err="1"/>
              <a:t>Results</a:t>
            </a:r>
            <a:r>
              <a:rPr lang="de-DE" sz="1500" dirty="0"/>
              <a:t> – </a:t>
            </a:r>
            <a:r>
              <a:rPr lang="de-DE" sz="1500" dirty="0" err="1"/>
              <a:t>Relationship</a:t>
            </a:r>
            <a:r>
              <a:rPr lang="de-DE" sz="1500" dirty="0"/>
              <a:t> </a:t>
            </a:r>
            <a:r>
              <a:rPr lang="de-DE" sz="1500" dirty="0" err="1"/>
              <a:t>between</a:t>
            </a:r>
            <a:r>
              <a:rPr lang="de-DE" sz="1500" dirty="0"/>
              <a:t> Naturalness and </a:t>
            </a:r>
            <a:r>
              <a:rPr lang="de-DE" sz="1500" dirty="0" err="1"/>
              <a:t>Emotionality</a:t>
            </a:r>
            <a:endParaRPr lang="de-DE" sz="15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181B8-022C-498A-8E12-C170046E0817}"/>
              </a:ext>
            </a:extLst>
          </p:cNvPr>
          <p:cNvSpPr txBox="1"/>
          <p:nvPr/>
        </p:nvSpPr>
        <p:spPr>
          <a:xfrm>
            <a:off x="685799" y="892454"/>
            <a:ext cx="5927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Mean ratings of perceived naturalness, emotionality (A), and emotional intensity (B). </a:t>
            </a:r>
            <a:endParaRPr lang="de-DE" sz="1200" i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31278A-2FE6-453E-AD95-29B59BFFD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33475"/>
            <a:ext cx="575310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17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5983950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500" dirty="0" err="1"/>
              <a:t>Results</a:t>
            </a:r>
            <a:r>
              <a:rPr lang="de-DE" sz="1500" dirty="0"/>
              <a:t> – </a:t>
            </a:r>
            <a:r>
              <a:rPr lang="en-US" sz="1600" dirty="0">
                <a:solidFill>
                  <a:srgbClr val="002350"/>
                </a:solidFill>
              </a:rPr>
              <a:t>Impact of voice morphing on voice naturalness?</a:t>
            </a:r>
          </a:p>
          <a:p>
            <a:endParaRPr lang="de-DE" sz="15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57F730-0230-47E3-9E53-E11674E545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" y="3438282"/>
            <a:ext cx="3170061" cy="9059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917232E-C986-4B56-8CCF-4D8C029BD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8013" y="3438282"/>
            <a:ext cx="3177054" cy="9059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A86B3F-9CF2-44AC-BA5A-E28BC5F0DF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3" y="986295"/>
            <a:ext cx="3247425" cy="21649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076108-BA28-4B6F-BAE2-6D77DAF399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47" y="986295"/>
            <a:ext cx="3247425" cy="21649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570140-8932-490C-B2DE-953D3EDD80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83" y="172399"/>
            <a:ext cx="1115678" cy="813896"/>
          </a:xfrm>
          <a:prstGeom prst="rect">
            <a:avLst/>
          </a:prstGeom>
        </p:spPr>
      </p:pic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5695118-94BC-4A35-94E0-2A3F7553D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922054"/>
              </p:ext>
            </p:extLst>
          </p:nvPr>
        </p:nvGraphicFramePr>
        <p:xfrm>
          <a:off x="198163" y="936528"/>
          <a:ext cx="3214790" cy="21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742F729B-2C11-4689-86E6-535A4C9CF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156302"/>
              </p:ext>
            </p:extLst>
          </p:nvPr>
        </p:nvGraphicFramePr>
        <p:xfrm>
          <a:off x="3495482" y="936528"/>
          <a:ext cx="3214790" cy="21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C4609D3-0C5B-415C-83F6-AF0919A2CF3A}"/>
              </a:ext>
            </a:extLst>
          </p:cNvPr>
          <p:cNvSpPr txBox="1"/>
          <p:nvPr/>
        </p:nvSpPr>
        <p:spPr>
          <a:xfrm>
            <a:off x="197180" y="799294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F0 Variation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89F98B-C186-4711-9060-ED5E44D613BF}"/>
              </a:ext>
            </a:extLst>
          </p:cNvPr>
          <p:cNvSpPr txBox="1"/>
          <p:nvPr/>
        </p:nvSpPr>
        <p:spPr>
          <a:xfrm>
            <a:off x="3490137" y="791414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F0 Variation</a:t>
            </a:r>
          </a:p>
        </p:txBody>
      </p:sp>
    </p:spTree>
    <p:extLst>
      <p:ext uri="{BB962C8B-B14F-4D97-AF65-F5344CB8AC3E}">
        <p14:creationId xmlns:p14="http://schemas.microsoft.com/office/powerpoint/2010/main" val="28241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7" grpId="0">
        <p:bldAsOne/>
      </p:bldGraphic>
      <p:bldP spid="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>
                <a:solidFill>
                  <a:srgbClr val="002F5D"/>
                </a:solidFill>
                <a:latin typeface="Palatino Linotype" panose="02040502050505030304" pitchFamily="18" charset="0"/>
              </a:rPr>
              <a:t>Perceived Naturalness of Emotional Voice Morphs</a:t>
            </a:r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105E5CB-A5E6-4C74-885D-2847F3363A7D}"/>
              </a:ext>
            </a:extLst>
          </p:cNvPr>
          <p:cNvSpPr/>
          <p:nvPr/>
        </p:nvSpPr>
        <p:spPr>
          <a:xfrm>
            <a:off x="427704" y="1070858"/>
            <a:ext cx="2808415" cy="1992876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Parameter-</a:t>
            </a:r>
            <a:r>
              <a:rPr lang="de-DE" sz="1200" dirty="0" err="1"/>
              <a:t>Specific</a:t>
            </a:r>
            <a:r>
              <a:rPr lang="de-DE" sz="1200" dirty="0"/>
              <a:t> Voice Morphing </a:t>
            </a:r>
          </a:p>
          <a:p>
            <a:pPr algn="ctr"/>
            <a:r>
              <a:rPr lang="de-DE" sz="1200" dirty="0" err="1"/>
              <a:t>does</a:t>
            </a:r>
            <a:r>
              <a:rPr lang="de-DE" sz="1200" dirty="0"/>
              <a:t> </a:t>
            </a:r>
            <a:r>
              <a:rPr lang="de-DE" sz="1200" dirty="0" err="1"/>
              <a:t>Affect</a:t>
            </a:r>
            <a:r>
              <a:rPr lang="de-DE" sz="1200" dirty="0"/>
              <a:t> Voice Naturalness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54789C4-88CB-4F95-AA06-5F9EFD2E19D4}"/>
              </a:ext>
            </a:extLst>
          </p:cNvPr>
          <p:cNvSpPr/>
          <p:nvPr/>
        </p:nvSpPr>
        <p:spPr>
          <a:xfrm>
            <a:off x="3692624" y="1061627"/>
            <a:ext cx="2737671" cy="1992876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Perception of Emotion is not Substantially Affected by a Reduction of Voice Naturalness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DF33BF9-388F-4EF9-BE26-DFA379F1F647}"/>
              </a:ext>
            </a:extLst>
          </p:cNvPr>
          <p:cNvSpPr/>
          <p:nvPr/>
        </p:nvSpPr>
        <p:spPr>
          <a:xfrm>
            <a:off x="427704" y="3417139"/>
            <a:ext cx="6043747" cy="930151"/>
          </a:xfrm>
          <a:prstGeom prst="roundRect">
            <a:avLst>
              <a:gd name="adj" fmla="val 1383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Parameter-specific voice morphing is a suitable tool for research on vocal emotion perception.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40F1890-4C2E-4324-9B7B-A9657AEE07F5}"/>
              </a:ext>
            </a:extLst>
          </p:cNvPr>
          <p:cNvSpPr/>
          <p:nvPr/>
        </p:nvSpPr>
        <p:spPr>
          <a:xfrm>
            <a:off x="290057" y="995515"/>
            <a:ext cx="396934" cy="35371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5065B0C-F663-4D51-B874-80007DC99753}"/>
              </a:ext>
            </a:extLst>
          </p:cNvPr>
          <p:cNvSpPr/>
          <p:nvPr/>
        </p:nvSpPr>
        <p:spPr>
          <a:xfrm>
            <a:off x="3557128" y="971057"/>
            <a:ext cx="418545" cy="35371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15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6871453" cy="44908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55B482-0542-4DBA-83DF-7BE7DBC3A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9" y="201601"/>
            <a:ext cx="4616866" cy="383777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3697" y="3242457"/>
            <a:ext cx="3601770" cy="5953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536683" y="3419900"/>
            <a:ext cx="270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36683" y="3483202"/>
            <a:ext cx="3154784" cy="265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500" dirty="0" err="1">
                <a:latin typeface="Palatino Linotype" panose="02040502050505030304" pitchFamily="18" charset="0"/>
              </a:rPr>
              <a:t>Thank</a:t>
            </a:r>
            <a:r>
              <a:rPr lang="de-DE" sz="1500" dirty="0">
                <a:latin typeface="Palatino Linotype" panose="02040502050505030304" pitchFamily="18" charset="0"/>
              </a:rPr>
              <a:t> </a:t>
            </a:r>
            <a:r>
              <a:rPr lang="de-DE" sz="1500" dirty="0" err="1">
                <a:latin typeface="Palatino Linotype" panose="02040502050505030304" pitchFamily="18" charset="0"/>
              </a:rPr>
              <a:t>you</a:t>
            </a:r>
            <a:r>
              <a:rPr lang="de-DE" sz="1500" dirty="0">
                <a:latin typeface="Palatino Linotype" panose="02040502050505030304" pitchFamily="18" charset="0"/>
              </a:rPr>
              <a:t> </a:t>
            </a:r>
            <a:r>
              <a:rPr lang="de-DE" sz="1500" dirty="0" err="1">
                <a:latin typeface="Palatino Linotype" panose="02040502050505030304" pitchFamily="18" charset="0"/>
              </a:rPr>
              <a:t>for</a:t>
            </a:r>
            <a:r>
              <a:rPr lang="de-DE" sz="1500" dirty="0">
                <a:latin typeface="Palatino Linotype" panose="02040502050505030304" pitchFamily="18" charset="0"/>
              </a:rPr>
              <a:t> </a:t>
            </a:r>
            <a:r>
              <a:rPr lang="de-DE" sz="1500" dirty="0" err="1">
                <a:latin typeface="Palatino Linotype" panose="02040502050505030304" pitchFamily="18" charset="0"/>
              </a:rPr>
              <a:t>your</a:t>
            </a:r>
            <a:r>
              <a:rPr lang="de-DE" sz="1500" dirty="0">
                <a:latin typeface="Palatino Linotype" panose="02040502050505030304" pitchFamily="18" charset="0"/>
              </a:rPr>
              <a:t> </a:t>
            </a:r>
            <a:r>
              <a:rPr lang="de-DE" sz="1500" dirty="0" err="1">
                <a:latin typeface="Palatino Linotype" panose="02040502050505030304" pitchFamily="18" charset="0"/>
              </a:rPr>
              <a:t>attention</a:t>
            </a:r>
            <a:r>
              <a:rPr lang="de-DE" sz="1500" dirty="0">
                <a:latin typeface="Palatino Linotype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939522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Jena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versität">
      <a:majorFont>
        <a:latin typeface="Palatino nova Medium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Universität Jena Blau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versität">
      <a:majorFont>
        <a:latin typeface="Palatino nova Medium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963</Words>
  <Application>Microsoft Office PowerPoint</Application>
  <PresentationFormat>Benutzerdefiniert</PresentationFormat>
  <Paragraphs>111</Paragraphs>
  <Slides>14</Slides>
  <Notes>14</Notes>
  <HiddenSlides>0</HiddenSlides>
  <MMClips>4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Calibri Light</vt:lpstr>
      <vt:lpstr>Calibri-Italic</vt:lpstr>
      <vt:lpstr>Palatino Linotype</vt:lpstr>
      <vt:lpstr>Arial</vt:lpstr>
      <vt:lpstr>Roboto Condensed</vt:lpstr>
      <vt:lpstr>Calibri</vt:lpstr>
      <vt:lpstr>Universität Jena</vt:lpstr>
      <vt:lpstr>Universität Jena Blau</vt:lpstr>
      <vt:lpstr>Worksheet</vt:lpstr>
      <vt:lpstr>Document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Liana Franke</dc:creator>
  <cp:lastModifiedBy>christine.nussbaum</cp:lastModifiedBy>
  <cp:revision>804</cp:revision>
  <cp:lastPrinted>2017-04-12T09:06:57Z</cp:lastPrinted>
  <dcterms:created xsi:type="dcterms:W3CDTF">2017-03-23T10:34:48Z</dcterms:created>
  <dcterms:modified xsi:type="dcterms:W3CDTF">2025-01-10T16:16:59Z</dcterms:modified>
</cp:coreProperties>
</file>