
<file path=[Content_Types].xml><?xml version="1.0" encoding="utf-8"?>
<Types xmlns="http://schemas.openxmlformats.org/package/2006/content-types">
  <Default Extension="fntdata" ContentType="application/x-fontdata"/>
  <Default Extension="jpeg" ContentType="image/jpeg"/>
  <Default Extension="mp3" ContentType="audio/m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5" r:id="rId1"/>
  </p:sldMasterIdLst>
  <p:notesMasterIdLst>
    <p:notesMasterId r:id="rId23"/>
  </p:notesMasterIdLst>
  <p:handoutMasterIdLst>
    <p:handoutMasterId r:id="rId24"/>
  </p:handoutMasterIdLst>
  <p:sldIdLst>
    <p:sldId id="328" r:id="rId2"/>
    <p:sldId id="287" r:id="rId3"/>
    <p:sldId id="395" r:id="rId4"/>
    <p:sldId id="353" r:id="rId5"/>
    <p:sldId id="405" r:id="rId6"/>
    <p:sldId id="406" r:id="rId7"/>
    <p:sldId id="351" r:id="rId8"/>
    <p:sldId id="356" r:id="rId9"/>
    <p:sldId id="366" r:id="rId10"/>
    <p:sldId id="408" r:id="rId11"/>
    <p:sldId id="361" r:id="rId12"/>
    <p:sldId id="363" r:id="rId13"/>
    <p:sldId id="365" r:id="rId14"/>
    <p:sldId id="368" r:id="rId15"/>
    <p:sldId id="372" r:id="rId16"/>
    <p:sldId id="369" r:id="rId17"/>
    <p:sldId id="397" r:id="rId18"/>
    <p:sldId id="407" r:id="rId19"/>
    <p:sldId id="370" r:id="rId20"/>
    <p:sldId id="403" r:id="rId21"/>
    <p:sldId id="354" r:id="rId22"/>
  </p:sldIdLst>
  <p:sldSz cx="6858000" cy="5143500"/>
  <p:notesSz cx="6858000" cy="9144000"/>
  <p:embeddedFontLst>
    <p:embeddedFont>
      <p:font typeface="Palatino Linotype" panose="02040502050505030304" pitchFamily="18" charset="0"/>
      <p:regular r:id="rId25"/>
      <p:bold r:id="rId26"/>
      <p:italic r:id="rId27"/>
      <p:boldItalic r:id="rId28"/>
    </p:embeddedFont>
    <p:embeddedFont>
      <p:font typeface="Roboto Condensed" panose="02000000000000000000" pitchFamily="2" charset="0"/>
      <p:regular r:id="rId29"/>
      <p:bold r:id="rId30"/>
      <p:italic r:id="rId31"/>
      <p:boldItalic r:id="rId32"/>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orient="horz" pos="3162" userDrawn="1">
          <p15:clr>
            <a:srgbClr val="A4A3A4"/>
          </p15:clr>
        </p15:guide>
        <p15:guide id="3" orient="horz" pos="2414" userDrawn="1">
          <p15:clr>
            <a:srgbClr val="A4A3A4"/>
          </p15:clr>
        </p15:guide>
        <p15:guide id="5" orient="horz" pos="2867" userDrawn="1">
          <p15:clr>
            <a:srgbClr val="A4A3A4"/>
          </p15:clr>
        </p15:guide>
        <p15:guide id="6" orient="horz" pos="214" userDrawn="1">
          <p15:clr>
            <a:srgbClr val="A4A3A4"/>
          </p15:clr>
        </p15:guide>
        <p15:guide id="7" orient="horz" pos="696" userDrawn="1">
          <p15:clr>
            <a:srgbClr val="A4A3A4"/>
          </p15:clr>
        </p15:guide>
        <p15:guide id="8" orient="horz" pos="2709" userDrawn="1">
          <p15:clr>
            <a:srgbClr val="A4A3A4"/>
          </p15:clr>
        </p15:guide>
        <p15:guide id="9" pos="1514" userDrawn="1">
          <p15:clr>
            <a:srgbClr val="A4A3A4"/>
          </p15:clr>
        </p15:guide>
        <p15:guide id="10" pos="1292" userDrawn="1">
          <p15:clr>
            <a:srgbClr val="A4A3A4"/>
          </p15:clr>
        </p15:guide>
        <p15:guide id="11" pos="4106" userDrawn="1">
          <p15:clr>
            <a:srgbClr val="A4A3A4"/>
          </p15:clr>
        </p15:guide>
        <p15:guide id="12" pos="221" userDrawn="1">
          <p15:clr>
            <a:srgbClr val="A4A3A4"/>
          </p15:clr>
        </p15:guide>
        <p15:guide id="13" pos="3025" userDrawn="1">
          <p15:clr>
            <a:srgbClr val="A4A3A4"/>
          </p15:clr>
        </p15:guide>
        <p15:guide id="14" pos="2809" userDrawn="1">
          <p15:clr>
            <a:srgbClr val="A4A3A4"/>
          </p15:clr>
        </p15:guide>
        <p15:guide id="15" pos="2378" userDrawn="1">
          <p15:clr>
            <a:srgbClr val="A4A3A4"/>
          </p15:clr>
        </p15:guide>
        <p15:guide id="16" pos="433" userDrawn="1">
          <p15:clr>
            <a:srgbClr val="A4A3A4"/>
          </p15:clr>
        </p15:guide>
        <p15:guide id="17" pos="648" userDrawn="1">
          <p15:clr>
            <a:srgbClr val="A4A3A4"/>
          </p15:clr>
        </p15:guide>
        <p15:guide id="18" pos="867" userDrawn="1">
          <p15:clr>
            <a:srgbClr val="A4A3A4"/>
          </p15:clr>
        </p15:guide>
        <p15:guide id="19" pos="1082" userDrawn="1">
          <p15:clr>
            <a:srgbClr val="A4A3A4"/>
          </p15:clr>
        </p15:guide>
        <p15:guide id="20" pos="1734" userDrawn="1">
          <p15:clr>
            <a:srgbClr val="A4A3A4"/>
          </p15:clr>
        </p15:guide>
        <p15:guide id="21" pos="1946" userDrawn="1">
          <p15:clr>
            <a:srgbClr val="A4A3A4"/>
          </p15:clr>
        </p15:guide>
        <p15:guide id="22" pos="2160" userDrawn="1">
          <p15:clr>
            <a:srgbClr val="A4A3A4"/>
          </p15:clr>
        </p15:guide>
        <p15:guide id="23" pos="2594" userDrawn="1">
          <p15:clr>
            <a:srgbClr val="A4A3A4"/>
          </p15:clr>
        </p15:guide>
        <p15:guide id="25" pos="3453" userDrawn="1">
          <p15:clr>
            <a:srgbClr val="A4A3A4"/>
          </p15:clr>
        </p15:guide>
        <p15:guide id="26" pos="3674" userDrawn="1">
          <p15:clr>
            <a:srgbClr val="A4A3A4"/>
          </p15:clr>
        </p15:guide>
        <p15:guide id="27" pos="3890" userDrawn="1">
          <p15:clr>
            <a:srgbClr val="A4A3A4"/>
          </p15:clr>
        </p15:guide>
        <p15:guide id="28" orient="horz" pos="3153" userDrawn="1">
          <p15:clr>
            <a:srgbClr val="A4A3A4"/>
          </p15:clr>
        </p15:guide>
        <p15:guide id="29" orient="horz" pos="2836" userDrawn="1">
          <p15:clr>
            <a:srgbClr val="A4A3A4"/>
          </p15:clr>
        </p15:guide>
        <p15:guide id="30" pos="32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5D"/>
    <a:srgbClr val="6C7921"/>
    <a:srgbClr val="384519"/>
    <a:srgbClr val="5B0503"/>
    <a:srgbClr val="104E28"/>
    <a:srgbClr val="FFFFFF"/>
    <a:srgbClr val="BD9F21"/>
    <a:srgbClr val="FFC864"/>
    <a:srgbClr val="FFBE64"/>
    <a:srgbClr val="F0A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snapToObjects="1">
      <p:cViewPr varScale="1">
        <p:scale>
          <a:sx n="167" d="100"/>
          <a:sy n="167" d="100"/>
        </p:scale>
        <p:origin x="1110" y="138"/>
      </p:cViewPr>
      <p:guideLst>
        <p:guide orient="horz" pos="1620"/>
        <p:guide orient="horz" pos="3162"/>
        <p:guide orient="horz" pos="2414"/>
        <p:guide orient="horz" pos="2867"/>
        <p:guide orient="horz" pos="214"/>
        <p:guide orient="horz" pos="696"/>
        <p:guide orient="horz" pos="2709"/>
        <p:guide pos="1514"/>
        <p:guide pos="1292"/>
        <p:guide pos="4106"/>
        <p:guide pos="221"/>
        <p:guide pos="3025"/>
        <p:guide pos="2809"/>
        <p:guide pos="2378"/>
        <p:guide pos="433"/>
        <p:guide pos="648"/>
        <p:guide pos="867"/>
        <p:guide pos="1082"/>
        <p:guide pos="1734"/>
        <p:guide pos="1946"/>
        <p:guide pos="2160"/>
        <p:guide pos="2594"/>
        <p:guide pos="3453"/>
        <p:guide pos="3674"/>
        <p:guide pos="3890"/>
        <p:guide orient="horz" pos="3153"/>
        <p:guide orient="horz" pos="2836"/>
        <p:guide pos="324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772"/>
    </p:cViewPr>
  </p:sorterViewPr>
  <p:notesViewPr>
    <p:cSldViewPr snapToGrid="0" snapToObjects="1" showGuides="1">
      <p:cViewPr varScale="1">
        <p:scale>
          <a:sx n="62" d="100"/>
          <a:sy n="62" d="100"/>
        </p:scale>
        <p:origin x="3226" y="77"/>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642F8-4030-468B-846F-DE3B6AB6CE0D}" type="datetimeFigureOut">
              <a:rPr lang="de-DE" smtClean="0"/>
              <a:t>26.08.2024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6AA542-7317-4AC6-A4A4-9C0CA7435764}" type="slidenum">
              <a:rPr lang="de-DE" smtClean="0"/>
              <a:t>‹Nr.›</a:t>
            </a:fld>
            <a:endParaRPr lang="de-DE"/>
          </a:p>
        </p:txBody>
      </p:sp>
    </p:spTree>
    <p:extLst>
      <p:ext uri="{BB962C8B-B14F-4D97-AF65-F5344CB8AC3E}">
        <p14:creationId xmlns:p14="http://schemas.microsoft.com/office/powerpoint/2010/main" val="2602496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B2040-EA4D-4002-BC41-13AC0377AF84}" type="datetimeFigureOut">
              <a:rPr lang="de-DE" smtClean="0"/>
              <a:t>26.08.2024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ADD7A-5464-40FD-B5CC-4CA36D7CC1F5}" type="slidenum">
              <a:rPr lang="de-DE" smtClean="0"/>
              <a:t>‹Nr.›</a:t>
            </a:fld>
            <a:endParaRPr lang="de-DE"/>
          </a:p>
        </p:txBody>
      </p:sp>
    </p:spTree>
    <p:extLst>
      <p:ext uri="{BB962C8B-B14F-4D97-AF65-F5344CB8AC3E}">
        <p14:creationId xmlns:p14="http://schemas.microsoft.com/office/powerpoint/2010/main" val="149530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pPr marL="171450" indent="-171450">
              <a:buFontTx/>
              <a:buChar char="-"/>
            </a:pPr>
            <a:r>
              <a:rPr lang="de-DE" dirty="0"/>
              <a:t>Short </a:t>
            </a:r>
            <a:r>
              <a:rPr lang="de-DE" dirty="0" err="1"/>
              <a:t>introduction</a:t>
            </a:r>
            <a:r>
              <a:rPr lang="de-DE" dirty="0"/>
              <a:t> </a:t>
            </a:r>
            <a:r>
              <a:rPr lang="de-DE" dirty="0" err="1"/>
              <a:t>of</a:t>
            </a:r>
            <a:r>
              <a:rPr lang="de-DE" dirty="0"/>
              <a:t> </a:t>
            </a:r>
            <a:r>
              <a:rPr lang="de-DE" dirty="0" err="1"/>
              <a:t>myself</a:t>
            </a:r>
            <a:r>
              <a:rPr lang="de-DE" dirty="0"/>
              <a:t>: </a:t>
            </a:r>
            <a:r>
              <a:rPr lang="de-DE" dirty="0" err="1"/>
              <a:t>postdoc</a:t>
            </a:r>
            <a:r>
              <a:rPr lang="de-DE" dirty="0"/>
              <a:t> in Stefans Lab, </a:t>
            </a:r>
            <a:r>
              <a:rPr lang="de-DE" dirty="0" err="1"/>
              <a:t>voice</a:t>
            </a:r>
            <a:r>
              <a:rPr lang="de-DE" dirty="0"/>
              <a:t> </a:t>
            </a:r>
            <a:r>
              <a:rPr lang="de-DE" dirty="0" err="1"/>
              <a:t>perception</a:t>
            </a:r>
            <a:r>
              <a:rPr lang="de-DE" dirty="0"/>
              <a:t> </a:t>
            </a:r>
            <a:r>
              <a:rPr lang="de-DE" dirty="0" err="1"/>
              <a:t>researcher</a:t>
            </a:r>
            <a:r>
              <a:rPr lang="de-DE" dirty="0"/>
              <a:t>, PhD on </a:t>
            </a:r>
            <a:r>
              <a:rPr lang="de-DE" dirty="0" err="1"/>
              <a:t>emotion</a:t>
            </a:r>
            <a:r>
              <a:rPr lang="de-DE" dirty="0"/>
              <a:t> </a:t>
            </a:r>
            <a:r>
              <a:rPr lang="de-DE" dirty="0" err="1"/>
              <a:t>perception</a:t>
            </a:r>
            <a:r>
              <a:rPr lang="de-DE" dirty="0"/>
              <a:t> in </a:t>
            </a:r>
            <a:r>
              <a:rPr lang="de-DE" dirty="0" err="1"/>
              <a:t>voice</a:t>
            </a:r>
            <a:r>
              <a:rPr lang="de-DE" dirty="0"/>
              <a:t>, </a:t>
            </a:r>
            <a:r>
              <a:rPr lang="de-DE" dirty="0" err="1"/>
              <a:t>using</a:t>
            </a:r>
            <a:r>
              <a:rPr lang="de-DE" dirty="0"/>
              <a:t> EEG </a:t>
            </a:r>
            <a:r>
              <a:rPr lang="de-DE" dirty="0" err="1"/>
              <a:t>measures</a:t>
            </a:r>
            <a:r>
              <a:rPr lang="de-DE" dirty="0"/>
              <a:t>, </a:t>
            </a:r>
            <a:r>
              <a:rPr lang="de-DE" dirty="0" err="1"/>
              <a:t>now</a:t>
            </a:r>
            <a:r>
              <a:rPr lang="de-DE" dirty="0"/>
              <a:t> </a:t>
            </a:r>
            <a:r>
              <a:rPr lang="de-DE" dirty="0" err="1"/>
              <a:t>my</a:t>
            </a:r>
            <a:r>
              <a:rPr lang="de-DE" dirty="0"/>
              <a:t> </a:t>
            </a:r>
            <a:r>
              <a:rPr lang="de-DE" dirty="0" err="1"/>
              <a:t>main</a:t>
            </a:r>
            <a:r>
              <a:rPr lang="de-DE" dirty="0"/>
              <a:t> </a:t>
            </a:r>
            <a:r>
              <a:rPr lang="de-DE" dirty="0" err="1"/>
              <a:t>interest</a:t>
            </a:r>
            <a:r>
              <a:rPr lang="de-DE" dirty="0"/>
              <a:t> </a:t>
            </a:r>
            <a:r>
              <a:rPr lang="de-DE" dirty="0" err="1"/>
              <a:t>has</a:t>
            </a:r>
            <a:r>
              <a:rPr lang="de-DE" dirty="0"/>
              <a:t> </a:t>
            </a:r>
            <a:r>
              <a:rPr lang="de-DE" dirty="0" err="1"/>
              <a:t>shifted</a:t>
            </a:r>
            <a:r>
              <a:rPr lang="de-DE" dirty="0"/>
              <a:t> -&gt; </a:t>
            </a:r>
            <a:r>
              <a:rPr lang="de-DE" dirty="0" err="1"/>
              <a:t>voice</a:t>
            </a:r>
            <a:r>
              <a:rPr lang="de-DE" dirty="0"/>
              <a:t> </a:t>
            </a:r>
            <a:r>
              <a:rPr lang="de-DE" dirty="0" err="1"/>
              <a:t>naturalness</a:t>
            </a:r>
            <a:endParaRPr lang="de-DE" dirty="0"/>
          </a:p>
          <a:p>
            <a:pPr marL="171450" indent="-171450">
              <a:buFontTx/>
              <a:buChar char="-"/>
            </a:pPr>
            <a:endParaRPr lang="de-DE" dirty="0"/>
          </a:p>
          <a:p>
            <a:pPr marL="171450" indent="-171450">
              <a:buFontTx/>
              <a:buChar char="-"/>
            </a:pPr>
            <a:r>
              <a:rPr lang="de-DE" dirty="0" err="1"/>
              <a:t>Todays</a:t>
            </a:r>
            <a:r>
              <a:rPr lang="de-DE" dirty="0"/>
              <a:t> </a:t>
            </a:r>
            <a:r>
              <a:rPr lang="de-DE" dirty="0" err="1"/>
              <a:t>talks</a:t>
            </a:r>
            <a:r>
              <a:rPr lang="de-DE" dirty="0"/>
              <a:t>: </a:t>
            </a:r>
            <a:r>
              <a:rPr lang="de-DE" dirty="0" err="1"/>
              <a:t>key</a:t>
            </a:r>
            <a:r>
              <a:rPr lang="de-DE" dirty="0"/>
              <a:t> </a:t>
            </a:r>
            <a:r>
              <a:rPr lang="de-DE" dirty="0" err="1"/>
              <a:t>mission</a:t>
            </a:r>
            <a:r>
              <a:rPr lang="de-DE" dirty="0"/>
              <a:t> </a:t>
            </a:r>
            <a:r>
              <a:rPr lang="de-DE" dirty="0" err="1"/>
              <a:t>is</a:t>
            </a:r>
            <a:r>
              <a:rPr lang="de-DE" dirty="0"/>
              <a:t> </a:t>
            </a:r>
            <a:r>
              <a:rPr lang="de-DE" dirty="0" err="1"/>
              <a:t>to</a:t>
            </a:r>
            <a:r>
              <a:rPr lang="de-DE" dirty="0"/>
              <a:t> </a:t>
            </a:r>
            <a:r>
              <a:rPr lang="de-DE" dirty="0" err="1"/>
              <a:t>convey</a:t>
            </a:r>
            <a:r>
              <a:rPr lang="de-DE" dirty="0"/>
              <a:t> </a:t>
            </a:r>
            <a:r>
              <a:rPr lang="de-DE" dirty="0" err="1"/>
              <a:t>why</a:t>
            </a:r>
            <a:r>
              <a:rPr lang="de-DE" dirty="0"/>
              <a:t> </a:t>
            </a:r>
            <a:r>
              <a:rPr lang="de-DE" dirty="0" err="1"/>
              <a:t>naturalness</a:t>
            </a:r>
            <a:r>
              <a:rPr lang="de-DE" dirty="0"/>
              <a:t> </a:t>
            </a:r>
            <a:r>
              <a:rPr lang="de-DE" dirty="0" err="1"/>
              <a:t>is</a:t>
            </a:r>
            <a:r>
              <a:rPr lang="de-DE" dirty="0"/>
              <a:t> a super </a:t>
            </a:r>
            <a:r>
              <a:rPr lang="de-DE" dirty="0" err="1"/>
              <a:t>important</a:t>
            </a:r>
            <a:r>
              <a:rPr lang="de-DE" dirty="0"/>
              <a:t> feature, but </a:t>
            </a:r>
            <a:r>
              <a:rPr lang="de-DE" dirty="0" err="1"/>
              <a:t>completely</a:t>
            </a:r>
            <a:r>
              <a:rPr lang="de-DE" dirty="0"/>
              <a:t> </a:t>
            </a:r>
            <a:r>
              <a:rPr lang="de-DE" dirty="0" err="1"/>
              <a:t>understudied</a:t>
            </a:r>
            <a:r>
              <a:rPr lang="de-DE" dirty="0"/>
              <a:t> and  - </a:t>
            </a:r>
            <a:r>
              <a:rPr lang="de-DE" dirty="0" err="1"/>
              <a:t>importantly</a:t>
            </a:r>
            <a:r>
              <a:rPr lang="de-DE" dirty="0"/>
              <a:t> – </a:t>
            </a:r>
            <a:r>
              <a:rPr lang="de-DE" dirty="0" err="1"/>
              <a:t>conceptually</a:t>
            </a:r>
            <a:r>
              <a:rPr lang="de-DE" dirty="0"/>
              <a:t> </a:t>
            </a:r>
            <a:r>
              <a:rPr lang="de-DE" dirty="0" err="1"/>
              <a:t>underspecified</a:t>
            </a:r>
            <a:r>
              <a:rPr lang="de-DE" dirty="0"/>
              <a:t>#</a:t>
            </a:r>
          </a:p>
          <a:p>
            <a:pPr marL="0" indent="0">
              <a:buFontTx/>
              <a:buNone/>
            </a:pPr>
            <a:endParaRPr lang="de-DE" dirty="0"/>
          </a:p>
          <a:p>
            <a:pPr marL="0" indent="0">
              <a:buFontTx/>
              <a:buNone/>
            </a:pPr>
            <a:r>
              <a:rPr lang="de-DE" dirty="0"/>
              <a:t>- Talk will </a:t>
            </a:r>
            <a:r>
              <a:rPr lang="de-DE" dirty="0" err="1"/>
              <a:t>be</a:t>
            </a:r>
            <a:r>
              <a:rPr lang="de-DE" dirty="0"/>
              <a:t> </a:t>
            </a:r>
            <a:r>
              <a:rPr lang="de-DE" dirty="0" err="1"/>
              <a:t>less</a:t>
            </a:r>
            <a:r>
              <a:rPr lang="de-DE" dirty="0"/>
              <a:t> </a:t>
            </a:r>
            <a:r>
              <a:rPr lang="de-DE" dirty="0" err="1"/>
              <a:t>about</a:t>
            </a:r>
            <a:r>
              <a:rPr lang="de-DE" dirty="0"/>
              <a:t> </a:t>
            </a:r>
            <a:r>
              <a:rPr lang="de-DE" dirty="0" err="1"/>
              <a:t>empirical</a:t>
            </a:r>
            <a:r>
              <a:rPr lang="de-DE" dirty="0"/>
              <a:t> </a:t>
            </a:r>
            <a:r>
              <a:rPr lang="de-DE" dirty="0" err="1"/>
              <a:t>data</a:t>
            </a:r>
            <a:r>
              <a:rPr lang="de-DE" dirty="0"/>
              <a:t>, but </a:t>
            </a:r>
            <a:r>
              <a:rPr lang="de-DE" dirty="0" err="1"/>
              <a:t>more</a:t>
            </a:r>
            <a:r>
              <a:rPr lang="de-DE" dirty="0"/>
              <a:t> </a:t>
            </a:r>
            <a:r>
              <a:rPr lang="de-DE" dirty="0" err="1"/>
              <a:t>about</a:t>
            </a:r>
            <a:r>
              <a:rPr lang="de-DE" dirty="0"/>
              <a:t> </a:t>
            </a:r>
            <a:r>
              <a:rPr lang="de-DE" dirty="0" err="1"/>
              <a:t>ideas</a:t>
            </a:r>
            <a:r>
              <a:rPr lang="de-DE" dirty="0"/>
              <a:t> and </a:t>
            </a:r>
            <a:r>
              <a:rPr lang="de-DE" dirty="0" err="1"/>
              <a:t>concepts</a:t>
            </a:r>
            <a:endParaRPr lang="de-DE" dirty="0"/>
          </a:p>
          <a:p>
            <a:pPr marL="171450" indent="-171450">
              <a:buFontTx/>
              <a:buChar char="-"/>
            </a:pPr>
            <a:endParaRPr lang="de-DE" dirty="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DADD7A-5464-40FD-B5CC-4CA36D7CC1F5}"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0517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10</a:t>
            </a:fld>
            <a:endParaRPr lang="de-DE"/>
          </a:p>
        </p:txBody>
      </p:sp>
    </p:spTree>
    <p:extLst>
      <p:ext uri="{BB962C8B-B14F-4D97-AF65-F5344CB8AC3E}">
        <p14:creationId xmlns:p14="http://schemas.microsoft.com/office/powerpoint/2010/main" val="3188236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Tx/>
              <a:buAutoNum type="arabicParenBoth"/>
            </a:pPr>
            <a:r>
              <a:rPr lang="en-US" sz="1800" dirty="0">
                <a:effectLst/>
                <a:latin typeface="Calibri" panose="020F0502020204030204" pitchFamily="34" charset="0"/>
                <a:ea typeface="Calibri" panose="020F0502020204030204" pitchFamily="34" charset="0"/>
                <a:cs typeface="Times New Roman" panose="02020603050405020304" pitchFamily="18" charset="0"/>
              </a:rPr>
              <a:t>In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deviation-based naturalness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naturalness is defined as the deviation from a reference that represents maximum naturalness. Example instructions for raters could be “Does this voice sound distorted?”, “Does this voice sound unusual”, or just “Does this voice sound natural?”. This conceptualization needs two important specifications: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reference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representing maximum naturalness, and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type of deviation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(copied from manuscript)</a:t>
            </a:r>
          </a:p>
          <a:p>
            <a:pPr marL="228600" indent="-228600">
              <a:buFontTx/>
              <a:buAutoNum type="arabicParenBoth"/>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Human-likeness-based naturalness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defines naturalness by its resemblance to a real human voice. An instruction for raters could be “Does this voice sound like a real human speaker?” or “How human-like does the voice sound to you?” Compared to the deviation-based definition, it comes with an important additional assumption: the existence of a non-human voice category, and hence a categorical boundary to human voices (although the transition between categories can be continuous). </a:t>
            </a:r>
          </a:p>
          <a:p>
            <a:pPr marL="228600" indent="-228600">
              <a:buFontTx/>
              <a:buAutoNum type="arabicParenBoth"/>
            </a:pPr>
            <a:endParaRPr lang="de-DE" dirty="0"/>
          </a:p>
          <a:p>
            <a:pPr marL="0" indent="0">
              <a:buFontTx/>
              <a:buNone/>
            </a:pPr>
            <a:endParaRPr lang="de-DE" dirty="0"/>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11</a:t>
            </a:fld>
            <a:endParaRPr lang="de-DE"/>
          </a:p>
        </p:txBody>
      </p:sp>
    </p:spTree>
    <p:extLst>
      <p:ext uri="{BB962C8B-B14F-4D97-AF65-F5344CB8AC3E}">
        <p14:creationId xmlns:p14="http://schemas.microsoft.com/office/powerpoint/2010/main" val="2489999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12</a:t>
            </a:fld>
            <a:endParaRPr lang="de-DE"/>
          </a:p>
        </p:txBody>
      </p:sp>
    </p:spTree>
    <p:extLst>
      <p:ext uri="{BB962C8B-B14F-4D97-AF65-F5344CB8AC3E}">
        <p14:creationId xmlns:p14="http://schemas.microsoft.com/office/powerpoint/2010/main" val="1015897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a:p>
            <a:pPr marL="171450" indent="-171450">
              <a:buFont typeface="Arial" panose="020B0604020202020204" pitchFamily="34" charset="0"/>
              <a:buChar char="•"/>
            </a:pPr>
            <a:r>
              <a:rPr lang="de-DE" dirty="0"/>
              <a:t>Diverse </a:t>
            </a:r>
            <a:r>
              <a:rPr lang="de-DE" dirty="0" err="1"/>
              <a:t>operationalization</a:t>
            </a:r>
            <a:r>
              <a:rPr lang="de-DE" dirty="0"/>
              <a:t> </a:t>
            </a:r>
            <a:r>
              <a:rPr lang="de-DE" dirty="0" err="1"/>
              <a:t>would</a:t>
            </a:r>
            <a:r>
              <a:rPr lang="de-DE" dirty="0"/>
              <a:t> </a:t>
            </a:r>
            <a:r>
              <a:rPr lang="de-DE" dirty="0" err="1"/>
              <a:t>be</a:t>
            </a:r>
            <a:r>
              <a:rPr lang="de-DE" dirty="0"/>
              <a:t> </a:t>
            </a:r>
            <a:r>
              <a:rPr lang="de-DE" dirty="0" err="1"/>
              <a:t>amazing</a:t>
            </a:r>
            <a:r>
              <a:rPr lang="de-DE" dirty="0"/>
              <a:t> </a:t>
            </a:r>
            <a:r>
              <a:rPr lang="de-DE" dirty="0" err="1"/>
              <a:t>to</a:t>
            </a:r>
            <a:r>
              <a:rPr lang="de-DE" dirty="0"/>
              <a:t> </a:t>
            </a:r>
            <a:r>
              <a:rPr lang="de-DE" dirty="0" err="1"/>
              <a:t>compare</a:t>
            </a:r>
            <a:r>
              <a:rPr lang="de-DE" dirty="0"/>
              <a:t> </a:t>
            </a:r>
            <a:r>
              <a:rPr lang="de-DE" dirty="0" err="1"/>
              <a:t>effects</a:t>
            </a:r>
            <a:r>
              <a:rPr lang="de-DE" dirty="0"/>
              <a:t> </a:t>
            </a:r>
            <a:r>
              <a:rPr lang="de-DE" dirty="0" err="1"/>
              <a:t>across</a:t>
            </a:r>
            <a:r>
              <a:rPr lang="de-DE" dirty="0"/>
              <a:t> </a:t>
            </a:r>
            <a:r>
              <a:rPr lang="de-DE" dirty="0" err="1"/>
              <a:t>studies</a:t>
            </a:r>
            <a:r>
              <a:rPr lang="de-DE" dirty="0"/>
              <a:t> -&gt; but </a:t>
            </a:r>
            <a:r>
              <a:rPr lang="de-DE" dirty="0" err="1"/>
              <a:t>thats</a:t>
            </a:r>
            <a:r>
              <a:rPr lang="de-DE" dirty="0"/>
              <a:t> not </a:t>
            </a:r>
            <a:r>
              <a:rPr lang="de-DE" dirty="0" err="1"/>
              <a:t>really</a:t>
            </a:r>
            <a:r>
              <a:rPr lang="de-DE" dirty="0"/>
              <a:t> possible</a:t>
            </a:r>
          </a:p>
          <a:p>
            <a:pPr marL="171450" indent="-171450">
              <a:buFont typeface="Arial" panose="020B0604020202020204" pitchFamily="34" charset="0"/>
              <a:buChar char="•"/>
            </a:pPr>
            <a:r>
              <a:rPr lang="de-DE" dirty="0"/>
              <a:t>Always… </a:t>
            </a:r>
            <a:r>
              <a:rPr lang="de-DE" dirty="0" err="1"/>
              <a:t>provide</a:t>
            </a:r>
            <a:r>
              <a:rPr lang="de-DE" dirty="0"/>
              <a:t> </a:t>
            </a:r>
            <a:r>
              <a:rPr lang="de-DE" dirty="0" err="1"/>
              <a:t>stimulus</a:t>
            </a:r>
            <a:r>
              <a:rPr lang="de-DE" dirty="0"/>
              <a:t> </a:t>
            </a:r>
            <a:r>
              <a:rPr lang="de-DE" dirty="0" err="1"/>
              <a:t>examples</a:t>
            </a: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-&gt; Very different </a:t>
            </a:r>
            <a:r>
              <a:rPr lang="de-DE" dirty="0" err="1"/>
              <a:t>publication</a:t>
            </a:r>
            <a:r>
              <a:rPr lang="de-DE" dirty="0"/>
              <a:t> </a:t>
            </a:r>
            <a:r>
              <a:rPr lang="de-DE" dirty="0" err="1"/>
              <a:t>cultures</a:t>
            </a:r>
            <a:r>
              <a:rPr lang="de-DE" dirty="0"/>
              <a:t>, </a:t>
            </a:r>
            <a:r>
              <a:rPr lang="de-DE" dirty="0" err="1"/>
              <a:t>outlets</a:t>
            </a:r>
            <a:r>
              <a:rPr lang="de-DE" dirty="0"/>
              <a:t> and </a:t>
            </a:r>
            <a:r>
              <a:rPr lang="de-DE" dirty="0" err="1"/>
              <a:t>reporting</a:t>
            </a:r>
            <a:r>
              <a:rPr lang="de-DE" dirty="0"/>
              <a:t> </a:t>
            </a:r>
            <a:r>
              <a:rPr lang="de-DE" dirty="0" err="1"/>
              <a:t>styles</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13</a:t>
            </a:fld>
            <a:endParaRPr lang="de-DE"/>
          </a:p>
        </p:txBody>
      </p:sp>
    </p:spTree>
    <p:extLst>
      <p:ext uri="{BB962C8B-B14F-4D97-AF65-F5344CB8AC3E}">
        <p14:creationId xmlns:p14="http://schemas.microsoft.com/office/powerpoint/2010/main" val="152109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14</a:t>
            </a:fld>
            <a:endParaRPr lang="de-DE"/>
          </a:p>
        </p:txBody>
      </p:sp>
    </p:spTree>
    <p:extLst>
      <p:ext uri="{BB962C8B-B14F-4D97-AF65-F5344CB8AC3E}">
        <p14:creationId xmlns:p14="http://schemas.microsoft.com/office/powerpoint/2010/main" val="2942036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dirty="0" err="1"/>
              <a:t>Red</a:t>
            </a:r>
            <a:r>
              <a:rPr lang="de-DE" dirty="0"/>
              <a:t>: </a:t>
            </a:r>
            <a:r>
              <a:rPr lang="de-DE" dirty="0" err="1"/>
              <a:t>voice</a:t>
            </a:r>
            <a:r>
              <a:rPr lang="de-DE" dirty="0"/>
              <a:t> </a:t>
            </a:r>
            <a:r>
              <a:rPr lang="de-DE" dirty="0" err="1"/>
              <a:t>pathology</a:t>
            </a:r>
            <a:endParaRPr lang="de-DE" dirty="0"/>
          </a:p>
          <a:p>
            <a:pPr marL="0" indent="0">
              <a:buFont typeface="Arial" panose="020B0604020202020204" pitchFamily="34" charset="0"/>
              <a:buNone/>
            </a:pPr>
            <a:r>
              <a:rPr lang="de-DE" dirty="0"/>
              <a:t>Blue: </a:t>
            </a:r>
            <a:r>
              <a:rPr lang="de-DE" dirty="0" err="1"/>
              <a:t>primarily</a:t>
            </a:r>
            <a:r>
              <a:rPr lang="de-DE" dirty="0"/>
              <a:t> </a:t>
            </a:r>
            <a:r>
              <a:rPr lang="de-DE" dirty="0" err="1"/>
              <a:t>synthetiv</a:t>
            </a:r>
            <a:r>
              <a:rPr lang="de-DE" dirty="0"/>
              <a:t> </a:t>
            </a:r>
            <a:r>
              <a:rPr lang="de-DE" dirty="0" err="1"/>
              <a:t>voices</a:t>
            </a:r>
            <a:endParaRPr lang="de-DE" dirty="0"/>
          </a:p>
          <a:p>
            <a:pPr marL="0" indent="0">
              <a:buFont typeface="Arial" panose="020B0604020202020204" pitchFamily="34" charset="0"/>
              <a:buNone/>
            </a:pPr>
            <a:r>
              <a:rPr lang="de-DE" dirty="0"/>
              <a:t>Green: </a:t>
            </a:r>
            <a:r>
              <a:rPr lang="de-DE" dirty="0" err="1"/>
              <a:t>influential</a:t>
            </a:r>
            <a:r>
              <a:rPr lang="de-DE" dirty="0"/>
              <a:t> </a:t>
            </a:r>
            <a:r>
              <a:rPr lang="de-DE" dirty="0" err="1"/>
              <a:t>voice</a:t>
            </a:r>
            <a:r>
              <a:rPr lang="de-DE" dirty="0"/>
              <a:t> </a:t>
            </a:r>
            <a:r>
              <a:rPr lang="de-DE" dirty="0" err="1"/>
              <a:t>theory</a:t>
            </a:r>
            <a:r>
              <a:rPr lang="de-DE" dirty="0"/>
              <a:t> </a:t>
            </a:r>
            <a:r>
              <a:rPr lang="de-DE" dirty="0" err="1"/>
              <a:t>papers</a:t>
            </a:r>
            <a:r>
              <a:rPr lang="de-DE" dirty="0"/>
              <a:t>)</a:t>
            </a:r>
          </a:p>
          <a:p>
            <a:pPr marL="0" indent="0">
              <a:buFont typeface="Arial" panose="020B0604020202020204" pitchFamily="34" charset="0"/>
              <a:buNone/>
            </a:pPr>
            <a:endParaRPr lang="de-DE" dirty="0"/>
          </a:p>
          <a:p>
            <a:pPr marL="171450" indent="-171450">
              <a:buFont typeface="Wingdings" panose="05000000000000000000" pitchFamily="2" charset="2"/>
              <a:buChar char="è"/>
            </a:pPr>
            <a:r>
              <a:rPr lang="de-DE" dirty="0"/>
              <a:t>Echo </a:t>
            </a:r>
            <a:r>
              <a:rPr lang="de-DE" dirty="0" err="1"/>
              <a:t>chambers</a:t>
            </a:r>
            <a:r>
              <a:rPr lang="de-DE" dirty="0"/>
              <a:t> </a:t>
            </a:r>
            <a:r>
              <a:rPr lang="de-DE" dirty="0" err="1"/>
              <a:t>within</a:t>
            </a:r>
            <a:r>
              <a:rPr lang="de-DE" dirty="0"/>
              <a:t> </a:t>
            </a:r>
            <a:r>
              <a:rPr lang="de-DE" dirty="0" err="1"/>
              <a:t>science</a:t>
            </a:r>
            <a:endParaRPr lang="de-DE" dirty="0"/>
          </a:p>
          <a:p>
            <a:pPr marL="171450" indent="-171450">
              <a:buFont typeface="Wingdings" panose="05000000000000000000" pitchFamily="2" charset="2"/>
              <a:buChar char="è"/>
            </a:pPr>
            <a:r>
              <a:rPr lang="de-DE" dirty="0"/>
              <a:t>Not </a:t>
            </a:r>
            <a:r>
              <a:rPr lang="de-DE" dirty="0" err="1"/>
              <a:t>rooted</a:t>
            </a:r>
            <a:r>
              <a:rPr lang="de-DE" dirty="0"/>
              <a:t> in </a:t>
            </a:r>
            <a:r>
              <a:rPr lang="de-DE" dirty="0" err="1"/>
              <a:t>voice</a:t>
            </a:r>
            <a:r>
              <a:rPr lang="de-DE" dirty="0"/>
              <a:t> </a:t>
            </a:r>
            <a:r>
              <a:rPr lang="de-DE" dirty="0" err="1"/>
              <a:t>perception</a:t>
            </a:r>
            <a:r>
              <a:rPr lang="de-DE" dirty="0"/>
              <a:t> </a:t>
            </a:r>
            <a:r>
              <a:rPr lang="de-DE" dirty="0" err="1"/>
              <a:t>theory</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15</a:t>
            </a:fld>
            <a:endParaRPr lang="de-DE"/>
          </a:p>
        </p:txBody>
      </p:sp>
    </p:spTree>
    <p:extLst>
      <p:ext uri="{BB962C8B-B14F-4D97-AF65-F5344CB8AC3E}">
        <p14:creationId xmlns:p14="http://schemas.microsoft.com/office/powerpoint/2010/main" val="363011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Main </a:t>
            </a:r>
            <a:r>
              <a:rPr lang="de-DE" dirty="0" err="1"/>
              <a:t>research</a:t>
            </a:r>
            <a:r>
              <a:rPr lang="de-DE" dirty="0"/>
              <a:t> </a:t>
            </a:r>
            <a:r>
              <a:rPr lang="de-DE" dirty="0" err="1"/>
              <a:t>is</a:t>
            </a:r>
            <a:r>
              <a:rPr lang="de-DE" dirty="0"/>
              <a:t> not </a:t>
            </a:r>
            <a:r>
              <a:rPr lang="de-DE" dirty="0" err="1"/>
              <a:t>coming</a:t>
            </a:r>
            <a:r>
              <a:rPr lang="de-DE" dirty="0"/>
              <a:t> </a:t>
            </a:r>
            <a:r>
              <a:rPr lang="de-DE" dirty="0" err="1"/>
              <a:t>from</a:t>
            </a:r>
            <a:r>
              <a:rPr lang="de-DE" dirty="0"/>
              <a:t> </a:t>
            </a:r>
            <a:r>
              <a:rPr lang="de-DE" dirty="0" err="1"/>
              <a:t>psychology</a:t>
            </a:r>
            <a:r>
              <a:rPr lang="de-DE" dirty="0"/>
              <a:t>, but </a:t>
            </a:r>
            <a:r>
              <a:rPr lang="de-DE" dirty="0" err="1"/>
              <a:t>from</a:t>
            </a:r>
            <a:r>
              <a:rPr lang="de-DE" dirty="0"/>
              <a:t> </a:t>
            </a:r>
            <a:r>
              <a:rPr lang="de-DE" dirty="0" err="1"/>
              <a:t>applied</a:t>
            </a:r>
            <a:r>
              <a:rPr lang="de-DE" dirty="0"/>
              <a:t> </a:t>
            </a:r>
            <a:r>
              <a:rPr lang="de-DE" dirty="0" err="1"/>
              <a:t>fields</a:t>
            </a: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16</a:t>
            </a:fld>
            <a:endParaRPr lang="de-DE"/>
          </a:p>
        </p:txBody>
      </p:sp>
    </p:spTree>
    <p:extLst>
      <p:ext uri="{BB962C8B-B14F-4D97-AF65-F5344CB8AC3E}">
        <p14:creationId xmlns:p14="http://schemas.microsoft.com/office/powerpoint/2010/main" val="639579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F5EB3-E294-FFEC-BE71-24E4DB4DF96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346B5F-071C-825F-B6FC-187BF6906CD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6A1BD15-BC48-A1EE-BE5E-65EB58ED2A75}"/>
              </a:ext>
            </a:extLst>
          </p:cNvPr>
          <p:cNvSpPr>
            <a:spLocks noGrp="1"/>
          </p:cNvSpPr>
          <p:nvPr>
            <p:ph type="body" idx="1"/>
          </p:nvPr>
        </p:nvSpPr>
        <p:spPr/>
        <p:txBody>
          <a:bodyPr/>
          <a:lstStyle/>
          <a:p>
            <a:pPr marL="171450" indent="-171450">
              <a:buFont typeface="Wingdings" panose="05000000000000000000" pitchFamily="2" charset="2"/>
              <a:buChar char="è"/>
            </a:pPr>
            <a:r>
              <a:rPr lang="de-DE" dirty="0" err="1"/>
              <a:t>Where</a:t>
            </a:r>
            <a:r>
              <a:rPr lang="de-DE" dirty="0"/>
              <a:t> </a:t>
            </a:r>
            <a:r>
              <a:rPr lang="de-DE" dirty="0" err="1"/>
              <a:t>does</a:t>
            </a:r>
            <a:r>
              <a:rPr lang="de-DE" dirty="0"/>
              <a:t> </a:t>
            </a:r>
            <a:r>
              <a:rPr lang="de-DE" dirty="0" err="1"/>
              <a:t>naturalness</a:t>
            </a:r>
            <a:r>
              <a:rPr lang="de-DE" dirty="0"/>
              <a:t> </a:t>
            </a:r>
            <a:r>
              <a:rPr lang="de-DE" dirty="0" err="1"/>
              <a:t>affect</a:t>
            </a:r>
            <a:r>
              <a:rPr lang="de-DE" dirty="0"/>
              <a:t> </a:t>
            </a:r>
            <a:r>
              <a:rPr lang="de-DE" dirty="0" err="1"/>
              <a:t>the</a:t>
            </a:r>
            <a:r>
              <a:rPr lang="de-DE" dirty="0"/>
              <a:t> </a:t>
            </a:r>
            <a:r>
              <a:rPr lang="de-DE" dirty="0" err="1"/>
              <a:t>processing</a:t>
            </a:r>
            <a:r>
              <a:rPr lang="de-DE" dirty="0"/>
              <a:t> </a:t>
            </a:r>
            <a:r>
              <a:rPr lang="de-DE" dirty="0" err="1"/>
              <a:t>pipeline</a:t>
            </a:r>
            <a:r>
              <a:rPr lang="de-DE" dirty="0"/>
              <a:t>?</a:t>
            </a:r>
          </a:p>
        </p:txBody>
      </p:sp>
      <p:sp>
        <p:nvSpPr>
          <p:cNvPr id="4" name="Foliennummernplatzhalter 3">
            <a:extLst>
              <a:ext uri="{FF2B5EF4-FFF2-40B4-BE49-F238E27FC236}">
                <a16:creationId xmlns:a16="http://schemas.microsoft.com/office/drawing/2014/main" id="{BE9E9BEA-8EFC-1170-B87A-673061B009B6}"/>
              </a:ext>
            </a:extLst>
          </p:cNvPr>
          <p:cNvSpPr>
            <a:spLocks noGrp="1"/>
          </p:cNvSpPr>
          <p:nvPr>
            <p:ph type="sldNum" sz="quarter" idx="5"/>
          </p:nvPr>
        </p:nvSpPr>
        <p:spPr/>
        <p:txBody>
          <a:bodyPr/>
          <a:lstStyle/>
          <a:p>
            <a:fld id="{5BDADD7A-5464-40FD-B5CC-4CA36D7CC1F5}" type="slidenum">
              <a:rPr lang="de-DE" smtClean="0"/>
              <a:t>17</a:t>
            </a:fld>
            <a:endParaRPr lang="de-DE"/>
          </a:p>
        </p:txBody>
      </p:sp>
    </p:spTree>
    <p:extLst>
      <p:ext uri="{BB962C8B-B14F-4D97-AF65-F5344CB8AC3E}">
        <p14:creationId xmlns:p14="http://schemas.microsoft.com/office/powerpoint/2010/main" val="2701741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Good</a:t>
            </a:r>
            <a:r>
              <a:rPr lang="de-DE" dirty="0"/>
              <a:t> </a:t>
            </a:r>
            <a:r>
              <a:rPr lang="de-DE" dirty="0" err="1"/>
              <a:t>starting</a:t>
            </a:r>
            <a:r>
              <a:rPr lang="de-DE" dirty="0"/>
              <a:t> </a:t>
            </a:r>
            <a:r>
              <a:rPr lang="de-DE" dirty="0" err="1"/>
              <a:t>point</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We</a:t>
            </a:r>
            <a:r>
              <a:rPr lang="de-DE" dirty="0"/>
              <a:t> form </a:t>
            </a:r>
            <a:r>
              <a:rPr lang="de-DE" dirty="0" err="1"/>
              <a:t>impressions</a:t>
            </a:r>
            <a:r>
              <a:rPr lang="de-DE" dirty="0"/>
              <a:t> </a:t>
            </a:r>
            <a:r>
              <a:rPr lang="de-DE" dirty="0" err="1"/>
              <a:t>about</a:t>
            </a:r>
            <a:r>
              <a:rPr lang="de-DE" dirty="0"/>
              <a:t> </a:t>
            </a:r>
            <a:r>
              <a:rPr lang="de-DE" dirty="0" err="1"/>
              <a:t>voices</a:t>
            </a:r>
            <a:r>
              <a:rPr lang="de-DE" dirty="0"/>
              <a:t> </a:t>
            </a:r>
            <a:r>
              <a:rPr lang="de-DE" dirty="0" err="1"/>
              <a:t>the</a:t>
            </a:r>
            <a:r>
              <a:rPr lang="de-DE" dirty="0"/>
              <a:t> </a:t>
            </a:r>
            <a:r>
              <a:rPr lang="de-DE" dirty="0" err="1"/>
              <a:t>moment</a:t>
            </a:r>
            <a:r>
              <a:rPr lang="de-DE" dirty="0"/>
              <a:t> </a:t>
            </a:r>
            <a:r>
              <a:rPr lang="de-DE" dirty="0" err="1"/>
              <a:t>we</a:t>
            </a:r>
            <a:r>
              <a:rPr lang="de-DE" dirty="0"/>
              <a:t> </a:t>
            </a:r>
            <a:r>
              <a:rPr lang="de-DE" dirty="0" err="1"/>
              <a:t>hear</a:t>
            </a:r>
            <a:r>
              <a:rPr lang="de-DE" dirty="0"/>
              <a:t> </a:t>
            </a:r>
            <a:r>
              <a:rPr lang="de-DE" dirty="0" err="1"/>
              <a:t>them</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Manifold</a:t>
            </a:r>
            <a:r>
              <a:rPr lang="de-DE" dirty="0"/>
              <a:t>, and </a:t>
            </a:r>
            <a:r>
              <a:rPr lang="de-DE" dirty="0" err="1"/>
              <a:t>they</a:t>
            </a:r>
            <a:r>
              <a:rPr lang="de-DE" dirty="0"/>
              <a:t> </a:t>
            </a:r>
            <a:r>
              <a:rPr lang="de-DE" dirty="0" err="1"/>
              <a:t>interact</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I </a:t>
            </a:r>
            <a:r>
              <a:rPr lang="de-DE" dirty="0" err="1"/>
              <a:t>added</a:t>
            </a:r>
            <a:r>
              <a:rPr lang="de-DE" dirty="0"/>
              <a:t> </a:t>
            </a:r>
            <a:r>
              <a:rPr lang="de-DE" dirty="0" err="1"/>
              <a:t>two</a:t>
            </a:r>
            <a:r>
              <a:rPr lang="de-DE" dirty="0"/>
              <a:t>…</a:t>
            </a:r>
          </a:p>
          <a:p>
            <a:pPr marL="171450" indent="-171450">
              <a:buFontTx/>
              <a:buChar char="-"/>
            </a:pPr>
            <a:r>
              <a:rPr lang="de-DE" dirty="0"/>
              <a:t>„</a:t>
            </a:r>
            <a:r>
              <a:rPr lang="en-US" sz="1200" b="0" i="0" u="none" strike="noStrike" kern="1200" baseline="0" dirty="0">
                <a:solidFill>
                  <a:schemeClr val="tx1"/>
                </a:solidFill>
                <a:latin typeface="+mn-lt"/>
                <a:ea typeface="+mn-ea"/>
                <a:cs typeface="+mn-cs"/>
              </a:rPr>
              <a:t>When hearing a voice, listeners can form a detailed impression of the person behind the </a:t>
            </a:r>
            <a:r>
              <a:rPr lang="de-DE" sz="1200" b="0" i="0" u="none" strike="noStrike" kern="1200" baseline="0" dirty="0" err="1">
                <a:solidFill>
                  <a:schemeClr val="tx1"/>
                </a:solidFill>
                <a:latin typeface="+mn-lt"/>
                <a:ea typeface="+mn-ea"/>
                <a:cs typeface="+mn-cs"/>
              </a:rPr>
              <a:t>voice</a:t>
            </a:r>
            <a:r>
              <a:rPr lang="de-DE" sz="1200" b="0" i="0" u="none" strike="noStrike" kern="1200" baseline="0" dirty="0">
                <a:solidFill>
                  <a:schemeClr val="tx1"/>
                </a:solidFill>
                <a:latin typeface="+mn-lt"/>
                <a:ea typeface="+mn-ea"/>
                <a:cs typeface="+mn-cs"/>
              </a:rPr>
              <a:t>. </a:t>
            </a:r>
            <a:r>
              <a:rPr lang="de-DE" dirty="0"/>
              <a:t>“</a:t>
            </a:r>
          </a:p>
          <a:p>
            <a:r>
              <a:rPr lang="de-DE" dirty="0"/>
              <a:t>- “</a:t>
            </a:r>
            <a:r>
              <a:rPr lang="de-DE" sz="1200" b="0" i="0" u="none" strike="noStrike" kern="1200" baseline="0" dirty="0" err="1">
                <a:solidFill>
                  <a:schemeClr val="tx1"/>
                </a:solidFill>
                <a:latin typeface="+mn-lt"/>
                <a:ea typeface="+mn-ea"/>
                <a:cs typeface="+mn-cs"/>
              </a:rPr>
              <a:t>how</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the</a:t>
            </a:r>
            <a:r>
              <a:rPr lang="de-DE"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perception of different person characteristics may interact and </a:t>
            </a:r>
            <a:r>
              <a:rPr lang="de-DE" sz="1200" b="0" i="0" u="none" strike="noStrike" kern="1200" baseline="0" dirty="0" err="1">
                <a:solidFill>
                  <a:schemeClr val="tx1"/>
                </a:solidFill>
                <a:latin typeface="+mn-lt"/>
                <a:ea typeface="+mn-ea"/>
                <a:cs typeface="+mn-cs"/>
              </a:rPr>
              <a:t>inform</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each</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other</a:t>
            </a:r>
            <a:r>
              <a:rPr lang="de-DE" sz="1200" b="0" i="0" u="none" strike="noStrike" kern="1200" baseline="0" dirty="0">
                <a:solidFill>
                  <a:schemeClr val="tx1"/>
                </a:solidFill>
                <a:latin typeface="+mn-lt"/>
                <a:ea typeface="+mn-ea"/>
                <a:cs typeface="+mn-cs"/>
              </a:rPr>
              <a:t>,</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-&gt; Theory </a:t>
            </a:r>
            <a:r>
              <a:rPr lang="de-DE" dirty="0" err="1"/>
              <a:t>driven</a:t>
            </a:r>
            <a:r>
              <a:rPr lang="de-DE" dirty="0"/>
              <a:t> </a:t>
            </a:r>
            <a:r>
              <a:rPr lang="de-DE" dirty="0" err="1"/>
              <a:t>thinking</a:t>
            </a:r>
            <a:r>
              <a:rPr lang="de-DE" dirty="0"/>
              <a:t> </a:t>
            </a:r>
            <a:r>
              <a:rPr lang="de-DE" dirty="0" err="1"/>
              <a:t>may</a:t>
            </a:r>
            <a:r>
              <a:rPr lang="de-DE" dirty="0"/>
              <a:t> prompt </a:t>
            </a:r>
            <a:r>
              <a:rPr lang="de-DE" dirty="0" err="1"/>
              <a:t>some</a:t>
            </a:r>
            <a:r>
              <a:rPr lang="de-DE" dirty="0"/>
              <a:t> </a:t>
            </a:r>
            <a:r>
              <a:rPr lang="de-DE" dirty="0" err="1"/>
              <a:t>obvious</a:t>
            </a:r>
            <a:r>
              <a:rPr lang="de-DE" dirty="0"/>
              <a:t> </a:t>
            </a:r>
            <a:r>
              <a:rPr lang="de-DE" dirty="0" err="1"/>
              <a:t>research</a:t>
            </a:r>
            <a:r>
              <a:rPr lang="de-DE" dirty="0"/>
              <a:t> </a:t>
            </a:r>
            <a:r>
              <a:rPr lang="de-DE" dirty="0" err="1"/>
              <a:t>questions</a:t>
            </a:r>
            <a:r>
              <a:rPr lang="de-DE" dirty="0"/>
              <a:t> </a:t>
            </a:r>
            <a:r>
              <a:rPr lang="de-DE" dirty="0" err="1"/>
              <a:t>that</a:t>
            </a:r>
            <a:r>
              <a:rPr lang="de-DE" dirty="0"/>
              <a:t> </a:t>
            </a:r>
            <a:r>
              <a:rPr lang="de-DE" dirty="0" err="1"/>
              <a:t>have</a:t>
            </a:r>
            <a:r>
              <a:rPr lang="de-DE" dirty="0"/>
              <a:t> not </a:t>
            </a:r>
            <a:r>
              <a:rPr lang="de-DE" dirty="0" err="1"/>
              <a:t>been</a:t>
            </a:r>
            <a:r>
              <a:rPr lang="de-DE" dirty="0"/>
              <a:t> </a:t>
            </a:r>
            <a:r>
              <a:rPr lang="de-DE" dirty="0" err="1"/>
              <a:t>answered</a:t>
            </a:r>
            <a:r>
              <a:rPr lang="de-DE" dirty="0"/>
              <a:t> </a:t>
            </a:r>
            <a:r>
              <a:rPr lang="de-DE" dirty="0" err="1"/>
              <a:t>yet</a:t>
            </a:r>
            <a:endParaRPr lang="de-DE" dirty="0"/>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18</a:t>
            </a:fld>
            <a:endParaRPr lang="de-DE"/>
          </a:p>
        </p:txBody>
      </p:sp>
    </p:spTree>
    <p:extLst>
      <p:ext uri="{BB962C8B-B14F-4D97-AF65-F5344CB8AC3E}">
        <p14:creationId xmlns:p14="http://schemas.microsoft.com/office/powerpoint/2010/main" val="626399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19</a:t>
            </a:fld>
            <a:endParaRPr lang="de-DE"/>
          </a:p>
        </p:txBody>
      </p:sp>
    </p:spTree>
    <p:extLst>
      <p:ext uri="{BB962C8B-B14F-4D97-AF65-F5344CB8AC3E}">
        <p14:creationId xmlns:p14="http://schemas.microsoft.com/office/powerpoint/2010/main" val="573598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When</a:t>
            </a:r>
            <a:r>
              <a:rPr lang="de-DE" dirty="0"/>
              <a:t> </a:t>
            </a:r>
            <a:r>
              <a:rPr lang="de-DE" dirty="0" err="1"/>
              <a:t>we</a:t>
            </a:r>
            <a:r>
              <a:rPr lang="de-DE" dirty="0"/>
              <a:t> </a:t>
            </a:r>
            <a:r>
              <a:rPr lang="de-DE" dirty="0" err="1"/>
              <a:t>talk</a:t>
            </a:r>
            <a:r>
              <a:rPr lang="de-DE" dirty="0"/>
              <a:t> </a:t>
            </a:r>
            <a:r>
              <a:rPr lang="de-DE" dirty="0" err="1"/>
              <a:t>about</a:t>
            </a:r>
            <a:r>
              <a:rPr lang="de-DE" dirty="0"/>
              <a:t> </a:t>
            </a:r>
            <a:r>
              <a:rPr lang="de-DE" dirty="0" err="1"/>
              <a:t>voice</a:t>
            </a:r>
            <a:r>
              <a:rPr lang="de-DE" dirty="0"/>
              <a:t> </a:t>
            </a:r>
            <a:r>
              <a:rPr lang="de-DE" dirty="0" err="1"/>
              <a:t>features</a:t>
            </a:r>
            <a:r>
              <a:rPr lang="de-DE" dirty="0"/>
              <a:t>, ist </a:t>
            </a:r>
            <a:r>
              <a:rPr lang="de-DE" dirty="0" err="1"/>
              <a:t>always</a:t>
            </a:r>
            <a:r>
              <a:rPr lang="de-DE" dirty="0"/>
              <a:t> </a:t>
            </a:r>
            <a:r>
              <a:rPr lang="de-DE" dirty="0" err="1"/>
              <a:t>best</a:t>
            </a:r>
            <a:r>
              <a:rPr lang="de-DE" dirty="0"/>
              <a:t> </a:t>
            </a:r>
            <a:r>
              <a:rPr lang="de-DE" dirty="0" err="1"/>
              <a:t>to</a:t>
            </a:r>
            <a:r>
              <a:rPr lang="de-DE" dirty="0"/>
              <a:t> </a:t>
            </a:r>
            <a:r>
              <a:rPr lang="de-DE" dirty="0" err="1"/>
              <a:t>start</a:t>
            </a:r>
            <a:r>
              <a:rPr lang="de-DE" dirty="0"/>
              <a:t> </a:t>
            </a:r>
            <a:r>
              <a:rPr lang="de-DE" dirty="0" err="1"/>
              <a:t>with</a:t>
            </a:r>
            <a:r>
              <a:rPr lang="de-DE" dirty="0"/>
              <a:t> </a:t>
            </a:r>
            <a:r>
              <a:rPr lang="de-DE" dirty="0" err="1"/>
              <a:t>some</a:t>
            </a:r>
            <a:r>
              <a:rPr lang="de-DE" dirty="0"/>
              <a:t> </a:t>
            </a:r>
            <a:r>
              <a:rPr lang="de-DE" dirty="0" err="1"/>
              <a:t>examples</a:t>
            </a:r>
            <a:endParaRPr lang="de-DE" dirty="0"/>
          </a:p>
          <a:p>
            <a:pPr marL="171450" indent="-171450">
              <a:buFontTx/>
              <a:buChar char="-"/>
            </a:pPr>
            <a:r>
              <a:rPr lang="de-DE" dirty="0"/>
              <a:t>Just listen and </a:t>
            </a:r>
            <a:r>
              <a:rPr lang="de-DE" dirty="0" err="1"/>
              <a:t>ask</a:t>
            </a:r>
            <a:r>
              <a:rPr lang="de-DE" dirty="0"/>
              <a:t> </a:t>
            </a:r>
            <a:r>
              <a:rPr lang="de-DE" dirty="0" err="1"/>
              <a:t>yourself</a:t>
            </a:r>
            <a:r>
              <a:rPr lang="de-DE" dirty="0"/>
              <a:t> </a:t>
            </a:r>
            <a:r>
              <a:rPr lang="de-DE" dirty="0" err="1"/>
              <a:t>if</a:t>
            </a:r>
            <a:r>
              <a:rPr lang="de-DE" dirty="0"/>
              <a:t> </a:t>
            </a:r>
            <a:r>
              <a:rPr lang="de-DE" dirty="0" err="1"/>
              <a:t>you</a:t>
            </a:r>
            <a:r>
              <a:rPr lang="de-DE" dirty="0"/>
              <a:t> find </a:t>
            </a:r>
            <a:r>
              <a:rPr lang="de-DE" dirty="0" err="1"/>
              <a:t>these</a:t>
            </a:r>
            <a:r>
              <a:rPr lang="de-DE" dirty="0"/>
              <a:t> </a:t>
            </a:r>
            <a:r>
              <a:rPr lang="de-DE" dirty="0" err="1"/>
              <a:t>stimuli</a:t>
            </a:r>
            <a:r>
              <a:rPr lang="de-DE" dirty="0"/>
              <a:t> </a:t>
            </a:r>
            <a:r>
              <a:rPr lang="de-DE" dirty="0" err="1"/>
              <a:t>natural</a:t>
            </a:r>
            <a:r>
              <a:rPr lang="de-DE" dirty="0"/>
              <a:t> (</a:t>
            </a:r>
            <a:r>
              <a:rPr lang="de-DE" dirty="0" err="1"/>
              <a:t>or</a:t>
            </a:r>
            <a:r>
              <a:rPr lang="de-DE" dirty="0"/>
              <a:t> not) and </a:t>
            </a:r>
            <a:r>
              <a:rPr lang="de-DE" dirty="0" err="1"/>
              <a:t>why</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2</a:t>
            </a:fld>
            <a:endParaRPr lang="de-DE"/>
          </a:p>
        </p:txBody>
      </p:sp>
    </p:spTree>
    <p:extLst>
      <p:ext uri="{BB962C8B-B14F-4D97-AF65-F5344CB8AC3E}">
        <p14:creationId xmlns:p14="http://schemas.microsoft.com/office/powerpoint/2010/main" val="1250663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28A81-897B-A27D-8B11-8B9C1241336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783A992-490A-5F4F-E069-FC2781069F3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20232F0-3A52-C43B-E68A-547F70B001E4}"/>
              </a:ext>
            </a:extLst>
          </p:cNvPr>
          <p:cNvSpPr>
            <a:spLocks noGrp="1"/>
          </p:cNvSpPr>
          <p:nvPr>
            <p:ph type="body" idx="1"/>
          </p:nvPr>
        </p:nvSpPr>
        <p:spPr/>
        <p:txBody>
          <a:bodyPr/>
          <a:lstStyle/>
          <a:p>
            <a:pPr marL="0" indent="0">
              <a:buFontTx/>
              <a:buNone/>
            </a:pPr>
            <a:endParaRPr lang="de-DE" dirty="0"/>
          </a:p>
          <a:p>
            <a:pPr marL="0" indent="0">
              <a:buFontTx/>
              <a:buNone/>
            </a:pPr>
            <a:endParaRPr lang="de-DE" dirty="0"/>
          </a:p>
        </p:txBody>
      </p:sp>
      <p:sp>
        <p:nvSpPr>
          <p:cNvPr id="4" name="Foliennummernplatzhalter 3">
            <a:extLst>
              <a:ext uri="{FF2B5EF4-FFF2-40B4-BE49-F238E27FC236}">
                <a16:creationId xmlns:a16="http://schemas.microsoft.com/office/drawing/2014/main" id="{0D011FA8-6AC5-02FB-EF49-391214B1130F}"/>
              </a:ext>
            </a:extLst>
          </p:cNvPr>
          <p:cNvSpPr>
            <a:spLocks noGrp="1"/>
          </p:cNvSpPr>
          <p:nvPr>
            <p:ph type="sldNum" sz="quarter" idx="5"/>
          </p:nvPr>
        </p:nvSpPr>
        <p:spPr/>
        <p:txBody>
          <a:bodyPr/>
          <a:lstStyle/>
          <a:p>
            <a:fld id="{5BDADD7A-5464-40FD-B5CC-4CA36D7CC1F5}" type="slidenum">
              <a:rPr lang="de-DE" smtClean="0"/>
              <a:t>20</a:t>
            </a:fld>
            <a:endParaRPr lang="de-DE"/>
          </a:p>
        </p:txBody>
      </p:sp>
    </p:spTree>
    <p:extLst>
      <p:ext uri="{BB962C8B-B14F-4D97-AF65-F5344CB8AC3E}">
        <p14:creationId xmlns:p14="http://schemas.microsoft.com/office/powerpoint/2010/main" val="325963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21</a:t>
            </a:fld>
            <a:endParaRPr lang="de-DE"/>
          </a:p>
        </p:txBody>
      </p:sp>
    </p:spTree>
    <p:extLst>
      <p:ext uri="{BB962C8B-B14F-4D97-AF65-F5344CB8AC3E}">
        <p14:creationId xmlns:p14="http://schemas.microsoft.com/office/powerpoint/2010/main" val="245413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pPr marL="171450" indent="-171450">
              <a:buFontTx/>
              <a:buChar char="-"/>
            </a:pPr>
            <a:r>
              <a:rPr lang="de-DE" dirty="0" err="1"/>
              <a:t>Why</a:t>
            </a:r>
            <a:r>
              <a:rPr lang="de-DE" dirty="0"/>
              <a:t> </a:t>
            </a:r>
            <a:r>
              <a:rPr lang="de-DE" dirty="0" err="1"/>
              <a:t>is</a:t>
            </a:r>
            <a:r>
              <a:rPr lang="de-DE" dirty="0"/>
              <a:t> </a:t>
            </a:r>
            <a:r>
              <a:rPr lang="de-DE" dirty="0" err="1"/>
              <a:t>naturalness</a:t>
            </a:r>
            <a:r>
              <a:rPr lang="de-DE" dirty="0"/>
              <a:t> so </a:t>
            </a:r>
            <a:r>
              <a:rPr lang="de-DE" dirty="0" err="1"/>
              <a:t>important</a:t>
            </a:r>
            <a:r>
              <a:rPr lang="de-DE" dirty="0"/>
              <a:t>: </a:t>
            </a:r>
          </a:p>
          <a:p>
            <a:pPr marL="171450" indent="-171450">
              <a:buFontTx/>
              <a:buChar char="-"/>
            </a:pPr>
            <a:r>
              <a:rPr lang="de-DE" dirty="0"/>
              <a:t>1. </a:t>
            </a:r>
            <a:r>
              <a:rPr lang="de-DE" dirty="0" err="1"/>
              <a:t>because</a:t>
            </a:r>
            <a:r>
              <a:rPr lang="de-DE" dirty="0"/>
              <a:t> </a:t>
            </a:r>
            <a:r>
              <a:rPr lang="de-DE" dirty="0" err="1"/>
              <a:t>we</a:t>
            </a:r>
            <a:r>
              <a:rPr lang="de-DE" dirty="0"/>
              <a:t> </a:t>
            </a:r>
            <a:r>
              <a:rPr lang="de-DE" dirty="0" err="1"/>
              <a:t>are</a:t>
            </a:r>
            <a:r>
              <a:rPr lang="de-DE" dirty="0"/>
              <a:t> </a:t>
            </a:r>
            <a:r>
              <a:rPr lang="de-DE" dirty="0" err="1"/>
              <a:t>very</a:t>
            </a:r>
            <a:r>
              <a:rPr lang="de-DE" dirty="0"/>
              <a:t> sensitive </a:t>
            </a:r>
            <a:r>
              <a:rPr lang="de-DE" dirty="0" err="1"/>
              <a:t>for</a:t>
            </a:r>
            <a:r>
              <a:rPr lang="de-DE" dirty="0"/>
              <a:t> „</a:t>
            </a:r>
            <a:r>
              <a:rPr lang="de-DE" dirty="0" err="1"/>
              <a:t>unnatural</a:t>
            </a:r>
            <a:r>
              <a:rPr lang="de-DE" dirty="0"/>
              <a:t>“ </a:t>
            </a:r>
            <a:r>
              <a:rPr lang="de-DE" dirty="0" err="1"/>
              <a:t>voice</a:t>
            </a:r>
            <a:r>
              <a:rPr lang="de-DE" dirty="0"/>
              <a:t> </a:t>
            </a:r>
            <a:r>
              <a:rPr lang="de-DE" dirty="0" err="1"/>
              <a:t>features</a:t>
            </a:r>
            <a:r>
              <a:rPr lang="de-DE" dirty="0"/>
              <a:t> (</a:t>
            </a:r>
            <a:r>
              <a:rPr lang="de-DE" dirty="0" err="1"/>
              <a:t>whetever</a:t>
            </a:r>
            <a:r>
              <a:rPr lang="de-DE" dirty="0"/>
              <a:t> </a:t>
            </a:r>
            <a:r>
              <a:rPr lang="de-DE" dirty="0" err="1"/>
              <a:t>these</a:t>
            </a:r>
            <a:r>
              <a:rPr lang="de-DE" dirty="0"/>
              <a:t> </a:t>
            </a:r>
            <a:r>
              <a:rPr lang="de-DE" dirty="0" err="1"/>
              <a:t>may</a:t>
            </a:r>
            <a:r>
              <a:rPr lang="de-DE" dirty="0"/>
              <a:t> </a:t>
            </a:r>
            <a:r>
              <a:rPr lang="de-DE" dirty="0" err="1"/>
              <a:t>be</a:t>
            </a:r>
            <a:r>
              <a:rPr lang="de-DE"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2. </a:t>
            </a:r>
            <a:r>
              <a:rPr lang="de-DE" dirty="0" err="1"/>
              <a:t>it</a:t>
            </a:r>
            <a:r>
              <a:rPr lang="de-DE" dirty="0"/>
              <a:t> </a:t>
            </a:r>
            <a:r>
              <a:rPr lang="de-DE" dirty="0" err="1"/>
              <a:t>simply</a:t>
            </a:r>
            <a:r>
              <a:rPr lang="de-DE" dirty="0"/>
              <a:t> </a:t>
            </a:r>
            <a:r>
              <a:rPr lang="de-DE" dirty="0" err="1"/>
              <a:t>affects</a:t>
            </a:r>
            <a:r>
              <a:rPr lang="de-DE" dirty="0"/>
              <a:t> </a:t>
            </a:r>
            <a:r>
              <a:rPr lang="de-DE" dirty="0" err="1"/>
              <a:t>how</a:t>
            </a:r>
            <a:r>
              <a:rPr lang="de-DE" dirty="0"/>
              <a:t> </a:t>
            </a:r>
            <a:r>
              <a:rPr lang="de-DE" dirty="0" err="1"/>
              <a:t>we</a:t>
            </a:r>
            <a:r>
              <a:rPr lang="de-DE" dirty="0"/>
              <a:t> </a:t>
            </a:r>
            <a:r>
              <a:rPr lang="de-DE" dirty="0" err="1"/>
              <a:t>interact</a:t>
            </a:r>
            <a:r>
              <a:rPr lang="de-DE" dirty="0"/>
              <a:t> </a:t>
            </a:r>
            <a:r>
              <a:rPr lang="de-DE" dirty="0" err="1"/>
              <a:t>with</a:t>
            </a:r>
            <a:r>
              <a:rPr lang="de-DE" dirty="0"/>
              <a:t> </a:t>
            </a:r>
            <a:r>
              <a:rPr lang="de-DE" dirty="0" err="1"/>
              <a:t>the</a:t>
            </a:r>
            <a:r>
              <a:rPr lang="de-DE" dirty="0"/>
              <a:t> </a:t>
            </a:r>
            <a:r>
              <a:rPr lang="de-DE" dirty="0" err="1"/>
              <a:t>voice</a:t>
            </a:r>
            <a:r>
              <a:rPr lang="de-DE" dirty="0"/>
              <a:t> (</a:t>
            </a:r>
            <a:r>
              <a:rPr lang="de-DE" dirty="0" err="1"/>
              <a:t>or</a:t>
            </a:r>
            <a:r>
              <a:rPr lang="de-DE" dirty="0"/>
              <a:t> </a:t>
            </a:r>
            <a:r>
              <a:rPr lang="de-DE" dirty="0" err="1"/>
              <a:t>the</a:t>
            </a:r>
            <a:r>
              <a:rPr lang="de-DE" dirty="0"/>
              <a:t> source </a:t>
            </a:r>
            <a:r>
              <a:rPr lang="de-DE" dirty="0" err="1"/>
              <a:t>of</a:t>
            </a:r>
            <a:r>
              <a:rPr lang="de-DE" dirty="0"/>
              <a:t> </a:t>
            </a:r>
            <a:r>
              <a:rPr lang="de-DE" dirty="0" err="1"/>
              <a:t>that</a:t>
            </a:r>
            <a:r>
              <a:rPr lang="de-DE" dirty="0"/>
              <a:t> </a:t>
            </a:r>
            <a:r>
              <a:rPr lang="de-DE" dirty="0" err="1"/>
              <a:t>voice</a:t>
            </a:r>
            <a:r>
              <a:rPr lang="de-DE" dirty="0"/>
              <a:t>)</a:t>
            </a:r>
          </a:p>
          <a:p>
            <a:pPr marL="0" indent="0">
              <a:buFontTx/>
              <a:buNone/>
            </a:pPr>
            <a:endParaRPr lang="de-DE" dirty="0"/>
          </a:p>
          <a:p>
            <a:pPr marL="171450" indent="-171450">
              <a:buFontTx/>
              <a:buChar char="-"/>
            </a:pPr>
            <a:r>
              <a:rPr lang="de-DE" dirty="0" err="1"/>
              <a:t>Captured</a:t>
            </a:r>
            <a:r>
              <a:rPr lang="de-DE" dirty="0"/>
              <a:t> </a:t>
            </a:r>
            <a:r>
              <a:rPr lang="de-DE" dirty="0" err="1"/>
              <a:t>very</a:t>
            </a:r>
            <a:r>
              <a:rPr lang="de-DE" dirty="0"/>
              <a:t> </a:t>
            </a:r>
            <a:r>
              <a:rPr lang="de-DE" dirty="0" err="1"/>
              <a:t>well</a:t>
            </a:r>
            <a:r>
              <a:rPr lang="de-DE" dirty="0"/>
              <a:t> </a:t>
            </a:r>
            <a:r>
              <a:rPr lang="de-DE" dirty="0" err="1"/>
              <a:t>by</a:t>
            </a:r>
            <a:r>
              <a:rPr lang="de-DE" dirty="0"/>
              <a:t> </a:t>
            </a:r>
            <a:r>
              <a:rPr lang="de-DE" dirty="0" err="1"/>
              <a:t>two</a:t>
            </a:r>
            <a:r>
              <a:rPr lang="de-DE" dirty="0"/>
              <a:t> </a:t>
            </a:r>
            <a:r>
              <a:rPr lang="de-DE" dirty="0" err="1"/>
              <a:t>quotes</a:t>
            </a:r>
            <a:r>
              <a:rPr lang="de-DE" dirty="0"/>
              <a:t> (</a:t>
            </a:r>
            <a:r>
              <a:rPr lang="de-DE" dirty="0" err="1"/>
              <a:t>read</a:t>
            </a:r>
            <a:r>
              <a:rPr lang="de-DE" dirty="0"/>
              <a:t> </a:t>
            </a:r>
            <a:r>
              <a:rPr lang="de-DE" dirty="0" err="1"/>
              <a:t>them</a:t>
            </a:r>
            <a:r>
              <a:rPr lang="de-DE" dirty="0"/>
              <a:t> out)</a:t>
            </a:r>
          </a:p>
          <a:p>
            <a:pPr marL="171450" indent="-171450">
              <a:buFontTx/>
              <a:buChar char="-"/>
            </a:pPr>
            <a:r>
              <a:rPr lang="de-DE" dirty="0"/>
              <a:t>+ </a:t>
            </a:r>
            <a:r>
              <a:rPr lang="de-DE" dirty="0" err="1"/>
              <a:t>one</a:t>
            </a:r>
            <a:r>
              <a:rPr lang="de-DE" dirty="0"/>
              <a:t> </a:t>
            </a:r>
            <a:r>
              <a:rPr lang="de-DE" dirty="0" err="1"/>
              <a:t>from</a:t>
            </a:r>
            <a:r>
              <a:rPr lang="de-DE" dirty="0"/>
              <a:t> </a:t>
            </a:r>
            <a:r>
              <a:rPr lang="de-DE" dirty="0" err="1"/>
              <a:t>the</a:t>
            </a:r>
            <a:r>
              <a:rPr lang="de-DE" dirty="0"/>
              <a:t> </a:t>
            </a:r>
            <a:r>
              <a:rPr lang="de-DE" dirty="0" err="1"/>
              <a:t>only</a:t>
            </a:r>
            <a:r>
              <a:rPr lang="de-DE" dirty="0"/>
              <a:t> </a:t>
            </a:r>
            <a:r>
              <a:rPr lang="de-DE" dirty="0" err="1"/>
              <a:t>paper</a:t>
            </a:r>
            <a:r>
              <a:rPr lang="de-DE" dirty="0"/>
              <a:t> (Kühne) </a:t>
            </a:r>
            <a:r>
              <a:rPr lang="de-DE" dirty="0" err="1"/>
              <a:t>that</a:t>
            </a:r>
            <a:r>
              <a:rPr lang="de-DE" dirty="0"/>
              <a:t> </a:t>
            </a:r>
            <a:r>
              <a:rPr lang="de-DE" dirty="0" err="1"/>
              <a:t>included</a:t>
            </a:r>
            <a:r>
              <a:rPr lang="de-DE" dirty="0"/>
              <a:t> a qualitative </a:t>
            </a:r>
            <a:r>
              <a:rPr lang="de-DE" dirty="0" err="1"/>
              <a:t>analysis</a:t>
            </a:r>
            <a:r>
              <a:rPr lang="de-DE" dirty="0"/>
              <a:t> and </a:t>
            </a:r>
            <a:r>
              <a:rPr lang="de-DE" dirty="0" err="1"/>
              <a:t>asked</a:t>
            </a:r>
            <a:r>
              <a:rPr lang="de-DE" dirty="0"/>
              <a:t> </a:t>
            </a:r>
            <a:r>
              <a:rPr lang="de-DE" dirty="0" err="1"/>
              <a:t>people</a:t>
            </a:r>
            <a:r>
              <a:rPr lang="de-DE" dirty="0"/>
              <a:t> </a:t>
            </a:r>
            <a:r>
              <a:rPr lang="de-DE" dirty="0" err="1"/>
              <a:t>why</a:t>
            </a:r>
            <a:r>
              <a:rPr lang="de-DE" dirty="0"/>
              <a:t> </a:t>
            </a:r>
            <a:r>
              <a:rPr lang="de-DE" dirty="0" err="1"/>
              <a:t>they</a:t>
            </a:r>
            <a:r>
              <a:rPr lang="de-DE" dirty="0"/>
              <a:t> </a:t>
            </a:r>
            <a:r>
              <a:rPr lang="de-DE" dirty="0" err="1"/>
              <a:t>rated</a:t>
            </a:r>
            <a:r>
              <a:rPr lang="de-DE" dirty="0"/>
              <a:t> </a:t>
            </a:r>
            <a:r>
              <a:rPr lang="de-DE" dirty="0" err="1"/>
              <a:t>voices</a:t>
            </a:r>
            <a:r>
              <a:rPr lang="de-DE" dirty="0"/>
              <a:t> </a:t>
            </a:r>
            <a:r>
              <a:rPr lang="de-DE" dirty="0" err="1"/>
              <a:t>unnatural</a:t>
            </a:r>
            <a:r>
              <a:rPr lang="de-DE" dirty="0"/>
              <a:t> </a:t>
            </a:r>
          </a:p>
          <a:p>
            <a:pPr marL="171450" indent="-171450">
              <a:buFontTx/>
              <a:buChar cha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&gt; </a:t>
            </a:r>
            <a:r>
              <a:rPr lang="de-DE" dirty="0" err="1"/>
              <a:t>tremendous</a:t>
            </a:r>
            <a:r>
              <a:rPr lang="de-DE" dirty="0"/>
              <a:t> </a:t>
            </a:r>
            <a:r>
              <a:rPr lang="de-DE" dirty="0" err="1"/>
              <a:t>practical</a:t>
            </a:r>
            <a:r>
              <a:rPr lang="de-DE" dirty="0"/>
              <a:t> </a:t>
            </a:r>
            <a:r>
              <a:rPr lang="de-DE" dirty="0" err="1"/>
              <a:t>implications</a:t>
            </a:r>
            <a:endParaRPr lang="de-DE" dirty="0"/>
          </a:p>
          <a:p>
            <a:pPr marL="171450" indent="-171450">
              <a:buFontTx/>
              <a:buChar char="-"/>
            </a:pPr>
            <a:r>
              <a:rPr lang="de-DE" dirty="0"/>
              <a:t>And </a:t>
            </a:r>
            <a:r>
              <a:rPr lang="de-DE" dirty="0" err="1"/>
              <a:t>we</a:t>
            </a:r>
            <a:r>
              <a:rPr lang="de-DE" dirty="0"/>
              <a:t> </a:t>
            </a:r>
            <a:r>
              <a:rPr lang="de-DE" dirty="0" err="1"/>
              <a:t>see</a:t>
            </a:r>
            <a:r>
              <a:rPr lang="de-DE" dirty="0"/>
              <a:t> </a:t>
            </a:r>
            <a:r>
              <a:rPr lang="de-DE" dirty="0" err="1"/>
              <a:t>that</a:t>
            </a:r>
            <a:r>
              <a:rPr lang="de-DE" dirty="0"/>
              <a:t> </a:t>
            </a:r>
            <a:r>
              <a:rPr lang="de-DE" dirty="0" err="1"/>
              <a:t>the</a:t>
            </a:r>
            <a:r>
              <a:rPr lang="de-DE" dirty="0"/>
              <a:t> </a:t>
            </a:r>
            <a:r>
              <a:rPr lang="de-DE" dirty="0" err="1"/>
              <a:t>interest</a:t>
            </a:r>
            <a:r>
              <a:rPr lang="de-DE" dirty="0"/>
              <a:t> in </a:t>
            </a:r>
            <a:r>
              <a:rPr lang="de-DE" dirty="0" err="1"/>
              <a:t>voice</a:t>
            </a:r>
            <a:r>
              <a:rPr lang="de-DE" dirty="0"/>
              <a:t> </a:t>
            </a:r>
            <a:r>
              <a:rPr lang="de-DE" dirty="0" err="1"/>
              <a:t>naturalness</a:t>
            </a:r>
            <a:r>
              <a:rPr lang="de-DE" dirty="0"/>
              <a:t> </a:t>
            </a:r>
            <a:r>
              <a:rPr lang="de-DE" dirty="0" err="1"/>
              <a:t>comes</a:t>
            </a:r>
            <a:r>
              <a:rPr lang="de-DE" dirty="0"/>
              <a:t> </a:t>
            </a:r>
            <a:r>
              <a:rPr lang="de-DE" dirty="0" err="1"/>
              <a:t>primarily</a:t>
            </a:r>
            <a:r>
              <a:rPr lang="de-DE" dirty="0"/>
              <a:t> </a:t>
            </a:r>
            <a:r>
              <a:rPr lang="de-DE" dirty="0" err="1"/>
              <a:t>from</a:t>
            </a:r>
            <a:r>
              <a:rPr lang="de-DE" dirty="0"/>
              <a:t> </a:t>
            </a:r>
            <a:r>
              <a:rPr lang="de-DE" dirty="0" err="1"/>
              <a:t>two</a:t>
            </a:r>
            <a:r>
              <a:rPr lang="de-DE" dirty="0"/>
              <a:t> </a:t>
            </a:r>
            <a:r>
              <a:rPr lang="de-DE" dirty="0" err="1"/>
              <a:t>angles</a:t>
            </a:r>
            <a:r>
              <a:rPr lang="de-DE" dirty="0"/>
              <a:t>: </a:t>
            </a:r>
          </a:p>
          <a:p>
            <a:pPr marL="171450" indent="-171450">
              <a:buFontTx/>
              <a:buChar char="-"/>
            </a:pPr>
            <a:r>
              <a:rPr lang="de-DE" dirty="0"/>
              <a:t>Voice </a:t>
            </a:r>
            <a:r>
              <a:rPr lang="de-DE" dirty="0" err="1"/>
              <a:t>pathologies</a:t>
            </a:r>
            <a:r>
              <a:rPr lang="de-DE" dirty="0"/>
              <a:t> and </a:t>
            </a:r>
            <a:r>
              <a:rPr lang="de-DE" dirty="0" err="1"/>
              <a:t>synthetic</a:t>
            </a:r>
            <a:r>
              <a:rPr lang="de-DE" dirty="0"/>
              <a:t> </a:t>
            </a:r>
            <a:r>
              <a:rPr lang="de-DE" dirty="0" err="1"/>
              <a:t>voice</a:t>
            </a:r>
            <a:r>
              <a:rPr lang="de-DE" dirty="0"/>
              <a:t> </a:t>
            </a:r>
            <a:r>
              <a:rPr lang="de-DE" dirty="0" err="1"/>
              <a:t>development</a:t>
            </a:r>
            <a:endParaRPr lang="de-DE" dirty="0"/>
          </a:p>
          <a:p>
            <a:pPr marL="171450" indent="-171450">
              <a:buFontTx/>
              <a:buChar char="-"/>
            </a:pPr>
            <a:r>
              <a:rPr lang="de-DE" dirty="0" err="1"/>
              <a:t>They</a:t>
            </a:r>
            <a:r>
              <a:rPr lang="de-DE" dirty="0"/>
              <a:t> </a:t>
            </a:r>
            <a:r>
              <a:rPr lang="de-DE" dirty="0" err="1"/>
              <a:t>are</a:t>
            </a:r>
            <a:r>
              <a:rPr lang="de-DE" dirty="0"/>
              <a:t> not </a:t>
            </a:r>
            <a:r>
              <a:rPr lang="de-DE" dirty="0" err="1"/>
              <a:t>necessarily</a:t>
            </a:r>
            <a:r>
              <a:rPr lang="de-DE" dirty="0"/>
              <a:t> </a:t>
            </a:r>
            <a:r>
              <a:rPr lang="de-DE" dirty="0" err="1"/>
              <a:t>connected</a:t>
            </a:r>
            <a:r>
              <a:rPr lang="de-DE" dirty="0"/>
              <a:t> </a:t>
            </a:r>
            <a:r>
              <a:rPr lang="de-DE" dirty="0" err="1"/>
              <a:t>to</a:t>
            </a:r>
            <a:r>
              <a:rPr lang="de-DE" dirty="0"/>
              <a:t> </a:t>
            </a:r>
            <a:r>
              <a:rPr lang="de-DE" dirty="0" err="1"/>
              <a:t>each</a:t>
            </a:r>
            <a:r>
              <a:rPr lang="de-DE" dirty="0"/>
              <a:t> </a:t>
            </a:r>
            <a:r>
              <a:rPr lang="de-DE" dirty="0" err="1"/>
              <a:t>other</a:t>
            </a:r>
            <a:endParaRPr lang="de-DE" dirty="0"/>
          </a:p>
          <a:p>
            <a:pPr marL="171450" indent="-171450">
              <a:buFontTx/>
              <a:buChar char="-"/>
            </a:pPr>
            <a:r>
              <a:rPr lang="de-DE" dirty="0"/>
              <a:t>This </a:t>
            </a:r>
            <a:r>
              <a:rPr lang="de-DE" dirty="0" err="1"/>
              <a:t>is</a:t>
            </a:r>
            <a:r>
              <a:rPr lang="de-DE" dirty="0"/>
              <a:t> a </a:t>
            </a:r>
            <a:r>
              <a:rPr lang="de-DE" dirty="0" err="1"/>
              <a:t>problem</a:t>
            </a:r>
            <a:r>
              <a:rPr lang="de-DE" dirty="0"/>
              <a:t>. </a:t>
            </a:r>
            <a:r>
              <a:rPr lang="de-DE" dirty="0" err="1"/>
              <a:t>One</a:t>
            </a:r>
            <a:r>
              <a:rPr lang="de-DE" dirty="0"/>
              <a:t> </a:t>
            </a:r>
            <a:r>
              <a:rPr lang="de-DE" dirty="0" err="1"/>
              <a:t>of</a:t>
            </a:r>
            <a:r>
              <a:rPr lang="de-DE" dirty="0"/>
              <a:t> </a:t>
            </a:r>
            <a:r>
              <a:rPr lang="de-DE" dirty="0" err="1"/>
              <a:t>my</a:t>
            </a:r>
            <a:r>
              <a:rPr lang="de-DE" dirty="0"/>
              <a:t> </a:t>
            </a:r>
            <a:r>
              <a:rPr lang="de-DE" dirty="0" err="1"/>
              <a:t>key</a:t>
            </a:r>
            <a:r>
              <a:rPr lang="de-DE" dirty="0"/>
              <a:t> </a:t>
            </a:r>
            <a:r>
              <a:rPr lang="de-DE" dirty="0" err="1"/>
              <a:t>points</a:t>
            </a:r>
            <a:r>
              <a:rPr lang="de-DE" dirty="0"/>
              <a:t> </a:t>
            </a:r>
            <a:r>
              <a:rPr lang="de-DE" dirty="0" err="1"/>
              <a:t>is</a:t>
            </a:r>
            <a:r>
              <a:rPr lang="de-DE" dirty="0"/>
              <a:t> </a:t>
            </a:r>
            <a:r>
              <a:rPr lang="de-DE" dirty="0" err="1"/>
              <a:t>that</a:t>
            </a:r>
            <a:r>
              <a:rPr lang="de-DE" dirty="0"/>
              <a:t> </a:t>
            </a:r>
            <a:r>
              <a:rPr lang="de-DE" dirty="0" err="1"/>
              <a:t>this</a:t>
            </a:r>
            <a:r>
              <a:rPr lang="de-DE" dirty="0"/>
              <a:t> </a:t>
            </a:r>
            <a:r>
              <a:rPr lang="de-DE" dirty="0" err="1"/>
              <a:t>research</a:t>
            </a:r>
            <a:r>
              <a:rPr lang="de-DE" dirty="0"/>
              <a:t> </a:t>
            </a:r>
            <a:r>
              <a:rPr lang="de-DE" dirty="0" err="1"/>
              <a:t>should</a:t>
            </a:r>
            <a:r>
              <a:rPr lang="de-DE" dirty="0"/>
              <a:t> </a:t>
            </a:r>
            <a:r>
              <a:rPr lang="de-DE" dirty="0" err="1"/>
              <a:t>be</a:t>
            </a:r>
            <a:r>
              <a:rPr lang="de-DE" dirty="0"/>
              <a:t> </a:t>
            </a:r>
            <a:r>
              <a:rPr lang="de-DE" dirty="0" err="1"/>
              <a:t>conntected</a:t>
            </a:r>
            <a:r>
              <a:rPr lang="de-DE" dirty="0"/>
              <a:t> in </a:t>
            </a:r>
            <a:r>
              <a:rPr lang="de-DE" dirty="0" err="1"/>
              <a:t>order</a:t>
            </a:r>
            <a:r>
              <a:rPr lang="de-DE" dirty="0"/>
              <a:t> </a:t>
            </a:r>
            <a:r>
              <a:rPr lang="de-DE" dirty="0" err="1"/>
              <a:t>to</a:t>
            </a:r>
            <a:r>
              <a:rPr lang="de-DE" dirty="0"/>
              <a:t> </a:t>
            </a:r>
            <a:r>
              <a:rPr lang="de-DE" dirty="0" err="1"/>
              <a:t>gain</a:t>
            </a:r>
            <a:r>
              <a:rPr lang="de-DE" dirty="0"/>
              <a:t> a </a:t>
            </a:r>
            <a:r>
              <a:rPr lang="de-DE" dirty="0" err="1"/>
              <a:t>full</a:t>
            </a:r>
            <a:r>
              <a:rPr lang="de-DE" dirty="0"/>
              <a:t> </a:t>
            </a:r>
            <a:r>
              <a:rPr lang="de-DE" dirty="0" err="1"/>
              <a:t>understanding</a:t>
            </a:r>
            <a:r>
              <a:rPr lang="de-DE" dirty="0"/>
              <a:t> </a:t>
            </a:r>
            <a:r>
              <a:rPr lang="de-DE" dirty="0" err="1"/>
              <a:t>of</a:t>
            </a:r>
            <a:r>
              <a:rPr lang="de-DE" dirty="0"/>
              <a:t> </a:t>
            </a:r>
            <a:r>
              <a:rPr lang="de-DE" dirty="0" err="1"/>
              <a:t>voice</a:t>
            </a:r>
            <a:r>
              <a:rPr lang="de-DE" dirty="0"/>
              <a:t> </a:t>
            </a:r>
            <a:r>
              <a:rPr lang="de-DE" dirty="0" err="1"/>
              <a:t>naturalness</a:t>
            </a:r>
            <a:r>
              <a:rPr lang="de-DE" dirty="0"/>
              <a:t> and </a:t>
            </a:r>
            <a:r>
              <a:rPr lang="de-DE" dirty="0" err="1"/>
              <a:t>how</a:t>
            </a:r>
            <a:r>
              <a:rPr lang="de-DE" dirty="0"/>
              <a:t> </a:t>
            </a:r>
            <a:r>
              <a:rPr lang="de-DE" dirty="0" err="1"/>
              <a:t>it</a:t>
            </a:r>
            <a:r>
              <a:rPr lang="de-DE" dirty="0"/>
              <a:t> </a:t>
            </a:r>
            <a:r>
              <a:rPr lang="de-DE" dirty="0" err="1"/>
              <a:t>affects</a:t>
            </a:r>
            <a:r>
              <a:rPr lang="de-DE" dirty="0"/>
              <a:t> </a:t>
            </a:r>
            <a:r>
              <a:rPr lang="de-DE" dirty="0" err="1"/>
              <a:t>us</a:t>
            </a:r>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3</a:t>
            </a:fld>
            <a:endParaRPr lang="de-DE"/>
          </a:p>
        </p:txBody>
      </p:sp>
    </p:spTree>
    <p:extLst>
      <p:ext uri="{BB962C8B-B14F-4D97-AF65-F5344CB8AC3E}">
        <p14:creationId xmlns:p14="http://schemas.microsoft.com/office/powerpoint/2010/main" val="3490037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My Mission: </a:t>
            </a:r>
            <a:r>
              <a:rPr lang="de-DE" dirty="0" err="1"/>
              <a:t>naturalness</a:t>
            </a:r>
            <a:r>
              <a:rPr lang="de-DE" dirty="0"/>
              <a:t> </a:t>
            </a:r>
            <a:r>
              <a:rPr lang="de-DE" dirty="0" err="1"/>
              <a:t>as</a:t>
            </a:r>
            <a:r>
              <a:rPr lang="de-DE" dirty="0"/>
              <a:t> a </a:t>
            </a:r>
            <a:r>
              <a:rPr lang="de-DE" dirty="0" err="1"/>
              <a:t>voice</a:t>
            </a:r>
            <a:r>
              <a:rPr lang="de-DE" dirty="0"/>
              <a:t> </a:t>
            </a:r>
            <a:r>
              <a:rPr lang="de-DE" dirty="0" err="1"/>
              <a:t>features</a:t>
            </a:r>
            <a:r>
              <a:rPr lang="de-DE" dirty="0"/>
              <a:t> </a:t>
            </a:r>
            <a:r>
              <a:rPr lang="de-DE" dirty="0" err="1"/>
              <a:t>that</a:t>
            </a:r>
            <a:r>
              <a:rPr lang="de-DE" dirty="0"/>
              <a:t> </a:t>
            </a:r>
            <a:r>
              <a:rPr lang="de-DE" dirty="0" err="1"/>
              <a:t>we</a:t>
            </a:r>
            <a:r>
              <a:rPr lang="de-DE" dirty="0"/>
              <a:t> </a:t>
            </a:r>
            <a:r>
              <a:rPr lang="de-DE" dirty="0" err="1"/>
              <a:t>systematically</a:t>
            </a:r>
            <a:r>
              <a:rPr lang="de-DE" dirty="0"/>
              <a:t> </a:t>
            </a:r>
            <a:r>
              <a:rPr lang="de-DE" dirty="0" err="1"/>
              <a:t>understand</a:t>
            </a:r>
            <a:endParaRPr lang="de-DE" dirty="0"/>
          </a:p>
          <a:p>
            <a:pPr marL="0" indent="0">
              <a:buFontTx/>
              <a:buNone/>
            </a:pPr>
            <a:endParaRPr lang="de-DE" dirty="0"/>
          </a:p>
          <a:p>
            <a:pPr marL="0" indent="0">
              <a:buFontTx/>
              <a:buNone/>
            </a:pPr>
            <a:r>
              <a:rPr lang="de-DE" dirty="0"/>
              <a:t>But </a:t>
            </a:r>
            <a:r>
              <a:rPr lang="de-DE" dirty="0" err="1"/>
              <a:t>we</a:t>
            </a:r>
            <a:r>
              <a:rPr lang="de-DE" dirty="0"/>
              <a:t> </a:t>
            </a:r>
            <a:r>
              <a:rPr lang="de-DE" dirty="0" err="1"/>
              <a:t>are</a:t>
            </a:r>
            <a:r>
              <a:rPr lang="de-DE" dirty="0"/>
              <a:t> </a:t>
            </a:r>
            <a:r>
              <a:rPr lang="de-DE" dirty="0" err="1"/>
              <a:t>currently</a:t>
            </a:r>
            <a:r>
              <a:rPr lang="de-DE" dirty="0"/>
              <a:t> </a:t>
            </a:r>
            <a:r>
              <a:rPr lang="de-DE" dirty="0" err="1"/>
              <a:t>facing</a:t>
            </a:r>
            <a:r>
              <a:rPr lang="de-DE" dirty="0"/>
              <a:t> </a:t>
            </a:r>
            <a:r>
              <a:rPr lang="de-DE" dirty="0" err="1"/>
              <a:t>several</a:t>
            </a:r>
            <a:r>
              <a:rPr lang="de-DE" dirty="0"/>
              <a:t> </a:t>
            </a:r>
            <a:r>
              <a:rPr lang="de-DE" dirty="0" err="1"/>
              <a:t>key</a:t>
            </a:r>
            <a:r>
              <a:rPr lang="de-DE" dirty="0"/>
              <a:t> </a:t>
            </a:r>
            <a:r>
              <a:rPr lang="de-DE" dirty="0" err="1"/>
              <a:t>challenges</a:t>
            </a:r>
            <a:endParaRPr lang="de-DE" dirty="0"/>
          </a:p>
          <a:p>
            <a:pPr marL="0" indent="0">
              <a:buFontTx/>
              <a:buNone/>
            </a:pPr>
            <a:endParaRPr lang="de-DE" dirty="0"/>
          </a:p>
          <a:p>
            <a:pPr marL="0" indent="0">
              <a:buFontTx/>
              <a:buNone/>
            </a:pPr>
            <a:r>
              <a:rPr lang="de-DE" dirty="0"/>
              <a:t>-&gt; In </a:t>
            </a:r>
            <a:r>
              <a:rPr lang="de-DE" dirty="0" err="1"/>
              <a:t>what</a:t>
            </a:r>
            <a:r>
              <a:rPr lang="de-DE" dirty="0"/>
              <a:t> </a:t>
            </a:r>
            <a:r>
              <a:rPr lang="de-DE" dirty="0" err="1"/>
              <a:t>follows</a:t>
            </a:r>
            <a:r>
              <a:rPr lang="de-DE" dirty="0"/>
              <a:t>, I will </a:t>
            </a:r>
            <a:r>
              <a:rPr lang="de-DE" dirty="0" err="1"/>
              <a:t>go</a:t>
            </a:r>
            <a:r>
              <a:rPr lang="de-DE" dirty="0"/>
              <a:t> </a:t>
            </a:r>
            <a:r>
              <a:rPr lang="de-DE" dirty="0" err="1"/>
              <a:t>through</a:t>
            </a:r>
            <a:r>
              <a:rPr lang="de-DE" dirty="0"/>
              <a:t> </a:t>
            </a:r>
            <a:r>
              <a:rPr lang="de-DE" dirty="0" err="1"/>
              <a:t>these</a:t>
            </a:r>
            <a:r>
              <a:rPr lang="de-DE" dirty="0"/>
              <a:t> </a:t>
            </a:r>
            <a:r>
              <a:rPr lang="de-DE" dirty="0" err="1"/>
              <a:t>points</a:t>
            </a:r>
            <a:r>
              <a:rPr lang="de-DE" dirty="0"/>
              <a:t> </a:t>
            </a:r>
            <a:r>
              <a:rPr lang="de-DE" dirty="0" err="1"/>
              <a:t>one</a:t>
            </a:r>
            <a:r>
              <a:rPr lang="de-DE" dirty="0"/>
              <a:t> </a:t>
            </a:r>
            <a:r>
              <a:rPr lang="de-DE" dirty="0" err="1"/>
              <a:t>by</a:t>
            </a:r>
            <a:r>
              <a:rPr lang="de-DE" dirty="0"/>
              <a:t> </a:t>
            </a:r>
            <a:r>
              <a:rPr lang="de-DE" dirty="0" err="1"/>
              <a:t>one</a:t>
            </a:r>
            <a:r>
              <a:rPr lang="de-DE" dirty="0"/>
              <a:t> and </a:t>
            </a:r>
            <a:r>
              <a:rPr lang="de-DE" dirty="0" err="1"/>
              <a:t>discuss</a:t>
            </a:r>
            <a:r>
              <a:rPr lang="de-DE" dirty="0"/>
              <a:t> </a:t>
            </a:r>
            <a:r>
              <a:rPr lang="de-DE" dirty="0" err="1"/>
              <a:t>how</a:t>
            </a:r>
            <a:r>
              <a:rPr lang="de-DE" dirty="0"/>
              <a:t> </a:t>
            </a:r>
            <a:r>
              <a:rPr lang="de-DE" dirty="0" err="1"/>
              <a:t>they</a:t>
            </a:r>
            <a:r>
              <a:rPr lang="de-DE" dirty="0"/>
              <a:t> </a:t>
            </a:r>
            <a:r>
              <a:rPr lang="de-DE" dirty="0" err="1"/>
              <a:t>may</a:t>
            </a:r>
            <a:r>
              <a:rPr lang="de-DE" dirty="0"/>
              <a:t> </a:t>
            </a:r>
            <a:r>
              <a:rPr lang="de-DE" dirty="0" err="1"/>
              <a:t>be</a:t>
            </a:r>
            <a:r>
              <a:rPr lang="de-DE" dirty="0"/>
              <a:t> </a:t>
            </a:r>
            <a:r>
              <a:rPr lang="de-DE" dirty="0" err="1"/>
              <a:t>addressed</a:t>
            </a:r>
            <a:r>
              <a:rPr lang="de-DE" dirty="0"/>
              <a:t>. </a:t>
            </a:r>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4</a:t>
            </a:fld>
            <a:endParaRPr lang="de-DE"/>
          </a:p>
        </p:txBody>
      </p:sp>
    </p:spTree>
    <p:extLst>
      <p:ext uri="{BB962C8B-B14F-4D97-AF65-F5344CB8AC3E}">
        <p14:creationId xmlns:p14="http://schemas.microsoft.com/office/powerpoint/2010/main" val="626399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To</a:t>
            </a:r>
            <a:r>
              <a:rPr lang="de-DE" dirty="0"/>
              <a:t> </a:t>
            </a:r>
            <a:r>
              <a:rPr lang="de-DE" dirty="0" err="1"/>
              <a:t>ground</a:t>
            </a:r>
            <a:r>
              <a:rPr lang="de-DE" dirty="0"/>
              <a:t> </a:t>
            </a:r>
            <a:r>
              <a:rPr lang="de-DE" dirty="0" err="1"/>
              <a:t>my</a:t>
            </a:r>
            <a:r>
              <a:rPr lang="de-DE" dirty="0"/>
              <a:t> </a:t>
            </a:r>
            <a:r>
              <a:rPr lang="de-DE" dirty="0" err="1"/>
              <a:t>claims</a:t>
            </a:r>
            <a:r>
              <a:rPr lang="de-DE" dirty="0"/>
              <a:t> a </a:t>
            </a:r>
            <a:r>
              <a:rPr lang="de-DE" dirty="0" err="1"/>
              <a:t>little</a:t>
            </a:r>
            <a:r>
              <a:rPr lang="de-DE" dirty="0"/>
              <a:t> </a:t>
            </a:r>
            <a:r>
              <a:rPr lang="de-DE" dirty="0" err="1"/>
              <a:t>bit</a:t>
            </a:r>
            <a:r>
              <a:rPr lang="de-DE" dirty="0"/>
              <a:t> on </a:t>
            </a:r>
            <a:r>
              <a:rPr lang="de-DE" dirty="0" err="1"/>
              <a:t>data</a:t>
            </a:r>
            <a:r>
              <a:rPr lang="de-DE" dirty="0"/>
              <a:t>, </a:t>
            </a:r>
            <a:r>
              <a:rPr lang="de-DE" dirty="0" err="1"/>
              <a:t>we</a:t>
            </a:r>
            <a:r>
              <a:rPr lang="de-DE" dirty="0"/>
              <a:t> </a:t>
            </a:r>
            <a:r>
              <a:rPr lang="de-DE" dirty="0" err="1"/>
              <a:t>conducted</a:t>
            </a:r>
            <a:r>
              <a:rPr lang="de-DE" dirty="0"/>
              <a:t> a </a:t>
            </a:r>
            <a:r>
              <a:rPr lang="de-DE" dirty="0" err="1"/>
              <a:t>little</a:t>
            </a:r>
            <a:r>
              <a:rPr lang="de-DE" dirty="0"/>
              <a:t> mini-review </a:t>
            </a:r>
            <a:r>
              <a:rPr lang="de-DE" dirty="0" err="1"/>
              <a:t>to</a:t>
            </a:r>
            <a:r>
              <a:rPr lang="de-DE" dirty="0"/>
              <a:t> </a:t>
            </a:r>
            <a:r>
              <a:rPr lang="de-DE" dirty="0" err="1"/>
              <a:t>get</a:t>
            </a:r>
            <a:r>
              <a:rPr lang="de-DE" dirty="0"/>
              <a:t> a </a:t>
            </a:r>
            <a:r>
              <a:rPr lang="de-DE" dirty="0" err="1"/>
              <a:t>representative</a:t>
            </a:r>
            <a:r>
              <a:rPr lang="de-DE" dirty="0"/>
              <a:t> </a:t>
            </a:r>
            <a:r>
              <a:rPr lang="de-DE" dirty="0" err="1"/>
              <a:t>overview</a:t>
            </a:r>
            <a:r>
              <a:rPr lang="de-DE" dirty="0"/>
              <a:t> </a:t>
            </a:r>
            <a:r>
              <a:rPr lang="de-DE" dirty="0" err="1"/>
              <a:t>of</a:t>
            </a:r>
            <a:r>
              <a:rPr lang="de-DE" dirty="0"/>
              <a:t> </a:t>
            </a:r>
            <a:r>
              <a:rPr lang="de-DE" dirty="0" err="1"/>
              <a:t>the</a:t>
            </a:r>
            <a:r>
              <a:rPr lang="de-DE" dirty="0"/>
              <a:t> </a:t>
            </a:r>
            <a:r>
              <a:rPr lang="de-DE" dirty="0" err="1"/>
              <a:t>research</a:t>
            </a:r>
            <a:r>
              <a:rPr lang="de-DE" dirty="0"/>
              <a:t> on </a:t>
            </a:r>
            <a:r>
              <a:rPr lang="de-DE" dirty="0" err="1"/>
              <a:t>naturalness</a:t>
            </a:r>
            <a:r>
              <a:rPr lang="de-DE" dirty="0"/>
              <a:t> </a:t>
            </a:r>
            <a:r>
              <a:rPr lang="de-DE" dirty="0" err="1"/>
              <a:t>that</a:t>
            </a:r>
            <a:r>
              <a:rPr lang="de-DE" dirty="0"/>
              <a:t> </a:t>
            </a:r>
            <a:r>
              <a:rPr lang="de-DE" dirty="0" err="1"/>
              <a:t>already</a:t>
            </a:r>
            <a:r>
              <a:rPr lang="de-DE" dirty="0"/>
              <a:t> </a:t>
            </a:r>
            <a:r>
              <a:rPr lang="de-DE" dirty="0" err="1"/>
              <a:t>exists</a:t>
            </a:r>
            <a:endParaRPr lang="de-DE" dirty="0"/>
          </a:p>
          <a:p>
            <a:pPr marL="0" indent="0">
              <a:buFontTx/>
              <a:buNone/>
            </a:pPr>
            <a:endParaRPr lang="de-DE" dirty="0"/>
          </a:p>
          <a:p>
            <a:pPr marL="0" indent="0">
              <a:buFontTx/>
              <a:buNone/>
            </a:pPr>
            <a:r>
              <a:rPr lang="de-DE" dirty="0"/>
              <a:t>-&gt; This </a:t>
            </a:r>
            <a:r>
              <a:rPr lang="de-DE" dirty="0" err="1"/>
              <a:t>is</a:t>
            </a:r>
            <a:r>
              <a:rPr lang="de-DE" dirty="0"/>
              <a:t> </a:t>
            </a:r>
            <a:r>
              <a:rPr lang="de-DE" dirty="0" err="1"/>
              <a:t>the</a:t>
            </a:r>
            <a:r>
              <a:rPr lang="de-DE" dirty="0"/>
              <a:t> „</a:t>
            </a:r>
            <a:r>
              <a:rPr lang="de-DE" dirty="0" err="1"/>
              <a:t>data</a:t>
            </a:r>
            <a:r>
              <a:rPr lang="de-DE" dirty="0"/>
              <a:t> </a:t>
            </a:r>
            <a:r>
              <a:rPr lang="de-DE" dirty="0" err="1"/>
              <a:t>basis</a:t>
            </a:r>
            <a:r>
              <a:rPr lang="de-DE" dirty="0"/>
              <a:t>“ </a:t>
            </a:r>
            <a:r>
              <a:rPr lang="de-DE" dirty="0" err="1"/>
              <a:t>of</a:t>
            </a:r>
            <a:r>
              <a:rPr lang="de-DE" dirty="0"/>
              <a:t> </a:t>
            </a:r>
            <a:r>
              <a:rPr lang="de-DE" dirty="0" err="1"/>
              <a:t>my</a:t>
            </a:r>
            <a:r>
              <a:rPr lang="de-DE" dirty="0"/>
              <a:t> </a:t>
            </a:r>
            <a:r>
              <a:rPr lang="de-DE" dirty="0" err="1"/>
              <a:t>talk</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5</a:t>
            </a:fld>
            <a:endParaRPr lang="de-DE"/>
          </a:p>
        </p:txBody>
      </p:sp>
    </p:spTree>
    <p:extLst>
      <p:ext uri="{BB962C8B-B14F-4D97-AF65-F5344CB8AC3E}">
        <p14:creationId xmlns:p14="http://schemas.microsoft.com/office/powerpoint/2010/main" val="358564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Just </a:t>
            </a:r>
            <a:r>
              <a:rPr lang="de-DE" dirty="0" err="1"/>
              <a:t>overview</a:t>
            </a:r>
            <a:r>
              <a:rPr lang="de-DE" dirty="0"/>
              <a:t> ober </a:t>
            </a:r>
            <a:r>
              <a:rPr lang="de-DE" dirty="0" err="1"/>
              <a:t>basic</a:t>
            </a:r>
            <a:r>
              <a:rPr lang="de-DE" dirty="0"/>
              <a:t> </a:t>
            </a:r>
            <a:r>
              <a:rPr lang="de-DE" dirty="0" err="1"/>
              <a:t>numbers</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6</a:t>
            </a:fld>
            <a:endParaRPr lang="de-DE"/>
          </a:p>
        </p:txBody>
      </p:sp>
    </p:spTree>
    <p:extLst>
      <p:ext uri="{BB962C8B-B14F-4D97-AF65-F5344CB8AC3E}">
        <p14:creationId xmlns:p14="http://schemas.microsoft.com/office/powerpoint/2010/main" val="1800021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dirty="0" err="1"/>
              <a:t>Defining</a:t>
            </a:r>
            <a:r>
              <a:rPr lang="de-DE" dirty="0"/>
              <a:t> </a:t>
            </a:r>
            <a:r>
              <a:rPr lang="de-DE" dirty="0" err="1"/>
              <a:t>naturalness</a:t>
            </a:r>
            <a:r>
              <a:rPr lang="de-DE" dirty="0"/>
              <a:t> </a:t>
            </a:r>
            <a:r>
              <a:rPr lang="de-DE" dirty="0" err="1"/>
              <a:t>is</a:t>
            </a:r>
            <a:r>
              <a:rPr lang="de-DE" dirty="0"/>
              <a:t> </a:t>
            </a:r>
            <a:r>
              <a:rPr lang="de-DE" dirty="0" err="1"/>
              <a:t>already</a:t>
            </a:r>
            <a:r>
              <a:rPr lang="de-DE" dirty="0"/>
              <a:t> a tough </a:t>
            </a:r>
            <a:r>
              <a:rPr lang="de-DE" dirty="0" err="1"/>
              <a:t>challenge</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7</a:t>
            </a:fld>
            <a:endParaRPr lang="de-DE"/>
          </a:p>
        </p:txBody>
      </p:sp>
    </p:spTree>
    <p:extLst>
      <p:ext uri="{BB962C8B-B14F-4D97-AF65-F5344CB8AC3E}">
        <p14:creationId xmlns:p14="http://schemas.microsoft.com/office/powerpoint/2010/main" val="3198338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Deviation-</a:t>
            </a:r>
            <a:r>
              <a:rPr lang="de-DE" dirty="0" err="1"/>
              <a:t>based</a:t>
            </a:r>
            <a:r>
              <a:rPr lang="de-DE" dirty="0"/>
              <a:t> </a:t>
            </a:r>
          </a:p>
          <a:p>
            <a:pPr marL="0" indent="0">
              <a:buFontTx/>
              <a:buNone/>
            </a:pPr>
            <a:r>
              <a:rPr lang="de-DE" dirty="0"/>
              <a:t>- </a:t>
            </a:r>
            <a:r>
              <a:rPr lang="de-DE" dirty="0" err="1"/>
              <a:t>Category-based</a:t>
            </a:r>
            <a:endParaRPr lang="de-DE" dirty="0"/>
          </a:p>
          <a:p>
            <a:pPr marL="0" indent="0">
              <a:buFontTx/>
              <a:buNone/>
            </a:pPr>
            <a:endParaRPr lang="de-DE" dirty="0"/>
          </a:p>
          <a:p>
            <a:pPr marL="171450" indent="-171450">
              <a:buFontTx/>
              <a:buChar char="-"/>
            </a:pPr>
            <a:r>
              <a:rPr lang="de-DE" dirty="0" err="1"/>
              <a:t>Agree</a:t>
            </a:r>
            <a:r>
              <a:rPr lang="de-DE" dirty="0"/>
              <a:t> on </a:t>
            </a:r>
            <a:r>
              <a:rPr lang="de-DE" dirty="0" err="1"/>
              <a:t>two</a:t>
            </a:r>
            <a:r>
              <a:rPr lang="de-DE" dirty="0"/>
              <a:t> </a:t>
            </a:r>
            <a:r>
              <a:rPr lang="de-DE" dirty="0" err="1"/>
              <a:t>things</a:t>
            </a:r>
            <a:r>
              <a:rPr lang="de-DE" dirty="0"/>
              <a:t>: </a:t>
            </a:r>
          </a:p>
          <a:p>
            <a:pPr marL="171450" indent="-171450">
              <a:buFontTx/>
              <a:buChar char="-"/>
            </a:pPr>
            <a:r>
              <a:rPr lang="de-DE" dirty="0" err="1"/>
              <a:t>Subjective</a:t>
            </a:r>
            <a:r>
              <a:rPr lang="de-DE" dirty="0"/>
              <a:t> and </a:t>
            </a:r>
            <a:r>
              <a:rPr lang="de-DE" dirty="0" err="1"/>
              <a:t>multifactorial</a:t>
            </a:r>
            <a:r>
              <a:rPr lang="de-DE" dirty="0"/>
              <a:t>/multidimensional (</a:t>
            </a:r>
            <a:r>
              <a:rPr lang="de-DE" dirty="0" err="1"/>
              <a:t>you</a:t>
            </a:r>
            <a:r>
              <a:rPr lang="de-DE" dirty="0"/>
              <a:t> </a:t>
            </a:r>
            <a:r>
              <a:rPr lang="de-DE" dirty="0" err="1"/>
              <a:t>dont</a:t>
            </a:r>
            <a:r>
              <a:rPr lang="de-DE" dirty="0"/>
              <a:t> </a:t>
            </a:r>
            <a:r>
              <a:rPr lang="de-DE" dirty="0" err="1"/>
              <a:t>know</a:t>
            </a:r>
            <a:r>
              <a:rPr lang="de-DE" dirty="0"/>
              <a:t> </a:t>
            </a:r>
            <a:r>
              <a:rPr lang="de-DE" dirty="0" err="1"/>
              <a:t>whic</a:t>
            </a:r>
            <a:r>
              <a:rPr lang="de-DE" dirty="0"/>
              <a:t> </a:t>
            </a:r>
            <a:r>
              <a:rPr lang="de-DE" dirty="0" err="1"/>
              <a:t>acoustic</a:t>
            </a:r>
            <a:r>
              <a:rPr lang="de-DE" dirty="0"/>
              <a:t> </a:t>
            </a:r>
            <a:r>
              <a:rPr lang="de-DE" dirty="0" err="1"/>
              <a:t>features</a:t>
            </a:r>
            <a:r>
              <a:rPr lang="de-DE" dirty="0"/>
              <a:t> </a:t>
            </a:r>
            <a:r>
              <a:rPr lang="de-DE" dirty="0" err="1"/>
              <a:t>listeners</a:t>
            </a:r>
            <a:r>
              <a:rPr lang="de-DE" dirty="0"/>
              <a:t> </a:t>
            </a:r>
            <a:r>
              <a:rPr lang="de-DE" dirty="0" err="1"/>
              <a:t>attend</a:t>
            </a:r>
            <a:r>
              <a:rPr lang="de-DE" dirty="0"/>
              <a:t> </a:t>
            </a:r>
            <a:r>
              <a:rPr lang="de-DE" dirty="0" err="1"/>
              <a:t>to</a:t>
            </a:r>
            <a:r>
              <a:rPr lang="de-DE" dirty="0"/>
              <a:t>)</a:t>
            </a:r>
          </a:p>
        </p:txBody>
      </p:sp>
      <p:sp>
        <p:nvSpPr>
          <p:cNvPr id="4" name="Foliennummernplatzhalter 3"/>
          <p:cNvSpPr>
            <a:spLocks noGrp="1"/>
          </p:cNvSpPr>
          <p:nvPr>
            <p:ph type="sldNum" sz="quarter" idx="5"/>
          </p:nvPr>
        </p:nvSpPr>
        <p:spPr/>
        <p:txBody>
          <a:bodyPr/>
          <a:lstStyle/>
          <a:p>
            <a:fld id="{5BDADD7A-5464-40FD-B5CC-4CA36D7CC1F5}" type="slidenum">
              <a:rPr lang="de-DE" smtClean="0"/>
              <a:t>8</a:t>
            </a:fld>
            <a:endParaRPr lang="de-DE"/>
          </a:p>
        </p:txBody>
      </p:sp>
    </p:spTree>
    <p:extLst>
      <p:ext uri="{BB962C8B-B14F-4D97-AF65-F5344CB8AC3E}">
        <p14:creationId xmlns:p14="http://schemas.microsoft.com/office/powerpoint/2010/main" val="3165254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Getting</a:t>
            </a:r>
            <a:r>
              <a:rPr lang="de-DE" dirty="0"/>
              <a:t> a </a:t>
            </a:r>
            <a:r>
              <a:rPr lang="de-DE" dirty="0" err="1"/>
              <a:t>grasp</a:t>
            </a:r>
            <a:r>
              <a:rPr lang="de-DE" dirty="0"/>
              <a:t> </a:t>
            </a:r>
            <a:r>
              <a:rPr lang="de-DE" dirty="0" err="1"/>
              <a:t>of</a:t>
            </a:r>
            <a:r>
              <a:rPr lang="de-DE" dirty="0"/>
              <a:t> </a:t>
            </a:r>
            <a:r>
              <a:rPr lang="de-DE" dirty="0" err="1"/>
              <a:t>the</a:t>
            </a:r>
            <a:r>
              <a:rPr lang="de-DE" dirty="0"/>
              <a:t> verbal </a:t>
            </a:r>
            <a:r>
              <a:rPr lang="de-DE" dirty="0" err="1"/>
              <a:t>space</a:t>
            </a:r>
            <a:r>
              <a:rPr lang="de-DE" dirty="0"/>
              <a:t> </a:t>
            </a:r>
            <a:r>
              <a:rPr lang="de-DE" dirty="0" err="1"/>
              <a:t>we</a:t>
            </a:r>
            <a:r>
              <a:rPr lang="de-DE" dirty="0"/>
              <a:t> </a:t>
            </a:r>
            <a:r>
              <a:rPr lang="de-DE" dirty="0" err="1"/>
              <a:t>are</a:t>
            </a:r>
            <a:r>
              <a:rPr lang="de-DE" dirty="0"/>
              <a:t> </a:t>
            </a:r>
            <a:r>
              <a:rPr lang="de-DE" dirty="0" err="1"/>
              <a:t>dealing</a:t>
            </a:r>
            <a:r>
              <a:rPr lang="de-DE" dirty="0"/>
              <a:t> </a:t>
            </a:r>
            <a:r>
              <a:rPr lang="de-DE" dirty="0" err="1"/>
              <a:t>with</a:t>
            </a:r>
            <a:endParaRPr lang="de-DE" dirty="0"/>
          </a:p>
          <a:p>
            <a:pPr marL="171450" indent="-171450">
              <a:buFontTx/>
              <a:buChar char="-"/>
            </a:pPr>
            <a:r>
              <a:rPr lang="de-DE" dirty="0"/>
              <a:t>&gt; </a:t>
            </a:r>
            <a:r>
              <a:rPr lang="de-DE" dirty="0" err="1"/>
              <a:t>when</a:t>
            </a:r>
            <a:r>
              <a:rPr lang="de-DE" dirty="0"/>
              <a:t> </a:t>
            </a:r>
            <a:r>
              <a:rPr lang="de-DE" dirty="0" err="1"/>
              <a:t>people</a:t>
            </a:r>
            <a:r>
              <a:rPr lang="de-DE" dirty="0"/>
              <a:t> </a:t>
            </a:r>
            <a:r>
              <a:rPr lang="de-DE" dirty="0" err="1"/>
              <a:t>talk</a:t>
            </a:r>
            <a:r>
              <a:rPr lang="de-DE" dirty="0"/>
              <a:t> </a:t>
            </a:r>
            <a:r>
              <a:rPr lang="de-DE" dirty="0" err="1"/>
              <a:t>about</a:t>
            </a:r>
            <a:r>
              <a:rPr lang="de-DE" dirty="0"/>
              <a:t> </a:t>
            </a:r>
            <a:r>
              <a:rPr lang="de-DE" dirty="0" err="1"/>
              <a:t>naturalness</a:t>
            </a:r>
            <a:r>
              <a:rPr lang="de-DE" dirty="0"/>
              <a:t>, </a:t>
            </a:r>
            <a:r>
              <a:rPr lang="de-DE" dirty="0" err="1"/>
              <a:t>they</a:t>
            </a:r>
            <a:r>
              <a:rPr lang="de-DE" dirty="0"/>
              <a:t> </a:t>
            </a:r>
            <a:r>
              <a:rPr lang="de-DE" dirty="0" err="1"/>
              <a:t>dont</a:t>
            </a:r>
            <a:r>
              <a:rPr lang="de-DE" dirty="0"/>
              <a:t> </a:t>
            </a:r>
            <a:r>
              <a:rPr lang="de-DE" dirty="0" err="1"/>
              <a:t>use</a:t>
            </a:r>
            <a:r>
              <a:rPr lang="de-DE" dirty="0"/>
              <a:t> </a:t>
            </a:r>
            <a:r>
              <a:rPr lang="de-DE" dirty="0" err="1"/>
              <a:t>this</a:t>
            </a:r>
            <a:r>
              <a:rPr lang="de-DE" dirty="0"/>
              <a:t> </a:t>
            </a:r>
            <a:r>
              <a:rPr lang="de-DE" dirty="0" err="1"/>
              <a:t>word</a:t>
            </a:r>
            <a:r>
              <a:rPr lang="de-DE" dirty="0"/>
              <a:t>, but </a:t>
            </a:r>
            <a:r>
              <a:rPr lang="de-DE" dirty="0" err="1"/>
              <a:t>many</a:t>
            </a:r>
            <a:r>
              <a:rPr lang="de-DE" dirty="0"/>
              <a:t> </a:t>
            </a:r>
            <a:r>
              <a:rPr lang="de-DE" dirty="0" err="1"/>
              <a:t>others</a:t>
            </a:r>
            <a:endParaRPr lang="de-DE" dirty="0"/>
          </a:p>
          <a:p>
            <a:pPr marL="171450" indent="-171450">
              <a:buFontTx/>
              <a:buChar char="-"/>
            </a:pPr>
            <a:r>
              <a:rPr lang="de-DE" dirty="0" err="1"/>
              <a:t>Makes</a:t>
            </a:r>
            <a:r>
              <a:rPr lang="de-DE" dirty="0"/>
              <a:t> </a:t>
            </a:r>
            <a:r>
              <a:rPr lang="de-DE" dirty="0" err="1"/>
              <a:t>it</a:t>
            </a:r>
            <a:r>
              <a:rPr lang="de-DE" dirty="0"/>
              <a:t> </a:t>
            </a:r>
            <a:r>
              <a:rPr lang="de-DE" dirty="0" err="1"/>
              <a:t>incredibly</a:t>
            </a:r>
            <a:r>
              <a:rPr lang="de-DE" dirty="0"/>
              <a:t> </a:t>
            </a:r>
            <a:r>
              <a:rPr lang="de-DE" dirty="0" err="1"/>
              <a:t>hard</a:t>
            </a:r>
            <a:r>
              <a:rPr lang="de-DE" dirty="0"/>
              <a:t> </a:t>
            </a:r>
            <a:r>
              <a:rPr lang="de-DE" dirty="0" err="1"/>
              <a:t>to</a:t>
            </a:r>
            <a:r>
              <a:rPr lang="de-DE" dirty="0"/>
              <a:t> find </a:t>
            </a:r>
            <a:r>
              <a:rPr lang="de-DE" dirty="0" err="1"/>
              <a:t>the</a:t>
            </a:r>
            <a:r>
              <a:rPr lang="de-DE" dirty="0"/>
              <a:t> </a:t>
            </a:r>
            <a:r>
              <a:rPr lang="de-DE" dirty="0" err="1"/>
              <a:t>research</a:t>
            </a:r>
            <a:r>
              <a:rPr lang="de-DE" dirty="0"/>
              <a:t> </a:t>
            </a:r>
          </a:p>
          <a:p>
            <a:pPr marL="171450" indent="-171450">
              <a:buFontTx/>
              <a:buChar char="-"/>
            </a:pPr>
            <a:endParaRPr lang="de-DE" dirty="0"/>
          </a:p>
          <a:p>
            <a:pPr marL="171450" indent="-171450">
              <a:buFontTx/>
              <a:buChar char="-"/>
            </a:pPr>
            <a:r>
              <a:rPr lang="de-DE" dirty="0"/>
              <a:t>Even </a:t>
            </a:r>
            <a:r>
              <a:rPr lang="de-DE" dirty="0" err="1"/>
              <a:t>worse</a:t>
            </a:r>
            <a:r>
              <a:rPr lang="de-DE" dirty="0"/>
              <a:t>: </a:t>
            </a:r>
          </a:p>
          <a:p>
            <a:pPr marL="171450" indent="-171450">
              <a:buFontTx/>
              <a:buChar char="-"/>
            </a:pPr>
            <a:r>
              <a:rPr lang="de-DE" dirty="0"/>
              <a:t>58 </a:t>
            </a:r>
            <a:r>
              <a:rPr lang="de-DE" dirty="0" err="1"/>
              <a:t>paper</a:t>
            </a:r>
            <a:r>
              <a:rPr lang="de-DE" dirty="0"/>
              <a:t> </a:t>
            </a:r>
            <a:r>
              <a:rPr lang="de-DE" dirty="0" err="1"/>
              <a:t>provide</a:t>
            </a:r>
            <a:r>
              <a:rPr lang="de-DE" dirty="0"/>
              <a:t> </a:t>
            </a:r>
            <a:r>
              <a:rPr lang="de-DE" dirty="0" err="1"/>
              <a:t>keywords</a:t>
            </a:r>
            <a:endParaRPr lang="de-DE" dirty="0"/>
          </a:p>
          <a:p>
            <a:pPr marL="171450" indent="-171450">
              <a:buFontTx/>
              <a:buChar char="-"/>
            </a:pPr>
            <a:r>
              <a:rPr lang="de-DE" dirty="0"/>
              <a:t>But 32 </a:t>
            </a:r>
            <a:r>
              <a:rPr lang="de-DE" dirty="0" err="1"/>
              <a:t>of</a:t>
            </a:r>
            <a:r>
              <a:rPr lang="de-DE" dirty="0"/>
              <a:t> </a:t>
            </a:r>
            <a:r>
              <a:rPr lang="de-DE" dirty="0" err="1"/>
              <a:t>these</a:t>
            </a:r>
            <a:r>
              <a:rPr lang="de-DE" dirty="0"/>
              <a:t> </a:t>
            </a:r>
            <a:r>
              <a:rPr lang="de-DE" dirty="0" err="1"/>
              <a:t>have</a:t>
            </a:r>
            <a:r>
              <a:rPr lang="de-DE" dirty="0"/>
              <a:t> </a:t>
            </a:r>
            <a:r>
              <a:rPr lang="de-DE" dirty="0" err="1"/>
              <a:t>any</a:t>
            </a:r>
            <a:r>
              <a:rPr lang="de-DE" dirty="0"/>
              <a:t> </a:t>
            </a:r>
            <a:r>
              <a:rPr lang="de-DE" dirty="0" err="1"/>
              <a:t>of</a:t>
            </a:r>
            <a:r>
              <a:rPr lang="de-DE" dirty="0"/>
              <a:t> </a:t>
            </a:r>
            <a:r>
              <a:rPr lang="de-DE" dirty="0" err="1"/>
              <a:t>the</a:t>
            </a:r>
            <a:r>
              <a:rPr lang="de-DE" dirty="0"/>
              <a:t> </a:t>
            </a:r>
            <a:r>
              <a:rPr lang="de-DE" dirty="0" err="1"/>
              <a:t>words</a:t>
            </a:r>
            <a:r>
              <a:rPr lang="de-DE" dirty="0"/>
              <a:t> </a:t>
            </a:r>
            <a:r>
              <a:rPr lang="de-DE" dirty="0" err="1"/>
              <a:t>depicted</a:t>
            </a:r>
            <a:r>
              <a:rPr lang="de-DE" dirty="0"/>
              <a:t> </a:t>
            </a:r>
            <a:r>
              <a:rPr lang="de-DE" dirty="0" err="1"/>
              <a:t>here</a:t>
            </a:r>
            <a:r>
              <a:rPr lang="de-DE" dirty="0"/>
              <a:t> </a:t>
            </a:r>
            <a:r>
              <a:rPr lang="de-DE" dirty="0" err="1"/>
              <a:t>as</a:t>
            </a:r>
            <a:r>
              <a:rPr lang="de-DE" dirty="0"/>
              <a:t> </a:t>
            </a:r>
            <a:r>
              <a:rPr lang="de-DE" dirty="0" err="1"/>
              <a:t>keywords</a:t>
            </a:r>
            <a:r>
              <a:rPr lang="de-DE" dirty="0"/>
              <a:t> (plus „</a:t>
            </a:r>
            <a:r>
              <a:rPr lang="de-DE" dirty="0" err="1"/>
              <a:t>naturalness</a:t>
            </a:r>
            <a:r>
              <a:rPr lang="de-DE" dirty="0"/>
              <a:t>“, </a:t>
            </a:r>
            <a:r>
              <a:rPr lang="de-DE" dirty="0" err="1"/>
              <a:t>of</a:t>
            </a:r>
            <a:r>
              <a:rPr lang="de-DE" dirty="0"/>
              <a:t> </a:t>
            </a:r>
            <a:r>
              <a:rPr lang="de-DE" dirty="0" err="1"/>
              <a:t>course</a:t>
            </a:r>
            <a:r>
              <a:rPr lang="de-DE" dirty="0"/>
              <a:t>)</a:t>
            </a:r>
          </a:p>
        </p:txBody>
      </p:sp>
      <p:sp>
        <p:nvSpPr>
          <p:cNvPr id="4" name="Foliennummernplatzhalter 3"/>
          <p:cNvSpPr>
            <a:spLocks noGrp="1"/>
          </p:cNvSpPr>
          <p:nvPr>
            <p:ph type="sldNum" sz="quarter" idx="5"/>
          </p:nvPr>
        </p:nvSpPr>
        <p:spPr/>
        <p:txBody>
          <a:bodyPr/>
          <a:lstStyle/>
          <a:p>
            <a:fld id="{5BDADD7A-5464-40FD-B5CC-4CA36D7CC1F5}" type="slidenum">
              <a:rPr lang="de-DE" smtClean="0"/>
              <a:t>9</a:t>
            </a:fld>
            <a:endParaRPr lang="de-DE"/>
          </a:p>
        </p:txBody>
      </p:sp>
    </p:spTree>
    <p:extLst>
      <p:ext uri="{BB962C8B-B14F-4D97-AF65-F5344CB8AC3E}">
        <p14:creationId xmlns:p14="http://schemas.microsoft.com/office/powerpoint/2010/main" val="3455149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haltsseite">
    <p:spTree>
      <p:nvGrpSpPr>
        <p:cNvPr id="1" name=""/>
        <p:cNvGrpSpPr/>
        <p:nvPr/>
      </p:nvGrpSpPr>
      <p:grpSpPr>
        <a:xfrm>
          <a:off x="0" y="0"/>
          <a:ext cx="0" cy="0"/>
          <a:chOff x="0" y="0"/>
          <a:chExt cx="0" cy="0"/>
        </a:xfrm>
      </p:grpSpPr>
      <p:sp>
        <p:nvSpPr>
          <p:cNvPr id="2" name="Rechteck 1"/>
          <p:cNvSpPr/>
          <p:nvPr userDrawn="1"/>
        </p:nvSpPr>
        <p:spPr>
          <a:xfrm flipV="1">
            <a:off x="-1" y="4500000"/>
            <a:ext cx="34425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pic>
        <p:nvPicPr>
          <p:cNvPr id="7" name="Grafik 6"/>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3430787" y="4500000"/>
            <a:ext cx="3429000" cy="39600"/>
          </a:xfrm>
          <a:prstGeom prst="rect">
            <a:avLst/>
          </a:prstGeom>
        </p:spPr>
      </p:pic>
      <p:sp>
        <p:nvSpPr>
          <p:cNvPr id="9" name="Textplatzhalter 24"/>
          <p:cNvSpPr>
            <a:spLocks noGrp="1"/>
          </p:cNvSpPr>
          <p:nvPr>
            <p:ph type="body" sz="quarter" idx="11" hasCustomPrompt="1"/>
          </p:nvPr>
        </p:nvSpPr>
        <p:spPr>
          <a:xfrm>
            <a:off x="2249685" y="4719770"/>
            <a:ext cx="4266010" cy="144000"/>
          </a:xfrm>
        </p:spPr>
        <p:txBody>
          <a:bodyPr>
            <a:noAutofit/>
          </a:bodyPr>
          <a:lstStyle>
            <a:lvl1pPr marL="0" indent="0" algn="r">
              <a:buFontTx/>
              <a:buNone/>
              <a:defRPr lang="de-DE" sz="75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Voice Naturalness</a:t>
            </a:r>
          </a:p>
        </p:txBody>
      </p:sp>
      <p:sp>
        <p:nvSpPr>
          <p:cNvPr id="6" name="Textplatzhalter 24"/>
          <p:cNvSpPr txBox="1">
            <a:spLocks/>
          </p:cNvSpPr>
          <p:nvPr userDrawn="1"/>
        </p:nvSpPr>
        <p:spPr>
          <a:xfrm>
            <a:off x="2641231" y="4884575"/>
            <a:ext cx="3874464"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z="750" smtClean="0">
                <a:solidFill>
                  <a:schemeClr val="bg1"/>
                </a:solidFill>
                <a:latin typeface="Roboto Condensed" pitchFamily="2" charset="0"/>
                <a:ea typeface="Roboto Condensed" pitchFamily="2" charset="0"/>
              </a:rPr>
              <a:pPr>
                <a:defRPr/>
              </a:pPr>
              <a:t>‹Nr.›</a:t>
            </a:fld>
            <a:r>
              <a:rPr lang="de-DE" sz="750" dirty="0">
                <a:solidFill>
                  <a:schemeClr val="bg1"/>
                </a:solidFill>
                <a:latin typeface="Roboto Condensed" pitchFamily="2" charset="0"/>
                <a:ea typeface="Roboto Condensed" pitchFamily="2" charset="0"/>
              </a:rPr>
              <a:t> / 21</a:t>
            </a:r>
          </a:p>
        </p:txBody>
      </p:sp>
    </p:spTree>
    <p:extLst>
      <p:ext uri="{BB962C8B-B14F-4D97-AF65-F5344CB8AC3E}">
        <p14:creationId xmlns:p14="http://schemas.microsoft.com/office/powerpoint/2010/main" val="63193198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205978"/>
            <a:ext cx="6172200" cy="857250"/>
          </a:xfrm>
          <a:prstGeom prst="rect">
            <a:avLst/>
          </a:prstGeom>
        </p:spPr>
        <p:txBody>
          <a:bodyPr vert="horz" lIns="0" tIns="0" rIns="0" bIns="0" rtlCol="0" anchor="ctr">
            <a:normAutofit/>
          </a:bodyPr>
          <a:lstStyle/>
          <a:p>
            <a:r>
              <a:rPr lang="de-DE" dirty="0"/>
              <a:t>Titelmasterformat durch Klicken bearbeiten</a:t>
            </a:r>
          </a:p>
        </p:txBody>
      </p:sp>
      <p:sp>
        <p:nvSpPr>
          <p:cNvPr id="3" name="Textplatzhalter 2"/>
          <p:cNvSpPr>
            <a:spLocks noGrp="1"/>
          </p:cNvSpPr>
          <p:nvPr>
            <p:ph type="body" idx="1"/>
          </p:nvPr>
        </p:nvSpPr>
        <p:spPr>
          <a:xfrm>
            <a:off x="342900" y="1200152"/>
            <a:ext cx="6172200" cy="1875655"/>
          </a:xfrm>
          <a:prstGeom prst="rect">
            <a:avLst/>
          </a:prstGeom>
        </p:spPr>
        <p:txBody>
          <a:bodyPr vert="horz" lIns="0" tIns="0" rIns="0" bIns="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 mit Anführungszeichen«</a:t>
            </a:r>
          </a:p>
        </p:txBody>
      </p:sp>
      <p:sp>
        <p:nvSpPr>
          <p:cNvPr id="11" name="Rechteck 10"/>
          <p:cNvSpPr/>
          <p:nvPr userDrawn="1"/>
        </p:nvSpPr>
        <p:spPr>
          <a:xfrm>
            <a:off x="-1" y="4500000"/>
            <a:ext cx="6858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de-DE" sz="1350"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314619" y="4607704"/>
            <a:ext cx="785700" cy="432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51117"/>
      </p:ext>
    </p:extLst>
  </p:cSld>
  <p:clrMap bg1="lt1" tx1="dk1" bg2="lt2" tx2="dk2" accent1="accent1" accent2="accent2" accent3="accent3" accent4="accent4" accent5="accent5" accent6="accent6" hlink="hlink" folHlink="folHlink"/>
  <p:sldLayoutIdLst>
    <p:sldLayoutId id="2147483656" r:id="rId1"/>
  </p:sldLayoutIdLst>
  <p:hf hdr="0" ftr="0" dt="0"/>
  <p:txStyles>
    <p:titleStyle>
      <a:lvl1pPr algn="l" defTabSz="685800" rtl="0" eaLnBrk="1" latinLnBrk="0" hangingPunct="1">
        <a:spcBef>
          <a:spcPct val="0"/>
        </a:spcBef>
        <a:buNone/>
        <a:defRPr sz="1500" kern="1200" spc="15" baseline="0">
          <a:solidFill>
            <a:schemeClr val="tx1"/>
          </a:solidFill>
          <a:latin typeface="Palatino Linotype" panose="02040502050505030304" pitchFamily="18" charset="0"/>
          <a:ea typeface="+mj-ea"/>
          <a:cs typeface="+mj-cs"/>
        </a:defRPr>
      </a:lvl1pPr>
    </p:titleStyle>
    <p:bodyStyle>
      <a:lvl1pPr marL="0" indent="0" algn="l" defTabSz="685800" rtl="0" eaLnBrk="1" latinLnBrk="0" hangingPunct="1">
        <a:spcBef>
          <a:spcPct val="20000"/>
        </a:spcBef>
        <a:buFontTx/>
        <a:buNone/>
        <a:defRPr sz="1650" kern="1200">
          <a:solidFill>
            <a:schemeClr val="tx1"/>
          </a:solidFill>
          <a:latin typeface="Roboto Condensed" pitchFamily="2" charset="0"/>
          <a:ea typeface="Roboto Condensed" pitchFamily="2" charset="0"/>
          <a:cs typeface="+mn-cs"/>
        </a:defRPr>
      </a:lvl1pPr>
      <a:lvl2pPr marL="557213" indent="-214313" algn="l" defTabSz="685800" rtl="0" eaLnBrk="1" latinLnBrk="0" hangingPunct="1">
        <a:spcBef>
          <a:spcPct val="20000"/>
        </a:spcBef>
        <a:buClr>
          <a:schemeClr val="accent1"/>
        </a:buClr>
        <a:buFont typeface="Arial" panose="020B0604020202020204" pitchFamily="34" charset="0"/>
        <a:buChar char="•"/>
        <a:defRPr sz="1350" kern="1200">
          <a:solidFill>
            <a:schemeClr val="tx1"/>
          </a:solidFill>
          <a:latin typeface="Roboto Condensed" pitchFamily="2" charset="0"/>
          <a:ea typeface="Roboto Condensed" pitchFamily="2" charset="0"/>
          <a:cs typeface="+mn-cs"/>
        </a:defRPr>
      </a:lvl2pPr>
      <a:lvl3pPr marL="857250" indent="-171450" algn="l" defTabSz="685800" rtl="0" eaLnBrk="1" latinLnBrk="0" hangingPunct="1">
        <a:spcBef>
          <a:spcPct val="20000"/>
        </a:spcBef>
        <a:buClr>
          <a:schemeClr val="accent3"/>
        </a:buClr>
        <a:buFont typeface="Arial" panose="020B0604020202020204" pitchFamily="34" charset="0"/>
        <a:buChar char="•"/>
        <a:defRPr sz="1050" kern="1200">
          <a:solidFill>
            <a:schemeClr val="tx1"/>
          </a:solidFill>
          <a:latin typeface="Roboto Condensed" pitchFamily="2" charset="0"/>
          <a:ea typeface="Roboto Condensed" pitchFamily="2" charset="0"/>
          <a:cs typeface="+mn-cs"/>
        </a:defRPr>
      </a:lvl3pPr>
      <a:lvl4pPr marL="1028700" indent="0" algn="l" defTabSz="685800" rtl="0" eaLnBrk="1" latinLnBrk="0" hangingPunct="1">
        <a:spcBef>
          <a:spcPct val="20000"/>
        </a:spcBef>
        <a:buFontTx/>
        <a:buNone/>
        <a:defRPr sz="825" kern="1200">
          <a:solidFill>
            <a:schemeClr val="tx1"/>
          </a:solidFill>
          <a:latin typeface="Roboto Condensed" pitchFamily="2" charset="0"/>
          <a:ea typeface="Roboto Condensed" pitchFamily="2" charset="0"/>
          <a:cs typeface="+mn-cs"/>
        </a:defRPr>
      </a:lvl4pPr>
      <a:lvl5pPr marL="1371600" indent="0" algn="l" defTabSz="685800" rtl="0" eaLnBrk="1" latinLnBrk="0" hangingPunct="1">
        <a:spcBef>
          <a:spcPct val="20000"/>
        </a:spcBef>
        <a:buFont typeface="Arial" panose="020B0604020202020204" pitchFamily="34" charset="0"/>
        <a:buNone/>
        <a:defRPr sz="675" kern="1200">
          <a:solidFill>
            <a:schemeClr val="tx1"/>
          </a:solidFill>
          <a:latin typeface="Roboto Condensed" pitchFamily="2" charset="0"/>
          <a:ea typeface="Roboto Condensed" pitchFamily="2" charset="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160" userDrawn="1">
          <p15:clr>
            <a:srgbClr val="F26B43"/>
          </p15:clr>
        </p15:guide>
        <p15:guide id="3" pos="2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audio" Target="../media/media4.wav"/><Relationship Id="rId13" Type="http://schemas.microsoft.com/office/2007/relationships/media" Target="../media/media7.wav"/><Relationship Id="rId18" Type="http://schemas.openxmlformats.org/officeDocument/2006/relationships/audio" Target="../media/media9.wav"/><Relationship Id="rId3" Type="http://schemas.microsoft.com/office/2007/relationships/media" Target="../media/media2.mp3"/><Relationship Id="rId21" Type="http://schemas.microsoft.com/office/2007/relationships/media" Target="../media/media11.wav"/><Relationship Id="rId7" Type="http://schemas.microsoft.com/office/2007/relationships/media" Target="../media/media4.wav"/><Relationship Id="rId12" Type="http://schemas.openxmlformats.org/officeDocument/2006/relationships/audio" Target="../media/media6.wav"/><Relationship Id="rId17" Type="http://schemas.microsoft.com/office/2007/relationships/media" Target="../media/media9.wav"/><Relationship Id="rId25" Type="http://schemas.openxmlformats.org/officeDocument/2006/relationships/image" Target="../media/image4.png"/><Relationship Id="rId2" Type="http://schemas.openxmlformats.org/officeDocument/2006/relationships/audio" Target="../media/media1.wav"/><Relationship Id="rId16" Type="http://schemas.openxmlformats.org/officeDocument/2006/relationships/audio" Target="../media/media8.wav"/><Relationship Id="rId20" Type="http://schemas.openxmlformats.org/officeDocument/2006/relationships/audio" Target="../media/media10.wav"/><Relationship Id="rId1" Type="http://schemas.microsoft.com/office/2007/relationships/media" Target="../media/media1.wav"/><Relationship Id="rId6" Type="http://schemas.openxmlformats.org/officeDocument/2006/relationships/audio" Target="../media/media3.mp3"/><Relationship Id="rId11" Type="http://schemas.microsoft.com/office/2007/relationships/media" Target="../media/media6.wav"/><Relationship Id="rId24" Type="http://schemas.openxmlformats.org/officeDocument/2006/relationships/notesSlide" Target="../notesSlides/notesSlide2.xml"/><Relationship Id="rId5" Type="http://schemas.microsoft.com/office/2007/relationships/media" Target="../media/media3.mp3"/><Relationship Id="rId15" Type="http://schemas.microsoft.com/office/2007/relationships/media" Target="../media/media8.wav"/><Relationship Id="rId23" Type="http://schemas.openxmlformats.org/officeDocument/2006/relationships/slideLayout" Target="../slideLayouts/slideLayout1.xml"/><Relationship Id="rId10" Type="http://schemas.openxmlformats.org/officeDocument/2006/relationships/audio" Target="../media/media5.wav"/><Relationship Id="rId19" Type="http://schemas.microsoft.com/office/2007/relationships/media" Target="../media/media10.wav"/><Relationship Id="rId4" Type="http://schemas.openxmlformats.org/officeDocument/2006/relationships/audio" Target="../media/media2.mp3"/><Relationship Id="rId9" Type="http://schemas.microsoft.com/office/2007/relationships/media" Target="../media/media5.wav"/><Relationship Id="rId14" Type="http://schemas.openxmlformats.org/officeDocument/2006/relationships/audio" Target="../media/media7.wav"/><Relationship Id="rId22" Type="http://schemas.openxmlformats.org/officeDocument/2006/relationships/audio" Target="../media/media11.wav"/></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DE4380E1-BC20-451A-842E-D84229848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7" name="Rechteck 6"/>
          <p:cNvSpPr/>
          <p:nvPr/>
        </p:nvSpPr>
        <p:spPr>
          <a:xfrm>
            <a:off x="351235" y="2767739"/>
            <a:ext cx="6178774" cy="11105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Roboto Condensed"/>
              <a:ea typeface="+mn-ea"/>
              <a:cs typeface="+mn-cs"/>
            </a:endParaRPr>
          </a:p>
        </p:txBody>
      </p:sp>
      <p:sp>
        <p:nvSpPr>
          <p:cNvPr id="8" name="Textfeld 7"/>
          <p:cNvSpPr txBox="1"/>
          <p:nvPr/>
        </p:nvSpPr>
        <p:spPr>
          <a:xfrm>
            <a:off x="508825" y="3137457"/>
            <a:ext cx="5860444" cy="662031"/>
          </a:xfrm>
          <a:prstGeom prst="rect">
            <a:avLst/>
          </a:prstGeom>
          <a:noFill/>
        </p:spPr>
        <p:txBody>
          <a:bodyPr wrap="square" lIns="0" tIns="0" rIns="0" bIns="0" rtlCol="0">
            <a:noAutofit/>
          </a:bodyPr>
          <a:lstStyle/>
          <a:p>
            <a:r>
              <a:rPr lang="en-US" sz="1300" dirty="0"/>
              <a:t>The dimension of naturalness in human voice perception</a:t>
            </a:r>
          </a:p>
          <a:p>
            <a:r>
              <a:rPr lang="en-US" sz="1000" dirty="0">
                <a:solidFill>
                  <a:srgbClr val="002F5D"/>
                </a:solidFill>
                <a:latin typeface="Roboto Condensed"/>
                <a:ea typeface="Roboto Condensed" panose="02000000000000000000" pitchFamily="2" charset="0"/>
                <a:cs typeface="Roboto Condensed" panose="02000000000000000000" pitchFamily="2" charset="0"/>
              </a:rPr>
              <a:t>Christine Nussbaum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002F5D"/>
                </a:solidFill>
                <a:latin typeface="Roboto Condensed"/>
                <a:ea typeface="Roboto Condensed" panose="02000000000000000000" pitchFamily="2" charset="0"/>
                <a:cs typeface="Roboto Condensed" panose="02000000000000000000" pitchFamily="2" charset="0"/>
              </a:rPr>
              <a:t>University of Oslo, 21.07.2024</a:t>
            </a:r>
            <a:endParaRPr kumimoji="0" lang="en-US" sz="1000" b="0" i="0" u="none" strike="noStrike" kern="1200" cap="none" spc="0" normalizeH="0" baseline="0" noProof="0" dirty="0">
              <a:ln>
                <a:noFill/>
              </a:ln>
              <a:solidFill>
                <a:srgbClr val="002F5D"/>
              </a:solidFill>
              <a:effectLst/>
              <a:uLnTx/>
              <a:uFillTx/>
              <a:latin typeface="Roboto Condensed"/>
              <a:ea typeface="Roboto Condensed" panose="02000000000000000000" pitchFamily="2" charset="0"/>
              <a:cs typeface="Roboto Condensed" panose="02000000000000000000" pitchFamily="2" charset="0"/>
            </a:endParaRPr>
          </a:p>
        </p:txBody>
      </p:sp>
      <p:cxnSp>
        <p:nvCxnSpPr>
          <p:cNvPr id="9" name="Gerade Verbindung 8"/>
          <p:cNvCxnSpPr/>
          <p:nvPr/>
        </p:nvCxnSpPr>
        <p:spPr>
          <a:xfrm>
            <a:off x="526051" y="3078726"/>
            <a:ext cx="341709" cy="0"/>
          </a:xfrm>
          <a:prstGeom prst="line">
            <a:avLst/>
          </a:prstGeom>
          <a:ln w="44450">
            <a:solidFill>
              <a:srgbClr val="002F5D"/>
            </a:solidFill>
          </a:ln>
        </p:spPr>
        <p:style>
          <a:lnRef idx="1">
            <a:schemeClr val="accent1"/>
          </a:lnRef>
          <a:fillRef idx="0">
            <a:schemeClr val="accent1"/>
          </a:fillRef>
          <a:effectRef idx="0">
            <a:schemeClr val="accent1"/>
          </a:effectRef>
          <a:fontRef idx="minor">
            <a:schemeClr val="tx1"/>
          </a:fontRef>
        </p:style>
      </p:cxnSp>
      <p:sp>
        <p:nvSpPr>
          <p:cNvPr id="2" name="Textplatzhalter 1"/>
          <p:cNvSpPr>
            <a:spLocks noGrp="1"/>
          </p:cNvSpPr>
          <p:nvPr>
            <p:ph type="body" sz="quarter" idx="11"/>
          </p:nvPr>
        </p:nvSpPr>
        <p:spPr/>
        <p:txBody>
          <a:bodyPr>
            <a:normAutofit/>
          </a:bodyPr>
          <a:lstStyle/>
          <a:p>
            <a:r>
              <a:rPr lang="en-US" noProof="0" dirty="0"/>
              <a:t>Voice Naturalness</a:t>
            </a:r>
          </a:p>
        </p:txBody>
      </p:sp>
    </p:spTree>
    <p:extLst>
      <p:ext uri="{BB962C8B-B14F-4D97-AF65-F5344CB8AC3E}">
        <p14:creationId xmlns:p14="http://schemas.microsoft.com/office/powerpoint/2010/main" val="262806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4778436"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0" y="3279025"/>
            <a:ext cx="4497072" cy="530915"/>
          </a:xfrm>
          <a:prstGeom prst="rect">
            <a:avLst/>
          </a:prstGeom>
          <a:noFill/>
        </p:spPr>
        <p:txBody>
          <a:bodyPr wrap="square" lIns="0" tIns="0" rIns="0" bIns="0" rtlCol="0">
            <a:noAutofit/>
          </a:bodyPr>
          <a:lstStyle/>
          <a:p>
            <a:r>
              <a:rPr lang="de-DE" sz="1600" dirty="0"/>
              <a:t>A </a:t>
            </a:r>
            <a:r>
              <a:rPr lang="de-DE" sz="1600" dirty="0" err="1"/>
              <a:t>concise</a:t>
            </a:r>
            <a:r>
              <a:rPr lang="de-DE" sz="1600" dirty="0"/>
              <a:t> </a:t>
            </a:r>
            <a:r>
              <a:rPr lang="de-DE" sz="1600" dirty="0" err="1"/>
              <a:t>conceptual</a:t>
            </a:r>
            <a:r>
              <a:rPr lang="de-DE" sz="1600" dirty="0"/>
              <a:t> </a:t>
            </a:r>
            <a:r>
              <a:rPr lang="de-DE" sz="1600" dirty="0" err="1"/>
              <a:t>framework</a:t>
            </a:r>
            <a:r>
              <a:rPr lang="de-DE" sz="1600" dirty="0"/>
              <a:t> </a:t>
            </a:r>
            <a:r>
              <a:rPr lang="de-DE" sz="1600" dirty="0" err="1"/>
              <a:t>for</a:t>
            </a:r>
            <a:r>
              <a:rPr lang="de-DE" sz="1600" dirty="0"/>
              <a:t> </a:t>
            </a:r>
            <a:r>
              <a:rPr lang="de-DE" sz="1600" dirty="0" err="1"/>
              <a:t>voice</a:t>
            </a:r>
            <a:r>
              <a:rPr lang="de-DE" sz="1600" dirty="0"/>
              <a:t> </a:t>
            </a:r>
            <a:r>
              <a:rPr lang="de-DE" sz="1600" dirty="0" err="1"/>
              <a:t>naturalness</a:t>
            </a:r>
            <a:endParaRPr lang="de-DE" sz="1600" dirty="0"/>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de-DE" dirty="0"/>
          </a:p>
        </p:txBody>
      </p:sp>
    </p:spTree>
    <p:extLst>
      <p:ext uri="{BB962C8B-B14F-4D97-AF65-F5344CB8AC3E}">
        <p14:creationId xmlns:p14="http://schemas.microsoft.com/office/powerpoint/2010/main" val="425881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4D6A2DF6-612F-3EC0-CD18-7E716919852B}"/>
              </a:ext>
            </a:extLst>
          </p:cNvPr>
          <p:cNvSpPr txBox="1"/>
          <p:nvPr/>
        </p:nvSpPr>
        <p:spPr>
          <a:xfrm>
            <a:off x="2834125" y="1755061"/>
            <a:ext cx="1189749" cy="261610"/>
          </a:xfrm>
          <a:prstGeom prst="rect">
            <a:avLst/>
          </a:prstGeom>
          <a:noFill/>
        </p:spPr>
        <p:txBody>
          <a:bodyPr wrap="none" rtlCol="0">
            <a:spAutoFit/>
          </a:bodyPr>
          <a:lstStyle/>
          <a:p>
            <a:r>
              <a:rPr lang="en-US" sz="1100" dirty="0"/>
              <a:t>Conceptualization</a:t>
            </a:r>
          </a:p>
        </p:txBody>
      </p:sp>
      <p:sp>
        <p:nvSpPr>
          <p:cNvPr id="8" name="Textfeld 7">
            <a:extLst>
              <a:ext uri="{FF2B5EF4-FFF2-40B4-BE49-F238E27FC236}">
                <a16:creationId xmlns:a16="http://schemas.microsoft.com/office/drawing/2014/main" id="{45A1619B-DED8-89D2-0579-587D93740A8E}"/>
              </a:ext>
            </a:extLst>
          </p:cNvPr>
          <p:cNvSpPr txBox="1"/>
          <p:nvPr/>
        </p:nvSpPr>
        <p:spPr>
          <a:xfrm>
            <a:off x="2834125" y="2796662"/>
            <a:ext cx="1189749" cy="769441"/>
          </a:xfrm>
          <a:prstGeom prst="rect">
            <a:avLst/>
          </a:prstGeom>
          <a:noFill/>
        </p:spPr>
        <p:txBody>
          <a:bodyPr wrap="square" rtlCol="0">
            <a:spAutoFit/>
          </a:bodyPr>
          <a:lstStyle/>
          <a:p>
            <a:pPr algn="ctr"/>
            <a:r>
              <a:rPr lang="en-US" sz="1100" dirty="0"/>
              <a:t>Example definitions for participants or readers</a:t>
            </a:r>
          </a:p>
        </p:txBody>
      </p:sp>
      <p:grpSp>
        <p:nvGrpSpPr>
          <p:cNvPr id="12" name="Gruppieren 11">
            <a:extLst>
              <a:ext uri="{FF2B5EF4-FFF2-40B4-BE49-F238E27FC236}">
                <a16:creationId xmlns:a16="http://schemas.microsoft.com/office/drawing/2014/main" id="{BB517A60-1A7B-16B3-C351-048C3BB1FC43}"/>
              </a:ext>
            </a:extLst>
          </p:cNvPr>
          <p:cNvGrpSpPr/>
          <p:nvPr/>
        </p:nvGrpSpPr>
        <p:grpSpPr>
          <a:xfrm flipH="1">
            <a:off x="3782102" y="636332"/>
            <a:ext cx="2752728" cy="2847532"/>
            <a:chOff x="362228" y="552215"/>
            <a:chExt cx="2752728" cy="2847532"/>
          </a:xfrm>
        </p:grpSpPr>
        <p:sp>
          <p:nvSpPr>
            <p:cNvPr id="7" name="Textfeld 6">
              <a:extLst>
                <a:ext uri="{FF2B5EF4-FFF2-40B4-BE49-F238E27FC236}">
                  <a16:creationId xmlns:a16="http://schemas.microsoft.com/office/drawing/2014/main" id="{954250F6-F15D-4DF2-BCFE-3323D94B07C3}"/>
                </a:ext>
              </a:extLst>
            </p:cNvPr>
            <p:cNvSpPr txBox="1"/>
            <p:nvPr/>
          </p:nvSpPr>
          <p:spPr>
            <a:xfrm>
              <a:off x="362228" y="552215"/>
              <a:ext cx="2752728"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1200" dirty="0"/>
                <a:t>(2) Human-likeness-based naturalness</a:t>
              </a:r>
            </a:p>
          </p:txBody>
        </p:sp>
        <p:sp>
          <p:nvSpPr>
            <p:cNvPr id="3" name="Textfeld 2">
              <a:extLst>
                <a:ext uri="{FF2B5EF4-FFF2-40B4-BE49-F238E27FC236}">
                  <a16:creationId xmlns:a16="http://schemas.microsoft.com/office/drawing/2014/main" id="{0B9F0876-B6E5-149C-8BE0-2350E40B259B}"/>
                </a:ext>
              </a:extLst>
            </p:cNvPr>
            <p:cNvSpPr txBox="1"/>
            <p:nvPr/>
          </p:nvSpPr>
          <p:spPr>
            <a:xfrm>
              <a:off x="906960" y="1378035"/>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Human-likeness i.e. resemblance to human voice</a:t>
              </a:r>
            </a:p>
          </p:txBody>
        </p:sp>
        <p:sp>
          <p:nvSpPr>
            <p:cNvPr id="9" name="Textfeld 8">
              <a:extLst>
                <a:ext uri="{FF2B5EF4-FFF2-40B4-BE49-F238E27FC236}">
                  <a16:creationId xmlns:a16="http://schemas.microsoft.com/office/drawing/2014/main" id="{A22EF44A-87A6-D74B-87C0-5B2DCEB5D7F1}"/>
                </a:ext>
              </a:extLst>
            </p:cNvPr>
            <p:cNvSpPr txBox="1"/>
            <p:nvPr/>
          </p:nvSpPr>
          <p:spPr>
            <a:xfrm>
              <a:off x="896073" y="2753416"/>
              <a:ext cx="166326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“How human-like does the voice sound </a:t>
              </a:r>
            </a:p>
            <a:p>
              <a:pPr algn="ctr"/>
              <a:r>
                <a:rPr lang="en-US" sz="1200" dirty="0"/>
                <a:t>to you?” </a:t>
              </a:r>
            </a:p>
          </p:txBody>
        </p:sp>
      </p:grpSp>
      <p:grpSp>
        <p:nvGrpSpPr>
          <p:cNvPr id="13" name="Gruppieren 12">
            <a:extLst>
              <a:ext uri="{FF2B5EF4-FFF2-40B4-BE49-F238E27FC236}">
                <a16:creationId xmlns:a16="http://schemas.microsoft.com/office/drawing/2014/main" id="{A05F846C-981A-D31D-8334-1849DE14E01F}"/>
              </a:ext>
            </a:extLst>
          </p:cNvPr>
          <p:cNvGrpSpPr/>
          <p:nvPr/>
        </p:nvGrpSpPr>
        <p:grpSpPr>
          <a:xfrm flipH="1">
            <a:off x="340096" y="628414"/>
            <a:ext cx="2752728" cy="2855450"/>
            <a:chOff x="3700771" y="552214"/>
            <a:chExt cx="2752728" cy="2855450"/>
          </a:xfrm>
        </p:grpSpPr>
        <p:sp>
          <p:nvSpPr>
            <p:cNvPr id="10" name="Textfeld 9">
              <a:extLst>
                <a:ext uri="{FF2B5EF4-FFF2-40B4-BE49-F238E27FC236}">
                  <a16:creationId xmlns:a16="http://schemas.microsoft.com/office/drawing/2014/main" id="{8735816A-33A9-456E-B8D3-87AFE82D8441}"/>
                </a:ext>
              </a:extLst>
            </p:cNvPr>
            <p:cNvSpPr txBox="1"/>
            <p:nvPr/>
          </p:nvSpPr>
          <p:spPr>
            <a:xfrm>
              <a:off x="3700771" y="552214"/>
              <a:ext cx="2752728"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1200" dirty="0"/>
                <a:t>(1) Deviation-based naturalness</a:t>
              </a:r>
            </a:p>
          </p:txBody>
        </p:sp>
        <p:sp>
          <p:nvSpPr>
            <p:cNvPr id="4" name="Textfeld 3">
              <a:extLst>
                <a:ext uri="{FF2B5EF4-FFF2-40B4-BE49-F238E27FC236}">
                  <a16:creationId xmlns:a16="http://schemas.microsoft.com/office/drawing/2014/main" id="{67C716C2-849C-641F-9596-F58260A7BAA1}"/>
                </a:ext>
              </a:extLst>
            </p:cNvPr>
            <p:cNvSpPr txBox="1"/>
            <p:nvPr/>
          </p:nvSpPr>
          <p:spPr>
            <a:xfrm>
              <a:off x="4287777" y="1378035"/>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Deviation from a reference  that represents maximum naturalness </a:t>
              </a:r>
            </a:p>
          </p:txBody>
        </p:sp>
        <p:sp>
          <p:nvSpPr>
            <p:cNvPr id="11" name="Textfeld 10">
              <a:extLst>
                <a:ext uri="{FF2B5EF4-FFF2-40B4-BE49-F238E27FC236}">
                  <a16:creationId xmlns:a16="http://schemas.microsoft.com/office/drawing/2014/main" id="{472728A5-2A78-9D78-029F-FAC3B15B56D2}"/>
                </a:ext>
              </a:extLst>
            </p:cNvPr>
            <p:cNvSpPr txBox="1"/>
            <p:nvPr/>
          </p:nvSpPr>
          <p:spPr>
            <a:xfrm>
              <a:off x="4287777" y="2761333"/>
              <a:ext cx="166326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“Does this voice sound distorted?”/ “</a:t>
              </a:r>
              <a:r>
                <a:rPr lang="en-US" sz="1200" dirty="0">
                  <a:latin typeface="Calibri" panose="020F0502020204030204" pitchFamily="34" charset="0"/>
                  <a:ea typeface="Calibri" panose="020F0502020204030204" pitchFamily="34" charset="0"/>
                  <a:cs typeface="Times New Roman" panose="02020603050405020304" pitchFamily="18" charset="0"/>
                </a:rPr>
                <a:t>Does this voice sound natural?</a:t>
              </a:r>
              <a:r>
                <a:rPr lang="en-US" sz="1200" dirty="0"/>
                <a:t>”</a:t>
              </a:r>
            </a:p>
          </p:txBody>
        </p:sp>
      </p:grpSp>
      <p:sp>
        <p:nvSpPr>
          <p:cNvPr id="14" name="Textfeld 13">
            <a:extLst>
              <a:ext uri="{FF2B5EF4-FFF2-40B4-BE49-F238E27FC236}">
                <a16:creationId xmlns:a16="http://schemas.microsoft.com/office/drawing/2014/main" id="{4C29438C-2FCA-1B67-9406-3482F8787252}"/>
              </a:ext>
            </a:extLst>
          </p:cNvPr>
          <p:cNvSpPr txBox="1"/>
          <p:nvPr/>
        </p:nvSpPr>
        <p:spPr>
          <a:xfrm>
            <a:off x="340096" y="3944901"/>
            <a:ext cx="6074992" cy="506308"/>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pPr marL="285750" indent="-285750">
              <a:buFont typeface="Wingdings" panose="05000000000000000000" pitchFamily="2" charset="2"/>
              <a:buChar char="Ø"/>
            </a:pPr>
            <a:r>
              <a:rPr lang="en-US" sz="1600" dirty="0"/>
              <a:t>27 employed a deviation-based conceptualization, 35 used human-likeness, and 10 used a combination of both</a:t>
            </a:r>
          </a:p>
        </p:txBody>
      </p:sp>
    </p:spTree>
    <p:extLst>
      <p:ext uri="{BB962C8B-B14F-4D97-AF65-F5344CB8AC3E}">
        <p14:creationId xmlns:p14="http://schemas.microsoft.com/office/powerpoint/2010/main" val="139691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3069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2820672" cy="530915"/>
          </a:xfrm>
          <a:prstGeom prst="rect">
            <a:avLst/>
          </a:prstGeom>
          <a:noFill/>
        </p:spPr>
        <p:txBody>
          <a:bodyPr wrap="square" lIns="0" tIns="0" rIns="0" bIns="0" rtlCol="0">
            <a:noAutofit/>
          </a:bodyPr>
          <a:lstStyle/>
          <a:p>
            <a:r>
              <a:rPr lang="en-US" sz="1600" dirty="0"/>
              <a:t>Heterogeneous</a:t>
            </a:r>
            <a:r>
              <a:rPr lang="de-DE" sz="1600" dirty="0"/>
              <a:t> </a:t>
            </a:r>
            <a:r>
              <a:rPr lang="de-DE" sz="1600" dirty="0" err="1"/>
              <a:t>operationalization</a:t>
            </a:r>
            <a:endParaRPr lang="de-DE" sz="1600" dirty="0"/>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de-DE" dirty="0"/>
          </a:p>
        </p:txBody>
      </p:sp>
    </p:spTree>
    <p:extLst>
      <p:ext uri="{BB962C8B-B14F-4D97-AF65-F5344CB8AC3E}">
        <p14:creationId xmlns:p14="http://schemas.microsoft.com/office/powerpoint/2010/main" val="225240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D188386C-BE9F-4DB6-AF4B-5957C229F500}"/>
              </a:ext>
            </a:extLst>
          </p:cNvPr>
          <p:cNvSpPr txBox="1"/>
          <p:nvPr/>
        </p:nvSpPr>
        <p:spPr>
          <a:xfrm>
            <a:off x="340096" y="398809"/>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Challenges with operationalization</a:t>
            </a:r>
          </a:p>
        </p:txBody>
      </p:sp>
      <p:sp>
        <p:nvSpPr>
          <p:cNvPr id="3" name="Textfeld 2">
            <a:extLst>
              <a:ext uri="{FF2B5EF4-FFF2-40B4-BE49-F238E27FC236}">
                <a16:creationId xmlns:a16="http://schemas.microsoft.com/office/drawing/2014/main" id="{FDE6DFAF-16A9-95E6-D6F1-E75AC6B992C6}"/>
              </a:ext>
            </a:extLst>
          </p:cNvPr>
          <p:cNvSpPr txBox="1"/>
          <p:nvPr/>
        </p:nvSpPr>
        <p:spPr>
          <a:xfrm>
            <a:off x="2597368" y="1333100"/>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Reliability of measurements</a:t>
            </a:r>
          </a:p>
          <a:p>
            <a:pPr algn="ctr"/>
            <a:endParaRPr lang="en-US" sz="1200" dirty="0"/>
          </a:p>
        </p:txBody>
      </p:sp>
      <p:sp>
        <p:nvSpPr>
          <p:cNvPr id="4" name="Textfeld 3">
            <a:extLst>
              <a:ext uri="{FF2B5EF4-FFF2-40B4-BE49-F238E27FC236}">
                <a16:creationId xmlns:a16="http://schemas.microsoft.com/office/drawing/2014/main" id="{617A840D-09A1-03A7-1281-65FD716CE6BB}"/>
              </a:ext>
            </a:extLst>
          </p:cNvPr>
          <p:cNvSpPr txBox="1"/>
          <p:nvPr/>
        </p:nvSpPr>
        <p:spPr>
          <a:xfrm>
            <a:off x="4507747" y="1333100"/>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The </a:t>
            </a:r>
          </a:p>
          <a:p>
            <a:pPr algn="ctr"/>
            <a:r>
              <a:rPr lang="en-US" sz="1200" dirty="0"/>
              <a:t>appropriate scale</a:t>
            </a:r>
          </a:p>
          <a:p>
            <a:pPr algn="ctr"/>
            <a:endParaRPr lang="en-US" sz="1200" dirty="0"/>
          </a:p>
        </p:txBody>
      </p:sp>
      <p:sp>
        <p:nvSpPr>
          <p:cNvPr id="5" name="Textfeld 4">
            <a:extLst>
              <a:ext uri="{FF2B5EF4-FFF2-40B4-BE49-F238E27FC236}">
                <a16:creationId xmlns:a16="http://schemas.microsoft.com/office/drawing/2014/main" id="{5C2D32DE-6091-372B-E1EA-7E123291D977}"/>
              </a:ext>
            </a:extLst>
          </p:cNvPr>
          <p:cNvSpPr txBox="1"/>
          <p:nvPr/>
        </p:nvSpPr>
        <p:spPr>
          <a:xfrm>
            <a:off x="686991" y="1327656"/>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How naturalness is explained to the listener (what they should attend to)</a:t>
            </a:r>
          </a:p>
        </p:txBody>
      </p:sp>
      <p:sp>
        <p:nvSpPr>
          <p:cNvPr id="7" name="Textfeld 6">
            <a:extLst>
              <a:ext uri="{FF2B5EF4-FFF2-40B4-BE49-F238E27FC236}">
                <a16:creationId xmlns:a16="http://schemas.microsoft.com/office/drawing/2014/main" id="{2A55AE3B-3FF6-73EA-0FD2-5B41A6A79BD7}"/>
              </a:ext>
            </a:extLst>
          </p:cNvPr>
          <p:cNvSpPr txBox="1"/>
          <p:nvPr/>
        </p:nvSpPr>
        <p:spPr>
          <a:xfrm>
            <a:off x="686990" y="2458984"/>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The precise properties of the voice material</a:t>
            </a:r>
          </a:p>
          <a:p>
            <a:pPr algn="ctr"/>
            <a:endParaRPr lang="en-US" sz="1200" dirty="0"/>
          </a:p>
        </p:txBody>
      </p:sp>
      <p:sp>
        <p:nvSpPr>
          <p:cNvPr id="10" name="Textfeld 9">
            <a:extLst>
              <a:ext uri="{FF2B5EF4-FFF2-40B4-BE49-F238E27FC236}">
                <a16:creationId xmlns:a16="http://schemas.microsoft.com/office/drawing/2014/main" id="{8445D927-9A1D-5C05-D5EC-B517A48D6A12}"/>
              </a:ext>
            </a:extLst>
          </p:cNvPr>
          <p:cNvSpPr txBox="1"/>
          <p:nvPr/>
        </p:nvSpPr>
        <p:spPr>
          <a:xfrm>
            <a:off x="2597368" y="2457114"/>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Potential </a:t>
            </a:r>
          </a:p>
          <a:p>
            <a:pPr algn="ctr"/>
            <a:r>
              <a:rPr lang="en-US" sz="1200" dirty="0"/>
              <a:t>confounds</a:t>
            </a:r>
          </a:p>
          <a:p>
            <a:pPr algn="ctr"/>
            <a:endParaRPr lang="en-US" sz="1200" dirty="0"/>
          </a:p>
        </p:txBody>
      </p:sp>
      <p:sp>
        <p:nvSpPr>
          <p:cNvPr id="11" name="Textfeld 10">
            <a:extLst>
              <a:ext uri="{FF2B5EF4-FFF2-40B4-BE49-F238E27FC236}">
                <a16:creationId xmlns:a16="http://schemas.microsoft.com/office/drawing/2014/main" id="{22B1AAED-9997-6E69-B0CB-076ABFDCCCAF}"/>
              </a:ext>
            </a:extLst>
          </p:cNvPr>
          <p:cNvSpPr txBox="1"/>
          <p:nvPr/>
        </p:nvSpPr>
        <p:spPr>
          <a:xfrm>
            <a:off x="4507747" y="2455244"/>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Insufficient report of empirical details</a:t>
            </a:r>
          </a:p>
          <a:p>
            <a:pPr algn="ctr"/>
            <a:endParaRPr lang="en-US" sz="1200" dirty="0"/>
          </a:p>
        </p:txBody>
      </p:sp>
    </p:spTree>
    <p:extLst>
      <p:ext uri="{BB962C8B-B14F-4D97-AF65-F5344CB8AC3E}">
        <p14:creationId xmlns:p14="http://schemas.microsoft.com/office/powerpoint/2010/main" val="171734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5998907"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5104318" cy="530915"/>
          </a:xfrm>
          <a:prstGeom prst="rect">
            <a:avLst/>
          </a:prstGeom>
          <a:noFill/>
        </p:spPr>
        <p:txBody>
          <a:bodyPr wrap="square" lIns="0" tIns="0" rIns="0" bIns="0" rtlCol="0">
            <a:noAutofit/>
          </a:bodyPr>
          <a:lstStyle/>
          <a:p>
            <a:r>
              <a:rPr lang="en-US" sz="1600" dirty="0"/>
              <a:t>Lack of exchange between different research domains</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05265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D188386C-BE9F-4DB6-AF4B-5957C229F500}"/>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Naturalness  - a rag rug rather than a research field</a:t>
            </a:r>
          </a:p>
        </p:txBody>
      </p:sp>
      <p:pic>
        <p:nvPicPr>
          <p:cNvPr id="5" name="Grafik 4">
            <a:extLst>
              <a:ext uri="{FF2B5EF4-FFF2-40B4-BE49-F238E27FC236}">
                <a16:creationId xmlns:a16="http://schemas.microsoft.com/office/drawing/2014/main" id="{28ED15B1-ADF8-13F8-AD59-56F9D78786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897" y="725288"/>
            <a:ext cx="5222760" cy="3692924"/>
          </a:xfrm>
          <a:prstGeom prst="rect">
            <a:avLst/>
          </a:prstGeom>
        </p:spPr>
      </p:pic>
    </p:spTree>
    <p:extLst>
      <p:ext uri="{BB962C8B-B14F-4D97-AF65-F5344CB8AC3E}">
        <p14:creationId xmlns:p14="http://schemas.microsoft.com/office/powerpoint/2010/main" val="414164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5998907"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5104318" cy="530915"/>
          </a:xfrm>
          <a:prstGeom prst="rect">
            <a:avLst/>
          </a:prstGeom>
          <a:noFill/>
        </p:spPr>
        <p:txBody>
          <a:bodyPr wrap="square" lIns="0" tIns="0" rIns="0" bIns="0" rtlCol="0">
            <a:noAutofit/>
          </a:bodyPr>
          <a:lstStyle/>
          <a:p>
            <a:r>
              <a:rPr lang="en-US" sz="1600" dirty="0"/>
              <a:t>Insufficient anchoring in voice perception theory</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348017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99B13-347D-08EB-6CF1-ABD628BD41B5}"/>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A3BDAED6-C640-B3E7-F727-8886A7BF8CB4}"/>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71E7A699-6F2F-2C93-B60A-1DBA1728BA41}"/>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996740D7-C38F-D083-7CAB-2BFCD1CC14D7}"/>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Understanding voice perception</a:t>
            </a:r>
          </a:p>
        </p:txBody>
      </p:sp>
      <p:sp>
        <p:nvSpPr>
          <p:cNvPr id="10" name="Textfeld 9">
            <a:extLst>
              <a:ext uri="{FF2B5EF4-FFF2-40B4-BE49-F238E27FC236}">
                <a16:creationId xmlns:a16="http://schemas.microsoft.com/office/drawing/2014/main" id="{77CEF720-2F7A-FBD5-A1EA-AB491EFD1C67}"/>
              </a:ext>
            </a:extLst>
          </p:cNvPr>
          <p:cNvSpPr txBox="1"/>
          <p:nvPr/>
        </p:nvSpPr>
        <p:spPr>
          <a:xfrm>
            <a:off x="4857488" y="4111563"/>
            <a:ext cx="1217000" cy="276999"/>
          </a:xfrm>
          <a:prstGeom prst="rect">
            <a:avLst/>
          </a:prstGeom>
          <a:noFill/>
        </p:spPr>
        <p:txBody>
          <a:bodyPr wrap="none" rtlCol="0">
            <a:spAutoFit/>
          </a:bodyPr>
          <a:lstStyle/>
          <a:p>
            <a:r>
              <a:rPr lang="en-US" sz="1200" dirty="0"/>
              <a:t>Belin et al (2011)</a:t>
            </a:r>
          </a:p>
        </p:txBody>
      </p:sp>
      <p:pic>
        <p:nvPicPr>
          <p:cNvPr id="4" name="Grafik 3">
            <a:extLst>
              <a:ext uri="{FF2B5EF4-FFF2-40B4-BE49-F238E27FC236}">
                <a16:creationId xmlns:a16="http://schemas.microsoft.com/office/drawing/2014/main" id="{40CC9338-0422-7F04-214F-562EDC54905E}"/>
              </a:ext>
            </a:extLst>
          </p:cNvPr>
          <p:cNvPicPr>
            <a:picLocks noChangeAspect="1"/>
          </p:cNvPicPr>
          <p:nvPr/>
        </p:nvPicPr>
        <p:blipFill>
          <a:blip r:embed="rId3"/>
          <a:stretch>
            <a:fillRect/>
          </a:stretch>
        </p:blipFill>
        <p:spPr>
          <a:xfrm>
            <a:off x="756517" y="963373"/>
            <a:ext cx="5344966" cy="3093982"/>
          </a:xfrm>
          <a:prstGeom prst="rect">
            <a:avLst/>
          </a:prstGeom>
        </p:spPr>
      </p:pic>
    </p:spTree>
    <p:extLst>
      <p:ext uri="{BB962C8B-B14F-4D97-AF65-F5344CB8AC3E}">
        <p14:creationId xmlns:p14="http://schemas.microsoft.com/office/powerpoint/2010/main" val="3237765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Person Perception from Voices (PPV)</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8" name="Grafik 7">
            <a:extLst>
              <a:ext uri="{FF2B5EF4-FFF2-40B4-BE49-F238E27FC236}">
                <a16:creationId xmlns:a16="http://schemas.microsoft.com/office/drawing/2014/main" id="{F1E16443-6563-D8EF-2502-1795F5C5A451}"/>
              </a:ext>
            </a:extLst>
          </p:cNvPr>
          <p:cNvPicPr>
            <a:picLocks noChangeAspect="1"/>
          </p:cNvPicPr>
          <p:nvPr/>
        </p:nvPicPr>
        <p:blipFill>
          <a:blip r:embed="rId3"/>
          <a:stretch>
            <a:fillRect/>
          </a:stretch>
        </p:blipFill>
        <p:spPr>
          <a:xfrm>
            <a:off x="221456" y="1012378"/>
            <a:ext cx="6415088" cy="3040678"/>
          </a:xfrm>
          <a:prstGeom prst="rect">
            <a:avLst/>
          </a:prstGeom>
        </p:spPr>
      </p:pic>
      <p:sp>
        <p:nvSpPr>
          <p:cNvPr id="5" name="Textfeld 4">
            <a:extLst>
              <a:ext uri="{FF2B5EF4-FFF2-40B4-BE49-F238E27FC236}">
                <a16:creationId xmlns:a16="http://schemas.microsoft.com/office/drawing/2014/main" id="{FBBCCB91-C694-E1DB-D69E-1ACFBCB66AAC}"/>
              </a:ext>
            </a:extLst>
          </p:cNvPr>
          <p:cNvSpPr txBox="1"/>
          <p:nvPr/>
        </p:nvSpPr>
        <p:spPr>
          <a:xfrm>
            <a:off x="3034862" y="2780382"/>
            <a:ext cx="788276" cy="230832"/>
          </a:xfrm>
          <a:prstGeom prst="rect">
            <a:avLst/>
          </a:prstGeom>
          <a:noFill/>
        </p:spPr>
        <p:txBody>
          <a:bodyPr wrap="square" rtlCol="0">
            <a:spAutoFit/>
          </a:bodyPr>
          <a:lstStyle/>
          <a:p>
            <a:r>
              <a:rPr lang="de-DE" sz="900" dirty="0">
                <a:highlight>
                  <a:srgbClr val="C0C0C0"/>
                </a:highlight>
              </a:rPr>
              <a:t>Naturalness</a:t>
            </a:r>
            <a:endParaRPr lang="en-US" sz="900" dirty="0">
              <a:highlight>
                <a:srgbClr val="C0C0C0"/>
              </a:highlight>
            </a:endParaRPr>
          </a:p>
        </p:txBody>
      </p:sp>
      <p:sp>
        <p:nvSpPr>
          <p:cNvPr id="7" name="Textfeld 6">
            <a:extLst>
              <a:ext uri="{FF2B5EF4-FFF2-40B4-BE49-F238E27FC236}">
                <a16:creationId xmlns:a16="http://schemas.microsoft.com/office/drawing/2014/main" id="{2B29EC58-CF60-4485-B05A-CF94C5313637}"/>
              </a:ext>
            </a:extLst>
          </p:cNvPr>
          <p:cNvSpPr txBox="1"/>
          <p:nvPr/>
        </p:nvSpPr>
        <p:spPr>
          <a:xfrm>
            <a:off x="5490318" y="4270997"/>
            <a:ext cx="1420582" cy="230832"/>
          </a:xfrm>
          <a:prstGeom prst="rect">
            <a:avLst/>
          </a:prstGeom>
          <a:noFill/>
        </p:spPr>
        <p:txBody>
          <a:bodyPr wrap="none" rtlCol="0">
            <a:spAutoFit/>
          </a:bodyPr>
          <a:lstStyle/>
          <a:p>
            <a:r>
              <a:rPr lang="de-DE" sz="900" dirty="0"/>
              <a:t>(</a:t>
            </a:r>
            <a:r>
              <a:rPr lang="de-DE" sz="900" dirty="0" err="1"/>
              <a:t>Lavan</a:t>
            </a:r>
            <a:r>
              <a:rPr lang="de-DE" sz="900" dirty="0"/>
              <a:t> &amp; </a:t>
            </a:r>
            <a:r>
              <a:rPr lang="de-DE" sz="900" dirty="0" err="1"/>
              <a:t>McGettigan</a:t>
            </a:r>
            <a:r>
              <a:rPr lang="de-DE" sz="900" dirty="0"/>
              <a:t> 2023)</a:t>
            </a:r>
          </a:p>
        </p:txBody>
      </p:sp>
    </p:spTree>
    <p:extLst>
      <p:ext uri="{BB962C8B-B14F-4D97-AF65-F5344CB8AC3E}">
        <p14:creationId xmlns:p14="http://schemas.microsoft.com/office/powerpoint/2010/main" val="25047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5998907"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5104318" cy="530915"/>
          </a:xfrm>
          <a:prstGeom prst="rect">
            <a:avLst/>
          </a:prstGeom>
          <a:noFill/>
        </p:spPr>
        <p:txBody>
          <a:bodyPr wrap="square" lIns="0" tIns="0" rIns="0" bIns="0" rtlCol="0">
            <a:noAutofit/>
          </a:bodyPr>
          <a:lstStyle/>
          <a:p>
            <a:r>
              <a:rPr lang="en-US" sz="1600" dirty="0"/>
              <a:t>Understanding Voice Naturalness – an ongoing mission</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10184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Why study voice naturalness?</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4" name="Martin2015-Melone-all">
            <a:hlinkClick r:id="" action="ppaction://media"/>
            <a:extLst>
              <a:ext uri="{FF2B5EF4-FFF2-40B4-BE49-F238E27FC236}">
                <a16:creationId xmlns:a16="http://schemas.microsoft.com/office/drawing/2014/main" id="{A56887E2-8FBC-6E47-EBCF-D8C9C27D63F3}"/>
              </a:ext>
            </a:extLst>
          </p:cNvPr>
          <p:cNvPicPr>
            <a:picLocks noChangeAspect="1"/>
          </p:cNvPicPr>
          <p:nvPr>
            <a:audioFile r:link="rId2"/>
            <p:extLst>
              <p:ext uri="{DAA4B4D4-6D71-4841-9C94-3DE7FCFB9230}">
                <p14:media xmlns:p14="http://schemas.microsoft.com/office/powerpoint/2010/main" r:embed="rId1"/>
              </p:ext>
            </p:extLst>
          </p:nvPr>
        </p:nvPicPr>
        <p:blipFill>
          <a:blip r:embed="rId25"/>
          <a:stretch>
            <a:fillRect/>
          </a:stretch>
        </p:blipFill>
        <p:spPr>
          <a:xfrm>
            <a:off x="5389559" y="1130955"/>
            <a:ext cx="609600" cy="609600"/>
          </a:xfrm>
          <a:prstGeom prst="rect">
            <a:avLst/>
          </a:prstGeom>
        </p:spPr>
      </p:pic>
      <p:pic>
        <p:nvPicPr>
          <p:cNvPr id="5" name="A3-animaltrivia">
            <a:hlinkClick r:id="" action="ppaction://media"/>
            <a:extLst>
              <a:ext uri="{FF2B5EF4-FFF2-40B4-BE49-F238E27FC236}">
                <a16:creationId xmlns:a16="http://schemas.microsoft.com/office/drawing/2014/main" id="{A563E9C3-F7BE-CDF1-8E3C-51F42BA7F9D9}"/>
              </a:ext>
            </a:extLst>
          </p:cNvPr>
          <p:cNvPicPr>
            <a:picLocks noChangeAspect="1"/>
          </p:cNvPicPr>
          <p:nvPr>
            <a:audioFile r:link="rId4"/>
            <p:extLst>
              <p:ext uri="{DAA4B4D4-6D71-4841-9C94-3DE7FCFB9230}">
                <p14:media xmlns:p14="http://schemas.microsoft.com/office/powerpoint/2010/main" r:embed="rId3"/>
              </p:ext>
            </p:extLst>
          </p:nvPr>
        </p:nvPicPr>
        <p:blipFill>
          <a:blip r:embed="rId25"/>
          <a:stretch>
            <a:fillRect/>
          </a:stretch>
        </p:blipFill>
        <p:spPr>
          <a:xfrm>
            <a:off x="803768" y="1061707"/>
            <a:ext cx="609600" cy="609600"/>
          </a:xfrm>
          <a:prstGeom prst="rect">
            <a:avLst/>
          </a:prstGeom>
        </p:spPr>
      </p:pic>
      <p:pic>
        <p:nvPicPr>
          <p:cNvPr id="9" name="E3-animaltrivia">
            <a:hlinkClick r:id="" action="ppaction://media"/>
            <a:extLst>
              <a:ext uri="{FF2B5EF4-FFF2-40B4-BE49-F238E27FC236}">
                <a16:creationId xmlns:a16="http://schemas.microsoft.com/office/drawing/2014/main" id="{BE3C9DED-B96A-5D48-D702-567B34E83585}"/>
              </a:ext>
            </a:extLst>
          </p:cNvPr>
          <p:cNvPicPr>
            <a:picLocks noChangeAspect="1"/>
          </p:cNvPicPr>
          <p:nvPr>
            <a:audioFile r:link="rId6"/>
            <p:extLst>
              <p:ext uri="{DAA4B4D4-6D71-4841-9C94-3DE7FCFB9230}">
                <p14:media xmlns:p14="http://schemas.microsoft.com/office/powerpoint/2010/main" r:embed="rId5"/>
              </p:ext>
            </p:extLst>
          </p:nvPr>
        </p:nvPicPr>
        <p:blipFill>
          <a:blip r:embed="rId25"/>
          <a:stretch>
            <a:fillRect/>
          </a:stretch>
        </p:blipFill>
        <p:spPr>
          <a:xfrm>
            <a:off x="1560115" y="1060120"/>
            <a:ext cx="609600" cy="609600"/>
          </a:xfrm>
          <a:prstGeom prst="rect">
            <a:avLst/>
          </a:prstGeom>
        </p:spPr>
      </p:pic>
      <p:pic>
        <p:nvPicPr>
          <p:cNvPr id="10" name="TTS1_Anger">
            <a:hlinkClick r:id="" action="ppaction://media"/>
            <a:extLst>
              <a:ext uri="{FF2B5EF4-FFF2-40B4-BE49-F238E27FC236}">
                <a16:creationId xmlns:a16="http://schemas.microsoft.com/office/drawing/2014/main" id="{14AB817E-3701-C68B-41F4-5E1082848317}"/>
              </a:ext>
            </a:extLst>
          </p:cNvPr>
          <p:cNvPicPr>
            <a:picLocks noChangeAspect="1"/>
          </p:cNvPicPr>
          <p:nvPr>
            <a:audioFile r:link="rId8"/>
            <p:extLst>
              <p:ext uri="{DAA4B4D4-6D71-4841-9C94-3DE7FCFB9230}">
                <p14:media xmlns:p14="http://schemas.microsoft.com/office/powerpoint/2010/main" r:embed="rId7"/>
              </p:ext>
            </p:extLst>
          </p:nvPr>
        </p:nvPicPr>
        <p:blipFill>
          <a:blip r:embed="rId25"/>
          <a:stretch>
            <a:fillRect/>
          </a:stretch>
        </p:blipFill>
        <p:spPr>
          <a:xfrm>
            <a:off x="3782520" y="3691869"/>
            <a:ext cx="609600" cy="609600"/>
          </a:xfrm>
          <a:prstGeom prst="rect">
            <a:avLst/>
          </a:prstGeom>
        </p:spPr>
      </p:pic>
      <p:pic>
        <p:nvPicPr>
          <p:cNvPr id="11" name="TTS2_Anger">
            <a:hlinkClick r:id="" action="ppaction://media"/>
            <a:extLst>
              <a:ext uri="{FF2B5EF4-FFF2-40B4-BE49-F238E27FC236}">
                <a16:creationId xmlns:a16="http://schemas.microsoft.com/office/drawing/2014/main" id="{ED2DDC23-9246-D342-6455-2C4E6A092689}"/>
              </a:ext>
            </a:extLst>
          </p:cNvPr>
          <p:cNvPicPr>
            <a:picLocks noChangeAspect="1"/>
          </p:cNvPicPr>
          <p:nvPr>
            <a:audioFile r:link="rId10"/>
            <p:extLst>
              <p:ext uri="{DAA4B4D4-6D71-4841-9C94-3DE7FCFB9230}">
                <p14:media xmlns:p14="http://schemas.microsoft.com/office/powerpoint/2010/main" r:embed="rId9"/>
              </p:ext>
            </p:extLst>
          </p:nvPr>
        </p:nvPicPr>
        <p:blipFill>
          <a:blip r:embed="rId25"/>
          <a:stretch>
            <a:fillRect/>
          </a:stretch>
        </p:blipFill>
        <p:spPr>
          <a:xfrm>
            <a:off x="4482436" y="3691869"/>
            <a:ext cx="609600" cy="609600"/>
          </a:xfrm>
          <a:prstGeom prst="rect">
            <a:avLst/>
          </a:prstGeom>
        </p:spPr>
      </p:pic>
      <p:pic>
        <p:nvPicPr>
          <p:cNvPr id="12" name="Actor2_Regular_Anger">
            <a:hlinkClick r:id="" action="ppaction://media"/>
            <a:extLst>
              <a:ext uri="{FF2B5EF4-FFF2-40B4-BE49-F238E27FC236}">
                <a16:creationId xmlns:a16="http://schemas.microsoft.com/office/drawing/2014/main" id="{200042D6-8088-B601-4413-05B1CAC309AD}"/>
              </a:ext>
            </a:extLst>
          </p:cNvPr>
          <p:cNvPicPr>
            <a:picLocks noChangeAspect="1"/>
          </p:cNvPicPr>
          <p:nvPr>
            <a:audioFile r:link="rId12"/>
            <p:extLst>
              <p:ext uri="{DAA4B4D4-6D71-4841-9C94-3DE7FCFB9230}">
                <p14:media xmlns:p14="http://schemas.microsoft.com/office/powerpoint/2010/main" r:embed="rId11"/>
              </p:ext>
            </p:extLst>
          </p:nvPr>
        </p:nvPicPr>
        <p:blipFill>
          <a:blip r:embed="rId25"/>
          <a:stretch>
            <a:fillRect/>
          </a:stretch>
        </p:blipFill>
        <p:spPr>
          <a:xfrm>
            <a:off x="1574690" y="3691869"/>
            <a:ext cx="609600" cy="609600"/>
          </a:xfrm>
          <a:prstGeom prst="rect">
            <a:avLst/>
          </a:prstGeom>
        </p:spPr>
      </p:pic>
      <p:pic>
        <p:nvPicPr>
          <p:cNvPr id="13" name="Actor2_Pleo_Anger">
            <a:hlinkClick r:id="" action="ppaction://media"/>
            <a:extLst>
              <a:ext uri="{FF2B5EF4-FFF2-40B4-BE49-F238E27FC236}">
                <a16:creationId xmlns:a16="http://schemas.microsoft.com/office/drawing/2014/main" id="{7F0D52C6-4ECB-0285-D9D5-B49CF7C7A553}"/>
              </a:ext>
            </a:extLst>
          </p:cNvPr>
          <p:cNvPicPr>
            <a:picLocks noChangeAspect="1"/>
          </p:cNvPicPr>
          <p:nvPr>
            <a:audioFile r:link="rId14"/>
            <p:extLst>
              <p:ext uri="{DAA4B4D4-6D71-4841-9C94-3DE7FCFB9230}">
                <p14:media xmlns:p14="http://schemas.microsoft.com/office/powerpoint/2010/main" r:embed="rId13"/>
              </p:ext>
            </p:extLst>
          </p:nvPr>
        </p:nvPicPr>
        <p:blipFill>
          <a:blip r:embed="rId25"/>
          <a:stretch>
            <a:fillRect/>
          </a:stretch>
        </p:blipFill>
        <p:spPr>
          <a:xfrm>
            <a:off x="2373805" y="3691869"/>
            <a:ext cx="609600" cy="609600"/>
          </a:xfrm>
          <a:prstGeom prst="rect">
            <a:avLst/>
          </a:prstGeom>
        </p:spPr>
      </p:pic>
      <p:pic>
        <p:nvPicPr>
          <p:cNvPr id="14" name="Actor2_Nao_Anger">
            <a:hlinkClick r:id="" action="ppaction://media"/>
            <a:extLst>
              <a:ext uri="{FF2B5EF4-FFF2-40B4-BE49-F238E27FC236}">
                <a16:creationId xmlns:a16="http://schemas.microsoft.com/office/drawing/2014/main" id="{9CB503C9-0F20-6B7B-3D3C-4966BFDF8B8A}"/>
              </a:ext>
            </a:extLst>
          </p:cNvPr>
          <p:cNvPicPr>
            <a:picLocks noChangeAspect="1"/>
          </p:cNvPicPr>
          <p:nvPr>
            <a:audioFile r:link="rId16"/>
            <p:extLst>
              <p:ext uri="{DAA4B4D4-6D71-4841-9C94-3DE7FCFB9230}">
                <p14:media xmlns:p14="http://schemas.microsoft.com/office/powerpoint/2010/main" r:embed="rId15"/>
              </p:ext>
            </p:extLst>
          </p:nvPr>
        </p:nvPicPr>
        <p:blipFill>
          <a:blip r:embed="rId25"/>
          <a:stretch>
            <a:fillRect/>
          </a:stretch>
        </p:blipFill>
        <p:spPr>
          <a:xfrm>
            <a:off x="3082604" y="3691869"/>
            <a:ext cx="609600" cy="609600"/>
          </a:xfrm>
          <a:prstGeom prst="rect">
            <a:avLst/>
          </a:prstGeom>
        </p:spPr>
      </p:pic>
      <p:pic>
        <p:nvPicPr>
          <p:cNvPr id="15" name="Anger_F_B_L1_amenazado">
            <a:hlinkClick r:id="" action="ppaction://media"/>
            <a:extLst>
              <a:ext uri="{FF2B5EF4-FFF2-40B4-BE49-F238E27FC236}">
                <a16:creationId xmlns:a16="http://schemas.microsoft.com/office/drawing/2014/main" id="{6B9A5233-9328-485A-21B5-5E3F7D1554B5}"/>
              </a:ext>
            </a:extLst>
          </p:cNvPr>
          <p:cNvPicPr>
            <a:picLocks noChangeAspect="1"/>
          </p:cNvPicPr>
          <p:nvPr>
            <a:audioFile r:link="rId18"/>
            <p:extLst>
              <p:ext uri="{DAA4B4D4-6D71-4841-9C94-3DE7FCFB9230}">
                <p14:media xmlns:p14="http://schemas.microsoft.com/office/powerpoint/2010/main" r:embed="rId17"/>
              </p:ext>
            </p:extLst>
          </p:nvPr>
        </p:nvPicPr>
        <p:blipFill>
          <a:blip r:embed="rId25"/>
          <a:stretch>
            <a:fillRect/>
          </a:stretch>
        </p:blipFill>
        <p:spPr>
          <a:xfrm>
            <a:off x="3096700" y="2178050"/>
            <a:ext cx="609600" cy="609600"/>
          </a:xfrm>
          <a:prstGeom prst="rect">
            <a:avLst/>
          </a:prstGeom>
        </p:spPr>
      </p:pic>
      <p:pic>
        <p:nvPicPr>
          <p:cNvPr id="16" name="Anger_F_B_L2_amenazado">
            <a:hlinkClick r:id="" action="ppaction://media"/>
            <a:extLst>
              <a:ext uri="{FF2B5EF4-FFF2-40B4-BE49-F238E27FC236}">
                <a16:creationId xmlns:a16="http://schemas.microsoft.com/office/drawing/2014/main" id="{9C62C9D2-95DD-F986-047F-646091F7616D}"/>
              </a:ext>
            </a:extLst>
          </p:cNvPr>
          <p:cNvPicPr>
            <a:picLocks noChangeAspect="1"/>
          </p:cNvPicPr>
          <p:nvPr>
            <a:audioFile r:link="rId20"/>
            <p:extLst>
              <p:ext uri="{DAA4B4D4-6D71-4841-9C94-3DE7FCFB9230}">
                <p14:media xmlns:p14="http://schemas.microsoft.com/office/powerpoint/2010/main" r:embed="rId19"/>
              </p:ext>
            </p:extLst>
          </p:nvPr>
        </p:nvPicPr>
        <p:blipFill>
          <a:blip r:embed="rId25"/>
          <a:stretch>
            <a:fillRect/>
          </a:stretch>
        </p:blipFill>
        <p:spPr>
          <a:xfrm>
            <a:off x="3773981" y="2178050"/>
            <a:ext cx="609600" cy="609600"/>
          </a:xfrm>
          <a:prstGeom prst="rect">
            <a:avLst/>
          </a:prstGeom>
        </p:spPr>
      </p:pic>
      <p:pic>
        <p:nvPicPr>
          <p:cNvPr id="17" name="Anger_F_B_amenazado">
            <a:hlinkClick r:id="" action="ppaction://media"/>
            <a:extLst>
              <a:ext uri="{FF2B5EF4-FFF2-40B4-BE49-F238E27FC236}">
                <a16:creationId xmlns:a16="http://schemas.microsoft.com/office/drawing/2014/main" id="{BC20859C-5616-9BBF-7D61-F629A58DA861}"/>
              </a:ext>
            </a:extLst>
          </p:cNvPr>
          <p:cNvPicPr>
            <a:picLocks noChangeAspect="1"/>
          </p:cNvPicPr>
          <p:nvPr>
            <a:audioFile r:link="rId22"/>
            <p:extLst>
              <p:ext uri="{DAA4B4D4-6D71-4841-9C94-3DE7FCFB9230}">
                <p14:media xmlns:p14="http://schemas.microsoft.com/office/powerpoint/2010/main" r:embed="rId21"/>
              </p:ext>
            </p:extLst>
          </p:nvPr>
        </p:nvPicPr>
        <p:blipFill>
          <a:blip r:embed="rId25"/>
          <a:stretch>
            <a:fillRect/>
          </a:stretch>
        </p:blipFill>
        <p:spPr>
          <a:xfrm>
            <a:off x="2419419" y="2178050"/>
            <a:ext cx="609600" cy="609600"/>
          </a:xfrm>
          <a:prstGeom prst="rect">
            <a:avLst/>
          </a:prstGeom>
        </p:spPr>
      </p:pic>
    </p:spTree>
    <p:extLst>
      <p:ext uri="{BB962C8B-B14F-4D97-AF65-F5344CB8AC3E}">
        <p14:creationId xmlns:p14="http://schemas.microsoft.com/office/powerpoint/2010/main" val="2652226147"/>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4"/>
                </p:tgtEl>
              </p:cMediaNode>
            </p:audio>
            <p:audio>
              <p:cMediaNode vol="80000">
                <p:cTn id="3" fill="hold" display="0">
                  <p:stCondLst>
                    <p:cond delay="indefinite"/>
                  </p:stCondLst>
                  <p:endCondLst>
                    <p:cond evt="onStopAudio" delay="0">
                      <p:tgtEl>
                        <p:sldTgt/>
                      </p:tgtEl>
                    </p:cond>
                  </p:endCondLst>
                </p:cTn>
                <p:tgtEl>
                  <p:spTgt spid="5"/>
                </p:tgtEl>
              </p:cMediaNode>
            </p:audio>
            <p:audio>
              <p:cMediaNode vol="80000">
                <p:cTn id="4" fill="hold" display="0">
                  <p:stCondLst>
                    <p:cond delay="indefinite"/>
                  </p:stCondLst>
                  <p:endCondLst>
                    <p:cond evt="onStopAudio" delay="0">
                      <p:tgtEl>
                        <p:sldTgt/>
                      </p:tgtEl>
                    </p:cond>
                  </p:endCondLst>
                </p:cTn>
                <p:tgtEl>
                  <p:spTgt spid="9"/>
                </p:tgtEl>
              </p:cMediaNode>
            </p:audio>
            <p:audio>
              <p:cMediaNode vol="80000">
                <p:cTn id="5" fill="hold" display="0">
                  <p:stCondLst>
                    <p:cond delay="indefinite"/>
                  </p:stCondLst>
                  <p:endCondLst>
                    <p:cond evt="onStopAudio" delay="0">
                      <p:tgtEl>
                        <p:sldTgt/>
                      </p:tgtEl>
                    </p:cond>
                  </p:endCondLst>
                </p:cTn>
                <p:tgtEl>
                  <p:spTgt spid="10"/>
                </p:tgtEl>
              </p:cMediaNode>
            </p:audio>
            <p:audio>
              <p:cMediaNode vol="80000">
                <p:cTn id="6" fill="hold" display="0">
                  <p:stCondLst>
                    <p:cond delay="indefinite"/>
                  </p:stCondLst>
                  <p:endCondLst>
                    <p:cond evt="onStopAudio" delay="0">
                      <p:tgtEl>
                        <p:sldTgt/>
                      </p:tgtEl>
                    </p:cond>
                  </p:endCondLst>
                </p:cTn>
                <p:tgtEl>
                  <p:spTgt spid="11"/>
                </p:tgtEl>
              </p:cMediaNode>
            </p:audio>
            <p:audio>
              <p:cMediaNode vol="80000">
                <p:cTn id="7" fill="hold" display="0">
                  <p:stCondLst>
                    <p:cond delay="indefinite"/>
                  </p:stCondLst>
                  <p:endCondLst>
                    <p:cond evt="onStopAudio" delay="0">
                      <p:tgtEl>
                        <p:sldTgt/>
                      </p:tgtEl>
                    </p:cond>
                  </p:endCondLst>
                </p:cTn>
                <p:tgtEl>
                  <p:spTgt spid="12"/>
                </p:tgtEl>
              </p:cMediaNode>
            </p:audio>
            <p:audio>
              <p:cMediaNode vol="80000">
                <p:cTn id="8" fill="hold" display="0">
                  <p:stCondLst>
                    <p:cond delay="indefinite"/>
                  </p:stCondLst>
                  <p:endCondLst>
                    <p:cond evt="onStopAudio" delay="0">
                      <p:tgtEl>
                        <p:sldTgt/>
                      </p:tgtEl>
                    </p:cond>
                  </p:endCondLst>
                </p:cTn>
                <p:tgtEl>
                  <p:spTgt spid="13"/>
                </p:tgtEl>
              </p:cMediaNode>
            </p:audio>
            <p:audio>
              <p:cMediaNode vol="80000">
                <p:cTn id="9" fill="hold" display="0">
                  <p:stCondLst>
                    <p:cond delay="indefinite"/>
                  </p:stCondLst>
                  <p:endCondLst>
                    <p:cond evt="onStopAudio" delay="0">
                      <p:tgtEl>
                        <p:sldTgt/>
                      </p:tgtEl>
                    </p:cond>
                  </p:endCondLst>
                </p:cTn>
                <p:tgtEl>
                  <p:spTgt spid="14"/>
                </p:tgtEl>
              </p:cMediaNode>
            </p:audio>
            <p:audio>
              <p:cMediaNode vol="80000">
                <p:cTn id="10" fill="hold" display="0">
                  <p:stCondLst>
                    <p:cond delay="indefinite"/>
                  </p:stCondLst>
                  <p:endCondLst>
                    <p:cond evt="onStopAudio" delay="0">
                      <p:tgtEl>
                        <p:sldTgt/>
                      </p:tgtEl>
                    </p:cond>
                  </p:endCondLst>
                </p:cTn>
                <p:tgtEl>
                  <p:spTgt spid="15"/>
                </p:tgtEl>
              </p:cMediaNode>
            </p:audio>
            <p:audio>
              <p:cMediaNode vol="80000">
                <p:cTn id="11" fill="hold" display="0">
                  <p:stCondLst>
                    <p:cond delay="indefinite"/>
                  </p:stCondLst>
                  <p:endCondLst>
                    <p:cond evt="onStopAudio" delay="0">
                      <p:tgtEl>
                        <p:sldTgt/>
                      </p:tgtEl>
                    </p:cond>
                  </p:endCondLst>
                </p:cTn>
                <p:tgtEl>
                  <p:spTgt spid="16"/>
                </p:tgtEl>
              </p:cMediaNode>
            </p:audio>
            <p:audio>
              <p:cMediaNode vol="80000">
                <p:cTn id="12" fill="hold" display="0">
                  <p:stCondLst>
                    <p:cond delay="indefinite"/>
                  </p:stCondLst>
                  <p:endCondLst>
                    <p:cond evt="onStopAudio" delay="0">
                      <p:tgtEl>
                        <p:sldTgt/>
                      </p:tgtEl>
                    </p:cond>
                  </p:endCondLst>
                </p:cTn>
                <p:tgtEl>
                  <p:spTgt spid="17"/>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1DC4A-4115-44AD-88D0-71C73B02AC84}"/>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20399F53-FDA3-63A0-CAC3-49B5A0117E7E}"/>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DFFCECCC-6859-04F3-1C27-E379B949E23F}"/>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Take Home Messages</a:t>
            </a:r>
          </a:p>
        </p:txBody>
      </p:sp>
      <p:sp>
        <p:nvSpPr>
          <p:cNvPr id="6" name="Textplatzhalter 5">
            <a:extLst>
              <a:ext uri="{FF2B5EF4-FFF2-40B4-BE49-F238E27FC236}">
                <a16:creationId xmlns:a16="http://schemas.microsoft.com/office/drawing/2014/main" id="{83C05C71-BF77-C6BE-BDD6-7C752FEEE73B}"/>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42C8E3B2-0B80-0BF9-ADB6-719968508CBE}"/>
              </a:ext>
            </a:extLst>
          </p:cNvPr>
          <p:cNvSpPr txBox="1"/>
          <p:nvPr/>
        </p:nvSpPr>
        <p:spPr>
          <a:xfrm>
            <a:off x="340096" y="961697"/>
            <a:ext cx="6441704"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listeners  form an impression about voice naturalness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affects social interactions, both in a purely human context and in scenarios with human and artificial agents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systematic understanding of voice naturalness is elusive and the concept is scientifically ill-defined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voice naturalness research is situated within different research domains that resemble echo chambers within science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propose a taxonomy with two distinct types</a:t>
            </a:r>
            <a:r>
              <a:rPr lang="en-US" sz="1600" b="1" dirty="0"/>
              <a:t>: deviation-based naturalness</a:t>
            </a:r>
            <a:r>
              <a:rPr lang="en-US" sz="1600" dirty="0"/>
              <a:t> and </a:t>
            </a:r>
            <a:r>
              <a:rPr lang="en-US" sz="1600" b="1" dirty="0"/>
              <a:t>human-likeness-based naturalness</a:t>
            </a:r>
            <a:r>
              <a:rPr lang="en-US" sz="1600" dirty="0"/>
              <a:t>. </a:t>
            </a:r>
          </a:p>
        </p:txBody>
      </p:sp>
    </p:spTree>
    <p:extLst>
      <p:ext uri="{BB962C8B-B14F-4D97-AF65-F5344CB8AC3E}">
        <p14:creationId xmlns:p14="http://schemas.microsoft.com/office/powerpoint/2010/main" val="3586147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3069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2689499" cy="530915"/>
          </a:xfrm>
          <a:prstGeom prst="rect">
            <a:avLst/>
          </a:prstGeom>
          <a:noFill/>
        </p:spPr>
        <p:txBody>
          <a:bodyPr wrap="square" lIns="0" tIns="0" rIns="0" bIns="0" rtlCol="0">
            <a:noAutofit/>
          </a:bodyPr>
          <a:lstStyle/>
          <a:p>
            <a:r>
              <a:rPr lang="en-US" sz="1500" dirty="0">
                <a:latin typeface="Palatino Linotype" panose="02040502050505030304" pitchFamily="18" charset="0"/>
              </a:rPr>
              <a:t>Thank you for your attention </a:t>
            </a:r>
            <a:r>
              <a:rPr lang="en-US" sz="1500" dirty="0">
                <a:latin typeface="Palatino Linotype" panose="02040502050505030304" pitchFamily="18" charset="0"/>
                <a:sym typeface="Wingdings" panose="05000000000000000000" pitchFamily="2" charset="2"/>
              </a:rPr>
              <a:t></a:t>
            </a:r>
            <a:endParaRPr lang="en-US" sz="1500" dirty="0">
              <a:latin typeface="Palatino Linotype" panose="02040502050505030304" pitchFamily="18" charset="0"/>
            </a:endParaRP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344647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Why study voice naturalness?</a:t>
            </a:r>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sp>
        <p:nvSpPr>
          <p:cNvPr id="7" name="Textfeld 6">
            <a:extLst>
              <a:ext uri="{FF2B5EF4-FFF2-40B4-BE49-F238E27FC236}">
                <a16:creationId xmlns:a16="http://schemas.microsoft.com/office/drawing/2014/main" id="{3AC850BF-3C0A-5197-D543-F1266DBA6676}"/>
              </a:ext>
            </a:extLst>
          </p:cNvPr>
          <p:cNvSpPr txBox="1"/>
          <p:nvPr/>
        </p:nvSpPr>
        <p:spPr>
          <a:xfrm>
            <a:off x="225057" y="873885"/>
            <a:ext cx="6305070" cy="1169551"/>
          </a:xfrm>
          <a:prstGeom prst="rect">
            <a:avLst/>
          </a:prstGeom>
          <a:noFill/>
        </p:spPr>
        <p:txBody>
          <a:bodyPr wrap="square" rtlCol="0">
            <a:spAutoFit/>
          </a:bodyPr>
          <a:lstStyle/>
          <a:p>
            <a:r>
              <a:rPr lang="en-US" sz="1400" i="1" dirty="0"/>
              <a:t>“Impairments in speech naturalness can lead to communication partners perceiving the affected individuals as unhappy, cold, withdrawn, introverted, or bored. These false perceptions can interrupt participation in regular life roles, leading to loss of employment and independence. Thus, impaired speech naturalness can result in social isolation, reduced quality of life, and depression.” </a:t>
            </a:r>
            <a:r>
              <a:rPr lang="en-US" sz="1000" dirty="0"/>
              <a:t>(Stepp &amp; </a:t>
            </a:r>
            <a:r>
              <a:rPr lang="en-US" sz="1000" dirty="0" err="1"/>
              <a:t>Voijtech</a:t>
            </a:r>
            <a:r>
              <a:rPr lang="en-US" sz="1000" dirty="0"/>
              <a:t>, 2019)</a:t>
            </a:r>
          </a:p>
        </p:txBody>
      </p:sp>
      <p:sp>
        <p:nvSpPr>
          <p:cNvPr id="8" name="Textfeld 7">
            <a:extLst>
              <a:ext uri="{FF2B5EF4-FFF2-40B4-BE49-F238E27FC236}">
                <a16:creationId xmlns:a16="http://schemas.microsoft.com/office/drawing/2014/main" id="{E1FCFC14-15CE-9903-25F8-5E5C45003F4F}"/>
              </a:ext>
            </a:extLst>
          </p:cNvPr>
          <p:cNvSpPr txBox="1"/>
          <p:nvPr/>
        </p:nvSpPr>
        <p:spPr>
          <a:xfrm>
            <a:off x="225057" y="4020028"/>
            <a:ext cx="3913251" cy="307777"/>
          </a:xfrm>
          <a:prstGeom prst="rect">
            <a:avLst/>
          </a:prstGeom>
          <a:noFill/>
        </p:spPr>
        <p:txBody>
          <a:bodyPr wrap="none" rtlCol="0">
            <a:spAutoFit/>
          </a:bodyPr>
          <a:lstStyle/>
          <a:p>
            <a:r>
              <a:rPr lang="en-US" sz="1400" i="1" dirty="0"/>
              <a:t>“It is like my toaster is speaking to me.” </a:t>
            </a:r>
            <a:r>
              <a:rPr lang="en-US" sz="1000" dirty="0"/>
              <a:t>(</a:t>
            </a:r>
            <a:r>
              <a:rPr lang="en-US" sz="1000" dirty="0" err="1"/>
              <a:t>Kühne</a:t>
            </a:r>
            <a:r>
              <a:rPr lang="en-US" sz="1000" dirty="0"/>
              <a:t> et al. 2020)</a:t>
            </a:r>
          </a:p>
        </p:txBody>
      </p:sp>
      <p:sp>
        <p:nvSpPr>
          <p:cNvPr id="4" name="Textfeld 3">
            <a:extLst>
              <a:ext uri="{FF2B5EF4-FFF2-40B4-BE49-F238E27FC236}">
                <a16:creationId xmlns:a16="http://schemas.microsoft.com/office/drawing/2014/main" id="{636AC3B3-F6AA-D874-86D4-B7BE7F32BF53}"/>
              </a:ext>
            </a:extLst>
          </p:cNvPr>
          <p:cNvSpPr txBox="1"/>
          <p:nvPr/>
        </p:nvSpPr>
        <p:spPr>
          <a:xfrm>
            <a:off x="210625" y="2219437"/>
            <a:ext cx="6305070" cy="1600438"/>
          </a:xfrm>
          <a:prstGeom prst="rect">
            <a:avLst/>
          </a:prstGeom>
          <a:noFill/>
        </p:spPr>
        <p:txBody>
          <a:bodyPr wrap="square" rtlCol="0">
            <a:spAutoFit/>
          </a:bodyPr>
          <a:lstStyle/>
          <a:p>
            <a:r>
              <a:rPr lang="en-US" sz="1400" i="1" dirty="0"/>
              <a:t>“The growing popularity of speech interfaces goes hand in hand with the creation of synthetic voices that sound ever more human. Previous research has been inconclusive about whether anthropomorphic design features of machines are more likely to be associated with positive user responses or, conversely, with uncanny experiences. To avoid detrimental effects of synthetic voice design, it is therefore crucial to explore what level of human realism human interactors prefer and whether their evaluations may vary across different domains of application.” </a:t>
            </a:r>
            <a:r>
              <a:rPr lang="en-US" sz="1000" dirty="0"/>
              <a:t>(</a:t>
            </a:r>
            <a:r>
              <a:rPr lang="en-US" sz="1000" dirty="0" err="1"/>
              <a:t>Schreibelmayer</a:t>
            </a:r>
            <a:r>
              <a:rPr lang="en-US" sz="1000" dirty="0"/>
              <a:t> &amp; Mara, 2022)</a:t>
            </a:r>
          </a:p>
        </p:txBody>
      </p:sp>
    </p:spTree>
    <p:extLst>
      <p:ext uri="{BB962C8B-B14F-4D97-AF65-F5344CB8AC3E}">
        <p14:creationId xmlns:p14="http://schemas.microsoft.com/office/powerpoint/2010/main" val="201322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Current problems: </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961697"/>
            <a:ext cx="6305070" cy="1200329"/>
          </a:xfrm>
          <a:prstGeom prst="rect">
            <a:avLst/>
          </a:prstGeom>
          <a:noFill/>
        </p:spPr>
        <p:txBody>
          <a:bodyPr wrap="square" rtlCol="0">
            <a:spAutoFit/>
          </a:bodyPr>
          <a:lstStyle/>
          <a:p>
            <a:pPr marL="342900" indent="-342900">
              <a:buFont typeface="+mj-lt"/>
              <a:buAutoNum type="arabicParenBoth"/>
            </a:pPr>
            <a:r>
              <a:rPr lang="en-US" dirty="0"/>
              <a:t>Conceptual </a:t>
            </a:r>
            <a:r>
              <a:rPr lang="en-US" dirty="0" err="1"/>
              <a:t>underspecification</a:t>
            </a:r>
            <a:endParaRPr lang="en-US" dirty="0"/>
          </a:p>
          <a:p>
            <a:pPr marL="342900" indent="-342900">
              <a:buFont typeface="+mj-lt"/>
              <a:buAutoNum type="arabicParenBoth"/>
            </a:pPr>
            <a:r>
              <a:rPr lang="en-US" dirty="0"/>
              <a:t>Heterogeneous operationalization</a:t>
            </a:r>
          </a:p>
          <a:p>
            <a:pPr marL="342900" indent="-342900">
              <a:buFont typeface="+mj-lt"/>
              <a:buAutoNum type="arabicParenBoth"/>
            </a:pPr>
            <a:r>
              <a:rPr lang="en-US" dirty="0"/>
              <a:t>Lack of exchange between different research domains</a:t>
            </a:r>
          </a:p>
          <a:p>
            <a:pPr marL="342900" indent="-342900">
              <a:buFont typeface="+mj-lt"/>
              <a:buAutoNum type="arabicParenBoth"/>
            </a:pPr>
            <a:r>
              <a:rPr lang="en-US" dirty="0"/>
              <a:t>Insufficient anchoring in voice perception theory</a:t>
            </a:r>
          </a:p>
        </p:txBody>
      </p:sp>
      <p:sp>
        <p:nvSpPr>
          <p:cNvPr id="7" name="Textfeld 6">
            <a:extLst>
              <a:ext uri="{FF2B5EF4-FFF2-40B4-BE49-F238E27FC236}">
                <a16:creationId xmlns:a16="http://schemas.microsoft.com/office/drawing/2014/main" id="{FB679B32-2DB3-47F3-933C-58368046F449}"/>
              </a:ext>
            </a:extLst>
          </p:cNvPr>
          <p:cNvSpPr txBox="1"/>
          <p:nvPr/>
        </p:nvSpPr>
        <p:spPr>
          <a:xfrm>
            <a:off x="340096" y="2840733"/>
            <a:ext cx="6305070" cy="954107"/>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Precluded a systematic understanding of vocal naturalness</a:t>
            </a:r>
          </a:p>
          <a:p>
            <a:pPr marL="285750" indent="-285750">
              <a:buFont typeface="Wingdings" panose="05000000000000000000" pitchFamily="2" charset="2"/>
              <a:buChar char="Ø"/>
            </a:pPr>
            <a:r>
              <a:rPr lang="en-US" sz="1400" dirty="0"/>
              <a:t>Impeded the visibility of this research to a wider readership</a:t>
            </a:r>
          </a:p>
          <a:p>
            <a:pPr marL="285750" indent="-285750">
              <a:buFont typeface="Wingdings" panose="05000000000000000000" pitchFamily="2" charset="2"/>
              <a:buChar char="Ø"/>
            </a:pPr>
            <a:r>
              <a:rPr lang="en-US" sz="1400" dirty="0"/>
              <a:t>Has kept us from asking some crucial research questions</a:t>
            </a:r>
          </a:p>
          <a:p>
            <a:pPr marL="285750" indent="-285750">
              <a:buFont typeface="Wingdings" panose="05000000000000000000" pitchFamily="2" charset="2"/>
              <a:buChar char="Ø"/>
            </a:pPr>
            <a:r>
              <a:rPr lang="en-US" sz="1400" dirty="0"/>
              <a:t>Has led to a divergence between theory and practice</a:t>
            </a:r>
          </a:p>
        </p:txBody>
      </p:sp>
    </p:spTree>
    <p:extLst>
      <p:ext uri="{BB962C8B-B14F-4D97-AF65-F5344CB8AC3E}">
        <p14:creationId xmlns:p14="http://schemas.microsoft.com/office/powerpoint/2010/main" val="243940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Research on naturalness: </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961697"/>
            <a:ext cx="6305070" cy="3416320"/>
          </a:xfrm>
          <a:prstGeom prst="rect">
            <a:avLst/>
          </a:prstGeom>
          <a:noFill/>
        </p:spPr>
        <p:txBody>
          <a:bodyPr wrap="square" rtlCol="0">
            <a:spAutoFit/>
          </a:bodyPr>
          <a:lstStyle/>
          <a:p>
            <a:pPr marL="285750" indent="-285750">
              <a:buFont typeface="Arial" panose="020B0604020202020204" pitchFamily="34" charset="0"/>
              <a:buChar char="•"/>
            </a:pPr>
            <a:r>
              <a:rPr lang="de-DE" dirty="0"/>
              <a:t>Web </a:t>
            </a:r>
            <a:r>
              <a:rPr lang="de-DE" dirty="0" err="1"/>
              <a:t>of</a:t>
            </a:r>
            <a:r>
              <a:rPr lang="de-DE" dirty="0"/>
              <a:t> Science </a:t>
            </a:r>
            <a:r>
              <a:rPr lang="de-DE" dirty="0" err="1"/>
              <a:t>search</a:t>
            </a:r>
            <a:r>
              <a:rPr lang="de-DE" dirty="0"/>
              <a:t> on 26 April 2023 and 28 May 2024</a:t>
            </a:r>
          </a:p>
          <a:p>
            <a:pPr marL="285750" indent="-285750">
              <a:buFont typeface="Arial" panose="020B0604020202020204" pitchFamily="34" charset="0"/>
              <a:buChar char="•"/>
            </a:pPr>
            <a:r>
              <a:rPr lang="en-US" dirty="0"/>
              <a:t>“naturalness AND voice” and “human-likeness AND voice”</a:t>
            </a:r>
          </a:p>
          <a:p>
            <a:pPr marL="285750" indent="-285750">
              <a:buFont typeface="Arial" panose="020B0604020202020204" pitchFamily="34" charset="0"/>
              <a:buChar char="•"/>
            </a:pPr>
            <a:r>
              <a:rPr lang="en-US" dirty="0"/>
              <a:t>Inclusion </a:t>
            </a:r>
            <a:r>
              <a:rPr lang="en-US" dirty="0" err="1"/>
              <a:t>critaria</a:t>
            </a:r>
            <a:r>
              <a:rPr lang="en-US" dirty="0"/>
              <a:t>: </a:t>
            </a:r>
          </a:p>
          <a:p>
            <a:pPr marL="742950" lvl="1" indent="-285750">
              <a:buFont typeface="Arial" panose="020B0604020202020204" pitchFamily="34" charset="0"/>
              <a:buChar char="•"/>
            </a:pPr>
            <a:r>
              <a:rPr lang="en-US" dirty="0"/>
              <a:t>Published in English</a:t>
            </a:r>
          </a:p>
          <a:p>
            <a:pPr marL="742950" lvl="1" indent="-285750">
              <a:buFont typeface="Arial" panose="020B0604020202020204" pitchFamily="34" charset="0"/>
              <a:buChar char="•"/>
            </a:pPr>
            <a:r>
              <a:rPr lang="en-US" dirty="0"/>
              <a:t>Peer-reviewed journal or conference contribution</a:t>
            </a:r>
          </a:p>
          <a:p>
            <a:pPr marL="742950" lvl="1" indent="-285750">
              <a:buFont typeface="Arial" panose="020B0604020202020204" pitchFamily="34" charset="0"/>
              <a:buChar char="•"/>
            </a:pPr>
            <a:r>
              <a:rPr lang="en-US" dirty="0"/>
              <a:t>Voice naturalness/human-likeness was either measures or manipulated</a:t>
            </a:r>
          </a:p>
          <a:p>
            <a:pPr marL="742950" lvl="1" indent="-285750">
              <a:buFont typeface="Arial" panose="020B0604020202020204" pitchFamily="34" charset="0"/>
              <a:buChar char="•"/>
            </a:pPr>
            <a:r>
              <a:rPr lang="en-US" dirty="0"/>
              <a:t>Quantitative empirical data or integration of these</a:t>
            </a:r>
          </a:p>
          <a:p>
            <a:pPr marL="742950" lvl="1" indent="-285750">
              <a:buFont typeface="Arial" panose="020B0604020202020204" pitchFamily="34" charset="0"/>
              <a:buChar char="•"/>
            </a:pPr>
            <a:r>
              <a:rPr lang="en-US" dirty="0"/>
              <a:t>Spoken utterances only (no singing voices or nonverbal vocalizations)</a:t>
            </a:r>
          </a:p>
          <a:p>
            <a:pPr marL="742950" lvl="1" indent="-285750">
              <a:buFont typeface="Arial" panose="020B0604020202020204" pitchFamily="34" charset="0"/>
              <a:buChar char="•"/>
            </a:pPr>
            <a:endParaRPr lang="en-US" dirty="0"/>
          </a:p>
          <a:p>
            <a:pPr marL="285750" indent="-285750">
              <a:buFont typeface="Wingdings" panose="05000000000000000000" pitchFamily="2" charset="2"/>
              <a:buChar char="Ø"/>
            </a:pPr>
            <a:r>
              <a:rPr lang="en-US" dirty="0"/>
              <a:t>72 publications</a:t>
            </a:r>
          </a:p>
        </p:txBody>
      </p:sp>
    </p:spTree>
    <p:extLst>
      <p:ext uri="{BB962C8B-B14F-4D97-AF65-F5344CB8AC3E}">
        <p14:creationId xmlns:p14="http://schemas.microsoft.com/office/powerpoint/2010/main" val="83927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Research on naturalness: </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961697"/>
            <a:ext cx="6305070" cy="2862322"/>
          </a:xfrm>
          <a:prstGeom prst="rect">
            <a:avLst/>
          </a:prstGeom>
          <a:noFill/>
        </p:spPr>
        <p:txBody>
          <a:bodyPr wrap="square" rtlCol="0">
            <a:spAutoFit/>
          </a:bodyPr>
          <a:lstStyle/>
          <a:p>
            <a:pPr marL="285750" indent="-285750">
              <a:buFont typeface="Arial" panose="020B0604020202020204" pitchFamily="34" charset="0"/>
              <a:buChar char="•"/>
            </a:pPr>
            <a:r>
              <a:rPr lang="de-DE" dirty="0" err="1"/>
              <a:t>year</a:t>
            </a:r>
            <a:r>
              <a:rPr lang="de-DE" dirty="0"/>
              <a:t> </a:t>
            </a:r>
            <a:r>
              <a:rPr lang="de-DE" dirty="0" err="1"/>
              <a:t>range</a:t>
            </a:r>
            <a:r>
              <a:rPr lang="de-DE" dirty="0"/>
              <a:t>: 1984 – 2024 (53% </a:t>
            </a:r>
            <a:r>
              <a:rPr lang="de-DE" dirty="0" err="1"/>
              <a:t>published</a:t>
            </a:r>
            <a:r>
              <a:rPr lang="de-DE" dirty="0"/>
              <a:t> in </a:t>
            </a:r>
            <a:r>
              <a:rPr lang="de-DE" dirty="0" err="1"/>
              <a:t>the</a:t>
            </a:r>
            <a:r>
              <a:rPr lang="de-DE" dirty="0"/>
              <a:t> last 5 </a:t>
            </a:r>
            <a:r>
              <a:rPr lang="de-DE" dirty="0" err="1"/>
              <a:t>years</a:t>
            </a:r>
            <a:r>
              <a:rPr lang="de-DE" dirty="0"/>
              <a:t>)</a:t>
            </a:r>
          </a:p>
          <a:p>
            <a:pPr marL="285750" indent="-285750">
              <a:buFont typeface="Arial" panose="020B0604020202020204" pitchFamily="34" charset="0"/>
              <a:buChar char="•"/>
            </a:pPr>
            <a:r>
              <a:rPr lang="en-US" dirty="0"/>
              <a:t>67 report empirical data (of these 48 rating data)</a:t>
            </a:r>
          </a:p>
          <a:p>
            <a:pPr marL="285750" indent="-285750">
              <a:buFont typeface="Arial" panose="020B0604020202020204" pitchFamily="34" charset="0"/>
              <a:buChar char="•"/>
            </a:pPr>
            <a:r>
              <a:rPr lang="en-US" dirty="0"/>
              <a:t>2 literature reviews</a:t>
            </a:r>
          </a:p>
          <a:p>
            <a:pPr marL="285750" indent="-285750">
              <a:buFont typeface="Arial" panose="020B0604020202020204" pitchFamily="34" charset="0"/>
              <a:buChar char="•"/>
            </a:pPr>
            <a:r>
              <a:rPr lang="en-US" dirty="0"/>
              <a:t>3 using neurophysiological measures (EEG, </a:t>
            </a:r>
            <a:r>
              <a:rPr lang="en-US" dirty="0" err="1"/>
              <a:t>fNIRS</a:t>
            </a:r>
            <a:r>
              <a:rPr lang="en-US" dirty="0"/>
              <a:t>)</a:t>
            </a:r>
          </a:p>
          <a:p>
            <a:pPr marL="285750" indent="-285750">
              <a:buFont typeface="Arial" panose="020B0604020202020204" pitchFamily="34" charset="0"/>
              <a:buChar char="•"/>
            </a:pPr>
            <a:r>
              <a:rPr lang="en-US" dirty="0"/>
              <a:t>Voice categories: </a:t>
            </a:r>
          </a:p>
          <a:p>
            <a:pPr marL="742950" lvl="1" indent="-285750">
              <a:buFont typeface="Arial" panose="020B0604020202020204" pitchFamily="34" charset="0"/>
              <a:buChar char="•"/>
            </a:pPr>
            <a:r>
              <a:rPr lang="en-US" dirty="0"/>
              <a:t>33 used synthetic</a:t>
            </a:r>
          </a:p>
          <a:p>
            <a:pPr marL="742950" lvl="1" indent="-285750">
              <a:buFont typeface="Arial" panose="020B0604020202020204" pitchFamily="34" charset="0"/>
              <a:buChar char="•"/>
            </a:pPr>
            <a:r>
              <a:rPr lang="en-US" dirty="0"/>
              <a:t>18 human-pathological</a:t>
            </a:r>
          </a:p>
          <a:p>
            <a:pPr marL="742950" lvl="1" indent="-285750">
              <a:buFont typeface="Arial" panose="020B0604020202020204" pitchFamily="34" charset="0"/>
              <a:buChar char="•"/>
            </a:pPr>
            <a:r>
              <a:rPr lang="en-US" dirty="0"/>
              <a:t> 6 human-manipulated</a:t>
            </a:r>
          </a:p>
          <a:p>
            <a:pPr marL="742950" lvl="1" indent="-285750">
              <a:buFont typeface="Arial" panose="020B0604020202020204" pitchFamily="34" charset="0"/>
              <a:buChar char="•"/>
            </a:pPr>
            <a:r>
              <a:rPr lang="en-US" dirty="0"/>
              <a:t>5 healthy human voices</a:t>
            </a:r>
          </a:p>
          <a:p>
            <a:pPr marL="742950" lvl="1" indent="-285750">
              <a:buFont typeface="Arial" panose="020B0604020202020204" pitchFamily="34" charset="0"/>
              <a:buChar char="•"/>
            </a:pPr>
            <a:r>
              <a:rPr lang="en-US" dirty="0"/>
              <a:t>10 used more than one of these voice categories</a:t>
            </a:r>
          </a:p>
        </p:txBody>
      </p:sp>
    </p:spTree>
    <p:extLst>
      <p:ext uri="{BB962C8B-B14F-4D97-AF65-F5344CB8AC3E}">
        <p14:creationId xmlns:p14="http://schemas.microsoft.com/office/powerpoint/2010/main" val="22409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3069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2689499" cy="530915"/>
          </a:xfrm>
          <a:prstGeom prst="rect">
            <a:avLst/>
          </a:prstGeom>
          <a:noFill/>
        </p:spPr>
        <p:txBody>
          <a:bodyPr wrap="square" lIns="0" tIns="0" rIns="0" bIns="0" rtlCol="0">
            <a:noAutofit/>
          </a:bodyPr>
          <a:lstStyle/>
          <a:p>
            <a:r>
              <a:rPr lang="en-US" sz="1500" dirty="0">
                <a:latin typeface="Palatino Linotype" panose="02040502050505030304" pitchFamily="18" charset="0"/>
              </a:rPr>
              <a:t>Conceptual Challenges</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59230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What is a natural voice? What is an unnatural voice?</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9" name="Textfeld 8">
            <a:extLst>
              <a:ext uri="{FF2B5EF4-FFF2-40B4-BE49-F238E27FC236}">
                <a16:creationId xmlns:a16="http://schemas.microsoft.com/office/drawing/2014/main" id="{78A3BB1B-F63C-4D24-B5C2-FD46E91CFE9C}"/>
              </a:ext>
            </a:extLst>
          </p:cNvPr>
          <p:cNvSpPr txBox="1"/>
          <p:nvPr/>
        </p:nvSpPr>
        <p:spPr>
          <a:xfrm>
            <a:off x="862991" y="894412"/>
            <a:ext cx="2514601" cy="1600438"/>
          </a:xfrm>
          <a:prstGeom prst="rect">
            <a:avLst/>
          </a:prstGeom>
          <a:noFill/>
        </p:spPr>
        <p:txBody>
          <a:bodyPr wrap="square" rtlCol="0">
            <a:spAutoFit/>
          </a:bodyPr>
          <a:lstStyle/>
          <a:p>
            <a:r>
              <a:rPr lang="en-US" sz="1400" i="1" dirty="0">
                <a:solidFill>
                  <a:srgbClr val="104E28"/>
                </a:solidFill>
              </a:rPr>
              <a:t>"naturalness was defined as conforming to the listener’s standards of rate, rhythm, intonation, and stress patterning and to the syntactic structure of the utterance being produced” (</a:t>
            </a:r>
            <a:r>
              <a:rPr lang="en-US" sz="1400" i="1" dirty="0" err="1">
                <a:solidFill>
                  <a:srgbClr val="104E28"/>
                </a:solidFill>
              </a:rPr>
              <a:t>Abur</a:t>
            </a:r>
            <a:r>
              <a:rPr lang="en-US" sz="1400" i="1" dirty="0">
                <a:solidFill>
                  <a:srgbClr val="104E28"/>
                </a:solidFill>
              </a:rPr>
              <a:t> et al. 2021, page 4687)</a:t>
            </a:r>
            <a:endParaRPr lang="en-US" sz="1400" dirty="0">
              <a:solidFill>
                <a:srgbClr val="104E28"/>
              </a:solidFill>
            </a:endParaRPr>
          </a:p>
        </p:txBody>
      </p:sp>
      <p:sp>
        <p:nvSpPr>
          <p:cNvPr id="13" name="Textfeld 12">
            <a:extLst>
              <a:ext uri="{FF2B5EF4-FFF2-40B4-BE49-F238E27FC236}">
                <a16:creationId xmlns:a16="http://schemas.microsoft.com/office/drawing/2014/main" id="{7233BC78-2702-4F69-9382-53A56FD455C7}"/>
              </a:ext>
            </a:extLst>
          </p:cNvPr>
          <p:cNvSpPr txBox="1"/>
          <p:nvPr/>
        </p:nvSpPr>
        <p:spPr>
          <a:xfrm>
            <a:off x="4175265" y="1038449"/>
            <a:ext cx="2514601" cy="954107"/>
          </a:xfrm>
          <a:prstGeom prst="rect">
            <a:avLst/>
          </a:prstGeom>
          <a:noFill/>
        </p:spPr>
        <p:txBody>
          <a:bodyPr wrap="square" rtlCol="0">
            <a:spAutoFit/>
          </a:bodyPr>
          <a:lstStyle/>
          <a:p>
            <a:r>
              <a:rPr lang="en-US" sz="1400" i="1" dirty="0">
                <a:solidFill>
                  <a:srgbClr val="5B0503"/>
                </a:solidFill>
              </a:rPr>
              <a:t>“natural speech is the speech most closely perceived as a human voice.” (</a:t>
            </a:r>
            <a:r>
              <a:rPr lang="en-US" sz="1400" i="1" dirty="0" err="1">
                <a:solidFill>
                  <a:srgbClr val="5B0503"/>
                </a:solidFill>
              </a:rPr>
              <a:t>Mawalim</a:t>
            </a:r>
            <a:r>
              <a:rPr lang="en-US" sz="1400" i="1" dirty="0">
                <a:solidFill>
                  <a:srgbClr val="5B0503"/>
                </a:solidFill>
              </a:rPr>
              <a:t> et al. 2022, page 10)</a:t>
            </a:r>
            <a:endParaRPr lang="en-US" sz="1400" dirty="0">
              <a:solidFill>
                <a:srgbClr val="5B0503"/>
              </a:solidFill>
            </a:endParaRPr>
          </a:p>
        </p:txBody>
      </p:sp>
      <p:sp>
        <p:nvSpPr>
          <p:cNvPr id="14" name="Textfeld 13">
            <a:extLst>
              <a:ext uri="{FF2B5EF4-FFF2-40B4-BE49-F238E27FC236}">
                <a16:creationId xmlns:a16="http://schemas.microsoft.com/office/drawing/2014/main" id="{658613F5-73EE-45E1-94E5-7176577372AD}"/>
              </a:ext>
            </a:extLst>
          </p:cNvPr>
          <p:cNvSpPr txBox="1"/>
          <p:nvPr/>
        </p:nvSpPr>
        <p:spPr>
          <a:xfrm>
            <a:off x="336438" y="3105665"/>
            <a:ext cx="2514601" cy="523220"/>
          </a:xfrm>
          <a:prstGeom prst="rect">
            <a:avLst/>
          </a:prstGeom>
          <a:noFill/>
        </p:spPr>
        <p:txBody>
          <a:bodyPr wrap="square" rtlCol="0">
            <a:spAutoFit/>
          </a:bodyPr>
          <a:lstStyle/>
          <a:p>
            <a:r>
              <a:rPr lang="en-US" sz="1400" i="1" dirty="0">
                <a:solidFill>
                  <a:srgbClr val="6C7921"/>
                </a:solidFill>
              </a:rPr>
              <a:t>"Naturalness’ will not be defined for you.</a:t>
            </a:r>
            <a:r>
              <a:rPr lang="en-US" sz="1400" dirty="0">
                <a:solidFill>
                  <a:srgbClr val="6C7921"/>
                </a:solidFill>
              </a:rPr>
              <a:t>“ (Martin 1984, page 54)</a:t>
            </a:r>
          </a:p>
        </p:txBody>
      </p:sp>
      <p:sp>
        <p:nvSpPr>
          <p:cNvPr id="17" name="Textfeld 16">
            <a:extLst>
              <a:ext uri="{FF2B5EF4-FFF2-40B4-BE49-F238E27FC236}">
                <a16:creationId xmlns:a16="http://schemas.microsoft.com/office/drawing/2014/main" id="{D947A88F-0043-4B91-B0E9-3971FCE99ACF}"/>
              </a:ext>
            </a:extLst>
          </p:cNvPr>
          <p:cNvSpPr txBox="1"/>
          <p:nvPr/>
        </p:nvSpPr>
        <p:spPr>
          <a:xfrm>
            <a:off x="3577872" y="2331958"/>
            <a:ext cx="2514601" cy="1384995"/>
          </a:xfrm>
          <a:prstGeom prst="rect">
            <a:avLst/>
          </a:prstGeom>
          <a:noFill/>
        </p:spPr>
        <p:txBody>
          <a:bodyPr wrap="square" rtlCol="0">
            <a:spAutoFit/>
          </a:bodyPr>
          <a:lstStyle/>
          <a:p>
            <a:r>
              <a:rPr lang="en-US" sz="1400" i="1" dirty="0">
                <a:solidFill>
                  <a:srgbClr val="002F5D"/>
                </a:solidFill>
              </a:rPr>
              <a:t>"By naturalness, we understand the voice stimulus to be perceived as a plausible outcome of the human speech production system. </a:t>
            </a:r>
            <a:r>
              <a:rPr lang="en-US" sz="1400" dirty="0">
                <a:solidFill>
                  <a:srgbClr val="002F5D"/>
                </a:solidFill>
              </a:rPr>
              <a:t>“ (Nussbaum, et. al. 2023, page 1)</a:t>
            </a:r>
          </a:p>
        </p:txBody>
      </p:sp>
      <p:sp>
        <p:nvSpPr>
          <p:cNvPr id="5" name="Textfeld 4">
            <a:extLst>
              <a:ext uri="{FF2B5EF4-FFF2-40B4-BE49-F238E27FC236}">
                <a16:creationId xmlns:a16="http://schemas.microsoft.com/office/drawing/2014/main" id="{070D7A27-E257-87E3-AE56-08648A47EF1A}"/>
              </a:ext>
            </a:extLst>
          </p:cNvPr>
          <p:cNvSpPr txBox="1"/>
          <p:nvPr/>
        </p:nvSpPr>
        <p:spPr>
          <a:xfrm>
            <a:off x="340096" y="415779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pPr marL="285750" indent="-285750">
              <a:buFont typeface="Wingdings" panose="05000000000000000000" pitchFamily="2" charset="2"/>
              <a:buChar char="Ø"/>
            </a:pPr>
            <a:r>
              <a:rPr lang="en-US" sz="1600" dirty="0"/>
              <a:t>only 32 publications provide an explicit definition</a:t>
            </a:r>
          </a:p>
        </p:txBody>
      </p:sp>
    </p:spTree>
    <p:extLst>
      <p:ext uri="{BB962C8B-B14F-4D97-AF65-F5344CB8AC3E}">
        <p14:creationId xmlns:p14="http://schemas.microsoft.com/office/powerpoint/2010/main" val="306039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de-DE" sz="1500" dirty="0"/>
              <a:t>S</a:t>
            </a:r>
            <a:r>
              <a:rPr lang="en-US" sz="1500" dirty="0" err="1"/>
              <a:t>ynonyms</a:t>
            </a:r>
            <a:r>
              <a:rPr lang="en-US" sz="1500" dirty="0"/>
              <a:t> and closely related concepts around voice naturalness</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5" name="Grafik 4">
            <a:extLst>
              <a:ext uri="{FF2B5EF4-FFF2-40B4-BE49-F238E27FC236}">
                <a16:creationId xmlns:a16="http://schemas.microsoft.com/office/drawing/2014/main" id="{B70B4999-A8AD-038A-81B1-164050995B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5206" y="820453"/>
            <a:ext cx="3502593" cy="3502593"/>
          </a:xfrm>
          <a:prstGeom prst="rect">
            <a:avLst/>
          </a:prstGeom>
        </p:spPr>
      </p:pic>
    </p:spTree>
    <p:extLst>
      <p:ext uri="{BB962C8B-B14F-4D97-AF65-F5344CB8AC3E}">
        <p14:creationId xmlns:p14="http://schemas.microsoft.com/office/powerpoint/2010/main" val="551982077"/>
      </p:ext>
    </p:extLst>
  </p:cSld>
  <p:clrMapOvr>
    <a:masterClrMapping/>
  </p:clrMapOvr>
</p:sld>
</file>

<file path=ppt/theme/theme1.xml><?xml version="1.0" encoding="utf-8"?>
<a:theme xmlns:a="http://schemas.openxmlformats.org/drawingml/2006/main" name="Universität Jena Blau">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versität">
      <a:majorFont>
        <a:latin typeface="Palatino nova Medium"/>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1558</Words>
  <Application>Microsoft Office PowerPoint</Application>
  <PresentationFormat>Benutzerdefiniert</PresentationFormat>
  <Paragraphs>181</Paragraphs>
  <Slides>21</Slides>
  <Notes>21</Notes>
  <HiddenSlides>0</HiddenSlides>
  <MMClips>11</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Wingdings</vt:lpstr>
      <vt:lpstr>Palatino Linotype</vt:lpstr>
      <vt:lpstr>Arial</vt:lpstr>
      <vt:lpstr>Roboto Condensed</vt:lpstr>
      <vt:lpstr>Calibri</vt:lpstr>
      <vt:lpstr>Universität Jena Blau</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FSU Jena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Liana Franke</dc:creator>
  <cp:lastModifiedBy>christine.nussbaum</cp:lastModifiedBy>
  <cp:revision>851</cp:revision>
  <cp:lastPrinted>2017-04-12T09:06:57Z</cp:lastPrinted>
  <dcterms:created xsi:type="dcterms:W3CDTF">2017-03-23T10:34:48Z</dcterms:created>
  <dcterms:modified xsi:type="dcterms:W3CDTF">2024-08-26T13:34:15Z</dcterms:modified>
</cp:coreProperties>
</file>