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14" autoAdjust="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7/9/2024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Find </a:t>
            </a:r>
            <a:r>
              <a:rPr lang="de-DE" dirty="0" err="1"/>
              <a:t>one</a:t>
            </a:r>
            <a:r>
              <a:rPr lang="de-DE" dirty="0"/>
              <a:t> </a:t>
            </a:r>
            <a:r>
              <a:rPr lang="de-DE" dirty="0" err="1"/>
              <a:t>paper</a:t>
            </a:r>
            <a:r>
              <a:rPr lang="de-DE" dirty="0"/>
              <a:t> </a:t>
            </a:r>
            <a:r>
              <a:rPr lang="de-DE" dirty="0" err="1"/>
              <a:t>that</a:t>
            </a:r>
            <a:r>
              <a:rPr lang="de-DE" dirty="0"/>
              <a:t> </a:t>
            </a:r>
            <a:r>
              <a:rPr lang="de-DE" dirty="0" err="1"/>
              <a:t>looks</a:t>
            </a:r>
            <a:r>
              <a:rPr lang="de-DE" dirty="0"/>
              <a:t> like 2-3 </a:t>
            </a:r>
            <a:r>
              <a:rPr lang="de-DE" dirty="0" err="1"/>
              <a:t>weeks</a:t>
            </a:r>
            <a:r>
              <a:rPr lang="de-DE" dirty="0"/>
              <a:t> and </a:t>
            </a:r>
            <a:r>
              <a:rPr lang="de-DE" dirty="0" err="1"/>
              <a:t>then</a:t>
            </a:r>
            <a:r>
              <a:rPr lang="de-DE" dirty="0"/>
              <a:t> </a:t>
            </a:r>
            <a:r>
              <a:rPr lang="de-DE" dirty="0" err="1"/>
              <a:t>cite</a:t>
            </a:r>
            <a:r>
              <a:rPr lang="de-DE" dirty="0"/>
              <a:t> </a:t>
            </a:r>
            <a:r>
              <a:rPr lang="de-DE" dirty="0" err="1"/>
              <a:t>this</a:t>
            </a:r>
            <a:endParaRPr lang="de-DE" dirty="0"/>
          </a:p>
        </p:txBody>
      </p:sp>
      <p:sp>
        <p:nvSpPr>
          <p:cNvPr id="4" name="Foliennummernplatzhalter 3"/>
          <p:cNvSpPr>
            <a:spLocks noGrp="1"/>
          </p:cNvSpPr>
          <p:nvPr>
            <p:ph type="sldNum" sz="quarter" idx="5"/>
          </p:nvPr>
        </p:nvSpPr>
        <p:spPr/>
        <p:txBody>
          <a:bodyPr/>
          <a:lstStyle/>
          <a:p>
            <a:fld id="{66897254-8802-4506-9D03-E17E865AF476}" type="slidenum">
              <a:rPr lang="en-US" smtClean="0"/>
              <a:t>8</a:t>
            </a:fld>
            <a:endParaRPr lang="en-US"/>
          </a:p>
        </p:txBody>
      </p:sp>
    </p:spTree>
    <p:extLst>
      <p:ext uri="{BB962C8B-B14F-4D97-AF65-F5344CB8AC3E}">
        <p14:creationId xmlns:p14="http://schemas.microsoft.com/office/powerpoint/2010/main" val="306940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Maybe lab exp, 1 hours</a:t>
            </a:r>
          </a:p>
          <a:p>
            <a:endParaRPr lang="en-US" dirty="0"/>
          </a:p>
          <a:p>
            <a:r>
              <a:rPr lang="en-US" dirty="0"/>
              <a:t>3 sessions</a:t>
            </a:r>
          </a:p>
          <a:p>
            <a:r>
              <a:rPr lang="en-US" dirty="0"/>
              <a:t>1, next day, 3 weeks</a:t>
            </a:r>
          </a:p>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9</a:t>
            </a:fld>
            <a:endParaRPr lang="en-US"/>
          </a:p>
        </p:txBody>
      </p:sp>
    </p:spTree>
    <p:extLst>
      <p:ext uri="{BB962C8B-B14F-4D97-AF65-F5344CB8AC3E}">
        <p14:creationId xmlns:p14="http://schemas.microsoft.com/office/powerpoint/2010/main" val="157797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10</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7/9/2024</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7/9/2024</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Prime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3587646336"/>
              </p:ext>
            </p:extLst>
          </p:nvPr>
        </p:nvGraphicFramePr>
        <p:xfrm>
          <a:off x="1372042" y="2047534"/>
          <a:ext cx="9370170" cy="3576320"/>
        </p:xfrm>
        <a:graphic>
          <a:graphicData uri="http://schemas.openxmlformats.org/drawingml/2006/table">
            <a:tbl>
              <a:tblPr firstRow="1" bandRow="1">
                <a:tableStyleId>{5C22544A-7EE6-4342-B048-85BDC9FD1C3A}</a:tableStyleId>
              </a:tblPr>
              <a:tblGrid>
                <a:gridCol w="1874034">
                  <a:extLst>
                    <a:ext uri="{9D8B030D-6E8A-4147-A177-3AD203B41FA5}">
                      <a16:colId xmlns:a16="http://schemas.microsoft.com/office/drawing/2014/main" val="291502893"/>
                    </a:ext>
                  </a:extLst>
                </a:gridCol>
                <a:gridCol w="809089">
                  <a:extLst>
                    <a:ext uri="{9D8B030D-6E8A-4147-A177-3AD203B41FA5}">
                      <a16:colId xmlns:a16="http://schemas.microsoft.com/office/drawing/2014/main" val="8173263"/>
                    </a:ext>
                  </a:extLst>
                </a:gridCol>
                <a:gridCol w="2234317">
                  <a:extLst>
                    <a:ext uri="{9D8B030D-6E8A-4147-A177-3AD203B41FA5}">
                      <a16:colId xmlns:a16="http://schemas.microsoft.com/office/drawing/2014/main" val="3252790990"/>
                    </a:ext>
                  </a:extLst>
                </a:gridCol>
                <a:gridCol w="2578696">
                  <a:extLst>
                    <a:ext uri="{9D8B030D-6E8A-4147-A177-3AD203B41FA5}">
                      <a16:colId xmlns:a16="http://schemas.microsoft.com/office/drawing/2014/main" val="3736794430"/>
                    </a:ext>
                  </a:extLst>
                </a:gridCol>
                <a:gridCol w="1874034">
                  <a:extLst>
                    <a:ext uri="{9D8B030D-6E8A-4147-A177-3AD203B41FA5}">
                      <a16:colId xmlns:a16="http://schemas.microsoft.com/office/drawing/2014/main" val="2679896157"/>
                    </a:ext>
                  </a:extLst>
                </a:gridCol>
              </a:tblGrid>
              <a:tr h="370840">
                <a:tc>
                  <a:txBody>
                    <a:bodyPr/>
                    <a:lstStyle/>
                    <a:p>
                      <a:endParaRPr lang="en-US"/>
                    </a:p>
                  </a:txBody>
                  <a:tcPr/>
                </a:tc>
                <a:tc>
                  <a:txBody>
                    <a:bodyPr/>
                    <a:lstStyle/>
                    <a:p>
                      <a:endParaRPr lang="en-US" dirty="0"/>
                    </a:p>
                  </a:txBody>
                  <a:tcPr/>
                </a:tc>
                <a:tc>
                  <a:txBody>
                    <a:bodyPr/>
                    <a:lstStyle/>
                    <a:p>
                      <a:r>
                        <a:rPr lang="de-DE" dirty="0"/>
                        <a:t>Experiment 1</a:t>
                      </a:r>
                      <a:endParaRPr lang="en-US" dirty="0"/>
                    </a:p>
                  </a:txBody>
                  <a:tcPr/>
                </a:tc>
                <a:tc>
                  <a:txBody>
                    <a:bodyPr/>
                    <a:lstStyle/>
                    <a:p>
                      <a:r>
                        <a:rPr lang="de-DE" dirty="0"/>
                        <a:t>Experiment 2</a:t>
                      </a:r>
                      <a:endParaRPr lang="en-US" dirty="0"/>
                    </a:p>
                  </a:txBody>
                  <a:tcPr/>
                </a:tc>
                <a:tc>
                  <a:txBody>
                    <a:bodyPr/>
                    <a:lstStyle/>
                    <a:p>
                      <a:r>
                        <a:rPr lang="de-DE" dirty="0"/>
                        <a:t>Experiment 3</a:t>
                      </a:r>
                      <a:endParaRPr lang="en-US" dirty="0"/>
                    </a:p>
                  </a:txBody>
                  <a:tcPr/>
                </a:tc>
                <a:extLst>
                  <a:ext uri="{0D108BD9-81ED-4DB2-BD59-A6C34878D82A}">
                    <a16:rowId xmlns:a16="http://schemas.microsoft.com/office/drawing/2014/main" val="831128502"/>
                  </a:ext>
                </a:extLst>
              </a:tr>
              <a:tr h="370840">
                <a:tc>
                  <a:txBody>
                    <a:bodyPr/>
                    <a:lstStyle/>
                    <a:p>
                      <a:r>
                        <a:rPr lang="de-DE" sz="1200" dirty="0" err="1"/>
                        <a:t>Months</a:t>
                      </a:r>
                      <a:r>
                        <a:rPr lang="de-DE" sz="1200" dirty="0"/>
                        <a:t> 1-3</a:t>
                      </a:r>
                      <a:endParaRPr lang="en-US" sz="1200" dirty="0"/>
                    </a:p>
                  </a:txBody>
                  <a:tcPr/>
                </a:tc>
                <a:tc>
                  <a:txBody>
                    <a:bodyPr/>
                    <a:lstStyle/>
                    <a:p>
                      <a:r>
                        <a:rPr lang="de-DE" sz="1200" dirty="0"/>
                        <a:t>UCL</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a:t>
                      </a:r>
                      <a:r>
                        <a:rPr lang="de-DE" sz="1200" dirty="0" err="1"/>
                        <a:t>ethical</a:t>
                      </a:r>
                      <a:r>
                        <a:rPr lang="de-DE" sz="1200" dirty="0"/>
                        <a:t> </a:t>
                      </a:r>
                      <a:r>
                        <a:rPr lang="de-DE" sz="1200" dirty="0" err="1"/>
                        <a:t>approval</a:t>
                      </a:r>
                      <a:r>
                        <a:rPr lang="de-DE"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extLst>
                  <a:ext uri="{0D108BD9-81ED-4DB2-BD59-A6C34878D82A}">
                    <a16:rowId xmlns:a16="http://schemas.microsoft.com/office/drawing/2014/main" val="2253587800"/>
                  </a:ext>
                </a:extLst>
              </a:tr>
              <a:tr h="370840">
                <a:tc>
                  <a:txBody>
                    <a:bodyPr/>
                    <a:lstStyle/>
                    <a:p>
                      <a:r>
                        <a:rPr lang="de-DE" sz="1200" dirty="0" err="1"/>
                        <a:t>Months</a:t>
                      </a:r>
                      <a:r>
                        <a:rPr lang="de-DE" sz="1200" dirty="0"/>
                        <a:t> 4-6</a:t>
                      </a:r>
                      <a:endParaRPr lang="en-US" sz="1200" dirty="0"/>
                    </a:p>
                  </a:txBody>
                  <a:tcPr/>
                </a:tc>
                <a:tc>
                  <a:txBody>
                    <a:bodyPr/>
                    <a:lstStyle/>
                    <a:p>
                      <a:r>
                        <a:rPr lang="de-DE" sz="1200" dirty="0"/>
                        <a:t>UCL </a:t>
                      </a:r>
                      <a:endParaRPr lang="en-US" sz="1200" dirty="0"/>
                    </a:p>
                  </a:txBody>
                  <a:tcPr/>
                </a:tc>
                <a:tc>
                  <a:txBody>
                    <a:bodyPr/>
                    <a:lstStyle/>
                    <a:p>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a:t>
                      </a:r>
                      <a:r>
                        <a:rPr lang="de-DE" sz="1200" dirty="0" err="1"/>
                        <a:t>preparing</a:t>
                      </a:r>
                      <a:r>
                        <a:rPr lang="de-DE" sz="1200" dirty="0"/>
                        <a:t> </a:t>
                      </a:r>
                      <a:r>
                        <a:rPr lang="de-DE" sz="1200" dirty="0" err="1"/>
                        <a:t>vocal</a:t>
                      </a:r>
                      <a:r>
                        <a:rPr lang="de-DE" sz="1200" dirty="0"/>
                        <a:t> material</a:t>
                      </a:r>
                      <a:endParaRPr lang="en-US" sz="1200" dirty="0"/>
                    </a:p>
                  </a:txBody>
                  <a:tcPr/>
                </a:tc>
                <a:extLst>
                  <a:ext uri="{0D108BD9-81ED-4DB2-BD59-A6C34878D82A}">
                    <a16:rowId xmlns:a16="http://schemas.microsoft.com/office/drawing/2014/main" val="3701129043"/>
                  </a:ext>
                </a:extLst>
              </a:tr>
              <a:tr h="370840">
                <a:tc>
                  <a:txBody>
                    <a:bodyPr/>
                    <a:lstStyle/>
                    <a:p>
                      <a:r>
                        <a:rPr lang="de-DE" sz="1200" dirty="0" err="1"/>
                        <a:t>Months</a:t>
                      </a:r>
                      <a:r>
                        <a:rPr lang="de-DE" sz="1200" dirty="0"/>
                        <a:t> 7 - 9</a:t>
                      </a:r>
                      <a:endParaRPr lang="en-US" sz="1200" dirty="0"/>
                    </a:p>
                  </a:txBody>
                  <a:tcPr/>
                </a:tc>
                <a:tc>
                  <a:txBody>
                    <a:bodyPr/>
                    <a:lstStyle/>
                    <a:p>
                      <a:r>
                        <a:rPr lang="de-DE" sz="1200" dirty="0"/>
                        <a:t>UCL</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a:t>pregregistration</a:t>
                      </a:r>
                      <a:endParaRPr lang="en-US" sz="1200" dirty="0"/>
                    </a:p>
                  </a:txBody>
                  <a:tcPr/>
                </a:tc>
                <a:extLst>
                  <a:ext uri="{0D108BD9-81ED-4DB2-BD59-A6C34878D82A}">
                    <a16:rowId xmlns:a16="http://schemas.microsoft.com/office/drawing/2014/main" val="446863863"/>
                  </a:ext>
                </a:extLst>
              </a:tr>
              <a:tr h="370840">
                <a:tc>
                  <a:txBody>
                    <a:bodyPr/>
                    <a:lstStyle/>
                    <a:p>
                      <a:r>
                        <a:rPr lang="de-DE" sz="1200" dirty="0" err="1"/>
                        <a:t>Months</a:t>
                      </a:r>
                      <a:r>
                        <a:rPr lang="de-DE" sz="1200" dirty="0"/>
                        <a:t> 10 - 12</a:t>
                      </a:r>
                      <a:endParaRPr lang="en-US" sz="1200" dirty="0"/>
                    </a:p>
                  </a:txBody>
                  <a:tcPr/>
                </a:tc>
                <a:tc>
                  <a:txBody>
                    <a:bodyPr/>
                    <a:lstStyle/>
                    <a:p>
                      <a:r>
                        <a:rPr lang="de-DE" sz="1200" dirty="0"/>
                        <a:t>UCL</a:t>
                      </a:r>
                      <a:endParaRPr lang="en-US" sz="1200" dirty="0"/>
                    </a:p>
                  </a:txBody>
                  <a:tcPr/>
                </a:tc>
                <a:tc>
                  <a:txBody>
                    <a:bodyPr/>
                    <a:lstStyle/>
                    <a:p>
                      <a:endParaRPr lang="en-US" sz="120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endParaRPr lang="en-US" sz="1200" dirty="0"/>
                    </a:p>
                  </a:txBody>
                  <a:tcPr/>
                </a:tc>
                <a:extLst>
                  <a:ext uri="{0D108BD9-81ED-4DB2-BD59-A6C34878D82A}">
                    <a16:rowId xmlns:a16="http://schemas.microsoft.com/office/drawing/2014/main" val="2279917235"/>
                  </a:ext>
                </a:extLst>
              </a:tr>
              <a:tr h="370840">
                <a:tc>
                  <a:txBody>
                    <a:bodyPr/>
                    <a:lstStyle/>
                    <a:p>
                      <a:r>
                        <a:rPr lang="de-DE" sz="1200" dirty="0" err="1"/>
                        <a:t>Months</a:t>
                      </a:r>
                      <a:r>
                        <a:rPr lang="de-DE" sz="1200" dirty="0"/>
                        <a:t> 13 - 15</a:t>
                      </a:r>
                      <a:endParaRPr lang="en-US" sz="1200" dirty="0"/>
                    </a:p>
                  </a:txBody>
                  <a:tcPr/>
                </a:tc>
                <a:tc>
                  <a:txBody>
                    <a:bodyPr/>
                    <a:lstStyle/>
                    <a:p>
                      <a:r>
                        <a:rPr lang="de-DE" sz="1200" dirty="0"/>
                        <a:t>FSU Jena</a:t>
                      </a:r>
                      <a:endParaRPr lang="en-US" sz="1200" dirty="0"/>
                    </a:p>
                  </a:txBody>
                  <a:tcPr/>
                </a:tc>
                <a:tc>
                  <a:txBody>
                    <a:bodyPr/>
                    <a:lstStyle/>
                    <a:p>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r>
                        <a:rPr lang="de-DE" sz="1200" dirty="0"/>
                        <a:t>Data </a:t>
                      </a:r>
                      <a:r>
                        <a:rPr lang="de-DE" sz="1200" dirty="0" err="1"/>
                        <a:t>analysis</a:t>
                      </a:r>
                      <a:endParaRPr lang="en-US" sz="1200" dirty="0"/>
                    </a:p>
                  </a:txBody>
                  <a:tcPr/>
                </a:tc>
                <a:extLst>
                  <a:ext uri="{0D108BD9-81ED-4DB2-BD59-A6C34878D82A}">
                    <a16:rowId xmlns:a16="http://schemas.microsoft.com/office/drawing/2014/main" val="2206840577"/>
                  </a:ext>
                </a:extLst>
              </a:tr>
              <a:tr h="370840">
                <a:tc>
                  <a:txBody>
                    <a:bodyPr/>
                    <a:lstStyle/>
                    <a:p>
                      <a:r>
                        <a:rPr lang="de-DE" sz="1200" dirty="0" err="1"/>
                        <a:t>Months</a:t>
                      </a:r>
                      <a:r>
                        <a:rPr lang="de-DE" sz="1200" dirty="0"/>
                        <a:t> 16 - 18</a:t>
                      </a:r>
                      <a:endParaRPr lang="en-US" sz="1200" dirty="0"/>
                    </a:p>
                  </a:txBody>
                  <a:tcPr/>
                </a:tc>
                <a:tc>
                  <a:txBody>
                    <a:bodyPr/>
                    <a:lstStyle/>
                    <a:p>
                      <a:r>
                        <a:rPr lang="de-DE" sz="1200" dirty="0"/>
                        <a:t>FSU Jena</a:t>
                      </a:r>
                      <a:endParaRPr lang="en-US" sz="1200" dirty="0"/>
                    </a:p>
                  </a:txBody>
                  <a:tcPr/>
                </a:tc>
                <a:tc>
                  <a:txBody>
                    <a:bodyPr/>
                    <a:lstStyle/>
                    <a:p>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3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lnSpcReduction="10000"/>
          </a:bodyPr>
          <a:lstStyle/>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514350" indent="-51435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dirty="0"/>
          </a:p>
          <a:p>
            <a:pPr marL="514350" indent="-514350">
              <a:buAutoNum type="arabicPeriod"/>
            </a:pPr>
            <a:r>
              <a:rPr lang="de-DE" b="1" dirty="0"/>
              <a:t>Intervention </a:t>
            </a:r>
            <a:r>
              <a:rPr lang="de-DE" b="1" dirty="0" err="1"/>
              <a:t>study</a:t>
            </a:r>
            <a:r>
              <a:rPr lang="de-DE" b="1" dirty="0"/>
              <a:t> </a:t>
            </a:r>
            <a:r>
              <a:rPr lang="de-DE" dirty="0"/>
              <a:t>-&gt; </a:t>
            </a:r>
            <a:r>
              <a:rPr lang="de-DE" dirty="0" err="1"/>
              <a:t>targets</a:t>
            </a:r>
            <a:r>
              <a:rPr lang="de-DE" dirty="0"/>
              <a:t> </a:t>
            </a:r>
            <a:r>
              <a:rPr lang="de-DE" dirty="0" err="1"/>
              <a:t>mid</a:t>
            </a:r>
            <a:r>
              <a:rPr lang="de-DE" dirty="0"/>
              <a:t>-term </a:t>
            </a:r>
            <a:r>
              <a:rPr lang="de-DE" dirty="0" err="1"/>
              <a:t>effects</a:t>
            </a:r>
            <a:r>
              <a:rPr lang="de-DE" dirty="0"/>
              <a:t> </a:t>
            </a:r>
            <a:r>
              <a:rPr lang="de-DE" dirty="0" err="1"/>
              <a:t>of</a:t>
            </a:r>
            <a:r>
              <a:rPr lang="de-DE" dirty="0"/>
              <a:t> </a:t>
            </a:r>
            <a:r>
              <a:rPr lang="de-DE" dirty="0" err="1"/>
              <a:t>exposure</a:t>
            </a:r>
            <a:r>
              <a:rPr lang="de-DE" dirty="0"/>
              <a:t>, </a:t>
            </a:r>
            <a:r>
              <a:rPr lang="de-DE" dirty="0" err="1"/>
              <a:t>allows</a:t>
            </a:r>
            <a:r>
              <a:rPr lang="de-DE" dirty="0"/>
              <a:t> </a:t>
            </a:r>
            <a:r>
              <a:rPr lang="de-DE" dirty="0" err="1"/>
              <a:t>causal</a:t>
            </a:r>
            <a:r>
              <a:rPr lang="de-DE" dirty="0"/>
              <a:t> </a:t>
            </a:r>
            <a:r>
              <a:rPr lang="de-DE" dirty="0" err="1"/>
              <a:t>inference</a:t>
            </a:r>
            <a:r>
              <a:rPr lang="de-DE" dirty="0"/>
              <a:t>, </a:t>
            </a:r>
            <a:r>
              <a:rPr lang="de-DE" dirty="0" err="1"/>
              <a:t>probably</a:t>
            </a:r>
            <a:r>
              <a:rPr lang="de-DE" dirty="0"/>
              <a:t> </a:t>
            </a:r>
            <a:r>
              <a:rPr lang="de-DE" dirty="0" err="1"/>
              <a:t>the</a:t>
            </a:r>
            <a:r>
              <a:rPr lang="de-DE" dirty="0"/>
              <a:t> </a:t>
            </a:r>
            <a:r>
              <a:rPr lang="de-DE" dirty="0" err="1"/>
              <a:t>most</a:t>
            </a:r>
            <a:r>
              <a:rPr lang="de-DE" dirty="0"/>
              <a:t> </a:t>
            </a:r>
            <a:r>
              <a:rPr lang="de-DE" dirty="0" err="1"/>
              <a:t>complex</a:t>
            </a:r>
            <a:r>
              <a:rPr lang="de-DE" dirty="0"/>
              <a:t> </a:t>
            </a:r>
            <a:r>
              <a:rPr lang="de-DE" dirty="0" err="1"/>
              <a:t>one</a:t>
            </a:r>
            <a:endParaRPr lang="de-DE" dirty="0"/>
          </a:p>
          <a:p>
            <a:pPr marL="514350" indent="-514350">
              <a:buAutoNum type="arabicPeriod"/>
            </a:pPr>
            <a:endParaRPr lang="de-DE" dirty="0"/>
          </a:p>
          <a:p>
            <a:pPr marL="0" indent="0">
              <a:buNone/>
            </a:pPr>
            <a:r>
              <a:rPr lang="de-DE" dirty="0"/>
              <a:t>-&gt; switch </a:t>
            </a:r>
            <a:r>
              <a:rPr lang="de-DE" dirty="0" err="1"/>
              <a:t>studies</a:t>
            </a:r>
            <a:r>
              <a:rPr lang="de-DE" dirty="0"/>
              <a:t> 1 and 2</a:t>
            </a:r>
          </a:p>
          <a:p>
            <a:pPr marL="514350" indent="-514350">
              <a:buAutoNum type="arabicPeriod"/>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r>
              <a:rPr lang="de-DE" dirty="0" err="1"/>
              <a:t>to</a:t>
            </a:r>
            <a:r>
              <a:rPr lang="de-DE" dirty="0"/>
              <a:t> </a:t>
            </a:r>
            <a:r>
              <a:rPr lang="de-DE" dirty="0" err="1"/>
              <a:t>be</a:t>
            </a:r>
            <a:r>
              <a:rPr lang="de-DE" dirty="0"/>
              <a:t> </a:t>
            </a:r>
            <a:r>
              <a:rPr lang="de-DE" dirty="0" err="1"/>
              <a:t>discussed</a:t>
            </a:r>
            <a:r>
              <a:rPr lang="de-DE" dirty="0"/>
              <a:t> </a:t>
            </a:r>
            <a:r>
              <a:rPr lang="de-DE" dirty="0" err="1"/>
              <a:t>for</a:t>
            </a:r>
            <a:r>
              <a:rPr lang="de-DE" dirty="0"/>
              <a:t> </a:t>
            </a:r>
            <a:r>
              <a:rPr lang="de-DE" dirty="0" err="1"/>
              <a:t>Exp</a:t>
            </a:r>
            <a:r>
              <a:rPr lang="de-DE" dirty="0"/>
              <a:t> 3)</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38331"/>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44903"/>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22367"/>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62148"/>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37277"/>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37277"/>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38331"/>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73683"/>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92181"/>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51903"/>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51903"/>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max</a:t>
            </a:r>
            <a:r>
              <a:rPr lang="de-DE" sz="1800" dirty="0"/>
              <a:t> 45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Intervention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822657"/>
          </a:xfrm>
        </p:spPr>
        <p:txBody>
          <a:bodyPr>
            <a:normAutofit/>
          </a:bodyPr>
          <a:lstStyle/>
          <a:p>
            <a:pPr marL="0" indent="0">
              <a:buNone/>
            </a:pPr>
            <a:r>
              <a:rPr lang="de-DE" sz="1800" dirty="0"/>
              <a:t>Hypothesis: A </a:t>
            </a:r>
            <a:r>
              <a:rPr lang="de-DE" sz="1800" dirty="0" err="1"/>
              <a:t>group</a:t>
            </a:r>
            <a:r>
              <a:rPr lang="de-DE" sz="1800" dirty="0"/>
              <a:t> </a:t>
            </a:r>
            <a:r>
              <a:rPr lang="de-DE" sz="1800" dirty="0" err="1"/>
              <a:t>of</a:t>
            </a:r>
            <a:r>
              <a:rPr lang="de-DE" sz="1800" dirty="0"/>
              <a:t> </a:t>
            </a:r>
            <a:r>
              <a:rPr lang="de-DE" sz="1800" dirty="0" err="1"/>
              <a:t>participants</a:t>
            </a:r>
            <a:r>
              <a:rPr lang="de-DE" sz="1800" dirty="0"/>
              <a:t> </a:t>
            </a:r>
            <a:r>
              <a:rPr lang="de-DE" sz="1800" dirty="0" err="1"/>
              <a:t>which</a:t>
            </a:r>
            <a:r>
              <a:rPr lang="de-DE" sz="1800" dirty="0"/>
              <a:t> </a:t>
            </a:r>
            <a:r>
              <a:rPr lang="de-DE" sz="1800" dirty="0" err="1"/>
              <a:t>have</a:t>
            </a:r>
            <a:r>
              <a:rPr lang="de-DE" sz="1800" dirty="0"/>
              <a:t> </a:t>
            </a:r>
            <a:r>
              <a:rPr lang="de-DE" sz="1800" dirty="0" err="1"/>
              <a:t>been</a:t>
            </a:r>
            <a:r>
              <a:rPr lang="de-DE" sz="1800" dirty="0"/>
              <a:t> </a:t>
            </a:r>
            <a:r>
              <a:rPr lang="de-DE" sz="1800" dirty="0" err="1"/>
              <a:t>exposed</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a:t>
            </a:r>
            <a:r>
              <a:rPr lang="de-DE" sz="1800" dirty="0" err="1"/>
              <a:t>reading</a:t>
            </a:r>
            <a:r>
              <a:rPr lang="de-DE" sz="1800" dirty="0"/>
              <a:t> </a:t>
            </a:r>
            <a:r>
              <a:rPr lang="de-DE" sz="1800" dirty="0" err="1"/>
              <a:t>audio</a:t>
            </a:r>
            <a:r>
              <a:rPr lang="de-DE" sz="1800" dirty="0"/>
              <a:t> </a:t>
            </a:r>
            <a:r>
              <a:rPr lang="de-DE" sz="1800" dirty="0" err="1"/>
              <a:t>books</a:t>
            </a:r>
            <a:r>
              <a:rPr lang="de-DE" sz="1800" dirty="0"/>
              <a:t> </a:t>
            </a:r>
            <a:r>
              <a:rPr lang="de-DE" sz="1800" dirty="0" err="1"/>
              <a:t>over</a:t>
            </a:r>
            <a:r>
              <a:rPr lang="de-DE" sz="1800" dirty="0"/>
              <a:t> a </a:t>
            </a:r>
            <a:r>
              <a:rPr lang="de-DE" sz="1800" dirty="0" err="1"/>
              <a:t>course</a:t>
            </a:r>
            <a:r>
              <a:rPr lang="de-DE" sz="1800" dirty="0"/>
              <a:t> </a:t>
            </a:r>
            <a:r>
              <a:rPr lang="de-DE" sz="1800" dirty="0" err="1"/>
              <a:t>of</a:t>
            </a:r>
            <a:r>
              <a:rPr lang="de-DE" sz="1800" dirty="0"/>
              <a:t> </a:t>
            </a:r>
            <a:r>
              <a:rPr lang="de-DE" sz="1800" dirty="0" err="1"/>
              <a:t>three</a:t>
            </a:r>
            <a:r>
              <a:rPr lang="de-DE" sz="1800" dirty="0"/>
              <a:t> </a:t>
            </a:r>
            <a:r>
              <a:rPr lang="de-DE" sz="1800" dirty="0" err="1"/>
              <a:t>weeks</a:t>
            </a:r>
            <a:r>
              <a:rPr lang="de-DE" sz="1800" dirty="0"/>
              <a:t> will </a:t>
            </a:r>
            <a:r>
              <a:rPr lang="de-DE" sz="1800" dirty="0" err="1"/>
              <a:t>subsequently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and </a:t>
            </a:r>
            <a:r>
              <a:rPr lang="de-DE" sz="1800" dirty="0" err="1"/>
              <a:t>more</a:t>
            </a:r>
            <a:r>
              <a:rPr lang="de-DE" sz="1800" dirty="0"/>
              <a:t> </a:t>
            </a:r>
            <a:r>
              <a:rPr lang="de-DE" sz="1800" dirty="0" err="1"/>
              <a:t>pleasant</a:t>
            </a:r>
            <a:r>
              <a:rPr lang="de-DE" sz="1800" dirty="0"/>
              <a:t> and </a:t>
            </a:r>
            <a:r>
              <a:rPr lang="de-DE" sz="1800" dirty="0" err="1"/>
              <a:t>report</a:t>
            </a:r>
            <a:r>
              <a:rPr lang="de-DE" sz="1800" dirty="0"/>
              <a:t> a </a:t>
            </a:r>
            <a:r>
              <a:rPr lang="de-DE" sz="1800" dirty="0" err="1"/>
              <a:t>decrease</a:t>
            </a:r>
            <a:r>
              <a:rPr lang="de-DE" sz="1800" dirty="0"/>
              <a:t> in </a:t>
            </a:r>
            <a:r>
              <a:rPr lang="de-DE" sz="1800" dirty="0" err="1"/>
              <a:t>listening</a:t>
            </a:r>
            <a:r>
              <a:rPr lang="de-DE" sz="1800" dirty="0"/>
              <a:t> </a:t>
            </a:r>
            <a:r>
              <a:rPr lang="de-DE" sz="1800" dirty="0" err="1"/>
              <a:t>effort</a:t>
            </a:r>
            <a:r>
              <a:rPr lang="de-DE" sz="1800" dirty="0"/>
              <a:t>. This </a:t>
            </a:r>
            <a:r>
              <a:rPr lang="de-DE" sz="1800" dirty="0" err="1"/>
              <a:t>effect</a:t>
            </a:r>
            <a:r>
              <a:rPr lang="de-DE" sz="1800" dirty="0"/>
              <a:t> </a:t>
            </a:r>
            <a:r>
              <a:rPr lang="de-DE" sz="1800" dirty="0" err="1"/>
              <a:t>is</a:t>
            </a:r>
            <a:r>
              <a:rPr lang="de-DE" sz="1800" dirty="0"/>
              <a:t> not </a:t>
            </a:r>
            <a:r>
              <a:rPr lang="de-DE" sz="1800" dirty="0" err="1"/>
              <a:t>observed</a:t>
            </a:r>
            <a:r>
              <a:rPr lang="de-DE" sz="1800" dirty="0"/>
              <a:t> in a </a:t>
            </a:r>
            <a:r>
              <a:rPr lang="de-DE" sz="1800" dirty="0" err="1"/>
              <a:t>control</a:t>
            </a:r>
            <a:r>
              <a:rPr lang="de-DE" sz="1800" dirty="0"/>
              <a:t> </a:t>
            </a:r>
            <a:r>
              <a:rPr lang="de-DE" sz="1800" dirty="0" err="1"/>
              <a:t>group</a:t>
            </a:r>
            <a:r>
              <a:rPr lang="de-DE" sz="1800" dirty="0"/>
              <a:t> </a:t>
            </a:r>
            <a:r>
              <a:rPr lang="de-DE" sz="1800" dirty="0" err="1"/>
              <a:t>who</a:t>
            </a:r>
            <a:r>
              <a:rPr lang="de-DE" sz="1800" dirty="0"/>
              <a:t> </a:t>
            </a:r>
            <a:r>
              <a:rPr lang="de-DE" sz="1800" dirty="0" err="1"/>
              <a:t>listened</a:t>
            </a:r>
            <a:r>
              <a:rPr lang="de-DE" sz="1800" dirty="0"/>
              <a:t> </a:t>
            </a:r>
            <a:r>
              <a:rPr lang="de-DE" sz="1800" dirty="0" err="1"/>
              <a:t>to</a:t>
            </a:r>
            <a:r>
              <a:rPr lang="de-DE" sz="1800" dirty="0"/>
              <a:t> human </a:t>
            </a:r>
            <a:r>
              <a:rPr lang="de-DE" sz="1800" dirty="0" err="1"/>
              <a:t>voices</a:t>
            </a:r>
            <a:r>
              <a:rPr lang="de-DE" sz="1800" dirty="0"/>
              <a:t> </a:t>
            </a:r>
            <a:r>
              <a:rPr lang="de-DE" sz="1800" dirty="0" err="1"/>
              <a:t>reading</a:t>
            </a:r>
            <a:r>
              <a:rPr lang="de-DE" sz="1800" dirty="0"/>
              <a:t> </a:t>
            </a:r>
            <a:r>
              <a:rPr lang="de-DE" sz="1800" dirty="0" err="1"/>
              <a:t>the</a:t>
            </a:r>
            <a:r>
              <a:rPr lang="de-DE" sz="1800" dirty="0"/>
              <a:t> </a:t>
            </a:r>
            <a:r>
              <a:rPr lang="de-DE" sz="1800" dirty="0" err="1"/>
              <a:t>audio</a:t>
            </a:r>
            <a:r>
              <a:rPr lang="de-DE" sz="1800" dirty="0"/>
              <a:t> </a:t>
            </a:r>
            <a:r>
              <a:rPr lang="de-DE" sz="1800" dirty="0" err="1"/>
              <a:t>books</a:t>
            </a:r>
            <a:r>
              <a:rPr lang="de-DE" sz="1800" dirty="0"/>
              <a:t>. </a:t>
            </a:r>
          </a:p>
          <a:p>
            <a:pPr marL="0" indent="0">
              <a:buNone/>
            </a:pPr>
            <a:endParaRPr lang="de-DE" sz="1800" dirty="0"/>
          </a:p>
        </p:txBody>
      </p:sp>
      <p:sp>
        <p:nvSpPr>
          <p:cNvPr id="5" name="Textfeld 4">
            <a:extLst>
              <a:ext uri="{FF2B5EF4-FFF2-40B4-BE49-F238E27FC236}">
                <a16:creationId xmlns:a16="http://schemas.microsoft.com/office/drawing/2014/main" id="{F6BB6074-4A76-318C-CABF-4B2010A1F0B0}"/>
              </a:ext>
            </a:extLst>
          </p:cNvPr>
          <p:cNvSpPr txBox="1"/>
          <p:nvPr/>
        </p:nvSpPr>
        <p:spPr>
          <a:xfrm>
            <a:off x="933615" y="3534218"/>
            <a:ext cx="1989647" cy="830997"/>
          </a:xfrm>
          <a:prstGeom prst="rect">
            <a:avLst/>
          </a:prstGeom>
          <a:noFill/>
        </p:spPr>
        <p:txBody>
          <a:bodyPr wrap="none" rtlCol="0">
            <a:spAutoFit/>
          </a:bodyPr>
          <a:lstStyle/>
          <a:p>
            <a:r>
              <a:rPr lang="de-DE" sz="1200" b="1" dirty="0" err="1"/>
              <a:t>Timepoint</a:t>
            </a:r>
            <a:r>
              <a:rPr lang="de-DE" sz="1200" b="1" dirty="0"/>
              <a:t> 1: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sp>
        <p:nvSpPr>
          <p:cNvPr id="6" name="Textfeld 5">
            <a:extLst>
              <a:ext uri="{FF2B5EF4-FFF2-40B4-BE49-F238E27FC236}">
                <a16:creationId xmlns:a16="http://schemas.microsoft.com/office/drawing/2014/main" id="{48E1F87D-F1E5-ED12-45CB-8FBA04586178}"/>
              </a:ext>
            </a:extLst>
          </p:cNvPr>
          <p:cNvSpPr txBox="1"/>
          <p:nvPr/>
        </p:nvSpPr>
        <p:spPr>
          <a:xfrm>
            <a:off x="8701139" y="3534217"/>
            <a:ext cx="2406172" cy="830997"/>
          </a:xfrm>
          <a:prstGeom prst="rect">
            <a:avLst/>
          </a:prstGeom>
          <a:noFill/>
        </p:spPr>
        <p:txBody>
          <a:bodyPr wrap="none" rtlCol="0">
            <a:spAutoFit/>
          </a:bodyPr>
          <a:lstStyle/>
          <a:p>
            <a:r>
              <a:rPr lang="de-DE" sz="1200" b="1" dirty="0" err="1"/>
              <a:t>Timepoint</a:t>
            </a:r>
            <a:r>
              <a:rPr lang="de-DE" sz="1200" b="1" dirty="0"/>
              <a:t> 2 (</a:t>
            </a:r>
            <a:r>
              <a:rPr lang="de-DE" sz="1200" b="1" dirty="0" err="1"/>
              <a:t>three</a:t>
            </a:r>
            <a:r>
              <a:rPr lang="de-DE" sz="1200" b="1" dirty="0"/>
              <a:t> </a:t>
            </a:r>
            <a:r>
              <a:rPr lang="de-DE" sz="1200" b="1" dirty="0" err="1"/>
              <a:t>weeks</a:t>
            </a:r>
            <a:r>
              <a:rPr lang="de-DE" sz="1200" b="1" dirty="0"/>
              <a:t> </a:t>
            </a:r>
            <a:r>
              <a:rPr lang="de-DE" sz="1200" b="1" dirty="0" err="1"/>
              <a:t>later</a:t>
            </a:r>
            <a:r>
              <a:rPr lang="de-DE" sz="1200" b="1" dirty="0"/>
              <a:t>):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cxnSp>
        <p:nvCxnSpPr>
          <p:cNvPr id="8" name="Gerade Verbindung mit Pfeil 7">
            <a:extLst>
              <a:ext uri="{FF2B5EF4-FFF2-40B4-BE49-F238E27FC236}">
                <a16:creationId xmlns:a16="http://schemas.microsoft.com/office/drawing/2014/main" id="{A685F1DA-E557-7751-7FDC-82D1E6ECEBED}"/>
              </a:ext>
            </a:extLst>
          </p:cNvPr>
          <p:cNvCxnSpPr>
            <a:cxnSpLocks/>
          </p:cNvCxnSpPr>
          <p:nvPr/>
        </p:nvCxnSpPr>
        <p:spPr>
          <a:xfrm flipV="1">
            <a:off x="3323645" y="3796097"/>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feld 8">
            <a:extLst>
              <a:ext uri="{FF2B5EF4-FFF2-40B4-BE49-F238E27FC236}">
                <a16:creationId xmlns:a16="http://schemas.microsoft.com/office/drawing/2014/main" id="{5339C933-A59D-600F-5DC4-190D8234DBE3}"/>
              </a:ext>
            </a:extLst>
          </p:cNvPr>
          <p:cNvSpPr txBox="1"/>
          <p:nvPr/>
        </p:nvSpPr>
        <p:spPr>
          <a:xfrm>
            <a:off x="3252083" y="3519098"/>
            <a:ext cx="4690002" cy="276999"/>
          </a:xfrm>
          <a:prstGeom prst="rect">
            <a:avLst/>
          </a:prstGeom>
          <a:noFill/>
        </p:spPr>
        <p:txBody>
          <a:bodyPr wrap="none" rtlCol="0">
            <a:spAutoFit/>
          </a:bodyPr>
          <a:lstStyle/>
          <a:p>
            <a:r>
              <a:rPr lang="de-DE" sz="1200" dirty="0"/>
              <a:t>Intervention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a:t>
            </a:r>
            <a:r>
              <a:rPr lang="de-DE" sz="1200" dirty="0" err="1"/>
              <a:t>synthetic</a:t>
            </a:r>
            <a:r>
              <a:rPr lang="de-DE" sz="1200" dirty="0"/>
              <a:t> </a:t>
            </a:r>
            <a:r>
              <a:rPr lang="de-DE" sz="1200" dirty="0" err="1"/>
              <a:t>voices</a:t>
            </a:r>
            <a:r>
              <a:rPr lang="de-DE" sz="1200" dirty="0"/>
              <a:t> </a:t>
            </a:r>
            <a:endParaRPr lang="en-US" sz="1200" dirty="0"/>
          </a:p>
        </p:txBody>
      </p:sp>
      <p:cxnSp>
        <p:nvCxnSpPr>
          <p:cNvPr id="11" name="Gerade Verbindung mit Pfeil 10">
            <a:extLst>
              <a:ext uri="{FF2B5EF4-FFF2-40B4-BE49-F238E27FC236}">
                <a16:creationId xmlns:a16="http://schemas.microsoft.com/office/drawing/2014/main" id="{D66495E6-1021-C4FF-E78E-5E32C2F0BC53}"/>
              </a:ext>
            </a:extLst>
          </p:cNvPr>
          <p:cNvCxnSpPr>
            <a:cxnSpLocks/>
          </p:cNvCxnSpPr>
          <p:nvPr/>
        </p:nvCxnSpPr>
        <p:spPr>
          <a:xfrm flipV="1">
            <a:off x="3323645" y="4361965"/>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feld 11">
            <a:extLst>
              <a:ext uri="{FF2B5EF4-FFF2-40B4-BE49-F238E27FC236}">
                <a16:creationId xmlns:a16="http://schemas.microsoft.com/office/drawing/2014/main" id="{9C0A3EB4-56E7-4182-EA43-DFC364625370}"/>
              </a:ext>
            </a:extLst>
          </p:cNvPr>
          <p:cNvSpPr txBox="1"/>
          <p:nvPr/>
        </p:nvSpPr>
        <p:spPr>
          <a:xfrm>
            <a:off x="3252083" y="4084966"/>
            <a:ext cx="4260077" cy="276999"/>
          </a:xfrm>
          <a:prstGeom prst="rect">
            <a:avLst/>
          </a:prstGeom>
          <a:noFill/>
        </p:spPr>
        <p:txBody>
          <a:bodyPr wrap="none" rtlCol="0">
            <a:spAutoFit/>
          </a:bodyPr>
          <a:lstStyle/>
          <a:p>
            <a:r>
              <a:rPr lang="de-DE" sz="1200" dirty="0"/>
              <a:t>Control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human </a:t>
            </a:r>
            <a:r>
              <a:rPr lang="de-DE" sz="1200" dirty="0" err="1"/>
              <a:t>voices</a:t>
            </a:r>
            <a:r>
              <a:rPr lang="de-DE" sz="1200" dirty="0"/>
              <a:t> </a:t>
            </a:r>
            <a:endParaRPr lang="en-US" sz="1200" dirty="0"/>
          </a:p>
        </p:txBody>
      </p:sp>
    </p:spTree>
    <p:extLst>
      <p:ext uri="{BB962C8B-B14F-4D97-AF65-F5344CB8AC3E}">
        <p14:creationId xmlns:p14="http://schemas.microsoft.com/office/powerpoint/2010/main" val="177936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5"/>
            <a:ext cx="10515600" cy="5050887"/>
          </a:xfrm>
        </p:spPr>
        <p:txBody>
          <a:bodyPr>
            <a:normAutofit fontScale="850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r>
              <a:rPr lang="de-DE" sz="1800" dirty="0"/>
              <a:t>, </a:t>
            </a:r>
            <a:r>
              <a:rPr lang="de-DE" sz="1800" dirty="0" err="1"/>
              <a:t>audio</a:t>
            </a:r>
            <a:r>
              <a:rPr lang="de-DE" sz="1800" dirty="0"/>
              <a:t> </a:t>
            </a:r>
            <a:r>
              <a:rPr lang="de-DE" sz="1800" dirty="0" err="1"/>
              <a:t>book</a:t>
            </a:r>
            <a:r>
              <a:rPr lang="de-DE" sz="1800" dirty="0"/>
              <a:t> material </a:t>
            </a:r>
            <a:r>
              <a:rPr lang="de-DE" sz="1800" dirty="0" err="1"/>
              <a:t>from</a:t>
            </a:r>
            <a:r>
              <a:rPr lang="de-DE" sz="1800" dirty="0"/>
              <a:t> human and </a:t>
            </a:r>
            <a:r>
              <a:rPr lang="de-DE" sz="1800" dirty="0" err="1"/>
              <a:t>synthetic</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see</a:t>
            </a:r>
            <a:r>
              <a:rPr lang="de-DE" sz="1800" dirty="0"/>
              <a:t> </a:t>
            </a:r>
            <a:r>
              <a:rPr lang="de-DE" sz="1800" dirty="0" err="1"/>
              <a:t>previous</a:t>
            </a:r>
            <a:r>
              <a:rPr lang="de-DE" sz="1800" dirty="0"/>
              <a:t> </a:t>
            </a:r>
            <a:r>
              <a:rPr lang="de-DE" sz="1800" dirty="0" err="1"/>
              <a:t>slide</a:t>
            </a:r>
            <a:r>
              <a:rPr lang="de-DE" sz="1800" dirty="0"/>
              <a:t>)</a:t>
            </a:r>
          </a:p>
          <a:p>
            <a:r>
              <a:rPr lang="de-DE" sz="1800" dirty="0"/>
              <a:t>Rating </a:t>
            </a:r>
            <a:r>
              <a:rPr lang="de-DE" sz="1800" dirty="0" err="1"/>
              <a:t>sessions</a:t>
            </a:r>
            <a:r>
              <a:rPr lang="de-DE" sz="1800" dirty="0"/>
              <a:t> (</a:t>
            </a:r>
            <a:r>
              <a:rPr lang="de-DE" sz="1800" dirty="0" err="1"/>
              <a:t>timepoint</a:t>
            </a:r>
            <a:r>
              <a:rPr lang="de-DE" sz="1800" dirty="0"/>
              <a:t> 1 and 2) </a:t>
            </a:r>
            <a:r>
              <a:rPr lang="de-DE" sz="1800" dirty="0" err="1"/>
              <a:t>about</a:t>
            </a:r>
            <a:r>
              <a:rPr lang="de-DE" sz="1800" dirty="0"/>
              <a:t> 30 </a:t>
            </a:r>
            <a:r>
              <a:rPr lang="de-DE" sz="1800" dirty="0" err="1"/>
              <a:t>minutes</a:t>
            </a:r>
            <a:endParaRPr lang="de-DE" sz="1800" dirty="0"/>
          </a:p>
          <a:p>
            <a:r>
              <a:rPr lang="de-DE" sz="1800" dirty="0"/>
              <a:t>Intervention: </a:t>
            </a:r>
            <a:r>
              <a:rPr lang="de-DE" sz="1800" dirty="0" err="1"/>
              <a:t>about</a:t>
            </a:r>
            <a:r>
              <a:rPr lang="de-DE" sz="1800" dirty="0"/>
              <a:t> 10-15 </a:t>
            </a:r>
            <a:r>
              <a:rPr lang="de-DE" sz="1800" dirty="0" err="1"/>
              <a:t>minutes</a:t>
            </a:r>
            <a:r>
              <a:rPr lang="de-DE" sz="1800" dirty="0"/>
              <a:t> a </a:t>
            </a:r>
            <a:r>
              <a:rPr lang="de-DE" sz="1800" dirty="0" err="1"/>
              <a:t>day</a:t>
            </a:r>
            <a:r>
              <a:rPr lang="de-DE" sz="1800" dirty="0"/>
              <a:t>, </a:t>
            </a:r>
            <a:r>
              <a:rPr lang="de-DE" sz="1800" dirty="0" err="1"/>
              <a:t>maybe</a:t>
            </a:r>
            <a:r>
              <a:rPr lang="de-DE" sz="1800" dirty="0"/>
              <a:t>?</a:t>
            </a:r>
          </a:p>
          <a:p>
            <a:pPr marL="0" indent="0">
              <a:buNone/>
            </a:pPr>
            <a:endParaRPr lang="de-DE" sz="1800" dirty="0"/>
          </a:p>
          <a:p>
            <a:endParaRPr lang="de-DE" sz="1800" dirty="0"/>
          </a:p>
          <a:p>
            <a:pPr marL="0" indent="0">
              <a:buNone/>
            </a:pPr>
            <a:r>
              <a:rPr lang="de-DE" sz="1800" dirty="0" err="1"/>
              <a:t>Participants</a:t>
            </a:r>
            <a:r>
              <a:rPr lang="de-DE" sz="1800" dirty="0"/>
              <a:t>: </a:t>
            </a:r>
          </a:p>
          <a:p>
            <a:r>
              <a:rPr lang="de-DE" sz="1800" dirty="0" err="1"/>
              <a:t>maybe</a:t>
            </a:r>
            <a:r>
              <a:rPr lang="de-DE" sz="1800" dirty="0"/>
              <a:t> </a:t>
            </a:r>
            <a:r>
              <a:rPr lang="de-DE" sz="1800" dirty="0" err="1"/>
              <a:t>around</a:t>
            </a:r>
            <a:r>
              <a:rPr lang="de-DE" sz="1800" dirty="0"/>
              <a:t> 40-50 per </a:t>
            </a:r>
            <a:r>
              <a:rPr lang="de-DE" sz="1800" dirty="0" err="1"/>
              <a:t>group</a:t>
            </a:r>
            <a:r>
              <a:rPr lang="de-DE" sz="1800" dirty="0"/>
              <a:t>?</a:t>
            </a:r>
          </a:p>
          <a:p>
            <a:r>
              <a:rPr lang="de-DE" sz="1800" dirty="0" err="1"/>
              <a:t>Depends</a:t>
            </a:r>
            <a:r>
              <a:rPr lang="de-DE" sz="1800" dirty="0"/>
              <a:t> on </a:t>
            </a:r>
            <a:r>
              <a:rPr lang="de-DE" sz="1800" dirty="0" err="1"/>
              <a:t>feasibility</a:t>
            </a:r>
            <a:r>
              <a:rPr lang="de-DE" sz="1800" dirty="0"/>
              <a:t> (and power </a:t>
            </a:r>
            <a:r>
              <a:rPr lang="de-DE" sz="1800" dirty="0" err="1"/>
              <a:t>analysis</a:t>
            </a:r>
            <a:r>
              <a:rPr lang="de-DE" sz="1800" dirty="0"/>
              <a:t>)</a:t>
            </a:r>
          </a:p>
          <a:p>
            <a:endParaRPr lang="de-DE" sz="1800" dirty="0"/>
          </a:p>
          <a:p>
            <a:pPr marL="0" indent="0">
              <a:buNone/>
            </a:pPr>
            <a:r>
              <a:rPr lang="de-DE" sz="1800" dirty="0"/>
              <a:t>Challenges: </a:t>
            </a:r>
          </a:p>
          <a:p>
            <a:r>
              <a:rPr lang="de-DE" sz="1800" dirty="0"/>
              <a:t>Expensive. </a:t>
            </a:r>
            <a:r>
              <a:rPr lang="de-DE" sz="1800" dirty="0">
                <a:sym typeface="Wingdings" panose="05000000000000000000" pitchFamily="2" charset="2"/>
              </a:rPr>
              <a:t></a:t>
            </a:r>
            <a:r>
              <a:rPr lang="de-DE" sz="1800" dirty="0"/>
              <a:t> </a:t>
            </a:r>
          </a:p>
          <a:p>
            <a:r>
              <a:rPr lang="de-DE" sz="1800" dirty="0" err="1"/>
              <a:t>Probably</a:t>
            </a:r>
            <a:r>
              <a:rPr lang="de-DE" sz="1800" dirty="0"/>
              <a:t> </a:t>
            </a:r>
            <a:r>
              <a:rPr lang="de-DE" sz="1800" dirty="0" err="1"/>
              <a:t>the</a:t>
            </a:r>
            <a:r>
              <a:rPr lang="de-DE" sz="1800" dirty="0"/>
              <a:t> </a:t>
            </a:r>
            <a:r>
              <a:rPr lang="de-DE" sz="1800" dirty="0" err="1"/>
              <a:t>most</a:t>
            </a:r>
            <a:r>
              <a:rPr lang="de-DE" sz="1800" dirty="0"/>
              <a:t> </a:t>
            </a:r>
            <a:r>
              <a:rPr lang="de-DE" sz="1800" dirty="0" err="1"/>
              <a:t>ambitious</a:t>
            </a:r>
            <a:r>
              <a:rPr lang="de-DE" sz="1800" dirty="0"/>
              <a:t> </a:t>
            </a:r>
            <a:r>
              <a:rPr lang="de-DE" sz="1800" dirty="0" err="1"/>
              <a:t>one</a:t>
            </a:r>
            <a:endParaRPr lang="de-DE" sz="1800" dirty="0"/>
          </a:p>
          <a:p>
            <a:r>
              <a:rPr lang="de-DE" sz="1800" dirty="0" err="1"/>
              <a:t>How</a:t>
            </a:r>
            <a:r>
              <a:rPr lang="de-DE" sz="1800" dirty="0"/>
              <a:t> </a:t>
            </a:r>
            <a:r>
              <a:rPr lang="de-DE" sz="1800" dirty="0" err="1"/>
              <a:t>to</a:t>
            </a:r>
            <a:r>
              <a:rPr lang="de-DE" sz="1800" dirty="0"/>
              <a:t> </a:t>
            </a:r>
            <a:r>
              <a:rPr lang="de-DE" sz="1800" dirty="0" err="1"/>
              <a:t>keep</a:t>
            </a:r>
            <a:r>
              <a:rPr lang="de-DE" sz="1800" dirty="0"/>
              <a:t> </a:t>
            </a:r>
            <a:r>
              <a:rPr lang="de-DE" sz="1800" dirty="0" err="1"/>
              <a:t>participant</a:t>
            </a:r>
            <a:r>
              <a:rPr lang="de-DE" sz="1800" dirty="0"/>
              <a:t> </a:t>
            </a:r>
            <a:r>
              <a:rPr lang="de-DE" sz="1800" dirty="0" err="1"/>
              <a:t>commitment</a:t>
            </a:r>
            <a:r>
              <a:rPr lang="de-DE" sz="1800" dirty="0"/>
              <a:t>? </a:t>
            </a:r>
            <a:r>
              <a:rPr lang="de-DE" sz="1800" dirty="0" err="1"/>
              <a:t>how</a:t>
            </a:r>
            <a:r>
              <a:rPr lang="de-DE" sz="1800" dirty="0"/>
              <a:t> </a:t>
            </a:r>
            <a:r>
              <a:rPr lang="de-DE" sz="1800" dirty="0" err="1"/>
              <a:t>to</a:t>
            </a:r>
            <a:r>
              <a:rPr lang="de-DE" sz="1800" dirty="0"/>
              <a:t> </a:t>
            </a:r>
            <a:r>
              <a:rPr lang="de-DE" sz="1800" dirty="0" err="1"/>
              <a:t>control</a:t>
            </a:r>
            <a:r>
              <a:rPr lang="de-DE" sz="1800" dirty="0"/>
              <a:t> </a:t>
            </a:r>
            <a:r>
              <a:rPr lang="de-DE" sz="1800" dirty="0" err="1"/>
              <a:t>that</a:t>
            </a:r>
            <a:r>
              <a:rPr lang="de-DE" sz="1800" dirty="0"/>
              <a:t> </a:t>
            </a:r>
            <a:r>
              <a:rPr lang="de-DE" sz="1800" dirty="0" err="1"/>
              <a:t>they</a:t>
            </a:r>
            <a:r>
              <a:rPr lang="de-DE" sz="1800" dirty="0"/>
              <a:t> </a:t>
            </a:r>
            <a:r>
              <a:rPr lang="de-DE" sz="1800" dirty="0" err="1"/>
              <a:t>adhere</a:t>
            </a:r>
            <a:r>
              <a:rPr lang="de-DE" sz="1800" dirty="0"/>
              <a:t> </a:t>
            </a:r>
            <a:r>
              <a:rPr lang="de-DE" sz="1800" dirty="0" err="1"/>
              <a:t>to</a:t>
            </a:r>
            <a:r>
              <a:rPr lang="de-DE" sz="1800" dirty="0"/>
              <a:t> </a:t>
            </a:r>
            <a:r>
              <a:rPr lang="de-DE" sz="1800" dirty="0" err="1"/>
              <a:t>the</a:t>
            </a:r>
            <a:r>
              <a:rPr lang="de-DE" sz="1800" dirty="0"/>
              <a:t> </a:t>
            </a:r>
            <a:r>
              <a:rPr lang="de-DE" sz="1800" dirty="0" err="1"/>
              <a:t>intervention</a:t>
            </a:r>
            <a:r>
              <a:rPr lang="de-DE" sz="1800" dirty="0"/>
              <a:t> </a:t>
            </a:r>
            <a:r>
              <a:rPr lang="de-DE" sz="1800" dirty="0" err="1"/>
              <a:t>correctly</a:t>
            </a:r>
            <a:r>
              <a:rPr lang="de-DE" sz="1800" dirty="0"/>
              <a:t>?</a:t>
            </a:r>
          </a:p>
          <a:p>
            <a:r>
              <a:rPr lang="de-DE" sz="1800" dirty="0" err="1"/>
              <a:t>Get</a:t>
            </a:r>
            <a:r>
              <a:rPr lang="de-DE" sz="1800" dirty="0"/>
              <a:t> </a:t>
            </a:r>
            <a:r>
              <a:rPr lang="de-DE" sz="1800" dirty="0" err="1"/>
              <a:t>the</a:t>
            </a:r>
            <a:r>
              <a:rPr lang="de-DE" sz="1800" dirty="0"/>
              <a:t> </a:t>
            </a:r>
            <a:r>
              <a:rPr lang="de-DE" sz="1800" dirty="0" err="1"/>
              <a:t>voice</a:t>
            </a:r>
            <a:r>
              <a:rPr lang="de-DE" sz="1800" dirty="0"/>
              <a:t> material</a:t>
            </a:r>
          </a:p>
          <a:p>
            <a:endParaRPr lang="de-DE" sz="1800" dirty="0"/>
          </a:p>
          <a:p>
            <a:endParaRPr lang="de-DE" sz="1800" dirty="0"/>
          </a:p>
        </p:txBody>
      </p:sp>
    </p:spTree>
    <p:extLst>
      <p:ext uri="{BB962C8B-B14F-4D97-AF65-F5344CB8AC3E}">
        <p14:creationId xmlns:p14="http://schemas.microsoft.com/office/powerpoint/2010/main" val="41303398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980</Words>
  <Application>Microsoft Office PowerPoint</Application>
  <PresentationFormat>Breitbild</PresentationFormat>
  <Paragraphs>139</Paragraphs>
  <Slides>10</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Aptos</vt:lpstr>
      <vt:lpstr>Aptos Display</vt:lpstr>
      <vt:lpstr>Arial</vt:lpstr>
      <vt:lpstr>Wingdings</vt:lpstr>
      <vt:lpstr>Office</vt:lpstr>
      <vt:lpstr>DAAD Prime Experiments</vt:lpstr>
      <vt:lpstr>General Plan: 3 Experiments </vt:lpstr>
      <vt:lpstr>General Information (for all Experiments)</vt:lpstr>
      <vt:lpstr>Experiment 1: Adaptation Experiment</vt:lpstr>
      <vt:lpstr>Experiment 1: Adaptation Experiment</vt:lpstr>
      <vt:lpstr>Experiment 2: Rating study</vt:lpstr>
      <vt:lpstr>Experiment 2: Rating study</vt:lpstr>
      <vt:lpstr>Experiment 3: Intervention study</vt:lpstr>
      <vt:lpstr>Experiment 3: Rating study</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 Nussbaum</cp:lastModifiedBy>
  <cp:revision>19</cp:revision>
  <dcterms:created xsi:type="dcterms:W3CDTF">2024-07-06T15:24:30Z</dcterms:created>
  <dcterms:modified xsi:type="dcterms:W3CDTF">2024-07-09T13:57:06Z</dcterms:modified>
</cp:coreProperties>
</file>