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6" r:id="rId10"/>
    <p:sldId id="264" r:id="rId11"/>
    <p:sldId id="267" r:id="rId12"/>
    <p:sldId id="268" r:id="rId13"/>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C4AB"/>
    <a:srgbClr val="E0A67D"/>
    <a:srgbClr val="E4B08D"/>
    <a:srgbClr val="F4D9CA"/>
    <a:srgbClr val="F0CEBA"/>
    <a:srgbClr val="C98E8B"/>
    <a:srgbClr val="DAAEAA"/>
    <a:srgbClr val="ECCDCA"/>
    <a:srgbClr val="AE615E"/>
    <a:srgbClr val="C080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00" autoAdjust="0"/>
    <p:restoredTop sz="88314" autoAdjust="0"/>
  </p:normalViewPr>
  <p:slideViewPr>
    <p:cSldViewPr snapToGrid="0">
      <p:cViewPr varScale="1">
        <p:scale>
          <a:sx n="114" d="100"/>
          <a:sy n="114" d="100"/>
        </p:scale>
        <p:origin x="141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61A044-314D-4329-9682-F6176F300576}" type="datetimeFigureOut">
              <a:rPr lang="en-US" smtClean="0"/>
              <a:t>7/18/2025</a:t>
            </a:fld>
            <a:endParaRPr lang="en-US"/>
          </a:p>
        </p:txBody>
      </p:sp>
      <p:sp>
        <p:nvSpPr>
          <p:cNvPr id="4" name="Folienbildplatzhalt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897254-8802-4506-9D03-E17E865AF476}" type="slidenum">
              <a:rPr lang="en-US" smtClean="0"/>
              <a:t>‹Nr.›</a:t>
            </a:fld>
            <a:endParaRPr lang="en-US"/>
          </a:p>
        </p:txBody>
      </p:sp>
    </p:spTree>
    <p:extLst>
      <p:ext uri="{BB962C8B-B14F-4D97-AF65-F5344CB8AC3E}">
        <p14:creationId xmlns:p14="http://schemas.microsoft.com/office/powerpoint/2010/main" val="1804975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200150" y="1143000"/>
            <a:ext cx="4457700" cy="3086100"/>
          </a:xfrm>
        </p:spPr>
      </p:sp>
      <p:sp>
        <p:nvSpPr>
          <p:cNvPr id="3" name="Notizenplatzhalter 2"/>
          <p:cNvSpPr>
            <a:spLocks noGrp="1"/>
          </p:cNvSpPr>
          <p:nvPr>
            <p:ph type="body" idx="1"/>
          </p:nvPr>
        </p:nvSpPr>
        <p:spPr/>
        <p:txBody>
          <a:bodyPr/>
          <a:lstStyle/>
          <a:p>
            <a:r>
              <a:rPr lang="de-DE" dirty="0"/>
              <a:t>Find </a:t>
            </a:r>
            <a:r>
              <a:rPr lang="de-DE" dirty="0" err="1"/>
              <a:t>one</a:t>
            </a:r>
            <a:r>
              <a:rPr lang="de-DE" dirty="0"/>
              <a:t> </a:t>
            </a:r>
            <a:r>
              <a:rPr lang="de-DE" dirty="0" err="1"/>
              <a:t>paper</a:t>
            </a:r>
            <a:r>
              <a:rPr lang="de-DE" dirty="0"/>
              <a:t> </a:t>
            </a:r>
            <a:r>
              <a:rPr lang="de-DE" dirty="0" err="1"/>
              <a:t>that</a:t>
            </a:r>
            <a:r>
              <a:rPr lang="de-DE" dirty="0"/>
              <a:t> </a:t>
            </a:r>
            <a:r>
              <a:rPr lang="de-DE" dirty="0" err="1"/>
              <a:t>looks</a:t>
            </a:r>
            <a:r>
              <a:rPr lang="de-DE" dirty="0"/>
              <a:t> like 2-3 </a:t>
            </a:r>
            <a:r>
              <a:rPr lang="de-DE" dirty="0" err="1"/>
              <a:t>weeks</a:t>
            </a:r>
            <a:r>
              <a:rPr lang="de-DE" dirty="0"/>
              <a:t> and </a:t>
            </a:r>
            <a:r>
              <a:rPr lang="de-DE" dirty="0" err="1"/>
              <a:t>then</a:t>
            </a:r>
            <a:r>
              <a:rPr lang="de-DE" dirty="0"/>
              <a:t> </a:t>
            </a:r>
            <a:r>
              <a:rPr lang="de-DE" dirty="0" err="1"/>
              <a:t>cite</a:t>
            </a:r>
            <a:r>
              <a:rPr lang="de-DE" dirty="0"/>
              <a:t> </a:t>
            </a:r>
            <a:r>
              <a:rPr lang="de-DE" dirty="0" err="1"/>
              <a:t>this</a:t>
            </a:r>
            <a:endParaRPr lang="de-DE" dirty="0"/>
          </a:p>
        </p:txBody>
      </p:sp>
      <p:sp>
        <p:nvSpPr>
          <p:cNvPr id="4" name="Foliennummernplatzhalter 3"/>
          <p:cNvSpPr>
            <a:spLocks noGrp="1"/>
          </p:cNvSpPr>
          <p:nvPr>
            <p:ph type="sldNum" sz="quarter" idx="5"/>
          </p:nvPr>
        </p:nvSpPr>
        <p:spPr/>
        <p:txBody>
          <a:bodyPr/>
          <a:lstStyle/>
          <a:p>
            <a:fld id="{66897254-8802-4506-9D03-E17E865AF476}" type="slidenum">
              <a:rPr lang="en-US" smtClean="0"/>
              <a:t>8</a:t>
            </a:fld>
            <a:endParaRPr lang="en-US"/>
          </a:p>
        </p:txBody>
      </p:sp>
    </p:spTree>
    <p:extLst>
      <p:ext uri="{BB962C8B-B14F-4D97-AF65-F5344CB8AC3E}">
        <p14:creationId xmlns:p14="http://schemas.microsoft.com/office/powerpoint/2010/main" val="3069400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200150" y="1143000"/>
            <a:ext cx="4457700" cy="3086100"/>
          </a:xfrm>
        </p:spPr>
      </p:sp>
      <p:sp>
        <p:nvSpPr>
          <p:cNvPr id="3" name="Notizenplatzhalter 2"/>
          <p:cNvSpPr>
            <a:spLocks noGrp="1"/>
          </p:cNvSpPr>
          <p:nvPr>
            <p:ph type="body" idx="1"/>
          </p:nvPr>
        </p:nvSpPr>
        <p:spPr/>
        <p:txBody>
          <a:bodyPr/>
          <a:lstStyle/>
          <a:p>
            <a:r>
              <a:rPr lang="de-DE" dirty="0"/>
              <a:t>Find </a:t>
            </a:r>
            <a:r>
              <a:rPr lang="de-DE" dirty="0" err="1"/>
              <a:t>one</a:t>
            </a:r>
            <a:r>
              <a:rPr lang="de-DE" dirty="0"/>
              <a:t> </a:t>
            </a:r>
            <a:r>
              <a:rPr lang="de-DE" dirty="0" err="1"/>
              <a:t>paper</a:t>
            </a:r>
            <a:r>
              <a:rPr lang="de-DE" dirty="0"/>
              <a:t> </a:t>
            </a:r>
            <a:r>
              <a:rPr lang="de-DE" dirty="0" err="1"/>
              <a:t>that</a:t>
            </a:r>
            <a:r>
              <a:rPr lang="de-DE" dirty="0"/>
              <a:t> </a:t>
            </a:r>
            <a:r>
              <a:rPr lang="de-DE" dirty="0" err="1"/>
              <a:t>looks</a:t>
            </a:r>
            <a:r>
              <a:rPr lang="de-DE" dirty="0"/>
              <a:t> like 2-3 </a:t>
            </a:r>
            <a:r>
              <a:rPr lang="de-DE" dirty="0" err="1"/>
              <a:t>weeks</a:t>
            </a:r>
            <a:r>
              <a:rPr lang="de-DE" dirty="0"/>
              <a:t> and </a:t>
            </a:r>
            <a:r>
              <a:rPr lang="de-DE" dirty="0" err="1"/>
              <a:t>then</a:t>
            </a:r>
            <a:r>
              <a:rPr lang="de-DE" dirty="0"/>
              <a:t> </a:t>
            </a:r>
            <a:r>
              <a:rPr lang="de-DE" dirty="0" err="1"/>
              <a:t>cite</a:t>
            </a:r>
            <a:r>
              <a:rPr lang="de-DE" dirty="0"/>
              <a:t> </a:t>
            </a:r>
            <a:r>
              <a:rPr lang="de-DE" dirty="0" err="1"/>
              <a:t>this</a:t>
            </a:r>
            <a:endParaRPr lang="de-DE" dirty="0"/>
          </a:p>
        </p:txBody>
      </p:sp>
      <p:sp>
        <p:nvSpPr>
          <p:cNvPr id="4" name="Foliennummernplatzhalter 3"/>
          <p:cNvSpPr>
            <a:spLocks noGrp="1"/>
          </p:cNvSpPr>
          <p:nvPr>
            <p:ph type="sldNum" sz="quarter" idx="5"/>
          </p:nvPr>
        </p:nvSpPr>
        <p:spPr/>
        <p:txBody>
          <a:bodyPr/>
          <a:lstStyle/>
          <a:p>
            <a:fld id="{66897254-8802-4506-9D03-E17E865AF476}" type="slidenum">
              <a:rPr lang="en-US" smtClean="0"/>
              <a:t>9</a:t>
            </a:fld>
            <a:endParaRPr lang="en-US"/>
          </a:p>
        </p:txBody>
      </p:sp>
    </p:spTree>
    <p:extLst>
      <p:ext uri="{BB962C8B-B14F-4D97-AF65-F5344CB8AC3E}">
        <p14:creationId xmlns:p14="http://schemas.microsoft.com/office/powerpoint/2010/main" val="924331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200150" y="1143000"/>
            <a:ext cx="4457700" cy="3086100"/>
          </a:xfrm>
        </p:spPr>
      </p:sp>
      <p:sp>
        <p:nvSpPr>
          <p:cNvPr id="3" name="Notizenplatzhalter 2"/>
          <p:cNvSpPr>
            <a:spLocks noGrp="1"/>
          </p:cNvSpPr>
          <p:nvPr>
            <p:ph type="body" idx="1"/>
          </p:nvPr>
        </p:nvSpPr>
        <p:spPr/>
        <p:txBody>
          <a:bodyPr/>
          <a:lstStyle/>
          <a:p>
            <a:r>
              <a:rPr lang="en-US" dirty="0"/>
              <a:t>Maybe lab exp, 1 hours</a:t>
            </a:r>
          </a:p>
          <a:p>
            <a:endParaRPr lang="en-US" dirty="0"/>
          </a:p>
          <a:p>
            <a:r>
              <a:rPr lang="en-US" dirty="0"/>
              <a:t>3 sessions</a:t>
            </a:r>
          </a:p>
          <a:p>
            <a:r>
              <a:rPr lang="en-US" dirty="0"/>
              <a:t>1, next day, 3 weeks</a:t>
            </a:r>
          </a:p>
          <a:p>
            <a:endParaRPr lang="en-US" dirty="0"/>
          </a:p>
        </p:txBody>
      </p:sp>
      <p:sp>
        <p:nvSpPr>
          <p:cNvPr id="4" name="Foliennummernplatzhalter 3"/>
          <p:cNvSpPr>
            <a:spLocks noGrp="1"/>
          </p:cNvSpPr>
          <p:nvPr>
            <p:ph type="sldNum" sz="quarter" idx="5"/>
          </p:nvPr>
        </p:nvSpPr>
        <p:spPr/>
        <p:txBody>
          <a:bodyPr/>
          <a:lstStyle/>
          <a:p>
            <a:fld id="{66897254-8802-4506-9D03-E17E865AF476}" type="slidenum">
              <a:rPr lang="en-US" smtClean="0"/>
              <a:t>10</a:t>
            </a:fld>
            <a:endParaRPr lang="en-US"/>
          </a:p>
        </p:txBody>
      </p:sp>
    </p:spTree>
    <p:extLst>
      <p:ext uri="{BB962C8B-B14F-4D97-AF65-F5344CB8AC3E}">
        <p14:creationId xmlns:p14="http://schemas.microsoft.com/office/powerpoint/2010/main" val="15779718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66897254-8802-4506-9D03-E17E865AF476}" type="slidenum">
              <a:rPr lang="en-US" smtClean="0"/>
              <a:t>11</a:t>
            </a:fld>
            <a:endParaRPr lang="en-US"/>
          </a:p>
        </p:txBody>
      </p:sp>
    </p:spTree>
    <p:extLst>
      <p:ext uri="{BB962C8B-B14F-4D97-AF65-F5344CB8AC3E}">
        <p14:creationId xmlns:p14="http://schemas.microsoft.com/office/powerpoint/2010/main" val="3198440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CC6CDE-6DA0-F203-D3AA-8E2956A25E86}"/>
              </a:ext>
            </a:extLst>
          </p:cNvPr>
          <p:cNvSpPr>
            <a:spLocks noGrp="1"/>
          </p:cNvSpPr>
          <p:nvPr>
            <p:ph type="ctrTitle"/>
          </p:nvPr>
        </p:nvSpPr>
        <p:spPr>
          <a:xfrm>
            <a:off x="1238250" y="1122363"/>
            <a:ext cx="7429500" cy="2387600"/>
          </a:xfrm>
        </p:spPr>
        <p:txBody>
          <a:bodyPr anchor="b"/>
          <a:lstStyle>
            <a:lvl1pPr algn="ctr">
              <a:defRPr sz="4875"/>
            </a:lvl1pPr>
          </a:lstStyle>
          <a:p>
            <a:r>
              <a:rPr lang="de-DE"/>
              <a:t>Mastertitelformat bearbeiten</a:t>
            </a:r>
            <a:endParaRPr lang="en-US"/>
          </a:p>
        </p:txBody>
      </p:sp>
      <p:sp>
        <p:nvSpPr>
          <p:cNvPr id="3" name="Untertitel 2">
            <a:extLst>
              <a:ext uri="{FF2B5EF4-FFF2-40B4-BE49-F238E27FC236}">
                <a16:creationId xmlns:a16="http://schemas.microsoft.com/office/drawing/2014/main" id="{4A570058-8966-FC25-BCD2-542ECA362411}"/>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de-DE"/>
              <a:t>Master-Untertitelformat bearbeiten</a:t>
            </a:r>
            <a:endParaRPr lang="en-US"/>
          </a:p>
        </p:txBody>
      </p:sp>
      <p:sp>
        <p:nvSpPr>
          <p:cNvPr id="4" name="Datumsplatzhalter 3">
            <a:extLst>
              <a:ext uri="{FF2B5EF4-FFF2-40B4-BE49-F238E27FC236}">
                <a16:creationId xmlns:a16="http://schemas.microsoft.com/office/drawing/2014/main" id="{FF1E13D9-3C90-B139-DC3A-0ABD56184DE8}"/>
              </a:ext>
            </a:extLst>
          </p:cNvPr>
          <p:cNvSpPr>
            <a:spLocks noGrp="1"/>
          </p:cNvSpPr>
          <p:nvPr>
            <p:ph type="dt" sz="half" idx="10"/>
          </p:nvPr>
        </p:nvSpPr>
        <p:spPr/>
        <p:txBody>
          <a:bodyPr/>
          <a:lstStyle/>
          <a:p>
            <a:fld id="{7733AE6D-9644-4FC2-AE05-59B9DC610BB8}" type="datetimeFigureOut">
              <a:rPr lang="en-US" smtClean="0"/>
              <a:t>7/18/2025</a:t>
            </a:fld>
            <a:endParaRPr lang="en-US"/>
          </a:p>
        </p:txBody>
      </p:sp>
      <p:sp>
        <p:nvSpPr>
          <p:cNvPr id="5" name="Fußzeilenplatzhalter 4">
            <a:extLst>
              <a:ext uri="{FF2B5EF4-FFF2-40B4-BE49-F238E27FC236}">
                <a16:creationId xmlns:a16="http://schemas.microsoft.com/office/drawing/2014/main" id="{94D2BAFE-0AFD-D4A2-866C-7BDFB69A8373}"/>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FFC88BF7-E222-FA3B-B6B1-DCB96279E025}"/>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1430889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8EB153-C2F2-FCF2-882D-40990EE7D07C}"/>
              </a:ext>
            </a:extLst>
          </p:cNvPr>
          <p:cNvSpPr>
            <a:spLocks noGrp="1"/>
          </p:cNvSpPr>
          <p:nvPr>
            <p:ph type="title"/>
          </p:nvPr>
        </p:nvSpPr>
        <p:spPr/>
        <p:txBody>
          <a:bodyPr/>
          <a:lstStyle/>
          <a:p>
            <a:r>
              <a:rPr lang="de-DE"/>
              <a:t>Mastertitelformat bearbeiten</a:t>
            </a:r>
            <a:endParaRPr lang="en-US"/>
          </a:p>
        </p:txBody>
      </p:sp>
      <p:sp>
        <p:nvSpPr>
          <p:cNvPr id="3" name="Vertikaler Textplatzhalter 2">
            <a:extLst>
              <a:ext uri="{FF2B5EF4-FFF2-40B4-BE49-F238E27FC236}">
                <a16:creationId xmlns:a16="http://schemas.microsoft.com/office/drawing/2014/main" id="{5199E73F-4FFA-DA09-DAB1-A2B71EC4BD27}"/>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511D06CA-A3F4-9D89-91F1-55D49A41ACE4}"/>
              </a:ext>
            </a:extLst>
          </p:cNvPr>
          <p:cNvSpPr>
            <a:spLocks noGrp="1"/>
          </p:cNvSpPr>
          <p:nvPr>
            <p:ph type="dt" sz="half" idx="10"/>
          </p:nvPr>
        </p:nvSpPr>
        <p:spPr/>
        <p:txBody>
          <a:bodyPr/>
          <a:lstStyle/>
          <a:p>
            <a:fld id="{7733AE6D-9644-4FC2-AE05-59B9DC610BB8}" type="datetimeFigureOut">
              <a:rPr lang="en-US" smtClean="0"/>
              <a:t>7/18/2025</a:t>
            </a:fld>
            <a:endParaRPr lang="en-US"/>
          </a:p>
        </p:txBody>
      </p:sp>
      <p:sp>
        <p:nvSpPr>
          <p:cNvPr id="5" name="Fußzeilenplatzhalter 4">
            <a:extLst>
              <a:ext uri="{FF2B5EF4-FFF2-40B4-BE49-F238E27FC236}">
                <a16:creationId xmlns:a16="http://schemas.microsoft.com/office/drawing/2014/main" id="{6DF5213F-2A14-926D-85E6-77CCAE3F1CA3}"/>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91EC806B-4026-535F-80F1-8ED7A06CD2B9}"/>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4209230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6EAB6CA3-A14A-1B20-8FD5-048A0A3164EA}"/>
              </a:ext>
            </a:extLst>
          </p:cNvPr>
          <p:cNvSpPr>
            <a:spLocks noGrp="1"/>
          </p:cNvSpPr>
          <p:nvPr>
            <p:ph type="title" orient="vert"/>
          </p:nvPr>
        </p:nvSpPr>
        <p:spPr>
          <a:xfrm>
            <a:off x="7088981" y="365125"/>
            <a:ext cx="2135981" cy="5811838"/>
          </a:xfrm>
        </p:spPr>
        <p:txBody>
          <a:bodyPr vert="eaVert"/>
          <a:lstStyle/>
          <a:p>
            <a:r>
              <a:rPr lang="de-DE"/>
              <a:t>Mastertitelformat bearbeiten</a:t>
            </a:r>
            <a:endParaRPr lang="en-US"/>
          </a:p>
        </p:txBody>
      </p:sp>
      <p:sp>
        <p:nvSpPr>
          <p:cNvPr id="3" name="Vertikaler Textplatzhalter 2">
            <a:extLst>
              <a:ext uri="{FF2B5EF4-FFF2-40B4-BE49-F238E27FC236}">
                <a16:creationId xmlns:a16="http://schemas.microsoft.com/office/drawing/2014/main" id="{049873C6-4492-2034-405D-D0E28DAD8324}"/>
              </a:ext>
            </a:extLst>
          </p:cNvPr>
          <p:cNvSpPr>
            <a:spLocks noGrp="1"/>
          </p:cNvSpPr>
          <p:nvPr>
            <p:ph type="body" orient="vert" idx="1"/>
          </p:nvPr>
        </p:nvSpPr>
        <p:spPr>
          <a:xfrm>
            <a:off x="681037" y="365125"/>
            <a:ext cx="6284119"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7D087F78-0FE1-7925-1A7C-E16D060E5AFA}"/>
              </a:ext>
            </a:extLst>
          </p:cNvPr>
          <p:cNvSpPr>
            <a:spLocks noGrp="1"/>
          </p:cNvSpPr>
          <p:nvPr>
            <p:ph type="dt" sz="half" idx="10"/>
          </p:nvPr>
        </p:nvSpPr>
        <p:spPr/>
        <p:txBody>
          <a:bodyPr/>
          <a:lstStyle/>
          <a:p>
            <a:fld id="{7733AE6D-9644-4FC2-AE05-59B9DC610BB8}" type="datetimeFigureOut">
              <a:rPr lang="en-US" smtClean="0"/>
              <a:t>7/18/2025</a:t>
            </a:fld>
            <a:endParaRPr lang="en-US"/>
          </a:p>
        </p:txBody>
      </p:sp>
      <p:sp>
        <p:nvSpPr>
          <p:cNvPr id="5" name="Fußzeilenplatzhalter 4">
            <a:extLst>
              <a:ext uri="{FF2B5EF4-FFF2-40B4-BE49-F238E27FC236}">
                <a16:creationId xmlns:a16="http://schemas.microsoft.com/office/drawing/2014/main" id="{6DB177C4-9DB0-3544-BEA2-2E962623CA97}"/>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956AB01F-70B8-457B-6F5A-38AB5D6D3616}"/>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341866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B5D8E2-BFDB-7216-827F-E87C107FAF54}"/>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9F24333F-86E8-3049-F98F-8A6A0DBA8981}"/>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23FC73C1-E281-EC1F-013B-87FE534C07CE}"/>
              </a:ext>
            </a:extLst>
          </p:cNvPr>
          <p:cNvSpPr>
            <a:spLocks noGrp="1"/>
          </p:cNvSpPr>
          <p:nvPr>
            <p:ph type="dt" sz="half" idx="10"/>
          </p:nvPr>
        </p:nvSpPr>
        <p:spPr/>
        <p:txBody>
          <a:bodyPr/>
          <a:lstStyle/>
          <a:p>
            <a:fld id="{7733AE6D-9644-4FC2-AE05-59B9DC610BB8}" type="datetimeFigureOut">
              <a:rPr lang="en-US" smtClean="0"/>
              <a:t>7/18/2025</a:t>
            </a:fld>
            <a:endParaRPr lang="en-US"/>
          </a:p>
        </p:txBody>
      </p:sp>
      <p:sp>
        <p:nvSpPr>
          <p:cNvPr id="5" name="Fußzeilenplatzhalter 4">
            <a:extLst>
              <a:ext uri="{FF2B5EF4-FFF2-40B4-BE49-F238E27FC236}">
                <a16:creationId xmlns:a16="http://schemas.microsoft.com/office/drawing/2014/main" id="{06A7A211-041D-214C-3D22-73C3E1C7A0EE}"/>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8CD0F993-82CF-6B14-7816-E42E4841A6BF}"/>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12515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B3AE6B-A454-2C4C-3F22-34071F7CF7FE}"/>
              </a:ext>
            </a:extLst>
          </p:cNvPr>
          <p:cNvSpPr>
            <a:spLocks noGrp="1"/>
          </p:cNvSpPr>
          <p:nvPr>
            <p:ph type="title"/>
          </p:nvPr>
        </p:nvSpPr>
        <p:spPr>
          <a:xfrm>
            <a:off x="675878" y="1709739"/>
            <a:ext cx="8543925" cy="2852737"/>
          </a:xfrm>
        </p:spPr>
        <p:txBody>
          <a:bodyPr anchor="b"/>
          <a:lstStyle>
            <a:lvl1pPr>
              <a:defRPr sz="4875"/>
            </a:lvl1pPr>
          </a:lstStyle>
          <a:p>
            <a:r>
              <a:rPr lang="de-DE"/>
              <a:t>Mastertitelformat bearbeiten</a:t>
            </a:r>
            <a:endParaRPr lang="en-US"/>
          </a:p>
        </p:txBody>
      </p:sp>
      <p:sp>
        <p:nvSpPr>
          <p:cNvPr id="3" name="Textplatzhalter 2">
            <a:extLst>
              <a:ext uri="{FF2B5EF4-FFF2-40B4-BE49-F238E27FC236}">
                <a16:creationId xmlns:a16="http://schemas.microsoft.com/office/drawing/2014/main" id="{4CBC961A-02A3-F2F3-7068-89E4D0CF2CC5}"/>
              </a:ext>
            </a:extLst>
          </p:cNvPr>
          <p:cNvSpPr>
            <a:spLocks noGrp="1"/>
          </p:cNvSpPr>
          <p:nvPr>
            <p:ph type="body" idx="1"/>
          </p:nvPr>
        </p:nvSpPr>
        <p:spPr>
          <a:xfrm>
            <a:off x="675878" y="4589464"/>
            <a:ext cx="8543925" cy="1500187"/>
          </a:xfrm>
        </p:spPr>
        <p:txBody>
          <a:bodyPr/>
          <a:lstStyle>
            <a:lvl1pPr marL="0" indent="0">
              <a:buNone/>
              <a:defRPr sz="1950">
                <a:solidFill>
                  <a:schemeClr val="tx1">
                    <a:tint val="82000"/>
                  </a:schemeClr>
                </a:solidFill>
              </a:defRPr>
            </a:lvl1pPr>
            <a:lvl2pPr marL="371475" indent="0">
              <a:buNone/>
              <a:defRPr sz="1625">
                <a:solidFill>
                  <a:schemeClr val="tx1">
                    <a:tint val="82000"/>
                  </a:schemeClr>
                </a:solidFill>
              </a:defRPr>
            </a:lvl2pPr>
            <a:lvl3pPr marL="742950" indent="0">
              <a:buNone/>
              <a:defRPr sz="1463">
                <a:solidFill>
                  <a:schemeClr val="tx1">
                    <a:tint val="82000"/>
                  </a:schemeClr>
                </a:solidFill>
              </a:defRPr>
            </a:lvl3pPr>
            <a:lvl4pPr marL="1114425" indent="0">
              <a:buNone/>
              <a:defRPr sz="1300">
                <a:solidFill>
                  <a:schemeClr val="tx1">
                    <a:tint val="82000"/>
                  </a:schemeClr>
                </a:solidFill>
              </a:defRPr>
            </a:lvl4pPr>
            <a:lvl5pPr marL="1485900" indent="0">
              <a:buNone/>
              <a:defRPr sz="1300">
                <a:solidFill>
                  <a:schemeClr val="tx1">
                    <a:tint val="82000"/>
                  </a:schemeClr>
                </a:solidFill>
              </a:defRPr>
            </a:lvl5pPr>
            <a:lvl6pPr marL="1857375" indent="0">
              <a:buNone/>
              <a:defRPr sz="1300">
                <a:solidFill>
                  <a:schemeClr val="tx1">
                    <a:tint val="82000"/>
                  </a:schemeClr>
                </a:solidFill>
              </a:defRPr>
            </a:lvl6pPr>
            <a:lvl7pPr marL="2228850" indent="0">
              <a:buNone/>
              <a:defRPr sz="1300">
                <a:solidFill>
                  <a:schemeClr val="tx1">
                    <a:tint val="82000"/>
                  </a:schemeClr>
                </a:solidFill>
              </a:defRPr>
            </a:lvl7pPr>
            <a:lvl8pPr marL="2600325" indent="0">
              <a:buNone/>
              <a:defRPr sz="1300">
                <a:solidFill>
                  <a:schemeClr val="tx1">
                    <a:tint val="82000"/>
                  </a:schemeClr>
                </a:solidFill>
              </a:defRPr>
            </a:lvl8pPr>
            <a:lvl9pPr marL="2971800" indent="0">
              <a:buNone/>
              <a:defRPr sz="13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FA82DE46-EAB7-3357-9AA1-4CEDD3EFF996}"/>
              </a:ext>
            </a:extLst>
          </p:cNvPr>
          <p:cNvSpPr>
            <a:spLocks noGrp="1"/>
          </p:cNvSpPr>
          <p:nvPr>
            <p:ph type="dt" sz="half" idx="10"/>
          </p:nvPr>
        </p:nvSpPr>
        <p:spPr/>
        <p:txBody>
          <a:bodyPr/>
          <a:lstStyle/>
          <a:p>
            <a:fld id="{7733AE6D-9644-4FC2-AE05-59B9DC610BB8}" type="datetimeFigureOut">
              <a:rPr lang="en-US" smtClean="0"/>
              <a:t>7/18/2025</a:t>
            </a:fld>
            <a:endParaRPr lang="en-US"/>
          </a:p>
        </p:txBody>
      </p:sp>
      <p:sp>
        <p:nvSpPr>
          <p:cNvPr id="5" name="Fußzeilenplatzhalter 4">
            <a:extLst>
              <a:ext uri="{FF2B5EF4-FFF2-40B4-BE49-F238E27FC236}">
                <a16:creationId xmlns:a16="http://schemas.microsoft.com/office/drawing/2014/main" id="{9ABAFAC4-F250-1B8D-382E-84D269ECF56E}"/>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154D7E51-675D-AB82-DB19-21067091DAB9}"/>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1789851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1E5888-41FE-D907-8C1F-0143BE4196C4}"/>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D0CD0235-680A-104A-F964-625BE62EF491}"/>
              </a:ext>
            </a:extLst>
          </p:cNvPr>
          <p:cNvSpPr>
            <a:spLocks noGrp="1"/>
          </p:cNvSpPr>
          <p:nvPr>
            <p:ph sz="half" idx="1"/>
          </p:nvPr>
        </p:nvSpPr>
        <p:spPr>
          <a:xfrm>
            <a:off x="681038"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a:extLst>
              <a:ext uri="{FF2B5EF4-FFF2-40B4-BE49-F238E27FC236}">
                <a16:creationId xmlns:a16="http://schemas.microsoft.com/office/drawing/2014/main" id="{2618FC91-B0C2-25CA-C915-9DF01B981209}"/>
              </a:ext>
            </a:extLst>
          </p:cNvPr>
          <p:cNvSpPr>
            <a:spLocks noGrp="1"/>
          </p:cNvSpPr>
          <p:nvPr>
            <p:ph sz="half" idx="2"/>
          </p:nvPr>
        </p:nvSpPr>
        <p:spPr>
          <a:xfrm>
            <a:off x="5014913"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a:extLst>
              <a:ext uri="{FF2B5EF4-FFF2-40B4-BE49-F238E27FC236}">
                <a16:creationId xmlns:a16="http://schemas.microsoft.com/office/drawing/2014/main" id="{F610B4F5-B47E-0624-8B9E-5B1F2DC5AAA2}"/>
              </a:ext>
            </a:extLst>
          </p:cNvPr>
          <p:cNvSpPr>
            <a:spLocks noGrp="1"/>
          </p:cNvSpPr>
          <p:nvPr>
            <p:ph type="dt" sz="half" idx="10"/>
          </p:nvPr>
        </p:nvSpPr>
        <p:spPr/>
        <p:txBody>
          <a:bodyPr/>
          <a:lstStyle/>
          <a:p>
            <a:fld id="{7733AE6D-9644-4FC2-AE05-59B9DC610BB8}" type="datetimeFigureOut">
              <a:rPr lang="en-US" smtClean="0"/>
              <a:t>7/18/2025</a:t>
            </a:fld>
            <a:endParaRPr lang="en-US"/>
          </a:p>
        </p:txBody>
      </p:sp>
      <p:sp>
        <p:nvSpPr>
          <p:cNvPr id="6" name="Fußzeilenplatzhalter 5">
            <a:extLst>
              <a:ext uri="{FF2B5EF4-FFF2-40B4-BE49-F238E27FC236}">
                <a16:creationId xmlns:a16="http://schemas.microsoft.com/office/drawing/2014/main" id="{AC695383-2593-4422-39FA-47A8B31672D7}"/>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A129F200-A82A-516F-C0A9-27C3D2B82AEF}"/>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1562532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F19ECE-C5DF-93EF-F115-125094F3F421}"/>
              </a:ext>
            </a:extLst>
          </p:cNvPr>
          <p:cNvSpPr>
            <a:spLocks noGrp="1"/>
          </p:cNvSpPr>
          <p:nvPr>
            <p:ph type="title"/>
          </p:nvPr>
        </p:nvSpPr>
        <p:spPr>
          <a:xfrm>
            <a:off x="682328" y="365126"/>
            <a:ext cx="8543925" cy="1325563"/>
          </a:xfrm>
        </p:spPr>
        <p:txBody>
          <a:bodyPr/>
          <a:lstStyle/>
          <a:p>
            <a:r>
              <a:rPr lang="de-DE"/>
              <a:t>Mastertitelformat bearbeiten</a:t>
            </a:r>
            <a:endParaRPr lang="en-US"/>
          </a:p>
        </p:txBody>
      </p:sp>
      <p:sp>
        <p:nvSpPr>
          <p:cNvPr id="3" name="Textplatzhalter 2">
            <a:extLst>
              <a:ext uri="{FF2B5EF4-FFF2-40B4-BE49-F238E27FC236}">
                <a16:creationId xmlns:a16="http://schemas.microsoft.com/office/drawing/2014/main" id="{CA945A9E-E2AD-7907-287B-E05ABB7FFFF8}"/>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de-DE"/>
              <a:t>Mastertextformat bearbeiten</a:t>
            </a:r>
          </a:p>
        </p:txBody>
      </p:sp>
      <p:sp>
        <p:nvSpPr>
          <p:cNvPr id="4" name="Inhaltsplatzhalter 3">
            <a:extLst>
              <a:ext uri="{FF2B5EF4-FFF2-40B4-BE49-F238E27FC236}">
                <a16:creationId xmlns:a16="http://schemas.microsoft.com/office/drawing/2014/main" id="{47939929-70B8-EB0A-B7AE-978A62264552}"/>
              </a:ext>
            </a:extLst>
          </p:cNvPr>
          <p:cNvSpPr>
            <a:spLocks noGrp="1"/>
          </p:cNvSpPr>
          <p:nvPr>
            <p:ph sz="half" idx="2"/>
          </p:nvPr>
        </p:nvSpPr>
        <p:spPr>
          <a:xfrm>
            <a:off x="682328" y="2505075"/>
            <a:ext cx="4190702"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a:extLst>
              <a:ext uri="{FF2B5EF4-FFF2-40B4-BE49-F238E27FC236}">
                <a16:creationId xmlns:a16="http://schemas.microsoft.com/office/drawing/2014/main" id="{A90D9B60-46BE-6837-1487-59EC989B36F6}"/>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de-DE"/>
              <a:t>Mastertextformat bearbeiten</a:t>
            </a:r>
          </a:p>
        </p:txBody>
      </p:sp>
      <p:sp>
        <p:nvSpPr>
          <p:cNvPr id="6" name="Inhaltsplatzhalter 5">
            <a:extLst>
              <a:ext uri="{FF2B5EF4-FFF2-40B4-BE49-F238E27FC236}">
                <a16:creationId xmlns:a16="http://schemas.microsoft.com/office/drawing/2014/main" id="{0F3D1DEF-56FF-CC07-BEFA-C1AEA88EFA4E}"/>
              </a:ext>
            </a:extLst>
          </p:cNvPr>
          <p:cNvSpPr>
            <a:spLocks noGrp="1"/>
          </p:cNvSpPr>
          <p:nvPr>
            <p:ph sz="quarter" idx="4"/>
          </p:nvPr>
        </p:nvSpPr>
        <p:spPr>
          <a:xfrm>
            <a:off x="5014913" y="2505075"/>
            <a:ext cx="4211340"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6">
            <a:extLst>
              <a:ext uri="{FF2B5EF4-FFF2-40B4-BE49-F238E27FC236}">
                <a16:creationId xmlns:a16="http://schemas.microsoft.com/office/drawing/2014/main" id="{99B48FCA-319E-DA13-367A-A6F1DC04D1F9}"/>
              </a:ext>
            </a:extLst>
          </p:cNvPr>
          <p:cNvSpPr>
            <a:spLocks noGrp="1"/>
          </p:cNvSpPr>
          <p:nvPr>
            <p:ph type="dt" sz="half" idx="10"/>
          </p:nvPr>
        </p:nvSpPr>
        <p:spPr/>
        <p:txBody>
          <a:bodyPr/>
          <a:lstStyle/>
          <a:p>
            <a:fld id="{7733AE6D-9644-4FC2-AE05-59B9DC610BB8}" type="datetimeFigureOut">
              <a:rPr lang="en-US" smtClean="0"/>
              <a:t>7/18/2025</a:t>
            </a:fld>
            <a:endParaRPr lang="en-US"/>
          </a:p>
        </p:txBody>
      </p:sp>
      <p:sp>
        <p:nvSpPr>
          <p:cNvPr id="8" name="Fußzeilenplatzhalter 7">
            <a:extLst>
              <a:ext uri="{FF2B5EF4-FFF2-40B4-BE49-F238E27FC236}">
                <a16:creationId xmlns:a16="http://schemas.microsoft.com/office/drawing/2014/main" id="{905F40EE-2494-A318-F177-D0EFE3D89A22}"/>
              </a:ext>
            </a:extLst>
          </p:cNvPr>
          <p:cNvSpPr>
            <a:spLocks noGrp="1"/>
          </p:cNvSpPr>
          <p:nvPr>
            <p:ph type="ftr" sz="quarter" idx="11"/>
          </p:nvPr>
        </p:nvSpPr>
        <p:spPr/>
        <p:txBody>
          <a:bodyPr/>
          <a:lstStyle/>
          <a:p>
            <a:endParaRPr lang="en-US"/>
          </a:p>
        </p:txBody>
      </p:sp>
      <p:sp>
        <p:nvSpPr>
          <p:cNvPr id="9" name="Foliennummernplatzhalter 8">
            <a:extLst>
              <a:ext uri="{FF2B5EF4-FFF2-40B4-BE49-F238E27FC236}">
                <a16:creationId xmlns:a16="http://schemas.microsoft.com/office/drawing/2014/main" id="{98114FDE-C0AA-08B2-0C15-E80C310AD197}"/>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1609168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70F489-EF73-A16E-B7DE-2B021E04BD17}"/>
              </a:ext>
            </a:extLst>
          </p:cNvPr>
          <p:cNvSpPr>
            <a:spLocks noGrp="1"/>
          </p:cNvSpPr>
          <p:nvPr>
            <p:ph type="title"/>
          </p:nvPr>
        </p:nvSpPr>
        <p:spPr/>
        <p:txBody>
          <a:bodyPr/>
          <a:lstStyle/>
          <a:p>
            <a:r>
              <a:rPr lang="de-DE"/>
              <a:t>Mastertitelformat bearbeiten</a:t>
            </a:r>
            <a:endParaRPr lang="en-US"/>
          </a:p>
        </p:txBody>
      </p:sp>
      <p:sp>
        <p:nvSpPr>
          <p:cNvPr id="3" name="Datumsplatzhalter 2">
            <a:extLst>
              <a:ext uri="{FF2B5EF4-FFF2-40B4-BE49-F238E27FC236}">
                <a16:creationId xmlns:a16="http://schemas.microsoft.com/office/drawing/2014/main" id="{51A54084-B2BC-4E37-53DA-4BB1AB3464D1}"/>
              </a:ext>
            </a:extLst>
          </p:cNvPr>
          <p:cNvSpPr>
            <a:spLocks noGrp="1"/>
          </p:cNvSpPr>
          <p:nvPr>
            <p:ph type="dt" sz="half" idx="10"/>
          </p:nvPr>
        </p:nvSpPr>
        <p:spPr/>
        <p:txBody>
          <a:bodyPr/>
          <a:lstStyle/>
          <a:p>
            <a:fld id="{7733AE6D-9644-4FC2-AE05-59B9DC610BB8}" type="datetimeFigureOut">
              <a:rPr lang="en-US" smtClean="0"/>
              <a:t>7/18/2025</a:t>
            </a:fld>
            <a:endParaRPr lang="en-US"/>
          </a:p>
        </p:txBody>
      </p:sp>
      <p:sp>
        <p:nvSpPr>
          <p:cNvPr id="4" name="Fußzeilenplatzhalter 3">
            <a:extLst>
              <a:ext uri="{FF2B5EF4-FFF2-40B4-BE49-F238E27FC236}">
                <a16:creationId xmlns:a16="http://schemas.microsoft.com/office/drawing/2014/main" id="{B9594CC5-FA75-CC65-A4A1-61E46EFF716B}"/>
              </a:ext>
            </a:extLst>
          </p:cNvPr>
          <p:cNvSpPr>
            <a:spLocks noGrp="1"/>
          </p:cNvSpPr>
          <p:nvPr>
            <p:ph type="ftr" sz="quarter" idx="11"/>
          </p:nvPr>
        </p:nvSpPr>
        <p:spPr/>
        <p:txBody>
          <a:bodyPr/>
          <a:lstStyle/>
          <a:p>
            <a:endParaRPr lang="en-US"/>
          </a:p>
        </p:txBody>
      </p:sp>
      <p:sp>
        <p:nvSpPr>
          <p:cNvPr id="5" name="Foliennummernplatzhalter 4">
            <a:extLst>
              <a:ext uri="{FF2B5EF4-FFF2-40B4-BE49-F238E27FC236}">
                <a16:creationId xmlns:a16="http://schemas.microsoft.com/office/drawing/2014/main" id="{EBDDA225-0E25-C5D9-9ECE-F0BB471F7DDF}"/>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4235286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89B974FB-DB3B-537D-9CF7-A1074C382F25}"/>
              </a:ext>
            </a:extLst>
          </p:cNvPr>
          <p:cNvSpPr>
            <a:spLocks noGrp="1"/>
          </p:cNvSpPr>
          <p:nvPr>
            <p:ph type="dt" sz="half" idx="10"/>
          </p:nvPr>
        </p:nvSpPr>
        <p:spPr/>
        <p:txBody>
          <a:bodyPr/>
          <a:lstStyle/>
          <a:p>
            <a:fld id="{7733AE6D-9644-4FC2-AE05-59B9DC610BB8}" type="datetimeFigureOut">
              <a:rPr lang="en-US" smtClean="0"/>
              <a:t>7/18/2025</a:t>
            </a:fld>
            <a:endParaRPr lang="en-US"/>
          </a:p>
        </p:txBody>
      </p:sp>
      <p:sp>
        <p:nvSpPr>
          <p:cNvPr id="3" name="Fußzeilenplatzhalter 2">
            <a:extLst>
              <a:ext uri="{FF2B5EF4-FFF2-40B4-BE49-F238E27FC236}">
                <a16:creationId xmlns:a16="http://schemas.microsoft.com/office/drawing/2014/main" id="{5CEC1CA1-565E-12FD-E924-5BF876362E3C}"/>
              </a:ext>
            </a:extLst>
          </p:cNvPr>
          <p:cNvSpPr>
            <a:spLocks noGrp="1"/>
          </p:cNvSpPr>
          <p:nvPr>
            <p:ph type="ftr" sz="quarter" idx="11"/>
          </p:nvPr>
        </p:nvSpPr>
        <p:spPr/>
        <p:txBody>
          <a:bodyPr/>
          <a:lstStyle/>
          <a:p>
            <a:endParaRPr lang="en-US"/>
          </a:p>
        </p:txBody>
      </p:sp>
      <p:sp>
        <p:nvSpPr>
          <p:cNvPr id="4" name="Foliennummernplatzhalter 3">
            <a:extLst>
              <a:ext uri="{FF2B5EF4-FFF2-40B4-BE49-F238E27FC236}">
                <a16:creationId xmlns:a16="http://schemas.microsoft.com/office/drawing/2014/main" id="{37CC707F-791D-2CC3-3511-8E1D600B4F42}"/>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4131955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1874D7-8226-09E9-5FFA-57AE13DC2766}"/>
              </a:ext>
            </a:extLst>
          </p:cNvPr>
          <p:cNvSpPr>
            <a:spLocks noGrp="1"/>
          </p:cNvSpPr>
          <p:nvPr>
            <p:ph type="title"/>
          </p:nvPr>
        </p:nvSpPr>
        <p:spPr>
          <a:xfrm>
            <a:off x="682328" y="457200"/>
            <a:ext cx="3194943" cy="1600200"/>
          </a:xfrm>
        </p:spPr>
        <p:txBody>
          <a:bodyPr anchor="b"/>
          <a:lstStyle>
            <a:lvl1pPr>
              <a:defRPr sz="2600"/>
            </a:lvl1pPr>
          </a:lstStyle>
          <a:p>
            <a:r>
              <a:rPr lang="de-DE"/>
              <a:t>Mastertitelformat bearbeiten</a:t>
            </a:r>
            <a:endParaRPr lang="en-US"/>
          </a:p>
        </p:txBody>
      </p:sp>
      <p:sp>
        <p:nvSpPr>
          <p:cNvPr id="3" name="Inhaltsplatzhalter 2">
            <a:extLst>
              <a:ext uri="{FF2B5EF4-FFF2-40B4-BE49-F238E27FC236}">
                <a16:creationId xmlns:a16="http://schemas.microsoft.com/office/drawing/2014/main" id="{D20EA809-7C5E-A5E7-DD78-CD3E09A41320}"/>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platzhalter 3">
            <a:extLst>
              <a:ext uri="{FF2B5EF4-FFF2-40B4-BE49-F238E27FC236}">
                <a16:creationId xmlns:a16="http://schemas.microsoft.com/office/drawing/2014/main" id="{7CD9F65A-C737-B2C7-FECB-D608E3376052}"/>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de-DE"/>
              <a:t>Mastertextformat bearbeiten</a:t>
            </a:r>
          </a:p>
        </p:txBody>
      </p:sp>
      <p:sp>
        <p:nvSpPr>
          <p:cNvPr id="5" name="Datumsplatzhalter 4">
            <a:extLst>
              <a:ext uri="{FF2B5EF4-FFF2-40B4-BE49-F238E27FC236}">
                <a16:creationId xmlns:a16="http://schemas.microsoft.com/office/drawing/2014/main" id="{3E91101D-8C31-64CD-6A4D-A85F5AC7519B}"/>
              </a:ext>
            </a:extLst>
          </p:cNvPr>
          <p:cNvSpPr>
            <a:spLocks noGrp="1"/>
          </p:cNvSpPr>
          <p:nvPr>
            <p:ph type="dt" sz="half" idx="10"/>
          </p:nvPr>
        </p:nvSpPr>
        <p:spPr/>
        <p:txBody>
          <a:bodyPr/>
          <a:lstStyle/>
          <a:p>
            <a:fld id="{7733AE6D-9644-4FC2-AE05-59B9DC610BB8}" type="datetimeFigureOut">
              <a:rPr lang="en-US" smtClean="0"/>
              <a:t>7/18/2025</a:t>
            </a:fld>
            <a:endParaRPr lang="en-US"/>
          </a:p>
        </p:txBody>
      </p:sp>
      <p:sp>
        <p:nvSpPr>
          <p:cNvPr id="6" name="Fußzeilenplatzhalter 5">
            <a:extLst>
              <a:ext uri="{FF2B5EF4-FFF2-40B4-BE49-F238E27FC236}">
                <a16:creationId xmlns:a16="http://schemas.microsoft.com/office/drawing/2014/main" id="{206471A4-4CC2-0FA2-AD8D-DBD9F96B83FD}"/>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56832B86-130A-7D27-190D-6E53B225E97A}"/>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1285647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AC6C2F-E96A-3CE5-58B5-D05A4157DF2D}"/>
              </a:ext>
            </a:extLst>
          </p:cNvPr>
          <p:cNvSpPr>
            <a:spLocks noGrp="1"/>
          </p:cNvSpPr>
          <p:nvPr>
            <p:ph type="title"/>
          </p:nvPr>
        </p:nvSpPr>
        <p:spPr>
          <a:xfrm>
            <a:off x="682328" y="457200"/>
            <a:ext cx="3194943" cy="1600200"/>
          </a:xfrm>
        </p:spPr>
        <p:txBody>
          <a:bodyPr anchor="b"/>
          <a:lstStyle>
            <a:lvl1pPr>
              <a:defRPr sz="2600"/>
            </a:lvl1pPr>
          </a:lstStyle>
          <a:p>
            <a:r>
              <a:rPr lang="de-DE"/>
              <a:t>Mastertitelformat bearbeiten</a:t>
            </a:r>
            <a:endParaRPr lang="en-US"/>
          </a:p>
        </p:txBody>
      </p:sp>
      <p:sp>
        <p:nvSpPr>
          <p:cNvPr id="3" name="Bildplatzhalter 2">
            <a:extLst>
              <a:ext uri="{FF2B5EF4-FFF2-40B4-BE49-F238E27FC236}">
                <a16:creationId xmlns:a16="http://schemas.microsoft.com/office/drawing/2014/main" id="{1634CC7A-09D5-3E2F-7592-7302F67790EA}"/>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endParaRPr lang="en-US"/>
          </a:p>
        </p:txBody>
      </p:sp>
      <p:sp>
        <p:nvSpPr>
          <p:cNvPr id="4" name="Textplatzhalter 3">
            <a:extLst>
              <a:ext uri="{FF2B5EF4-FFF2-40B4-BE49-F238E27FC236}">
                <a16:creationId xmlns:a16="http://schemas.microsoft.com/office/drawing/2014/main" id="{1FE8B545-601E-93EC-BDFB-79917FB4DA97}"/>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de-DE"/>
              <a:t>Mastertextformat bearbeiten</a:t>
            </a:r>
          </a:p>
        </p:txBody>
      </p:sp>
      <p:sp>
        <p:nvSpPr>
          <p:cNvPr id="5" name="Datumsplatzhalter 4">
            <a:extLst>
              <a:ext uri="{FF2B5EF4-FFF2-40B4-BE49-F238E27FC236}">
                <a16:creationId xmlns:a16="http://schemas.microsoft.com/office/drawing/2014/main" id="{5561126A-E8B7-C022-461E-698EB0135231}"/>
              </a:ext>
            </a:extLst>
          </p:cNvPr>
          <p:cNvSpPr>
            <a:spLocks noGrp="1"/>
          </p:cNvSpPr>
          <p:nvPr>
            <p:ph type="dt" sz="half" idx="10"/>
          </p:nvPr>
        </p:nvSpPr>
        <p:spPr/>
        <p:txBody>
          <a:bodyPr/>
          <a:lstStyle/>
          <a:p>
            <a:fld id="{7733AE6D-9644-4FC2-AE05-59B9DC610BB8}" type="datetimeFigureOut">
              <a:rPr lang="en-US" smtClean="0"/>
              <a:t>7/18/2025</a:t>
            </a:fld>
            <a:endParaRPr lang="en-US"/>
          </a:p>
        </p:txBody>
      </p:sp>
      <p:sp>
        <p:nvSpPr>
          <p:cNvPr id="6" name="Fußzeilenplatzhalter 5">
            <a:extLst>
              <a:ext uri="{FF2B5EF4-FFF2-40B4-BE49-F238E27FC236}">
                <a16:creationId xmlns:a16="http://schemas.microsoft.com/office/drawing/2014/main" id="{C872D02D-AF33-5DE6-8909-83574CF160C4}"/>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915EDF90-84ED-821F-38E8-22B4F99CA241}"/>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616408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558D218-8400-390F-90B9-A6F012830B59}"/>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de-DE"/>
              <a:t>Mastertitelformat bearbeiten</a:t>
            </a:r>
            <a:endParaRPr lang="en-US"/>
          </a:p>
        </p:txBody>
      </p:sp>
      <p:sp>
        <p:nvSpPr>
          <p:cNvPr id="3" name="Textplatzhalter 2">
            <a:extLst>
              <a:ext uri="{FF2B5EF4-FFF2-40B4-BE49-F238E27FC236}">
                <a16:creationId xmlns:a16="http://schemas.microsoft.com/office/drawing/2014/main" id="{241BAD4A-BC8C-D576-B085-6A979770F32D}"/>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E3239E18-80D6-EBD6-C604-0AB5849C2766}"/>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82000"/>
                  </a:schemeClr>
                </a:solidFill>
              </a:defRPr>
            </a:lvl1pPr>
          </a:lstStyle>
          <a:p>
            <a:fld id="{7733AE6D-9644-4FC2-AE05-59B9DC610BB8}" type="datetimeFigureOut">
              <a:rPr lang="en-US" smtClean="0"/>
              <a:t>7/18/2025</a:t>
            </a:fld>
            <a:endParaRPr lang="en-US"/>
          </a:p>
        </p:txBody>
      </p:sp>
      <p:sp>
        <p:nvSpPr>
          <p:cNvPr id="5" name="Fußzeilenplatzhalter 4">
            <a:extLst>
              <a:ext uri="{FF2B5EF4-FFF2-40B4-BE49-F238E27FC236}">
                <a16:creationId xmlns:a16="http://schemas.microsoft.com/office/drawing/2014/main" id="{DA287C7D-8604-DE41-7BB6-4E4A6548B20D}"/>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82000"/>
                  </a:schemeClr>
                </a:solidFill>
              </a:defRPr>
            </a:lvl1pPr>
          </a:lstStyle>
          <a:p>
            <a:endParaRPr lang="en-US"/>
          </a:p>
        </p:txBody>
      </p:sp>
      <p:sp>
        <p:nvSpPr>
          <p:cNvPr id="6" name="Foliennummernplatzhalter 5">
            <a:extLst>
              <a:ext uri="{FF2B5EF4-FFF2-40B4-BE49-F238E27FC236}">
                <a16:creationId xmlns:a16="http://schemas.microsoft.com/office/drawing/2014/main" id="{1945C27D-46D3-A388-E167-691A5ED728B3}"/>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82000"/>
                  </a:schemeClr>
                </a:solidFill>
              </a:defRPr>
            </a:lvl1pPr>
          </a:lstStyle>
          <a:p>
            <a:fld id="{72836F9E-2D4B-4A08-B1D7-CEC74EEC9B0D}" type="slidenum">
              <a:rPr lang="en-US" smtClean="0"/>
              <a:t>‹Nr.›</a:t>
            </a:fld>
            <a:endParaRPr lang="en-US"/>
          </a:p>
        </p:txBody>
      </p:sp>
    </p:spTree>
    <p:extLst>
      <p:ext uri="{BB962C8B-B14F-4D97-AF65-F5344CB8AC3E}">
        <p14:creationId xmlns:p14="http://schemas.microsoft.com/office/powerpoint/2010/main" val="24981314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0D56F2-31C3-0CD0-6DC2-56799485327A}"/>
              </a:ext>
            </a:extLst>
          </p:cNvPr>
          <p:cNvSpPr>
            <a:spLocks noGrp="1"/>
          </p:cNvSpPr>
          <p:nvPr>
            <p:ph type="ctrTitle"/>
          </p:nvPr>
        </p:nvSpPr>
        <p:spPr/>
        <p:txBody>
          <a:bodyPr/>
          <a:lstStyle/>
          <a:p>
            <a:r>
              <a:rPr lang="de-DE" dirty="0"/>
              <a:t>DAAD Prime Experiments</a:t>
            </a:r>
            <a:endParaRPr lang="en-US" dirty="0"/>
          </a:p>
        </p:txBody>
      </p:sp>
      <p:sp>
        <p:nvSpPr>
          <p:cNvPr id="3" name="Untertitel 2">
            <a:extLst>
              <a:ext uri="{FF2B5EF4-FFF2-40B4-BE49-F238E27FC236}">
                <a16:creationId xmlns:a16="http://schemas.microsoft.com/office/drawing/2014/main" id="{6E1CCB8B-00A6-1191-4A96-89F5DF7ABA7E}"/>
              </a:ext>
            </a:extLst>
          </p:cNvPr>
          <p:cNvSpPr>
            <a:spLocks noGrp="1"/>
          </p:cNvSpPr>
          <p:nvPr>
            <p:ph type="subTitle" idx="1"/>
          </p:nvPr>
        </p:nvSpPr>
        <p:spPr/>
        <p:txBody>
          <a:bodyPr>
            <a:normAutofit/>
          </a:bodyPr>
          <a:lstStyle/>
          <a:p>
            <a:pPr>
              <a:spcAft>
                <a:spcPts val="650"/>
              </a:spcAft>
            </a:pPr>
            <a:r>
              <a:rPr lang="en-US" sz="1463" dirty="0">
                <a:latin typeface="Aptos" panose="020B0004020202020204" pitchFamily="34" charset="0"/>
                <a:ea typeface="Aptos" panose="020B0004020202020204" pitchFamily="34" charset="0"/>
                <a:cs typeface="Arial" panose="020B0604020202020204" pitchFamily="34" charset="0"/>
              </a:rPr>
              <a:t>Variability and adaptability in the perception of unnatural/synthetic voice features </a:t>
            </a:r>
          </a:p>
          <a:p>
            <a:pPr>
              <a:spcAft>
                <a:spcPts val="650"/>
              </a:spcAft>
            </a:pPr>
            <a:r>
              <a:rPr lang="en-US" sz="1463" kern="100" dirty="0">
                <a:latin typeface="Aptos" panose="020B0004020202020204" pitchFamily="34" charset="0"/>
                <a:ea typeface="Aptos" panose="020B0004020202020204" pitchFamily="34" charset="0"/>
                <a:cs typeface="Arial" panose="020B0604020202020204" pitchFamily="34" charset="0"/>
              </a:rPr>
              <a:t>Christine Nussbaum</a:t>
            </a:r>
          </a:p>
          <a:p>
            <a:pPr>
              <a:spcAft>
                <a:spcPts val="650"/>
              </a:spcAft>
            </a:pPr>
            <a:r>
              <a:rPr lang="en-US" sz="1463" kern="100" dirty="0">
                <a:latin typeface="Aptos" panose="020B0004020202020204" pitchFamily="34" charset="0"/>
                <a:ea typeface="Aptos" panose="020B0004020202020204" pitchFamily="34" charset="0"/>
                <a:cs typeface="Arial" panose="020B0604020202020204" pitchFamily="34" charset="0"/>
              </a:rPr>
              <a:t> </a:t>
            </a:r>
          </a:p>
          <a:p>
            <a:endParaRPr lang="en-US" dirty="0"/>
          </a:p>
        </p:txBody>
      </p:sp>
    </p:spTree>
    <p:extLst>
      <p:ext uri="{BB962C8B-B14F-4D97-AF65-F5344CB8AC3E}">
        <p14:creationId xmlns:p14="http://schemas.microsoft.com/office/powerpoint/2010/main" val="3718641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28CBC3-F3C0-66BC-7461-700F8079AC1F}"/>
              </a:ext>
            </a:extLst>
          </p:cNvPr>
          <p:cNvSpPr>
            <a:spLocks noGrp="1"/>
          </p:cNvSpPr>
          <p:nvPr>
            <p:ph type="title"/>
          </p:nvPr>
        </p:nvSpPr>
        <p:spPr/>
        <p:txBody>
          <a:bodyPr/>
          <a:lstStyle/>
          <a:p>
            <a:r>
              <a:rPr lang="de-DE" dirty="0"/>
              <a:t>Experiment 3: Rating </a:t>
            </a:r>
            <a:r>
              <a:rPr lang="de-DE" dirty="0" err="1"/>
              <a:t>study</a:t>
            </a:r>
            <a:endParaRPr lang="en-US" dirty="0"/>
          </a:p>
        </p:txBody>
      </p:sp>
      <p:sp>
        <p:nvSpPr>
          <p:cNvPr id="3" name="Inhaltsplatzhalter 2">
            <a:extLst>
              <a:ext uri="{FF2B5EF4-FFF2-40B4-BE49-F238E27FC236}">
                <a16:creationId xmlns:a16="http://schemas.microsoft.com/office/drawing/2014/main" id="{8801C01D-59B1-2E9E-8844-97F52D614CFA}"/>
              </a:ext>
            </a:extLst>
          </p:cNvPr>
          <p:cNvSpPr>
            <a:spLocks noGrp="1"/>
          </p:cNvSpPr>
          <p:nvPr>
            <p:ph idx="1"/>
          </p:nvPr>
        </p:nvSpPr>
        <p:spPr>
          <a:xfrm>
            <a:off x="681038" y="1998159"/>
            <a:ext cx="8543925" cy="4103846"/>
          </a:xfrm>
        </p:spPr>
        <p:txBody>
          <a:bodyPr>
            <a:normAutofit fontScale="85000" lnSpcReduction="10000"/>
          </a:bodyPr>
          <a:lstStyle/>
          <a:p>
            <a:pPr marL="0" indent="0">
              <a:buNone/>
            </a:pPr>
            <a:r>
              <a:rPr lang="de-DE" sz="1463" dirty="0"/>
              <a:t>Voice material: </a:t>
            </a:r>
            <a:r>
              <a:rPr lang="de-DE" sz="1463" dirty="0" err="1"/>
              <a:t>various</a:t>
            </a:r>
            <a:r>
              <a:rPr lang="de-DE" sz="1463" dirty="0"/>
              <a:t> </a:t>
            </a:r>
            <a:r>
              <a:rPr lang="de-DE" sz="1463" dirty="0" err="1"/>
              <a:t>forms</a:t>
            </a:r>
            <a:r>
              <a:rPr lang="de-DE" sz="1463" dirty="0"/>
              <a:t> </a:t>
            </a:r>
            <a:r>
              <a:rPr lang="de-DE" sz="1463" dirty="0" err="1"/>
              <a:t>of</a:t>
            </a:r>
            <a:r>
              <a:rPr lang="de-DE" sz="1463" dirty="0"/>
              <a:t> </a:t>
            </a:r>
            <a:r>
              <a:rPr lang="de-DE" sz="1463" dirty="0" err="1"/>
              <a:t>synthetic</a:t>
            </a:r>
            <a:r>
              <a:rPr lang="de-DE" sz="1463" dirty="0"/>
              <a:t> </a:t>
            </a:r>
            <a:r>
              <a:rPr lang="de-DE" sz="1463" dirty="0" err="1"/>
              <a:t>voices</a:t>
            </a:r>
            <a:r>
              <a:rPr lang="de-DE" sz="1463" dirty="0"/>
              <a:t>, </a:t>
            </a:r>
            <a:r>
              <a:rPr lang="de-DE" sz="1463" dirty="0" err="1"/>
              <a:t>pathological</a:t>
            </a:r>
            <a:r>
              <a:rPr lang="de-DE" sz="1463" dirty="0"/>
              <a:t> </a:t>
            </a:r>
            <a:r>
              <a:rPr lang="de-DE" sz="1463" dirty="0" err="1"/>
              <a:t>voices</a:t>
            </a:r>
            <a:r>
              <a:rPr lang="de-DE" sz="1463" dirty="0"/>
              <a:t> and </a:t>
            </a:r>
            <a:r>
              <a:rPr lang="de-DE" sz="1463" dirty="0" err="1"/>
              <a:t>maybe</a:t>
            </a:r>
            <a:r>
              <a:rPr lang="de-DE" sz="1463" dirty="0"/>
              <a:t> </a:t>
            </a:r>
            <a:r>
              <a:rPr lang="de-DE" sz="1463" dirty="0" err="1"/>
              <a:t>manipulated</a:t>
            </a:r>
            <a:r>
              <a:rPr lang="de-DE" sz="1463" dirty="0"/>
              <a:t> </a:t>
            </a:r>
            <a:r>
              <a:rPr lang="de-DE" sz="1463" dirty="0" err="1"/>
              <a:t>voices</a:t>
            </a:r>
            <a:r>
              <a:rPr lang="de-DE" sz="1463" dirty="0"/>
              <a:t>, </a:t>
            </a:r>
            <a:r>
              <a:rPr lang="de-DE" sz="1463" dirty="0" err="1"/>
              <a:t>audio</a:t>
            </a:r>
            <a:r>
              <a:rPr lang="de-DE" sz="1463" dirty="0"/>
              <a:t> </a:t>
            </a:r>
            <a:r>
              <a:rPr lang="de-DE" sz="1463" dirty="0" err="1"/>
              <a:t>book</a:t>
            </a:r>
            <a:r>
              <a:rPr lang="de-DE" sz="1463" dirty="0"/>
              <a:t> material </a:t>
            </a:r>
            <a:r>
              <a:rPr lang="de-DE" sz="1463" dirty="0" err="1"/>
              <a:t>from</a:t>
            </a:r>
            <a:r>
              <a:rPr lang="de-DE" sz="1463" dirty="0"/>
              <a:t> human and </a:t>
            </a:r>
            <a:r>
              <a:rPr lang="de-DE" sz="1463" dirty="0" err="1"/>
              <a:t>synthetic</a:t>
            </a:r>
            <a:r>
              <a:rPr lang="de-DE" sz="1463" dirty="0"/>
              <a:t> </a:t>
            </a:r>
            <a:r>
              <a:rPr lang="de-DE" sz="1463" dirty="0" err="1"/>
              <a:t>voices</a:t>
            </a:r>
            <a:endParaRPr lang="de-DE" sz="1463" dirty="0"/>
          </a:p>
          <a:p>
            <a:pPr marL="0" indent="0">
              <a:buNone/>
            </a:pPr>
            <a:endParaRPr lang="de-DE" sz="1463" dirty="0"/>
          </a:p>
          <a:p>
            <a:pPr marL="0" indent="0">
              <a:buNone/>
            </a:pPr>
            <a:r>
              <a:rPr lang="de-DE" sz="1463" dirty="0"/>
              <a:t>Design (</a:t>
            </a:r>
            <a:r>
              <a:rPr lang="de-DE" sz="1463" dirty="0" err="1"/>
              <a:t>see</a:t>
            </a:r>
            <a:r>
              <a:rPr lang="de-DE" sz="1463" dirty="0"/>
              <a:t> </a:t>
            </a:r>
            <a:r>
              <a:rPr lang="de-DE" sz="1463" dirty="0" err="1"/>
              <a:t>previous</a:t>
            </a:r>
            <a:r>
              <a:rPr lang="de-DE" sz="1463" dirty="0"/>
              <a:t> </a:t>
            </a:r>
            <a:r>
              <a:rPr lang="de-DE" sz="1463" dirty="0" err="1"/>
              <a:t>slide</a:t>
            </a:r>
            <a:r>
              <a:rPr lang="de-DE" sz="1463" dirty="0"/>
              <a:t>)</a:t>
            </a:r>
          </a:p>
          <a:p>
            <a:r>
              <a:rPr lang="de-DE" sz="1463" dirty="0"/>
              <a:t>Rating </a:t>
            </a:r>
            <a:r>
              <a:rPr lang="de-DE" sz="1463" dirty="0" err="1"/>
              <a:t>sessions</a:t>
            </a:r>
            <a:r>
              <a:rPr lang="de-DE" sz="1463" dirty="0"/>
              <a:t> (</a:t>
            </a:r>
            <a:r>
              <a:rPr lang="de-DE" sz="1463" dirty="0" err="1"/>
              <a:t>timepoint</a:t>
            </a:r>
            <a:r>
              <a:rPr lang="de-DE" sz="1463" dirty="0"/>
              <a:t> 1 and 2) </a:t>
            </a:r>
            <a:r>
              <a:rPr lang="de-DE" sz="1463" dirty="0" err="1"/>
              <a:t>about</a:t>
            </a:r>
            <a:r>
              <a:rPr lang="de-DE" sz="1463" dirty="0"/>
              <a:t> 30 </a:t>
            </a:r>
            <a:r>
              <a:rPr lang="de-DE" sz="1463" dirty="0" err="1"/>
              <a:t>minutes</a:t>
            </a:r>
            <a:endParaRPr lang="de-DE" sz="1463" dirty="0"/>
          </a:p>
          <a:p>
            <a:r>
              <a:rPr lang="de-DE" sz="1463" dirty="0"/>
              <a:t>Intervention: </a:t>
            </a:r>
            <a:r>
              <a:rPr lang="de-DE" sz="1463" dirty="0" err="1"/>
              <a:t>about</a:t>
            </a:r>
            <a:r>
              <a:rPr lang="de-DE" sz="1463" dirty="0"/>
              <a:t> 10-15 </a:t>
            </a:r>
            <a:r>
              <a:rPr lang="de-DE" sz="1463" dirty="0" err="1"/>
              <a:t>minutes</a:t>
            </a:r>
            <a:r>
              <a:rPr lang="de-DE" sz="1463" dirty="0"/>
              <a:t> a </a:t>
            </a:r>
            <a:r>
              <a:rPr lang="de-DE" sz="1463" dirty="0" err="1"/>
              <a:t>day</a:t>
            </a:r>
            <a:r>
              <a:rPr lang="de-DE" sz="1463" dirty="0"/>
              <a:t>, </a:t>
            </a:r>
            <a:r>
              <a:rPr lang="de-DE" sz="1463" dirty="0" err="1"/>
              <a:t>maybe</a:t>
            </a:r>
            <a:r>
              <a:rPr lang="de-DE" sz="1463" dirty="0"/>
              <a:t>?</a:t>
            </a:r>
          </a:p>
          <a:p>
            <a:pPr marL="0" indent="0">
              <a:buNone/>
            </a:pPr>
            <a:endParaRPr lang="de-DE" sz="1463" dirty="0"/>
          </a:p>
          <a:p>
            <a:endParaRPr lang="de-DE" sz="1463" dirty="0"/>
          </a:p>
          <a:p>
            <a:pPr marL="0" indent="0">
              <a:buNone/>
            </a:pPr>
            <a:r>
              <a:rPr lang="de-DE" sz="1463" dirty="0" err="1"/>
              <a:t>Participants</a:t>
            </a:r>
            <a:r>
              <a:rPr lang="de-DE" sz="1463" dirty="0"/>
              <a:t>: </a:t>
            </a:r>
          </a:p>
          <a:p>
            <a:r>
              <a:rPr lang="de-DE" sz="1463" dirty="0" err="1"/>
              <a:t>maybe</a:t>
            </a:r>
            <a:r>
              <a:rPr lang="de-DE" sz="1463" dirty="0"/>
              <a:t> </a:t>
            </a:r>
            <a:r>
              <a:rPr lang="de-DE" sz="1463" dirty="0" err="1"/>
              <a:t>around</a:t>
            </a:r>
            <a:r>
              <a:rPr lang="de-DE" sz="1463" dirty="0"/>
              <a:t> 40-50 per </a:t>
            </a:r>
            <a:r>
              <a:rPr lang="de-DE" sz="1463" dirty="0" err="1"/>
              <a:t>group</a:t>
            </a:r>
            <a:r>
              <a:rPr lang="de-DE" sz="1463" dirty="0"/>
              <a:t>?</a:t>
            </a:r>
          </a:p>
          <a:p>
            <a:r>
              <a:rPr lang="de-DE" sz="1463" dirty="0" err="1"/>
              <a:t>Depends</a:t>
            </a:r>
            <a:r>
              <a:rPr lang="de-DE" sz="1463" dirty="0"/>
              <a:t> on </a:t>
            </a:r>
            <a:r>
              <a:rPr lang="de-DE" sz="1463" dirty="0" err="1"/>
              <a:t>feasibility</a:t>
            </a:r>
            <a:r>
              <a:rPr lang="de-DE" sz="1463" dirty="0"/>
              <a:t> (and power </a:t>
            </a:r>
            <a:r>
              <a:rPr lang="de-DE" sz="1463" dirty="0" err="1"/>
              <a:t>analysis</a:t>
            </a:r>
            <a:r>
              <a:rPr lang="de-DE" sz="1463" dirty="0"/>
              <a:t>)</a:t>
            </a:r>
          </a:p>
          <a:p>
            <a:endParaRPr lang="de-DE" sz="1463" dirty="0"/>
          </a:p>
          <a:p>
            <a:pPr marL="0" indent="0">
              <a:buNone/>
            </a:pPr>
            <a:r>
              <a:rPr lang="de-DE" sz="1463" dirty="0"/>
              <a:t>Challenges: </a:t>
            </a:r>
          </a:p>
          <a:p>
            <a:r>
              <a:rPr lang="de-DE" sz="1463" dirty="0"/>
              <a:t>Expensive. </a:t>
            </a:r>
            <a:r>
              <a:rPr lang="de-DE" sz="1463" dirty="0">
                <a:sym typeface="Wingdings" panose="05000000000000000000" pitchFamily="2" charset="2"/>
              </a:rPr>
              <a:t></a:t>
            </a:r>
            <a:r>
              <a:rPr lang="de-DE" sz="1463" dirty="0"/>
              <a:t> </a:t>
            </a:r>
          </a:p>
          <a:p>
            <a:r>
              <a:rPr lang="de-DE" sz="1463" dirty="0" err="1"/>
              <a:t>Probably</a:t>
            </a:r>
            <a:r>
              <a:rPr lang="de-DE" sz="1463" dirty="0"/>
              <a:t> </a:t>
            </a:r>
            <a:r>
              <a:rPr lang="de-DE" sz="1463" dirty="0" err="1"/>
              <a:t>the</a:t>
            </a:r>
            <a:r>
              <a:rPr lang="de-DE" sz="1463" dirty="0"/>
              <a:t> </a:t>
            </a:r>
            <a:r>
              <a:rPr lang="de-DE" sz="1463" dirty="0" err="1"/>
              <a:t>most</a:t>
            </a:r>
            <a:r>
              <a:rPr lang="de-DE" sz="1463" dirty="0"/>
              <a:t> </a:t>
            </a:r>
            <a:r>
              <a:rPr lang="de-DE" sz="1463" dirty="0" err="1"/>
              <a:t>ambitious</a:t>
            </a:r>
            <a:r>
              <a:rPr lang="de-DE" sz="1463" dirty="0"/>
              <a:t> </a:t>
            </a:r>
            <a:r>
              <a:rPr lang="de-DE" sz="1463" dirty="0" err="1"/>
              <a:t>one</a:t>
            </a:r>
            <a:endParaRPr lang="de-DE" sz="1463" dirty="0"/>
          </a:p>
          <a:p>
            <a:r>
              <a:rPr lang="de-DE" sz="1463" dirty="0" err="1"/>
              <a:t>How</a:t>
            </a:r>
            <a:r>
              <a:rPr lang="de-DE" sz="1463" dirty="0"/>
              <a:t> </a:t>
            </a:r>
            <a:r>
              <a:rPr lang="de-DE" sz="1463" dirty="0" err="1"/>
              <a:t>to</a:t>
            </a:r>
            <a:r>
              <a:rPr lang="de-DE" sz="1463" dirty="0"/>
              <a:t> </a:t>
            </a:r>
            <a:r>
              <a:rPr lang="de-DE" sz="1463" dirty="0" err="1"/>
              <a:t>keep</a:t>
            </a:r>
            <a:r>
              <a:rPr lang="de-DE" sz="1463" dirty="0"/>
              <a:t> </a:t>
            </a:r>
            <a:r>
              <a:rPr lang="de-DE" sz="1463" dirty="0" err="1"/>
              <a:t>participant</a:t>
            </a:r>
            <a:r>
              <a:rPr lang="de-DE" sz="1463" dirty="0"/>
              <a:t> </a:t>
            </a:r>
            <a:r>
              <a:rPr lang="de-DE" sz="1463" dirty="0" err="1"/>
              <a:t>commitment</a:t>
            </a:r>
            <a:r>
              <a:rPr lang="de-DE" sz="1463" dirty="0"/>
              <a:t>? </a:t>
            </a:r>
            <a:r>
              <a:rPr lang="de-DE" sz="1463" dirty="0" err="1"/>
              <a:t>how</a:t>
            </a:r>
            <a:r>
              <a:rPr lang="de-DE" sz="1463" dirty="0"/>
              <a:t> </a:t>
            </a:r>
            <a:r>
              <a:rPr lang="de-DE" sz="1463" dirty="0" err="1"/>
              <a:t>to</a:t>
            </a:r>
            <a:r>
              <a:rPr lang="de-DE" sz="1463" dirty="0"/>
              <a:t> </a:t>
            </a:r>
            <a:r>
              <a:rPr lang="de-DE" sz="1463" dirty="0" err="1"/>
              <a:t>control</a:t>
            </a:r>
            <a:r>
              <a:rPr lang="de-DE" sz="1463" dirty="0"/>
              <a:t> </a:t>
            </a:r>
            <a:r>
              <a:rPr lang="de-DE" sz="1463" dirty="0" err="1"/>
              <a:t>that</a:t>
            </a:r>
            <a:r>
              <a:rPr lang="de-DE" sz="1463" dirty="0"/>
              <a:t> </a:t>
            </a:r>
            <a:r>
              <a:rPr lang="de-DE" sz="1463" dirty="0" err="1"/>
              <a:t>they</a:t>
            </a:r>
            <a:r>
              <a:rPr lang="de-DE" sz="1463" dirty="0"/>
              <a:t> </a:t>
            </a:r>
            <a:r>
              <a:rPr lang="de-DE" sz="1463" dirty="0" err="1"/>
              <a:t>adhere</a:t>
            </a:r>
            <a:r>
              <a:rPr lang="de-DE" sz="1463" dirty="0"/>
              <a:t> </a:t>
            </a:r>
            <a:r>
              <a:rPr lang="de-DE" sz="1463" dirty="0" err="1"/>
              <a:t>to</a:t>
            </a:r>
            <a:r>
              <a:rPr lang="de-DE" sz="1463" dirty="0"/>
              <a:t> </a:t>
            </a:r>
            <a:r>
              <a:rPr lang="de-DE" sz="1463" dirty="0" err="1"/>
              <a:t>the</a:t>
            </a:r>
            <a:r>
              <a:rPr lang="de-DE" sz="1463" dirty="0"/>
              <a:t> </a:t>
            </a:r>
            <a:r>
              <a:rPr lang="de-DE" sz="1463" dirty="0" err="1"/>
              <a:t>intervention</a:t>
            </a:r>
            <a:r>
              <a:rPr lang="de-DE" sz="1463" dirty="0"/>
              <a:t> </a:t>
            </a:r>
            <a:r>
              <a:rPr lang="de-DE" sz="1463" dirty="0" err="1"/>
              <a:t>correctly</a:t>
            </a:r>
            <a:r>
              <a:rPr lang="de-DE" sz="1463" dirty="0"/>
              <a:t>?</a:t>
            </a:r>
          </a:p>
          <a:p>
            <a:r>
              <a:rPr lang="de-DE" sz="1463" dirty="0" err="1"/>
              <a:t>Get</a:t>
            </a:r>
            <a:r>
              <a:rPr lang="de-DE" sz="1463" dirty="0"/>
              <a:t> </a:t>
            </a:r>
            <a:r>
              <a:rPr lang="de-DE" sz="1463" dirty="0" err="1"/>
              <a:t>the</a:t>
            </a:r>
            <a:r>
              <a:rPr lang="de-DE" sz="1463" dirty="0"/>
              <a:t> </a:t>
            </a:r>
            <a:r>
              <a:rPr lang="de-DE" sz="1463" dirty="0" err="1"/>
              <a:t>voice</a:t>
            </a:r>
            <a:r>
              <a:rPr lang="de-DE" sz="1463" dirty="0"/>
              <a:t> material</a:t>
            </a:r>
          </a:p>
          <a:p>
            <a:endParaRPr lang="de-DE" sz="1463" dirty="0"/>
          </a:p>
          <a:p>
            <a:endParaRPr lang="de-DE" sz="1463" dirty="0"/>
          </a:p>
        </p:txBody>
      </p:sp>
    </p:spTree>
    <p:extLst>
      <p:ext uri="{BB962C8B-B14F-4D97-AF65-F5344CB8AC3E}">
        <p14:creationId xmlns:p14="http://schemas.microsoft.com/office/powerpoint/2010/main" val="4130339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Inhaltsplatzhalter 3">
            <a:extLst>
              <a:ext uri="{FF2B5EF4-FFF2-40B4-BE49-F238E27FC236}">
                <a16:creationId xmlns:a16="http://schemas.microsoft.com/office/drawing/2014/main" id="{6542A317-42B6-4FBB-B201-07E4FD0431B9}"/>
              </a:ext>
            </a:extLst>
          </p:cNvPr>
          <p:cNvGraphicFramePr>
            <a:graphicFrameLocks noGrp="1"/>
          </p:cNvGraphicFramePr>
          <p:nvPr>
            <p:ph idx="1"/>
            <p:extLst>
              <p:ext uri="{D42A27DB-BD31-4B8C-83A1-F6EECF244321}">
                <p14:modId xmlns:p14="http://schemas.microsoft.com/office/powerpoint/2010/main" val="2311101745"/>
              </p:ext>
            </p:extLst>
          </p:nvPr>
        </p:nvGraphicFramePr>
        <p:xfrm>
          <a:off x="540698" y="1337372"/>
          <a:ext cx="8824603" cy="3906652"/>
        </p:xfrm>
        <a:graphic>
          <a:graphicData uri="http://schemas.openxmlformats.org/drawingml/2006/table">
            <a:tbl>
              <a:tblPr firstRow="1" firstCol="1" bandRow="1">
                <a:tableStyleId>{5C22544A-7EE6-4342-B048-85BDC9FD1C3A}</a:tableStyleId>
              </a:tblPr>
              <a:tblGrid>
                <a:gridCol w="882027">
                  <a:extLst>
                    <a:ext uri="{9D8B030D-6E8A-4147-A177-3AD203B41FA5}">
                      <a16:colId xmlns:a16="http://schemas.microsoft.com/office/drawing/2014/main" val="3761417216"/>
                    </a:ext>
                  </a:extLst>
                </a:gridCol>
                <a:gridCol w="882027">
                  <a:extLst>
                    <a:ext uri="{9D8B030D-6E8A-4147-A177-3AD203B41FA5}">
                      <a16:colId xmlns:a16="http://schemas.microsoft.com/office/drawing/2014/main" val="778191545"/>
                    </a:ext>
                  </a:extLst>
                </a:gridCol>
                <a:gridCol w="882027">
                  <a:extLst>
                    <a:ext uri="{9D8B030D-6E8A-4147-A177-3AD203B41FA5}">
                      <a16:colId xmlns:a16="http://schemas.microsoft.com/office/drawing/2014/main" val="76814924"/>
                    </a:ext>
                  </a:extLst>
                </a:gridCol>
                <a:gridCol w="882646">
                  <a:extLst>
                    <a:ext uri="{9D8B030D-6E8A-4147-A177-3AD203B41FA5}">
                      <a16:colId xmlns:a16="http://schemas.microsoft.com/office/drawing/2014/main" val="2789056063"/>
                    </a:ext>
                  </a:extLst>
                </a:gridCol>
                <a:gridCol w="882646">
                  <a:extLst>
                    <a:ext uri="{9D8B030D-6E8A-4147-A177-3AD203B41FA5}">
                      <a16:colId xmlns:a16="http://schemas.microsoft.com/office/drawing/2014/main" val="1041338876"/>
                    </a:ext>
                  </a:extLst>
                </a:gridCol>
                <a:gridCol w="882646">
                  <a:extLst>
                    <a:ext uri="{9D8B030D-6E8A-4147-A177-3AD203B41FA5}">
                      <a16:colId xmlns:a16="http://schemas.microsoft.com/office/drawing/2014/main" val="1360085412"/>
                    </a:ext>
                  </a:extLst>
                </a:gridCol>
                <a:gridCol w="882646">
                  <a:extLst>
                    <a:ext uri="{9D8B030D-6E8A-4147-A177-3AD203B41FA5}">
                      <a16:colId xmlns:a16="http://schemas.microsoft.com/office/drawing/2014/main" val="1127797456"/>
                    </a:ext>
                  </a:extLst>
                </a:gridCol>
                <a:gridCol w="882646">
                  <a:extLst>
                    <a:ext uri="{9D8B030D-6E8A-4147-A177-3AD203B41FA5}">
                      <a16:colId xmlns:a16="http://schemas.microsoft.com/office/drawing/2014/main" val="71580099"/>
                    </a:ext>
                  </a:extLst>
                </a:gridCol>
                <a:gridCol w="882646">
                  <a:extLst>
                    <a:ext uri="{9D8B030D-6E8A-4147-A177-3AD203B41FA5}">
                      <a16:colId xmlns:a16="http://schemas.microsoft.com/office/drawing/2014/main" val="3081680038"/>
                    </a:ext>
                  </a:extLst>
                </a:gridCol>
                <a:gridCol w="882646">
                  <a:extLst>
                    <a:ext uri="{9D8B030D-6E8A-4147-A177-3AD203B41FA5}">
                      <a16:colId xmlns:a16="http://schemas.microsoft.com/office/drawing/2014/main" val="2964160394"/>
                    </a:ext>
                  </a:extLst>
                </a:gridCol>
              </a:tblGrid>
              <a:tr h="594263">
                <a:tc>
                  <a:txBody>
                    <a:bodyPr/>
                    <a:lstStyle/>
                    <a:p>
                      <a:pPr>
                        <a:lnSpc>
                          <a:spcPct val="115000"/>
                        </a:lnSpc>
                        <a:spcAft>
                          <a:spcPts val="0"/>
                        </a:spcAft>
                      </a:pPr>
                      <a:r>
                        <a:rPr lang="en-US" sz="900" kern="100" dirty="0">
                          <a:effectLst/>
                        </a:rPr>
                        <a:t> </a:t>
                      </a:r>
                      <a:endParaRPr lang="de-DE" sz="900" kern="100" dirty="0">
                        <a:effectLst/>
                        <a:latin typeface="Aptos" panose="02110004020202020204"/>
                        <a:ea typeface="Aptos" panose="02110004020202020204"/>
                        <a:cs typeface="Arial" panose="020B0604020202020204" pitchFamily="34" charset="0"/>
                      </a:endParaRPr>
                    </a:p>
                  </a:txBody>
                  <a:tcPr marL="55721" marR="55721" marT="0" marB="0">
                    <a:solidFill>
                      <a:schemeClr val="accent1">
                        <a:lumMod val="50000"/>
                      </a:schemeClr>
                    </a:solidFill>
                  </a:tcPr>
                </a:tc>
                <a:tc gridSpan="6">
                  <a:txBody>
                    <a:bodyPr/>
                    <a:lstStyle/>
                    <a:p>
                      <a:pPr algn="ctr">
                        <a:lnSpc>
                          <a:spcPct val="115000"/>
                        </a:lnSpc>
                        <a:spcAft>
                          <a:spcPts val="0"/>
                        </a:spcAft>
                      </a:pPr>
                      <a:r>
                        <a:rPr lang="en-US" sz="900" kern="100" dirty="0">
                          <a:effectLst/>
                        </a:rPr>
                        <a:t>UCL London</a:t>
                      </a:r>
                      <a:endParaRPr lang="de-DE" sz="900" kern="100" dirty="0">
                        <a:effectLst/>
                        <a:latin typeface="Aptos" panose="02110004020202020204"/>
                        <a:ea typeface="Aptos" panose="02110004020202020204"/>
                        <a:cs typeface="Arial" panose="020B0604020202020204" pitchFamily="34" charset="0"/>
                      </a:endParaRPr>
                    </a:p>
                  </a:txBody>
                  <a:tcPr marL="55721" marR="55721" marT="0" marB="0" anchor="ctr">
                    <a:solidFill>
                      <a:schemeClr val="accent1">
                        <a:lumMod val="50000"/>
                      </a:schemeClr>
                    </a:solidFill>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gridSpan="3">
                  <a:txBody>
                    <a:bodyPr/>
                    <a:lstStyle/>
                    <a:p>
                      <a:pPr algn="ctr">
                        <a:lnSpc>
                          <a:spcPct val="115000"/>
                        </a:lnSpc>
                        <a:spcAft>
                          <a:spcPts val="0"/>
                        </a:spcAft>
                      </a:pPr>
                      <a:r>
                        <a:rPr lang="en-US" sz="900" kern="100" dirty="0">
                          <a:effectLst/>
                        </a:rPr>
                        <a:t>Friedrich Schiller University Jena</a:t>
                      </a:r>
                      <a:endParaRPr lang="de-DE" sz="900" kern="100" dirty="0">
                        <a:effectLst/>
                        <a:latin typeface="Aptos" panose="02110004020202020204"/>
                        <a:ea typeface="Aptos" panose="02110004020202020204"/>
                        <a:cs typeface="Arial" panose="020B0604020202020204" pitchFamily="34" charset="0"/>
                      </a:endParaRPr>
                    </a:p>
                  </a:txBody>
                  <a:tcPr marL="55721" marR="55721" marT="0" marB="0" anchor="ctr">
                    <a:solidFill>
                      <a:schemeClr val="accent1">
                        <a:lumMod val="50000"/>
                      </a:schemeClr>
                    </a:solidFill>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2675260922"/>
                  </a:ext>
                </a:extLst>
              </a:tr>
              <a:tr h="188570">
                <a:tc>
                  <a:txBody>
                    <a:bodyPr/>
                    <a:lstStyle/>
                    <a:p>
                      <a:pPr>
                        <a:lnSpc>
                          <a:spcPct val="115000"/>
                        </a:lnSpc>
                        <a:spcAft>
                          <a:spcPts val="0"/>
                        </a:spcAft>
                      </a:pPr>
                      <a:r>
                        <a:rPr lang="en-US" sz="900" kern="100" dirty="0">
                          <a:effectLst/>
                        </a:rPr>
                        <a:t> </a:t>
                      </a:r>
                      <a:endParaRPr lang="de-DE" sz="900" kern="100" dirty="0">
                        <a:effectLst/>
                        <a:latin typeface="Aptos" panose="02110004020202020204"/>
                        <a:ea typeface="Aptos" panose="02110004020202020204"/>
                        <a:cs typeface="Arial" panose="020B0604020202020204" pitchFamily="34" charset="0"/>
                      </a:endParaRPr>
                    </a:p>
                  </a:txBody>
                  <a:tcPr marL="55721" marR="55721" marT="0" marB="0">
                    <a:solidFill>
                      <a:schemeClr val="accent1">
                        <a:lumMod val="50000"/>
                      </a:schemeClr>
                    </a:solidFill>
                  </a:tcPr>
                </a:tc>
                <a:tc>
                  <a:txBody>
                    <a:bodyPr/>
                    <a:lstStyle/>
                    <a:p>
                      <a:pPr algn="ctr">
                        <a:lnSpc>
                          <a:spcPct val="115000"/>
                        </a:lnSpc>
                        <a:spcAft>
                          <a:spcPts val="0"/>
                        </a:spcAft>
                      </a:pPr>
                      <a:r>
                        <a:rPr lang="en-US" sz="900" kern="100" dirty="0">
                          <a:effectLst/>
                        </a:rPr>
                        <a:t>M 1/2</a:t>
                      </a:r>
                      <a:endParaRPr lang="de-DE" sz="900" kern="100" dirty="0">
                        <a:effectLst/>
                        <a:latin typeface="Aptos" panose="02110004020202020204"/>
                        <a:ea typeface="Aptos" panose="02110004020202020204"/>
                        <a:cs typeface="Arial" panose="020B0604020202020204" pitchFamily="34" charset="0"/>
                      </a:endParaRPr>
                    </a:p>
                  </a:txBody>
                  <a:tcPr marL="55721" marR="55721" marT="0" marB="0" anchor="ctr">
                    <a:solidFill>
                      <a:schemeClr val="bg1">
                        <a:lumMod val="75000"/>
                      </a:schemeClr>
                    </a:solidFill>
                  </a:tcPr>
                </a:tc>
                <a:tc>
                  <a:txBody>
                    <a:bodyPr/>
                    <a:lstStyle/>
                    <a:p>
                      <a:pPr algn="ctr">
                        <a:lnSpc>
                          <a:spcPct val="115000"/>
                        </a:lnSpc>
                        <a:spcAft>
                          <a:spcPts val="0"/>
                        </a:spcAft>
                      </a:pPr>
                      <a:r>
                        <a:rPr lang="en-US" sz="900" kern="100" dirty="0">
                          <a:effectLst/>
                        </a:rPr>
                        <a:t>M 3/4</a:t>
                      </a:r>
                      <a:endParaRPr lang="de-DE" sz="900" kern="100" dirty="0">
                        <a:effectLst/>
                        <a:latin typeface="Aptos" panose="02110004020202020204"/>
                        <a:ea typeface="Aptos" panose="02110004020202020204"/>
                        <a:cs typeface="Arial" panose="020B0604020202020204" pitchFamily="34" charset="0"/>
                      </a:endParaRPr>
                    </a:p>
                  </a:txBody>
                  <a:tcPr marL="55721" marR="55721" marT="0" marB="0" anchor="ctr">
                    <a:solidFill>
                      <a:schemeClr val="bg1">
                        <a:lumMod val="75000"/>
                      </a:schemeClr>
                    </a:solidFill>
                  </a:tcPr>
                </a:tc>
                <a:tc>
                  <a:txBody>
                    <a:bodyPr/>
                    <a:lstStyle/>
                    <a:p>
                      <a:pPr algn="ctr">
                        <a:lnSpc>
                          <a:spcPct val="115000"/>
                        </a:lnSpc>
                        <a:spcAft>
                          <a:spcPts val="0"/>
                        </a:spcAft>
                      </a:pPr>
                      <a:r>
                        <a:rPr lang="en-US" sz="900" kern="100" dirty="0">
                          <a:effectLst/>
                        </a:rPr>
                        <a:t>M 5/6</a:t>
                      </a:r>
                      <a:endParaRPr lang="de-DE" sz="900" kern="100" dirty="0">
                        <a:effectLst/>
                        <a:latin typeface="Aptos" panose="02110004020202020204"/>
                        <a:ea typeface="Aptos" panose="02110004020202020204"/>
                        <a:cs typeface="Arial" panose="020B0604020202020204" pitchFamily="34" charset="0"/>
                      </a:endParaRPr>
                    </a:p>
                  </a:txBody>
                  <a:tcPr marL="55721" marR="55721" marT="0" marB="0" anchor="ctr">
                    <a:solidFill>
                      <a:schemeClr val="bg1">
                        <a:lumMod val="75000"/>
                      </a:schemeClr>
                    </a:solidFill>
                  </a:tcPr>
                </a:tc>
                <a:tc>
                  <a:txBody>
                    <a:bodyPr/>
                    <a:lstStyle/>
                    <a:p>
                      <a:pPr algn="ctr">
                        <a:lnSpc>
                          <a:spcPct val="115000"/>
                        </a:lnSpc>
                        <a:spcAft>
                          <a:spcPts val="0"/>
                        </a:spcAft>
                      </a:pPr>
                      <a:r>
                        <a:rPr lang="en-US" sz="900" kern="100" dirty="0">
                          <a:effectLst/>
                        </a:rPr>
                        <a:t>M 7/8</a:t>
                      </a:r>
                      <a:endParaRPr lang="de-DE" sz="900" kern="100" dirty="0">
                        <a:effectLst/>
                        <a:latin typeface="Aptos" panose="02110004020202020204"/>
                        <a:ea typeface="Aptos" panose="02110004020202020204"/>
                        <a:cs typeface="Arial" panose="020B0604020202020204" pitchFamily="34" charset="0"/>
                      </a:endParaRPr>
                    </a:p>
                  </a:txBody>
                  <a:tcPr marL="55721" marR="55721" marT="0" marB="0" anchor="ctr">
                    <a:solidFill>
                      <a:schemeClr val="bg1">
                        <a:lumMod val="75000"/>
                      </a:schemeClr>
                    </a:solidFill>
                  </a:tcPr>
                </a:tc>
                <a:tc>
                  <a:txBody>
                    <a:bodyPr/>
                    <a:lstStyle/>
                    <a:p>
                      <a:pPr algn="ctr">
                        <a:lnSpc>
                          <a:spcPct val="115000"/>
                        </a:lnSpc>
                        <a:spcAft>
                          <a:spcPts val="0"/>
                        </a:spcAft>
                      </a:pPr>
                      <a:r>
                        <a:rPr lang="en-US" sz="900" kern="100" dirty="0">
                          <a:effectLst/>
                        </a:rPr>
                        <a:t>M 9/10</a:t>
                      </a:r>
                      <a:endParaRPr lang="de-DE" sz="900" kern="100" dirty="0">
                        <a:effectLst/>
                        <a:latin typeface="Aptos" panose="02110004020202020204"/>
                        <a:ea typeface="Aptos" panose="02110004020202020204"/>
                        <a:cs typeface="Arial" panose="020B0604020202020204" pitchFamily="34" charset="0"/>
                      </a:endParaRPr>
                    </a:p>
                  </a:txBody>
                  <a:tcPr marL="55721" marR="55721" marT="0" marB="0" anchor="ctr">
                    <a:solidFill>
                      <a:schemeClr val="bg1">
                        <a:lumMod val="75000"/>
                      </a:schemeClr>
                    </a:solidFill>
                  </a:tcPr>
                </a:tc>
                <a:tc>
                  <a:txBody>
                    <a:bodyPr/>
                    <a:lstStyle/>
                    <a:p>
                      <a:pPr algn="ctr">
                        <a:lnSpc>
                          <a:spcPct val="115000"/>
                        </a:lnSpc>
                        <a:spcAft>
                          <a:spcPts val="0"/>
                        </a:spcAft>
                      </a:pPr>
                      <a:r>
                        <a:rPr lang="en-US" sz="900" kern="100" dirty="0">
                          <a:effectLst/>
                        </a:rPr>
                        <a:t>M 11/12</a:t>
                      </a:r>
                      <a:endParaRPr lang="de-DE" sz="900" kern="100" dirty="0">
                        <a:effectLst/>
                        <a:latin typeface="Aptos" panose="02110004020202020204"/>
                        <a:ea typeface="Aptos" panose="02110004020202020204"/>
                        <a:cs typeface="Arial" panose="020B0604020202020204" pitchFamily="34" charset="0"/>
                      </a:endParaRPr>
                    </a:p>
                  </a:txBody>
                  <a:tcPr marL="55721" marR="55721" marT="0" marB="0" anchor="ctr">
                    <a:solidFill>
                      <a:schemeClr val="bg1">
                        <a:lumMod val="75000"/>
                      </a:schemeClr>
                    </a:solidFill>
                  </a:tcPr>
                </a:tc>
                <a:tc>
                  <a:txBody>
                    <a:bodyPr/>
                    <a:lstStyle/>
                    <a:p>
                      <a:pPr algn="ctr">
                        <a:lnSpc>
                          <a:spcPct val="115000"/>
                        </a:lnSpc>
                        <a:spcAft>
                          <a:spcPts val="0"/>
                        </a:spcAft>
                      </a:pPr>
                      <a:r>
                        <a:rPr lang="en-US" sz="900" kern="100" dirty="0">
                          <a:effectLst/>
                        </a:rPr>
                        <a:t>M 13/14</a:t>
                      </a:r>
                      <a:endParaRPr lang="de-DE" sz="900" kern="100" dirty="0">
                        <a:effectLst/>
                        <a:latin typeface="Aptos" panose="02110004020202020204"/>
                        <a:ea typeface="Aptos" panose="02110004020202020204"/>
                        <a:cs typeface="Arial" panose="020B0604020202020204" pitchFamily="34" charset="0"/>
                      </a:endParaRPr>
                    </a:p>
                  </a:txBody>
                  <a:tcPr marL="55721" marR="55721" marT="0" marB="0" anchor="ctr">
                    <a:solidFill>
                      <a:schemeClr val="bg1">
                        <a:lumMod val="75000"/>
                      </a:schemeClr>
                    </a:solidFill>
                  </a:tcPr>
                </a:tc>
                <a:tc>
                  <a:txBody>
                    <a:bodyPr/>
                    <a:lstStyle/>
                    <a:p>
                      <a:pPr algn="ctr">
                        <a:lnSpc>
                          <a:spcPct val="115000"/>
                        </a:lnSpc>
                        <a:spcAft>
                          <a:spcPts val="0"/>
                        </a:spcAft>
                      </a:pPr>
                      <a:r>
                        <a:rPr lang="en-US" sz="900" kern="100" dirty="0">
                          <a:effectLst/>
                        </a:rPr>
                        <a:t>M 15/16</a:t>
                      </a:r>
                      <a:endParaRPr lang="de-DE" sz="900" kern="100" dirty="0">
                        <a:effectLst/>
                        <a:latin typeface="Aptos" panose="02110004020202020204"/>
                        <a:ea typeface="Aptos" panose="02110004020202020204"/>
                        <a:cs typeface="Arial" panose="020B0604020202020204" pitchFamily="34" charset="0"/>
                      </a:endParaRPr>
                    </a:p>
                  </a:txBody>
                  <a:tcPr marL="55721" marR="55721" marT="0" marB="0" anchor="ctr">
                    <a:solidFill>
                      <a:schemeClr val="bg1">
                        <a:lumMod val="75000"/>
                      </a:schemeClr>
                    </a:solidFill>
                  </a:tcPr>
                </a:tc>
                <a:tc>
                  <a:txBody>
                    <a:bodyPr/>
                    <a:lstStyle/>
                    <a:p>
                      <a:pPr algn="ctr">
                        <a:lnSpc>
                          <a:spcPct val="115000"/>
                        </a:lnSpc>
                        <a:spcAft>
                          <a:spcPts val="0"/>
                        </a:spcAft>
                      </a:pPr>
                      <a:r>
                        <a:rPr lang="en-US" sz="900" kern="100" dirty="0">
                          <a:effectLst/>
                        </a:rPr>
                        <a:t>M 17/18</a:t>
                      </a:r>
                      <a:endParaRPr lang="de-DE" sz="900" kern="100" dirty="0">
                        <a:effectLst/>
                        <a:latin typeface="Aptos" panose="02110004020202020204"/>
                        <a:ea typeface="Aptos" panose="02110004020202020204"/>
                        <a:cs typeface="Arial" panose="020B0604020202020204" pitchFamily="34" charset="0"/>
                      </a:endParaRPr>
                    </a:p>
                  </a:txBody>
                  <a:tcPr marL="55721" marR="55721" marT="0" marB="0" anchor="ctr">
                    <a:solidFill>
                      <a:schemeClr val="bg1">
                        <a:lumMod val="75000"/>
                      </a:schemeClr>
                    </a:solidFill>
                  </a:tcPr>
                </a:tc>
                <a:extLst>
                  <a:ext uri="{0D108BD9-81ED-4DB2-BD59-A6C34878D82A}">
                    <a16:rowId xmlns:a16="http://schemas.microsoft.com/office/drawing/2014/main" val="1644442675"/>
                  </a:ext>
                </a:extLst>
              </a:tr>
              <a:tr h="930648">
                <a:tc>
                  <a:txBody>
                    <a:bodyPr/>
                    <a:lstStyle/>
                    <a:p>
                      <a:pPr>
                        <a:lnSpc>
                          <a:spcPct val="115000"/>
                        </a:lnSpc>
                        <a:spcAft>
                          <a:spcPts val="0"/>
                        </a:spcAft>
                      </a:pPr>
                      <a:r>
                        <a:rPr lang="en-US" sz="1000" kern="100" dirty="0">
                          <a:effectLst/>
                        </a:rPr>
                        <a:t>Study 1: </a:t>
                      </a:r>
                    </a:p>
                    <a:p>
                      <a:pPr>
                        <a:lnSpc>
                          <a:spcPct val="115000"/>
                        </a:lnSpc>
                        <a:spcAft>
                          <a:spcPts val="0"/>
                        </a:spcAft>
                      </a:pPr>
                      <a:endParaRPr lang="en-US" sz="1000" kern="100" dirty="0">
                        <a:effectLst/>
                      </a:endParaRPr>
                    </a:p>
                    <a:p>
                      <a:pPr>
                        <a:lnSpc>
                          <a:spcPct val="115000"/>
                        </a:lnSpc>
                        <a:spcAft>
                          <a:spcPts val="0"/>
                        </a:spcAft>
                      </a:pPr>
                      <a:r>
                        <a:rPr lang="de-DE" sz="1000" b="0" kern="100" dirty="0" err="1">
                          <a:effectLst/>
                          <a:latin typeface="Aptos" panose="02110004020202020204"/>
                          <a:ea typeface="Aptos" panose="02110004020202020204"/>
                          <a:cs typeface="Arial" panose="020B0604020202020204" pitchFamily="34" charset="0"/>
                        </a:rPr>
                        <a:t>Variability</a:t>
                      </a:r>
                      <a:r>
                        <a:rPr lang="de-DE" sz="1000" b="0" kern="100" dirty="0">
                          <a:effectLst/>
                          <a:latin typeface="Aptos" panose="02110004020202020204"/>
                          <a:ea typeface="Aptos" panose="02110004020202020204"/>
                          <a:cs typeface="Arial" panose="020B0604020202020204" pitchFamily="34" charset="0"/>
                        </a:rPr>
                        <a:t> in </a:t>
                      </a:r>
                      <a:r>
                        <a:rPr lang="de-DE" sz="1000" b="0" kern="100" dirty="0" err="1">
                          <a:effectLst/>
                          <a:latin typeface="Aptos" panose="02110004020202020204"/>
                          <a:ea typeface="Aptos" panose="02110004020202020204"/>
                          <a:cs typeface="Arial" panose="020B0604020202020204" pitchFamily="34" charset="0"/>
                        </a:rPr>
                        <a:t>synthetic</a:t>
                      </a:r>
                      <a:r>
                        <a:rPr lang="de-DE" sz="1000" b="0" kern="100" dirty="0">
                          <a:effectLst/>
                          <a:latin typeface="Aptos" panose="02110004020202020204"/>
                          <a:ea typeface="Aptos" panose="02110004020202020204"/>
                          <a:cs typeface="Arial" panose="020B0604020202020204" pitchFamily="34" charset="0"/>
                        </a:rPr>
                        <a:t> </a:t>
                      </a:r>
                      <a:r>
                        <a:rPr lang="de-DE" sz="1000" b="0" kern="100" dirty="0" err="1">
                          <a:effectLst/>
                          <a:latin typeface="Aptos" panose="02110004020202020204"/>
                          <a:ea typeface="Aptos" panose="02110004020202020204"/>
                          <a:cs typeface="Arial" panose="020B0604020202020204" pitchFamily="34" charset="0"/>
                        </a:rPr>
                        <a:t>voice</a:t>
                      </a:r>
                      <a:r>
                        <a:rPr lang="de-DE" sz="1000" b="0" kern="100" dirty="0">
                          <a:effectLst/>
                          <a:latin typeface="Aptos" panose="02110004020202020204"/>
                          <a:ea typeface="Aptos" panose="02110004020202020204"/>
                          <a:cs typeface="Arial" panose="020B0604020202020204" pitchFamily="34" charset="0"/>
                        </a:rPr>
                        <a:t> </a:t>
                      </a:r>
                      <a:r>
                        <a:rPr lang="de-DE" sz="1000" b="0" kern="100" dirty="0" err="1">
                          <a:effectLst/>
                          <a:latin typeface="Aptos" panose="02110004020202020204"/>
                          <a:ea typeface="Aptos" panose="02110004020202020204"/>
                          <a:cs typeface="Arial" panose="020B0604020202020204" pitchFamily="34" charset="0"/>
                        </a:rPr>
                        <a:t>perception</a:t>
                      </a:r>
                      <a:endParaRPr lang="de-DE" sz="1000" b="0" kern="100" dirty="0">
                        <a:effectLst/>
                        <a:latin typeface="Aptos" panose="02110004020202020204"/>
                        <a:ea typeface="Aptos" panose="02110004020202020204"/>
                        <a:cs typeface="Arial" panose="020B0604020202020204" pitchFamily="34" charset="0"/>
                      </a:endParaRPr>
                    </a:p>
                    <a:p>
                      <a:pPr>
                        <a:lnSpc>
                          <a:spcPct val="115000"/>
                        </a:lnSpc>
                        <a:spcAft>
                          <a:spcPts val="0"/>
                        </a:spcAft>
                      </a:pPr>
                      <a:endParaRPr lang="de-DE" sz="1000" b="0" kern="100" dirty="0">
                        <a:effectLst/>
                        <a:latin typeface="Aptos" panose="02110004020202020204"/>
                        <a:ea typeface="Aptos" panose="02110004020202020204"/>
                        <a:cs typeface="Arial" panose="020B0604020202020204" pitchFamily="34" charset="0"/>
                      </a:endParaRPr>
                    </a:p>
                  </a:txBody>
                  <a:tcPr marL="55721" marR="55721" marT="0" marB="0">
                    <a:solidFill>
                      <a:schemeClr val="accent1">
                        <a:lumMod val="50000"/>
                      </a:schemeClr>
                    </a:solidFill>
                  </a:tcPr>
                </a:tc>
                <a:tc>
                  <a:txBody>
                    <a:bodyPr/>
                    <a:lstStyle/>
                    <a:p>
                      <a:pPr algn="ctr">
                        <a:lnSpc>
                          <a:spcPct val="115000"/>
                        </a:lnSpc>
                        <a:spcAft>
                          <a:spcPts val="0"/>
                        </a:spcAft>
                      </a:pPr>
                      <a:r>
                        <a:rPr lang="en-US" sz="1000" kern="100" dirty="0">
                          <a:effectLst/>
                        </a:rPr>
                        <a:t>Study design </a:t>
                      </a:r>
                      <a:endParaRPr lang="de-DE" sz="1000" kern="100" dirty="0">
                        <a:effectLst/>
                      </a:endParaRPr>
                    </a:p>
                    <a:p>
                      <a:pPr algn="ctr">
                        <a:lnSpc>
                          <a:spcPct val="115000"/>
                        </a:lnSpc>
                        <a:spcAft>
                          <a:spcPts val="0"/>
                        </a:spcAft>
                      </a:pPr>
                      <a:r>
                        <a:rPr lang="en-US" sz="1000" kern="100" dirty="0">
                          <a:effectLst/>
                        </a:rPr>
                        <a:t>Voice stimuli  </a:t>
                      </a:r>
                      <a:endParaRPr lang="de-DE" sz="1000" kern="100" dirty="0">
                        <a:effectLst/>
                      </a:endParaRPr>
                    </a:p>
                    <a:p>
                      <a:pPr algn="ctr">
                        <a:lnSpc>
                          <a:spcPct val="115000"/>
                        </a:lnSpc>
                        <a:spcAft>
                          <a:spcPts val="0"/>
                        </a:spcAft>
                      </a:pPr>
                      <a:r>
                        <a:rPr lang="en-US" sz="1000" kern="100" dirty="0">
                          <a:effectLst/>
                        </a:rPr>
                        <a:t>Preregistration</a:t>
                      </a:r>
                      <a:endParaRPr lang="de-DE" sz="1000" kern="100" dirty="0">
                        <a:effectLst/>
                        <a:latin typeface="Aptos" panose="02110004020202020204"/>
                        <a:ea typeface="Aptos" panose="02110004020202020204"/>
                        <a:cs typeface="Arial" panose="020B0604020202020204" pitchFamily="34" charset="0"/>
                      </a:endParaRPr>
                    </a:p>
                  </a:txBody>
                  <a:tcPr marL="55721" marR="55721" marT="0" marB="0" anchor="ctr">
                    <a:solidFill>
                      <a:srgbClr val="EDC4AB"/>
                    </a:solidFill>
                  </a:tcPr>
                </a:tc>
                <a:tc>
                  <a:txBody>
                    <a:bodyPr/>
                    <a:lstStyle/>
                    <a:p>
                      <a:pPr algn="ctr">
                        <a:lnSpc>
                          <a:spcPct val="115000"/>
                        </a:lnSpc>
                        <a:spcAft>
                          <a:spcPts val="0"/>
                        </a:spcAft>
                      </a:pPr>
                      <a:r>
                        <a:rPr lang="en-US" sz="1000" kern="100" dirty="0">
                          <a:effectLst/>
                        </a:rPr>
                        <a:t>Data collection</a:t>
                      </a:r>
                      <a:endParaRPr lang="de-DE" sz="1000" kern="100" dirty="0">
                        <a:effectLst/>
                      </a:endParaRPr>
                    </a:p>
                  </a:txBody>
                  <a:tcPr marL="55721" marR="55721" marT="0" marB="0" anchor="ctr">
                    <a:solidFill>
                      <a:srgbClr val="D6915A"/>
                    </a:solidFill>
                  </a:tcPr>
                </a:tc>
                <a:tc>
                  <a:txBody>
                    <a:bodyPr/>
                    <a:lstStyle/>
                    <a:p>
                      <a:pPr algn="ctr">
                        <a:lnSpc>
                          <a:spcPct val="115000"/>
                        </a:lnSpc>
                        <a:spcAft>
                          <a:spcPts val="0"/>
                        </a:spcAft>
                      </a:pPr>
                      <a:r>
                        <a:rPr lang="en-US" sz="1000" kern="100" dirty="0">
                          <a:effectLst/>
                        </a:rPr>
                        <a:t>Data analysis</a:t>
                      </a:r>
                      <a:endParaRPr lang="de-DE" sz="1000" kern="100" dirty="0">
                        <a:effectLst/>
                        <a:latin typeface="Aptos" panose="02110004020202020204"/>
                        <a:ea typeface="Aptos" panose="02110004020202020204"/>
                        <a:cs typeface="Arial" panose="020B0604020202020204" pitchFamily="34" charset="0"/>
                      </a:endParaRPr>
                    </a:p>
                  </a:txBody>
                  <a:tcPr marL="55721" marR="55721" marT="0" marB="0" anchor="ctr">
                    <a:solidFill>
                      <a:srgbClr val="E0A67D"/>
                    </a:solidFill>
                  </a:tcPr>
                </a:tc>
                <a:tc>
                  <a:txBody>
                    <a:bodyPr/>
                    <a:lstStyle/>
                    <a:p>
                      <a:pPr algn="ctr">
                        <a:lnSpc>
                          <a:spcPct val="115000"/>
                        </a:lnSpc>
                        <a:spcAft>
                          <a:spcPts val="0"/>
                        </a:spcAft>
                      </a:pPr>
                      <a:r>
                        <a:rPr lang="en-US" sz="1000" kern="100" dirty="0">
                          <a:effectLst/>
                        </a:rPr>
                        <a:t>Manuscript preparation and</a:t>
                      </a:r>
                      <a:endParaRPr lang="de-DE" sz="1000" kern="100" dirty="0">
                        <a:effectLst/>
                      </a:endParaRPr>
                    </a:p>
                    <a:p>
                      <a:pPr algn="ctr">
                        <a:lnSpc>
                          <a:spcPct val="115000"/>
                        </a:lnSpc>
                        <a:spcAft>
                          <a:spcPts val="0"/>
                        </a:spcAft>
                      </a:pPr>
                      <a:r>
                        <a:rPr lang="en-US" sz="1000" kern="100" dirty="0">
                          <a:effectLst/>
                        </a:rPr>
                        <a:t>submission</a:t>
                      </a:r>
                      <a:endParaRPr lang="de-DE" sz="1000" kern="100" dirty="0">
                        <a:effectLst/>
                        <a:latin typeface="Aptos" panose="02110004020202020204"/>
                        <a:ea typeface="Aptos" panose="02110004020202020204"/>
                        <a:cs typeface="Arial" panose="020B0604020202020204" pitchFamily="34" charset="0"/>
                      </a:endParaRPr>
                    </a:p>
                  </a:txBody>
                  <a:tcPr marL="55721" marR="55721" marT="0" marB="0" anchor="ctr">
                    <a:solidFill>
                      <a:srgbClr val="EDC4AB"/>
                    </a:solidFill>
                  </a:tcPr>
                </a:tc>
                <a:tc>
                  <a:txBody>
                    <a:bodyPr/>
                    <a:lstStyle/>
                    <a:p>
                      <a:pPr algn="ctr">
                        <a:lnSpc>
                          <a:spcPct val="115000"/>
                        </a:lnSpc>
                        <a:spcAft>
                          <a:spcPts val="0"/>
                        </a:spcAft>
                      </a:pPr>
                      <a:r>
                        <a:rPr lang="en-US" sz="1000" kern="100" dirty="0">
                          <a:effectLst/>
                        </a:rPr>
                        <a:t>Potential revisions</a:t>
                      </a:r>
                      <a:endParaRPr lang="de-DE" sz="1000" kern="100" dirty="0">
                        <a:effectLst/>
                        <a:latin typeface="Aptos" panose="02110004020202020204"/>
                        <a:ea typeface="Aptos" panose="02110004020202020204"/>
                        <a:cs typeface="Arial" panose="020B0604020202020204" pitchFamily="34" charset="0"/>
                      </a:endParaRPr>
                    </a:p>
                  </a:txBody>
                  <a:tcPr marL="55721" marR="55721" marT="0" marB="0" anchor="ctr">
                    <a:solidFill>
                      <a:srgbClr val="F7E4D9"/>
                    </a:solidFill>
                  </a:tcP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US" sz="1000" kern="100" dirty="0">
                          <a:effectLst/>
                        </a:rPr>
                        <a:t> </a:t>
                      </a:r>
                      <a:endParaRPr lang="de-DE" sz="1000" kern="100" dirty="0">
                        <a:effectLst/>
                        <a:latin typeface="Aptos" panose="02110004020202020204"/>
                        <a:ea typeface="Aptos" panose="02110004020202020204"/>
                        <a:cs typeface="Arial" panose="020B0604020202020204" pitchFamily="34" charset="0"/>
                      </a:endParaRPr>
                    </a:p>
                  </a:txBody>
                  <a:tcPr marL="55721" marR="55721" marT="0" marB="0" anchor="ctr">
                    <a:solidFill>
                      <a:srgbClr val="FAEDE7"/>
                    </a:solidFill>
                  </a:tcPr>
                </a:tc>
                <a:tc>
                  <a:txBody>
                    <a:bodyPr/>
                    <a:lstStyle/>
                    <a:p>
                      <a:pPr algn="ctr">
                        <a:lnSpc>
                          <a:spcPct val="115000"/>
                        </a:lnSpc>
                        <a:spcAft>
                          <a:spcPts val="0"/>
                        </a:spcAft>
                      </a:pPr>
                      <a:r>
                        <a:rPr lang="en-US" sz="1000" kern="100" dirty="0">
                          <a:effectLst/>
                        </a:rPr>
                        <a:t> </a:t>
                      </a:r>
                      <a:endParaRPr lang="de-DE" sz="1000" kern="100" dirty="0">
                        <a:effectLst/>
                        <a:latin typeface="Aptos" panose="02110004020202020204"/>
                        <a:ea typeface="Aptos" panose="02110004020202020204"/>
                        <a:cs typeface="Arial" panose="020B0604020202020204" pitchFamily="34" charset="0"/>
                      </a:endParaRPr>
                    </a:p>
                  </a:txBody>
                  <a:tcPr marL="55721" marR="55721" marT="0" marB="0" anchor="ctr">
                    <a:solidFill>
                      <a:srgbClr val="FAEDE7"/>
                    </a:solidFill>
                  </a:tcPr>
                </a:tc>
                <a:tc>
                  <a:txBody>
                    <a:bodyPr/>
                    <a:lstStyle/>
                    <a:p>
                      <a:pPr algn="ctr">
                        <a:lnSpc>
                          <a:spcPct val="115000"/>
                        </a:lnSpc>
                        <a:spcAft>
                          <a:spcPts val="0"/>
                        </a:spcAft>
                      </a:pPr>
                      <a:r>
                        <a:rPr lang="en-US" sz="1000" kern="100" dirty="0">
                          <a:effectLst/>
                        </a:rPr>
                        <a:t> </a:t>
                      </a:r>
                      <a:endParaRPr lang="de-DE" sz="1000" kern="100" dirty="0">
                        <a:effectLst/>
                        <a:latin typeface="Aptos" panose="02110004020202020204"/>
                        <a:ea typeface="Aptos" panose="02110004020202020204"/>
                        <a:cs typeface="Arial" panose="020B0604020202020204" pitchFamily="34" charset="0"/>
                      </a:endParaRPr>
                    </a:p>
                  </a:txBody>
                  <a:tcPr marL="55721" marR="55721" marT="0" marB="0" anchor="ctr">
                    <a:solidFill>
                      <a:srgbClr val="FAEDE7"/>
                    </a:solidFill>
                  </a:tcPr>
                </a:tc>
                <a:tc>
                  <a:txBody>
                    <a:bodyPr/>
                    <a:lstStyle/>
                    <a:p>
                      <a:pPr algn="ctr">
                        <a:lnSpc>
                          <a:spcPct val="115000"/>
                        </a:lnSpc>
                        <a:spcAft>
                          <a:spcPts val="0"/>
                        </a:spcAft>
                      </a:pPr>
                      <a:r>
                        <a:rPr lang="en-US" sz="1000" kern="100" dirty="0">
                          <a:effectLst/>
                        </a:rPr>
                        <a:t> </a:t>
                      </a:r>
                      <a:endParaRPr lang="de-DE" sz="1000" kern="100" dirty="0">
                        <a:effectLst/>
                        <a:latin typeface="Aptos" panose="02110004020202020204"/>
                        <a:ea typeface="Aptos" panose="02110004020202020204"/>
                        <a:cs typeface="Arial" panose="020B0604020202020204" pitchFamily="34" charset="0"/>
                      </a:endParaRPr>
                    </a:p>
                  </a:txBody>
                  <a:tcPr marL="55721" marR="55721" marT="0" marB="0" anchor="ctr">
                    <a:solidFill>
                      <a:srgbClr val="FAEDE7"/>
                    </a:solidFill>
                  </a:tcPr>
                </a:tc>
                <a:extLst>
                  <a:ext uri="{0D108BD9-81ED-4DB2-BD59-A6C34878D82A}">
                    <a16:rowId xmlns:a16="http://schemas.microsoft.com/office/drawing/2014/main" val="2814535514"/>
                  </a:ext>
                </a:extLst>
              </a:tr>
              <a:tr h="930648">
                <a:tc>
                  <a:txBody>
                    <a:bodyPr/>
                    <a:lstStyle/>
                    <a:p>
                      <a:pPr>
                        <a:lnSpc>
                          <a:spcPct val="115000"/>
                        </a:lnSpc>
                        <a:spcAft>
                          <a:spcPts val="0"/>
                        </a:spcAft>
                      </a:pPr>
                      <a:r>
                        <a:rPr lang="en-US" sz="1000" kern="100" dirty="0">
                          <a:effectLst/>
                        </a:rPr>
                        <a:t>Study 2:</a:t>
                      </a:r>
                    </a:p>
                    <a:p>
                      <a:pPr>
                        <a:lnSpc>
                          <a:spcPct val="115000"/>
                        </a:lnSpc>
                        <a:spcAft>
                          <a:spcPts val="0"/>
                        </a:spcAft>
                      </a:pPr>
                      <a:endParaRPr lang="en-US" sz="1000" kern="100" dirty="0">
                        <a:effectLst/>
                      </a:endParaRPr>
                    </a:p>
                    <a:p>
                      <a:pPr>
                        <a:lnSpc>
                          <a:spcPct val="115000"/>
                        </a:lnSpc>
                        <a:spcAft>
                          <a:spcPts val="0"/>
                        </a:spcAft>
                      </a:pPr>
                      <a:r>
                        <a:rPr lang="en-US" sz="1000" b="0" kern="100" dirty="0">
                          <a:effectLst/>
                          <a:latin typeface="Aptos" panose="02110004020202020204"/>
                          <a:ea typeface="Aptos" panose="02110004020202020204"/>
                          <a:cs typeface="Arial" panose="020B0604020202020204" pitchFamily="34" charset="0"/>
                        </a:rPr>
                        <a:t>Perceptual Adaptation</a:t>
                      </a:r>
                    </a:p>
                    <a:p>
                      <a:pPr>
                        <a:lnSpc>
                          <a:spcPct val="115000"/>
                        </a:lnSpc>
                        <a:spcAft>
                          <a:spcPts val="0"/>
                        </a:spcAft>
                      </a:pPr>
                      <a:endParaRPr lang="en-US" sz="1000" b="0" kern="100" dirty="0">
                        <a:effectLst/>
                        <a:latin typeface="Aptos" panose="02110004020202020204"/>
                        <a:ea typeface="Aptos" panose="02110004020202020204"/>
                        <a:cs typeface="Arial" panose="020B0604020202020204" pitchFamily="34" charset="0"/>
                      </a:endParaRPr>
                    </a:p>
                    <a:p>
                      <a:pPr>
                        <a:lnSpc>
                          <a:spcPct val="115000"/>
                        </a:lnSpc>
                        <a:spcAft>
                          <a:spcPts val="0"/>
                        </a:spcAft>
                      </a:pPr>
                      <a:endParaRPr lang="en-US" sz="1000" b="0" kern="100" dirty="0">
                        <a:effectLst/>
                        <a:latin typeface="Aptos" panose="02110004020202020204"/>
                        <a:ea typeface="Aptos" panose="02110004020202020204"/>
                        <a:cs typeface="Arial" panose="020B0604020202020204" pitchFamily="34" charset="0"/>
                      </a:endParaRPr>
                    </a:p>
                  </a:txBody>
                  <a:tcPr marL="55721" marR="55721" marT="0" marB="0">
                    <a:solidFill>
                      <a:schemeClr val="accent1">
                        <a:lumMod val="50000"/>
                      </a:schemeClr>
                    </a:solidFill>
                  </a:tcPr>
                </a:tc>
                <a:tc>
                  <a:txBody>
                    <a:bodyPr/>
                    <a:lstStyle/>
                    <a:p>
                      <a:pPr algn="ctr">
                        <a:lnSpc>
                          <a:spcPct val="115000"/>
                        </a:lnSpc>
                        <a:spcAft>
                          <a:spcPts val="0"/>
                        </a:spcAft>
                      </a:pPr>
                      <a:r>
                        <a:rPr lang="en-US" sz="1000" kern="100" dirty="0">
                          <a:effectLst/>
                        </a:rPr>
                        <a:t> </a:t>
                      </a:r>
                      <a:endParaRPr lang="de-DE" sz="1000" kern="100" dirty="0">
                        <a:effectLst/>
                        <a:latin typeface="Aptos" panose="02110004020202020204"/>
                        <a:ea typeface="Aptos" panose="02110004020202020204"/>
                        <a:cs typeface="Arial" panose="020B0604020202020204" pitchFamily="34" charset="0"/>
                      </a:endParaRPr>
                    </a:p>
                  </a:txBody>
                  <a:tcPr marL="55721" marR="55721" marT="0" marB="0" anchor="ctr">
                    <a:solidFill>
                      <a:srgbClr val="EDF0FC"/>
                    </a:solidFill>
                  </a:tcPr>
                </a:tc>
                <a:tc>
                  <a:txBody>
                    <a:bodyPr/>
                    <a:lstStyle/>
                    <a:p>
                      <a:pPr algn="ctr">
                        <a:lnSpc>
                          <a:spcPct val="115000"/>
                        </a:lnSpc>
                        <a:spcAft>
                          <a:spcPts val="0"/>
                        </a:spcAft>
                      </a:pPr>
                      <a:r>
                        <a:rPr lang="en-US" sz="1000" kern="100" dirty="0">
                          <a:effectLst/>
                        </a:rPr>
                        <a:t> </a:t>
                      </a:r>
                      <a:endParaRPr lang="de-DE" sz="1000" kern="100" dirty="0">
                        <a:effectLst/>
                        <a:latin typeface="Aptos" panose="02110004020202020204"/>
                        <a:ea typeface="Aptos" panose="02110004020202020204"/>
                        <a:cs typeface="Arial" panose="020B0604020202020204" pitchFamily="34" charset="0"/>
                      </a:endParaRPr>
                    </a:p>
                  </a:txBody>
                  <a:tcPr marL="55721" marR="55721" marT="0" marB="0" anchor="ctr">
                    <a:solidFill>
                      <a:srgbClr val="EDF0FC"/>
                    </a:solidFill>
                  </a:tcPr>
                </a:tc>
                <a:tc>
                  <a:txBody>
                    <a:bodyPr/>
                    <a:lstStyle/>
                    <a:p>
                      <a:pPr algn="ctr">
                        <a:lnSpc>
                          <a:spcPct val="115000"/>
                        </a:lnSpc>
                        <a:spcAft>
                          <a:spcPts val="0"/>
                        </a:spcAft>
                      </a:pPr>
                      <a:r>
                        <a:rPr lang="en-US" sz="1000" kern="100" dirty="0">
                          <a:effectLst/>
                        </a:rPr>
                        <a:t>Study design, Preregistration</a:t>
                      </a:r>
                      <a:endParaRPr lang="de-DE" sz="1000" kern="100" dirty="0">
                        <a:effectLst/>
                        <a:latin typeface="Aptos" panose="02110004020202020204"/>
                        <a:ea typeface="Aptos" panose="02110004020202020204"/>
                        <a:cs typeface="Arial" panose="020B0604020202020204" pitchFamily="34" charset="0"/>
                      </a:endParaRPr>
                    </a:p>
                  </a:txBody>
                  <a:tcPr marL="55721" marR="55721" marT="0" marB="0" anchor="ctr">
                    <a:solidFill>
                      <a:srgbClr val="CED3EA"/>
                    </a:solidFill>
                  </a:tcPr>
                </a:tc>
                <a:tc>
                  <a:txBody>
                    <a:bodyPr/>
                    <a:lstStyle/>
                    <a:p>
                      <a:pPr algn="ctr">
                        <a:lnSpc>
                          <a:spcPct val="115000"/>
                        </a:lnSpc>
                        <a:spcAft>
                          <a:spcPts val="0"/>
                        </a:spcAft>
                      </a:pPr>
                      <a:r>
                        <a:rPr lang="en-US" sz="1000" kern="100" dirty="0">
                          <a:effectLst/>
                        </a:rPr>
                        <a:t>Preparation of data collection</a:t>
                      </a:r>
                      <a:endParaRPr lang="de-DE" sz="1000" kern="100" dirty="0">
                        <a:effectLst/>
                        <a:latin typeface="Aptos" panose="02110004020202020204"/>
                        <a:ea typeface="Aptos" panose="02110004020202020204"/>
                        <a:cs typeface="Arial" panose="020B0604020202020204" pitchFamily="34" charset="0"/>
                      </a:endParaRPr>
                    </a:p>
                  </a:txBody>
                  <a:tcPr marL="55721" marR="55721" marT="0" marB="0" anchor="ctr">
                    <a:solidFill>
                      <a:srgbClr val="A1A9D1"/>
                    </a:solidFill>
                  </a:tcPr>
                </a:tc>
                <a:tc>
                  <a:txBody>
                    <a:bodyPr/>
                    <a:lstStyle/>
                    <a:p>
                      <a:pPr algn="ctr">
                        <a:lnSpc>
                          <a:spcPct val="115000"/>
                        </a:lnSpc>
                        <a:spcAft>
                          <a:spcPts val="0"/>
                        </a:spcAft>
                      </a:pPr>
                      <a:r>
                        <a:rPr lang="en-US" sz="1000" kern="100" dirty="0">
                          <a:effectLst/>
                        </a:rPr>
                        <a:t>Data collection</a:t>
                      </a:r>
                      <a:endParaRPr lang="de-DE" sz="1000" kern="100" dirty="0">
                        <a:effectLst/>
                      </a:endParaRPr>
                    </a:p>
                  </a:txBody>
                  <a:tcPr marL="55721" marR="55721" marT="0" marB="0" anchor="ctr">
                    <a:solidFill>
                      <a:srgbClr val="7481BA"/>
                    </a:solidFill>
                  </a:tcPr>
                </a:tc>
                <a:tc>
                  <a:txBody>
                    <a:bodyPr/>
                    <a:lstStyle/>
                    <a:p>
                      <a:pPr algn="ctr">
                        <a:lnSpc>
                          <a:spcPct val="115000"/>
                        </a:lnSpc>
                        <a:spcAft>
                          <a:spcPts val="0"/>
                        </a:spcAft>
                      </a:pPr>
                      <a:r>
                        <a:rPr lang="en-US" sz="1000" kern="100" dirty="0">
                          <a:effectLst/>
                        </a:rPr>
                        <a:t>Data analysis</a:t>
                      </a:r>
                      <a:endParaRPr lang="de-DE" sz="1000" kern="100" dirty="0">
                        <a:effectLst/>
                        <a:latin typeface="Aptos" panose="02110004020202020204"/>
                        <a:ea typeface="Aptos" panose="02110004020202020204"/>
                        <a:cs typeface="Arial" panose="020B0604020202020204" pitchFamily="34" charset="0"/>
                      </a:endParaRPr>
                    </a:p>
                  </a:txBody>
                  <a:tcPr marL="55721" marR="55721" marT="0" marB="0" anchor="ctr">
                    <a:solidFill>
                      <a:srgbClr val="A1A9D1"/>
                    </a:solidFill>
                  </a:tcPr>
                </a:tc>
                <a:tc>
                  <a:txBody>
                    <a:bodyPr/>
                    <a:lstStyle/>
                    <a:p>
                      <a:pPr algn="ctr">
                        <a:lnSpc>
                          <a:spcPct val="115000"/>
                        </a:lnSpc>
                        <a:spcAft>
                          <a:spcPts val="0"/>
                        </a:spcAft>
                      </a:pPr>
                      <a:r>
                        <a:rPr lang="en-US" sz="1000" kern="100" dirty="0">
                          <a:effectLst/>
                        </a:rPr>
                        <a:t>Manuscript preparation and</a:t>
                      </a:r>
                      <a:endParaRPr lang="de-DE" sz="1000" kern="100" dirty="0">
                        <a:effectLst/>
                      </a:endParaRPr>
                    </a:p>
                    <a:p>
                      <a:pPr algn="ctr">
                        <a:lnSpc>
                          <a:spcPct val="115000"/>
                        </a:lnSpc>
                        <a:spcAft>
                          <a:spcPts val="0"/>
                        </a:spcAft>
                      </a:pPr>
                      <a:r>
                        <a:rPr lang="en-US" sz="1000" kern="100" dirty="0">
                          <a:effectLst/>
                        </a:rPr>
                        <a:t>submission</a:t>
                      </a:r>
                      <a:endParaRPr lang="de-DE" sz="1000" kern="100" dirty="0">
                        <a:effectLst/>
                        <a:latin typeface="Aptos" panose="02110004020202020204"/>
                        <a:ea typeface="Aptos" panose="02110004020202020204"/>
                        <a:cs typeface="Arial" panose="020B0604020202020204" pitchFamily="34" charset="0"/>
                      </a:endParaRPr>
                    </a:p>
                  </a:txBody>
                  <a:tcPr marL="55721" marR="55721" marT="0" marB="0" anchor="ctr">
                    <a:solidFill>
                      <a:srgbClr val="CED3EA"/>
                    </a:solidFill>
                  </a:tcPr>
                </a:tc>
                <a:tc>
                  <a:txBody>
                    <a:bodyPr/>
                    <a:lstStyle/>
                    <a:p>
                      <a:pPr algn="ctr">
                        <a:lnSpc>
                          <a:spcPct val="115000"/>
                        </a:lnSpc>
                        <a:spcAft>
                          <a:spcPts val="0"/>
                        </a:spcAft>
                      </a:pPr>
                      <a:r>
                        <a:rPr lang="en-US" sz="1000" kern="100" dirty="0">
                          <a:effectLst/>
                        </a:rPr>
                        <a:t>Potential revisions</a:t>
                      </a:r>
                      <a:endParaRPr lang="de-DE" sz="1000" kern="100" dirty="0">
                        <a:effectLst/>
                        <a:latin typeface="Aptos" panose="02110004020202020204"/>
                        <a:ea typeface="Aptos" panose="02110004020202020204"/>
                        <a:cs typeface="Arial" panose="020B0604020202020204" pitchFamily="34" charset="0"/>
                      </a:endParaRPr>
                    </a:p>
                  </a:txBody>
                  <a:tcPr marL="55721" marR="55721" marT="0" marB="0" anchor="ctr">
                    <a:solidFill>
                      <a:srgbClr val="DEE1F3"/>
                    </a:solidFill>
                  </a:tcPr>
                </a:tc>
                <a:tc>
                  <a:txBody>
                    <a:bodyPr/>
                    <a:lstStyle/>
                    <a:p>
                      <a:pPr algn="ctr">
                        <a:lnSpc>
                          <a:spcPct val="115000"/>
                        </a:lnSpc>
                        <a:spcAft>
                          <a:spcPts val="0"/>
                        </a:spcAft>
                      </a:pPr>
                      <a:endParaRPr lang="en-US" sz="1000" kern="100" dirty="0">
                        <a:effectLst/>
                      </a:endParaRPr>
                    </a:p>
                  </a:txBody>
                  <a:tcPr marL="55721" marR="55721" marT="0" marB="0" anchor="ctr">
                    <a:solidFill>
                      <a:srgbClr val="EDF0FC"/>
                    </a:solidFill>
                  </a:tcPr>
                </a:tc>
                <a:extLst>
                  <a:ext uri="{0D108BD9-81ED-4DB2-BD59-A6C34878D82A}">
                    <a16:rowId xmlns:a16="http://schemas.microsoft.com/office/drawing/2014/main" val="1951455642"/>
                  </a:ext>
                </a:extLst>
              </a:tr>
              <a:tr h="930648">
                <a:tc>
                  <a:txBody>
                    <a:bodyPr/>
                    <a:lstStyle/>
                    <a:p>
                      <a:pPr>
                        <a:lnSpc>
                          <a:spcPct val="115000"/>
                        </a:lnSpc>
                        <a:spcAft>
                          <a:spcPts val="0"/>
                        </a:spcAft>
                      </a:pPr>
                      <a:r>
                        <a:rPr lang="en-US" sz="1000" kern="100" dirty="0">
                          <a:effectLst/>
                        </a:rPr>
                        <a:t>Study 3:</a:t>
                      </a:r>
                    </a:p>
                    <a:p>
                      <a:pPr>
                        <a:lnSpc>
                          <a:spcPct val="115000"/>
                        </a:lnSpc>
                        <a:spcAft>
                          <a:spcPts val="0"/>
                        </a:spcAft>
                      </a:pPr>
                      <a:endParaRPr lang="en-US" sz="1000" kern="100" dirty="0">
                        <a:effectLst/>
                      </a:endParaRPr>
                    </a:p>
                    <a:p>
                      <a:pPr>
                        <a:lnSpc>
                          <a:spcPct val="115000"/>
                        </a:lnSpc>
                        <a:spcAft>
                          <a:spcPts val="0"/>
                        </a:spcAft>
                      </a:pPr>
                      <a:r>
                        <a:rPr lang="en-US" sz="1000" b="0" kern="100" dirty="0">
                          <a:effectLst/>
                          <a:latin typeface="Aptos" panose="02110004020202020204"/>
                          <a:ea typeface="Aptos" panose="02110004020202020204"/>
                          <a:cs typeface="Arial" panose="020B0604020202020204" pitchFamily="34" charset="0"/>
                        </a:rPr>
                        <a:t>Audiobook</a:t>
                      </a:r>
                    </a:p>
                    <a:p>
                      <a:pPr>
                        <a:lnSpc>
                          <a:spcPct val="115000"/>
                        </a:lnSpc>
                        <a:spcAft>
                          <a:spcPts val="0"/>
                        </a:spcAft>
                      </a:pPr>
                      <a:r>
                        <a:rPr lang="en-US" sz="1000" b="0" kern="100" dirty="0">
                          <a:effectLst/>
                          <a:latin typeface="Aptos" panose="02110004020202020204"/>
                          <a:ea typeface="Aptos" panose="02110004020202020204"/>
                          <a:cs typeface="Arial" panose="020B0604020202020204" pitchFamily="34" charset="0"/>
                        </a:rPr>
                        <a:t>Intervention</a:t>
                      </a:r>
                    </a:p>
                    <a:p>
                      <a:pPr>
                        <a:lnSpc>
                          <a:spcPct val="115000"/>
                        </a:lnSpc>
                        <a:spcAft>
                          <a:spcPts val="0"/>
                        </a:spcAft>
                      </a:pPr>
                      <a:endParaRPr lang="en-US" sz="1000" b="0" kern="100" dirty="0">
                        <a:effectLst/>
                        <a:latin typeface="Aptos" panose="02110004020202020204"/>
                        <a:ea typeface="Aptos" panose="02110004020202020204"/>
                        <a:cs typeface="Arial" panose="020B0604020202020204" pitchFamily="34" charset="0"/>
                      </a:endParaRPr>
                    </a:p>
                    <a:p>
                      <a:pPr>
                        <a:lnSpc>
                          <a:spcPct val="115000"/>
                        </a:lnSpc>
                        <a:spcAft>
                          <a:spcPts val="0"/>
                        </a:spcAft>
                      </a:pPr>
                      <a:endParaRPr lang="en-US" sz="1000" b="0" kern="100" dirty="0">
                        <a:effectLst/>
                        <a:latin typeface="Aptos" panose="02110004020202020204"/>
                        <a:ea typeface="Aptos" panose="02110004020202020204"/>
                        <a:cs typeface="Arial" panose="020B0604020202020204" pitchFamily="34" charset="0"/>
                      </a:endParaRPr>
                    </a:p>
                  </a:txBody>
                  <a:tcPr marL="55721" marR="55721" marT="0" marB="0">
                    <a:solidFill>
                      <a:schemeClr val="accent1">
                        <a:lumMod val="50000"/>
                      </a:schemeClr>
                    </a:solidFill>
                  </a:tcPr>
                </a:tc>
                <a:tc>
                  <a:txBody>
                    <a:bodyPr/>
                    <a:lstStyle/>
                    <a:p>
                      <a:pPr algn="ctr">
                        <a:lnSpc>
                          <a:spcPct val="115000"/>
                        </a:lnSpc>
                        <a:spcAft>
                          <a:spcPts val="0"/>
                        </a:spcAft>
                      </a:pPr>
                      <a:r>
                        <a:rPr lang="en-US" sz="1000" kern="100" dirty="0">
                          <a:effectLst/>
                        </a:rPr>
                        <a:t>Study design</a:t>
                      </a:r>
                      <a:endParaRPr lang="de-DE" sz="1000" kern="100" dirty="0">
                        <a:effectLst/>
                        <a:latin typeface="Aptos" panose="02110004020202020204"/>
                        <a:ea typeface="Aptos" panose="02110004020202020204"/>
                        <a:cs typeface="Arial" panose="020B0604020202020204" pitchFamily="34" charset="0"/>
                      </a:endParaRPr>
                    </a:p>
                  </a:txBody>
                  <a:tcPr marL="55721" marR="55721" marT="0" marB="0" anchor="ctr">
                    <a:solidFill>
                      <a:srgbClr val="ECCDCA"/>
                    </a:solidFill>
                  </a:tcPr>
                </a:tc>
                <a:tc>
                  <a:txBody>
                    <a:bodyPr/>
                    <a:lstStyle/>
                    <a:p>
                      <a:pPr algn="ctr">
                        <a:lnSpc>
                          <a:spcPct val="115000"/>
                        </a:lnSpc>
                        <a:spcAft>
                          <a:spcPts val="0"/>
                        </a:spcAft>
                      </a:pPr>
                      <a:r>
                        <a:rPr lang="en-US" sz="1000" kern="100" dirty="0">
                          <a:effectLst/>
                        </a:rPr>
                        <a:t>Study design, Preregistration</a:t>
                      </a:r>
                      <a:endParaRPr lang="de-DE" sz="1000" kern="100" dirty="0">
                        <a:effectLst/>
                        <a:latin typeface="Aptos" panose="02110004020202020204"/>
                        <a:ea typeface="Aptos" panose="02110004020202020204"/>
                        <a:cs typeface="Arial" panose="020B0604020202020204" pitchFamily="34" charset="0"/>
                      </a:endParaRPr>
                    </a:p>
                  </a:txBody>
                  <a:tcPr marL="55721" marR="55721" marT="0" marB="0" anchor="ctr">
                    <a:solidFill>
                      <a:srgbClr val="DAAEAA"/>
                    </a:solidFill>
                  </a:tcPr>
                </a:tc>
                <a:tc>
                  <a:txBody>
                    <a:bodyPr/>
                    <a:lstStyle/>
                    <a:p>
                      <a:pPr algn="ctr">
                        <a:lnSpc>
                          <a:spcPct val="115000"/>
                        </a:lnSpc>
                        <a:spcAft>
                          <a:spcPts val="0"/>
                        </a:spcAft>
                      </a:pPr>
                      <a:r>
                        <a:rPr lang="en-US" sz="1000" kern="100" dirty="0">
                          <a:effectLst/>
                        </a:rPr>
                        <a:t>Preparation of data collection</a:t>
                      </a:r>
                      <a:endParaRPr lang="de-DE" sz="1000" kern="100" dirty="0">
                        <a:effectLst/>
                        <a:latin typeface="Aptos" panose="02110004020202020204"/>
                        <a:ea typeface="Aptos" panose="02110004020202020204"/>
                        <a:cs typeface="Arial" panose="020B0604020202020204" pitchFamily="34" charset="0"/>
                      </a:endParaRPr>
                    </a:p>
                  </a:txBody>
                  <a:tcPr marL="55721" marR="55721" marT="0" marB="0" anchor="ctr">
                    <a:solidFill>
                      <a:srgbClr val="C98E8B"/>
                    </a:solidFill>
                  </a:tcPr>
                </a:tc>
                <a:tc>
                  <a:txBody>
                    <a:bodyPr/>
                    <a:lstStyle/>
                    <a:p>
                      <a:pPr algn="ctr">
                        <a:lnSpc>
                          <a:spcPct val="115000"/>
                        </a:lnSpc>
                        <a:spcAft>
                          <a:spcPts val="0"/>
                        </a:spcAft>
                      </a:pPr>
                      <a:r>
                        <a:rPr lang="en-US" sz="1000" kern="100" dirty="0">
                          <a:effectLst/>
                        </a:rPr>
                        <a:t>Data collection</a:t>
                      </a:r>
                      <a:endParaRPr lang="de-DE" sz="1000" kern="100" dirty="0">
                        <a:effectLst/>
                        <a:latin typeface="Aptos" panose="02110004020202020204"/>
                        <a:ea typeface="Aptos" panose="02110004020202020204"/>
                        <a:cs typeface="Arial" panose="020B0604020202020204" pitchFamily="34" charset="0"/>
                      </a:endParaRPr>
                    </a:p>
                  </a:txBody>
                  <a:tcPr marL="55721" marR="55721" marT="0" marB="0" anchor="ctr">
                    <a:solidFill>
                      <a:srgbClr val="AE615E"/>
                    </a:solidFill>
                  </a:tcPr>
                </a:tc>
                <a:tc>
                  <a:txBody>
                    <a:bodyPr/>
                    <a:lstStyle/>
                    <a:p>
                      <a:pPr algn="ctr">
                        <a:lnSpc>
                          <a:spcPct val="115000"/>
                        </a:lnSpc>
                        <a:spcAft>
                          <a:spcPts val="0"/>
                        </a:spcAft>
                      </a:pPr>
                      <a:r>
                        <a:rPr lang="en-US" sz="1000" kern="100" dirty="0">
                          <a:effectLst/>
                        </a:rPr>
                        <a:t>Data collection</a:t>
                      </a:r>
                      <a:endParaRPr lang="de-DE" sz="1000" kern="100" dirty="0">
                        <a:effectLst/>
                        <a:latin typeface="Aptos" panose="02110004020202020204"/>
                        <a:ea typeface="Aptos" panose="02110004020202020204"/>
                        <a:cs typeface="Arial" panose="020B0604020202020204" pitchFamily="34" charset="0"/>
                      </a:endParaRPr>
                    </a:p>
                  </a:txBody>
                  <a:tcPr marL="55721" marR="55721" marT="0" marB="0" anchor="ctr">
                    <a:solidFill>
                      <a:srgbClr val="AE615E"/>
                    </a:solidFill>
                  </a:tcPr>
                </a:tc>
                <a:tc>
                  <a:txBody>
                    <a:bodyPr/>
                    <a:lstStyle/>
                    <a:p>
                      <a:pPr algn="ctr">
                        <a:lnSpc>
                          <a:spcPct val="115000"/>
                        </a:lnSpc>
                        <a:spcAft>
                          <a:spcPts val="0"/>
                        </a:spcAft>
                      </a:pPr>
                      <a:r>
                        <a:rPr lang="en-US" sz="1000" kern="100" dirty="0">
                          <a:effectLst/>
                        </a:rPr>
                        <a:t>Data collection</a:t>
                      </a:r>
                      <a:endParaRPr lang="de-DE" sz="1000" kern="100" dirty="0">
                        <a:effectLst/>
                        <a:latin typeface="Aptos" panose="02110004020202020204"/>
                        <a:ea typeface="Aptos" panose="02110004020202020204"/>
                        <a:cs typeface="Arial" panose="020B0604020202020204" pitchFamily="34" charset="0"/>
                      </a:endParaRPr>
                    </a:p>
                  </a:txBody>
                  <a:tcPr marL="55721" marR="55721" marT="0" marB="0" anchor="ctr">
                    <a:solidFill>
                      <a:srgbClr val="AE615E"/>
                    </a:solidFill>
                  </a:tcPr>
                </a:tc>
                <a:tc>
                  <a:txBody>
                    <a:bodyPr/>
                    <a:lstStyle/>
                    <a:p>
                      <a:pPr algn="ctr">
                        <a:lnSpc>
                          <a:spcPct val="115000"/>
                        </a:lnSpc>
                        <a:spcAft>
                          <a:spcPts val="0"/>
                        </a:spcAft>
                      </a:pPr>
                      <a:r>
                        <a:rPr lang="en-US" sz="1000" kern="100" dirty="0">
                          <a:effectLst/>
                        </a:rPr>
                        <a:t>Data analysis</a:t>
                      </a:r>
                      <a:endParaRPr lang="de-DE" sz="1000" kern="100" dirty="0">
                        <a:effectLst/>
                        <a:latin typeface="Aptos" panose="02110004020202020204"/>
                        <a:ea typeface="Aptos" panose="02110004020202020204"/>
                        <a:cs typeface="Arial" panose="020B0604020202020204" pitchFamily="34" charset="0"/>
                      </a:endParaRPr>
                    </a:p>
                  </a:txBody>
                  <a:tcPr marL="55721" marR="55721" marT="0" marB="0" anchor="ctr">
                    <a:solidFill>
                      <a:srgbClr val="C98E8B"/>
                    </a:solidFill>
                  </a:tcP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US" sz="1000" kern="100" dirty="0">
                          <a:effectLst/>
                        </a:rPr>
                        <a:t>Data analysis</a:t>
                      </a:r>
                      <a:endParaRPr lang="de-DE" sz="1000" kern="100" dirty="0">
                        <a:effectLst/>
                        <a:latin typeface="+mn-lt"/>
                        <a:ea typeface="Aptos" panose="02110004020202020204"/>
                        <a:cs typeface="Arial" panose="020B0604020202020204" pitchFamily="34" charset="0"/>
                      </a:endParaRPr>
                    </a:p>
                    <a:p>
                      <a:pPr algn="ctr">
                        <a:lnSpc>
                          <a:spcPct val="115000"/>
                        </a:lnSpc>
                        <a:spcAft>
                          <a:spcPts val="0"/>
                        </a:spcAft>
                      </a:pPr>
                      <a:r>
                        <a:rPr lang="en-US" sz="1000" kern="100" dirty="0">
                          <a:effectLst/>
                        </a:rPr>
                        <a:t>Manuscript preparation</a:t>
                      </a:r>
                      <a:endParaRPr lang="de-DE" sz="1000" kern="100" dirty="0">
                        <a:effectLst/>
                        <a:latin typeface="Aptos" panose="02110004020202020204"/>
                        <a:ea typeface="Aptos" panose="02110004020202020204"/>
                        <a:cs typeface="Arial" panose="020B0604020202020204" pitchFamily="34" charset="0"/>
                      </a:endParaRPr>
                    </a:p>
                  </a:txBody>
                  <a:tcPr marL="55721" marR="55721" marT="0" marB="0" anchor="ctr">
                    <a:solidFill>
                      <a:srgbClr val="ECCDCA"/>
                    </a:solidFill>
                  </a:tcPr>
                </a:tc>
                <a:tc>
                  <a:txBody>
                    <a:bodyPr/>
                    <a:lstStyle/>
                    <a:p>
                      <a:pPr algn="ctr">
                        <a:lnSpc>
                          <a:spcPct val="115000"/>
                        </a:lnSpc>
                        <a:spcAft>
                          <a:spcPts val="0"/>
                        </a:spcAft>
                      </a:pPr>
                      <a:r>
                        <a:rPr lang="en-US" sz="1000" kern="100" dirty="0">
                          <a:effectLst/>
                        </a:rPr>
                        <a:t> Submission</a:t>
                      </a:r>
                    </a:p>
                    <a:p>
                      <a:pPr algn="ctr">
                        <a:lnSpc>
                          <a:spcPct val="115000"/>
                        </a:lnSpc>
                        <a:spcAft>
                          <a:spcPts val="0"/>
                        </a:spcAft>
                      </a:pPr>
                      <a:r>
                        <a:rPr lang="en-US" sz="1000" kern="100" dirty="0">
                          <a:effectLst/>
                          <a:latin typeface="Aptos" panose="02110004020202020204"/>
                          <a:ea typeface="Aptos" panose="02110004020202020204"/>
                          <a:cs typeface="Arial" panose="020B0604020202020204" pitchFamily="34" charset="0"/>
                        </a:rPr>
                        <a:t>Potential revisions</a:t>
                      </a:r>
                      <a:endParaRPr lang="de-DE" sz="1000" kern="100" dirty="0">
                        <a:effectLst/>
                        <a:latin typeface="Aptos" panose="02110004020202020204"/>
                        <a:ea typeface="Aptos" panose="02110004020202020204"/>
                        <a:cs typeface="Arial" panose="020B0604020202020204" pitchFamily="34" charset="0"/>
                      </a:endParaRPr>
                    </a:p>
                  </a:txBody>
                  <a:tcPr marL="55721" marR="55721" marT="0" marB="0" anchor="ctr">
                    <a:solidFill>
                      <a:srgbClr val="FDEDEA"/>
                    </a:solidFill>
                  </a:tcPr>
                </a:tc>
                <a:extLst>
                  <a:ext uri="{0D108BD9-81ED-4DB2-BD59-A6C34878D82A}">
                    <a16:rowId xmlns:a16="http://schemas.microsoft.com/office/drawing/2014/main" val="2377418260"/>
                  </a:ext>
                </a:extLst>
              </a:tr>
            </a:tbl>
          </a:graphicData>
        </a:graphic>
      </p:graphicFrame>
      <p:sp>
        <p:nvSpPr>
          <p:cNvPr id="6" name="Rechteck 5">
            <a:extLst>
              <a:ext uri="{FF2B5EF4-FFF2-40B4-BE49-F238E27FC236}">
                <a16:creationId xmlns:a16="http://schemas.microsoft.com/office/drawing/2014/main" id="{103A19EC-C205-4AFF-8F81-A1272A0FBAD8}"/>
              </a:ext>
            </a:extLst>
          </p:cNvPr>
          <p:cNvSpPr/>
          <p:nvPr/>
        </p:nvSpPr>
        <p:spPr>
          <a:xfrm>
            <a:off x="540698" y="188565"/>
            <a:ext cx="6145328" cy="950004"/>
          </a:xfrm>
          <a:prstGeom prst="rect">
            <a:avLst/>
          </a:prstGeom>
        </p:spPr>
        <p:txBody>
          <a:bodyPr wrap="square">
            <a:spAutoFit/>
          </a:bodyPr>
          <a:lstStyle/>
          <a:p>
            <a:pPr>
              <a:lnSpc>
                <a:spcPct val="115000"/>
              </a:lnSpc>
              <a:spcBef>
                <a:spcPts val="1800"/>
              </a:spcBef>
              <a:spcAft>
                <a:spcPts val="400"/>
              </a:spcAft>
            </a:pPr>
            <a:r>
              <a:rPr lang="en-US" b="1" kern="100" dirty="0">
                <a:solidFill>
                  <a:srgbClr val="0F4761"/>
                </a:solidFill>
                <a:latin typeface="Calibri" panose="020F0502020204030204" pitchFamily="34" charset="0"/>
                <a:ea typeface="Times New Roman" panose="02020603050405020304" pitchFamily="18" charset="0"/>
                <a:cs typeface="Times New Roman" panose="02020603050405020304" pitchFamily="18" charset="0"/>
              </a:rPr>
              <a:t>“Hey Siri, you sound artificial to me” – </a:t>
            </a:r>
            <a:br>
              <a:rPr lang="en-US" b="1" kern="100" dirty="0">
                <a:solidFill>
                  <a:srgbClr val="0F4761"/>
                </a:solidFill>
                <a:latin typeface="Calibri" panose="020F0502020204030204" pitchFamily="34" charset="0"/>
                <a:ea typeface="Times New Roman" panose="02020603050405020304" pitchFamily="18" charset="0"/>
                <a:cs typeface="Times New Roman" panose="02020603050405020304" pitchFamily="18" charset="0"/>
              </a:rPr>
            </a:br>
            <a:r>
              <a:rPr lang="en-US" b="1" kern="100" dirty="0">
                <a:solidFill>
                  <a:srgbClr val="0F4761"/>
                </a:solidFill>
                <a:latin typeface="Calibri" panose="020F0502020204030204" pitchFamily="34" charset="0"/>
                <a:ea typeface="Times New Roman" panose="02020603050405020304" pitchFamily="18" charset="0"/>
                <a:cs typeface="Times New Roman" panose="02020603050405020304" pitchFamily="18" charset="0"/>
              </a:rPr>
              <a:t>variability and flexibility in the perception of synthetic voices</a:t>
            </a:r>
            <a:endParaRPr lang="de-DE" sz="1600" b="1" kern="100" dirty="0">
              <a:solidFill>
                <a:srgbClr val="0F4761"/>
              </a:solidFill>
              <a:latin typeface="Aptos Display"/>
              <a:ea typeface="Times New Roman" panose="02020603050405020304" pitchFamily="18" charset="0"/>
              <a:cs typeface="Times New Roman" panose="02020603050405020304" pitchFamily="18" charset="0"/>
            </a:endParaRPr>
          </a:p>
          <a:p>
            <a:r>
              <a:rPr lang="en-US" sz="1100" b="1" dirty="0">
                <a:latin typeface="Calibri" panose="020F0502020204030204" pitchFamily="34" charset="0"/>
                <a:ea typeface="Aptos" panose="02110004020202020204"/>
              </a:rPr>
              <a:t>Research Project  - Time schedule</a:t>
            </a:r>
            <a:endParaRPr lang="de-DE" dirty="0"/>
          </a:p>
        </p:txBody>
      </p:sp>
      <p:sp>
        <p:nvSpPr>
          <p:cNvPr id="7" name="Rechteck 6">
            <a:extLst>
              <a:ext uri="{FF2B5EF4-FFF2-40B4-BE49-F238E27FC236}">
                <a16:creationId xmlns:a16="http://schemas.microsoft.com/office/drawing/2014/main" id="{74A3AA6E-221C-4AC8-9AF9-EC8CB3CCF5B0}"/>
              </a:ext>
            </a:extLst>
          </p:cNvPr>
          <p:cNvSpPr/>
          <p:nvPr/>
        </p:nvSpPr>
        <p:spPr>
          <a:xfrm>
            <a:off x="454753" y="5442828"/>
            <a:ext cx="4953000" cy="1015663"/>
          </a:xfrm>
          <a:prstGeom prst="rect">
            <a:avLst/>
          </a:prstGeom>
        </p:spPr>
        <p:txBody>
          <a:bodyPr>
            <a:spAutoFit/>
          </a:bodyPr>
          <a:lstStyle/>
          <a:p>
            <a:r>
              <a:rPr lang="en-US" sz="1200" dirty="0">
                <a:latin typeface="Calibri" panose="020F0502020204030204" pitchFamily="34" charset="0"/>
                <a:ea typeface="Aptos" panose="02110004020202020204"/>
              </a:rPr>
              <a:t>Submitted by: Dr. Christine Nussbaum</a:t>
            </a:r>
            <a:br>
              <a:rPr lang="en-US" sz="1200" dirty="0">
                <a:latin typeface="Calibri" panose="020F0502020204030204" pitchFamily="34" charset="0"/>
                <a:ea typeface="Aptos" panose="02110004020202020204"/>
              </a:rPr>
            </a:br>
            <a:r>
              <a:rPr lang="en-US" sz="1200" dirty="0">
                <a:latin typeface="Calibri" panose="020F0502020204030204" pitchFamily="34" charset="0"/>
                <a:ea typeface="Aptos" panose="02110004020202020204"/>
              </a:rPr>
              <a:t>Date of Submission: </a:t>
            </a:r>
            <a:r>
              <a:rPr lang="en-US" sz="1200" dirty="0" err="1">
                <a:solidFill>
                  <a:srgbClr val="C00000"/>
                </a:solidFill>
                <a:latin typeface="Calibri" panose="020F0502020204030204" pitchFamily="34" charset="0"/>
                <a:ea typeface="Aptos" panose="02110004020202020204"/>
              </a:rPr>
              <a:t>ToDo</a:t>
            </a:r>
            <a:br>
              <a:rPr lang="en-US" sz="1200" dirty="0">
                <a:latin typeface="Calibri" panose="020F0502020204030204" pitchFamily="34" charset="0"/>
                <a:ea typeface="Aptos" panose="02110004020202020204"/>
              </a:rPr>
            </a:br>
            <a:r>
              <a:rPr lang="en-US" sz="1200" dirty="0">
                <a:latin typeface="Calibri" panose="020F0502020204030204" pitchFamily="34" charset="0"/>
                <a:ea typeface="Aptos" panose="02110004020202020204"/>
              </a:rPr>
              <a:t>Time of Project: 1. October 2026 – 31. March 2028 (18 months)</a:t>
            </a:r>
            <a:br>
              <a:rPr lang="en-US" sz="1200" dirty="0">
                <a:latin typeface="Calibri" panose="020F0502020204030204" pitchFamily="34" charset="0"/>
                <a:ea typeface="Aptos" panose="02110004020202020204"/>
              </a:rPr>
            </a:br>
            <a:r>
              <a:rPr lang="en-US" sz="1200" dirty="0">
                <a:latin typeface="Calibri" panose="020F0502020204030204" pitchFamily="34" charset="0"/>
                <a:ea typeface="Aptos" panose="02110004020202020204"/>
              </a:rPr>
              <a:t>Hosting Institution: University College London, UK</a:t>
            </a:r>
            <a:br>
              <a:rPr lang="en-US" sz="1200" dirty="0">
                <a:latin typeface="Calibri" panose="020F0502020204030204" pitchFamily="34" charset="0"/>
                <a:ea typeface="Aptos" panose="02110004020202020204"/>
              </a:rPr>
            </a:br>
            <a:r>
              <a:rPr lang="en-US" sz="1200" dirty="0">
                <a:latin typeface="Calibri" panose="020F0502020204030204" pitchFamily="34" charset="0"/>
                <a:ea typeface="Aptos" panose="02110004020202020204"/>
              </a:rPr>
              <a:t>Scientific Mentors: Prof. Dr. Carolyn McGettigan &amp; Dr. Nadine </a:t>
            </a:r>
            <a:r>
              <a:rPr lang="en-US" sz="1200" dirty="0" err="1">
                <a:latin typeface="Calibri" panose="020F0502020204030204" pitchFamily="34" charset="0"/>
                <a:ea typeface="Aptos" panose="02110004020202020204"/>
              </a:rPr>
              <a:t>Lavan</a:t>
            </a:r>
            <a:endParaRPr lang="de-DE" sz="1200" dirty="0"/>
          </a:p>
        </p:txBody>
      </p:sp>
    </p:spTree>
    <p:extLst>
      <p:ext uri="{BB962C8B-B14F-4D97-AF65-F5344CB8AC3E}">
        <p14:creationId xmlns:p14="http://schemas.microsoft.com/office/powerpoint/2010/main" val="355266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83FEE61-F17C-4549-A88A-C3C8E39136E8}"/>
              </a:ext>
            </a:extLst>
          </p:cNvPr>
          <p:cNvSpPr>
            <a:spLocks noGrp="1"/>
          </p:cNvSpPr>
          <p:nvPr>
            <p:ph type="title"/>
          </p:nvPr>
        </p:nvSpPr>
        <p:spPr/>
        <p:txBody>
          <a:bodyPr/>
          <a:lstStyle/>
          <a:p>
            <a:endParaRPr lang="de-DE"/>
          </a:p>
        </p:txBody>
      </p:sp>
      <p:sp>
        <p:nvSpPr>
          <p:cNvPr id="3" name="Inhaltsplatzhalter 2">
            <a:extLst>
              <a:ext uri="{FF2B5EF4-FFF2-40B4-BE49-F238E27FC236}">
                <a16:creationId xmlns:a16="http://schemas.microsoft.com/office/drawing/2014/main" id="{A32F57A3-4317-49B6-A218-E6AD0F08CDB3}"/>
              </a:ext>
            </a:extLst>
          </p:cNvPr>
          <p:cNvSpPr>
            <a:spLocks noGrp="1"/>
          </p:cNvSpPr>
          <p:nvPr>
            <p:ph idx="1"/>
          </p:nvPr>
        </p:nvSpPr>
        <p:spPr/>
        <p:txBody>
          <a:bodyPr/>
          <a:lstStyle/>
          <a:p>
            <a:endParaRPr lang="de-DE"/>
          </a:p>
        </p:txBody>
      </p:sp>
      <p:pic>
        <p:nvPicPr>
          <p:cNvPr id="4" name="Grafik 3">
            <a:extLst>
              <a:ext uri="{FF2B5EF4-FFF2-40B4-BE49-F238E27FC236}">
                <a16:creationId xmlns:a16="http://schemas.microsoft.com/office/drawing/2014/main" id="{38A1673F-8595-48FC-8A0A-F2DED9101C53}"/>
              </a:ext>
            </a:extLst>
          </p:cNvPr>
          <p:cNvPicPr>
            <a:picLocks noChangeAspect="1"/>
          </p:cNvPicPr>
          <p:nvPr/>
        </p:nvPicPr>
        <p:blipFill>
          <a:blip r:embed="rId2"/>
          <a:stretch>
            <a:fillRect/>
          </a:stretch>
        </p:blipFill>
        <p:spPr>
          <a:xfrm>
            <a:off x="3014713" y="3335279"/>
            <a:ext cx="3167704" cy="2586693"/>
          </a:xfrm>
          <a:prstGeom prst="rect">
            <a:avLst/>
          </a:prstGeom>
          <a:solidFill>
            <a:srgbClr val="F0CEBA"/>
          </a:solidFill>
        </p:spPr>
      </p:pic>
    </p:spTree>
    <p:extLst>
      <p:ext uri="{BB962C8B-B14F-4D97-AF65-F5344CB8AC3E}">
        <p14:creationId xmlns:p14="http://schemas.microsoft.com/office/powerpoint/2010/main" val="1032821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3ED37-2CC7-9B3C-FF33-079871490B77}"/>
              </a:ext>
            </a:extLst>
          </p:cNvPr>
          <p:cNvSpPr>
            <a:spLocks noGrp="1"/>
          </p:cNvSpPr>
          <p:nvPr>
            <p:ph type="title"/>
          </p:nvPr>
        </p:nvSpPr>
        <p:spPr/>
        <p:txBody>
          <a:bodyPr/>
          <a:lstStyle/>
          <a:p>
            <a:r>
              <a:rPr lang="de-DE" dirty="0"/>
              <a:t>General Plan: 3 Experiments </a:t>
            </a:r>
            <a:endParaRPr lang="en-US" dirty="0"/>
          </a:p>
        </p:txBody>
      </p:sp>
      <p:sp>
        <p:nvSpPr>
          <p:cNvPr id="3" name="Inhaltsplatzhalter 2">
            <a:extLst>
              <a:ext uri="{FF2B5EF4-FFF2-40B4-BE49-F238E27FC236}">
                <a16:creationId xmlns:a16="http://schemas.microsoft.com/office/drawing/2014/main" id="{9EE6FD7B-39C9-FD03-741E-6BB8889A7149}"/>
              </a:ext>
            </a:extLst>
          </p:cNvPr>
          <p:cNvSpPr>
            <a:spLocks noGrp="1"/>
          </p:cNvSpPr>
          <p:nvPr>
            <p:ph idx="1"/>
          </p:nvPr>
        </p:nvSpPr>
        <p:spPr/>
        <p:txBody>
          <a:bodyPr>
            <a:normAutofit/>
          </a:bodyPr>
          <a:lstStyle/>
          <a:p>
            <a:pPr marL="417909" indent="-417909">
              <a:buAutoNum type="arabicPeriod"/>
            </a:pPr>
            <a:r>
              <a:rPr lang="de-DE" b="1" dirty="0"/>
              <a:t>Adaptation </a:t>
            </a:r>
            <a:r>
              <a:rPr lang="de-DE" b="1" dirty="0" err="1"/>
              <a:t>experiment</a:t>
            </a:r>
            <a:r>
              <a:rPr lang="de-DE" b="1" dirty="0"/>
              <a:t> </a:t>
            </a:r>
            <a:r>
              <a:rPr lang="de-DE" dirty="0"/>
              <a:t>-&gt; </a:t>
            </a:r>
            <a:r>
              <a:rPr lang="de-DE" dirty="0" err="1"/>
              <a:t>targets</a:t>
            </a:r>
            <a:r>
              <a:rPr lang="de-DE" dirty="0"/>
              <a:t> </a:t>
            </a:r>
            <a:r>
              <a:rPr lang="de-DE" dirty="0" err="1"/>
              <a:t>short</a:t>
            </a:r>
            <a:r>
              <a:rPr lang="de-DE" dirty="0"/>
              <a:t>-term </a:t>
            </a:r>
            <a:r>
              <a:rPr lang="de-DE" dirty="0" err="1"/>
              <a:t>effects</a:t>
            </a:r>
            <a:r>
              <a:rPr lang="de-DE" dirty="0"/>
              <a:t> </a:t>
            </a:r>
            <a:r>
              <a:rPr lang="de-DE" dirty="0" err="1"/>
              <a:t>of</a:t>
            </a:r>
            <a:r>
              <a:rPr lang="de-DE" dirty="0"/>
              <a:t> </a:t>
            </a:r>
            <a:r>
              <a:rPr lang="de-DE" dirty="0" err="1"/>
              <a:t>exposure</a:t>
            </a:r>
            <a:r>
              <a:rPr lang="de-DE" dirty="0"/>
              <a:t> and </a:t>
            </a:r>
            <a:r>
              <a:rPr lang="de-DE" dirty="0" err="1"/>
              <a:t>allows</a:t>
            </a:r>
            <a:r>
              <a:rPr lang="de-DE" dirty="0"/>
              <a:t> </a:t>
            </a:r>
            <a:r>
              <a:rPr lang="de-DE" dirty="0" err="1"/>
              <a:t>causal</a:t>
            </a:r>
            <a:r>
              <a:rPr lang="de-DE" dirty="0"/>
              <a:t> </a:t>
            </a:r>
            <a:r>
              <a:rPr lang="de-DE" dirty="0" err="1"/>
              <a:t>inference</a:t>
            </a:r>
            <a:r>
              <a:rPr lang="de-DE" dirty="0"/>
              <a:t> (due </a:t>
            </a:r>
            <a:r>
              <a:rPr lang="de-DE" dirty="0" err="1"/>
              <a:t>to</a:t>
            </a:r>
            <a:r>
              <a:rPr lang="de-DE" dirty="0"/>
              <a:t> experimental </a:t>
            </a:r>
            <a:r>
              <a:rPr lang="de-DE" dirty="0" err="1"/>
              <a:t>manipulation</a:t>
            </a:r>
            <a:r>
              <a:rPr lang="de-DE" dirty="0"/>
              <a:t>)</a:t>
            </a:r>
          </a:p>
          <a:p>
            <a:pPr marL="417909" indent="-417909">
              <a:buAutoNum type="arabicPeriod"/>
            </a:pPr>
            <a:endParaRPr lang="de-DE" dirty="0"/>
          </a:p>
          <a:p>
            <a:pPr marL="417909" indent="-417909">
              <a:buAutoNum type="arabicPeriod"/>
            </a:pPr>
            <a:r>
              <a:rPr lang="de-DE" b="1" dirty="0"/>
              <a:t>Rating </a:t>
            </a:r>
            <a:r>
              <a:rPr lang="de-DE" b="1" dirty="0" err="1"/>
              <a:t>study</a:t>
            </a:r>
            <a:r>
              <a:rPr lang="de-DE" b="1" dirty="0"/>
              <a:t> </a:t>
            </a:r>
            <a:r>
              <a:rPr lang="de-DE" dirty="0"/>
              <a:t>-&gt; </a:t>
            </a:r>
            <a:r>
              <a:rPr lang="de-DE" dirty="0" err="1"/>
              <a:t>targets</a:t>
            </a:r>
            <a:r>
              <a:rPr lang="de-DE" dirty="0"/>
              <a:t> </a:t>
            </a:r>
            <a:r>
              <a:rPr lang="de-DE" dirty="0" err="1"/>
              <a:t>long</a:t>
            </a:r>
            <a:r>
              <a:rPr lang="de-DE" dirty="0"/>
              <a:t>-term </a:t>
            </a:r>
            <a:r>
              <a:rPr lang="de-DE" dirty="0" err="1"/>
              <a:t>effects</a:t>
            </a:r>
            <a:r>
              <a:rPr lang="de-DE" dirty="0"/>
              <a:t> </a:t>
            </a:r>
            <a:r>
              <a:rPr lang="de-DE" dirty="0" err="1"/>
              <a:t>of</a:t>
            </a:r>
            <a:r>
              <a:rPr lang="de-DE" dirty="0"/>
              <a:t> </a:t>
            </a:r>
            <a:r>
              <a:rPr lang="de-DE" dirty="0" err="1"/>
              <a:t>experience</a:t>
            </a:r>
            <a:r>
              <a:rPr lang="de-DE" dirty="0"/>
              <a:t>, but </a:t>
            </a:r>
            <a:r>
              <a:rPr lang="de-DE" dirty="0" err="1"/>
              <a:t>correlational</a:t>
            </a:r>
            <a:r>
              <a:rPr lang="de-DE" dirty="0"/>
              <a:t> </a:t>
            </a:r>
            <a:r>
              <a:rPr lang="de-DE" dirty="0" err="1"/>
              <a:t>only</a:t>
            </a:r>
            <a:r>
              <a:rPr lang="de-DE" dirty="0"/>
              <a:t> </a:t>
            </a:r>
          </a:p>
          <a:p>
            <a:pPr marL="417909" indent="-417909">
              <a:buAutoNum type="arabicPeriod"/>
            </a:pPr>
            <a:endParaRPr lang="de-DE" dirty="0"/>
          </a:p>
          <a:p>
            <a:pPr marL="417909" indent="-417909">
              <a:buAutoNum type="arabicPeriod"/>
            </a:pPr>
            <a:r>
              <a:rPr lang="de-DE" b="1" dirty="0"/>
              <a:t>Intervention </a:t>
            </a:r>
            <a:r>
              <a:rPr lang="de-DE" b="1" dirty="0" err="1"/>
              <a:t>study</a:t>
            </a:r>
            <a:r>
              <a:rPr lang="de-DE" b="1" dirty="0"/>
              <a:t> </a:t>
            </a:r>
            <a:r>
              <a:rPr lang="de-DE" dirty="0"/>
              <a:t>-&gt; </a:t>
            </a:r>
            <a:r>
              <a:rPr lang="de-DE" dirty="0" err="1"/>
              <a:t>targets</a:t>
            </a:r>
            <a:r>
              <a:rPr lang="de-DE" dirty="0"/>
              <a:t> </a:t>
            </a:r>
            <a:r>
              <a:rPr lang="de-DE" dirty="0" err="1"/>
              <a:t>mid</a:t>
            </a:r>
            <a:r>
              <a:rPr lang="de-DE" dirty="0"/>
              <a:t>-term </a:t>
            </a:r>
            <a:r>
              <a:rPr lang="de-DE" dirty="0" err="1"/>
              <a:t>effects</a:t>
            </a:r>
            <a:r>
              <a:rPr lang="de-DE" dirty="0"/>
              <a:t> </a:t>
            </a:r>
            <a:r>
              <a:rPr lang="de-DE" dirty="0" err="1"/>
              <a:t>of</a:t>
            </a:r>
            <a:r>
              <a:rPr lang="de-DE" dirty="0"/>
              <a:t> </a:t>
            </a:r>
            <a:r>
              <a:rPr lang="de-DE" dirty="0" err="1"/>
              <a:t>exposure</a:t>
            </a:r>
            <a:r>
              <a:rPr lang="de-DE" dirty="0"/>
              <a:t>, </a:t>
            </a:r>
            <a:r>
              <a:rPr lang="de-DE" dirty="0" err="1"/>
              <a:t>allows</a:t>
            </a:r>
            <a:r>
              <a:rPr lang="de-DE" dirty="0"/>
              <a:t> </a:t>
            </a:r>
            <a:r>
              <a:rPr lang="de-DE" dirty="0" err="1"/>
              <a:t>causal</a:t>
            </a:r>
            <a:r>
              <a:rPr lang="de-DE" dirty="0"/>
              <a:t> </a:t>
            </a:r>
            <a:r>
              <a:rPr lang="de-DE" dirty="0" err="1"/>
              <a:t>inference</a:t>
            </a:r>
            <a:r>
              <a:rPr lang="de-DE" dirty="0"/>
              <a:t>, </a:t>
            </a:r>
            <a:r>
              <a:rPr lang="de-DE" dirty="0" err="1"/>
              <a:t>probably</a:t>
            </a:r>
            <a:r>
              <a:rPr lang="de-DE" dirty="0"/>
              <a:t> </a:t>
            </a:r>
            <a:r>
              <a:rPr lang="de-DE" dirty="0" err="1"/>
              <a:t>the</a:t>
            </a:r>
            <a:r>
              <a:rPr lang="de-DE" dirty="0"/>
              <a:t> </a:t>
            </a:r>
            <a:r>
              <a:rPr lang="de-DE" dirty="0" err="1"/>
              <a:t>most</a:t>
            </a:r>
            <a:r>
              <a:rPr lang="de-DE" dirty="0"/>
              <a:t> </a:t>
            </a:r>
            <a:r>
              <a:rPr lang="de-DE" dirty="0" err="1"/>
              <a:t>complex</a:t>
            </a:r>
            <a:r>
              <a:rPr lang="de-DE" dirty="0"/>
              <a:t> </a:t>
            </a:r>
            <a:r>
              <a:rPr lang="de-DE" dirty="0" err="1"/>
              <a:t>one</a:t>
            </a:r>
            <a:endParaRPr lang="de-DE" dirty="0"/>
          </a:p>
          <a:p>
            <a:pPr marL="417909" indent="-417909">
              <a:buAutoNum type="arabicPeriod"/>
            </a:pPr>
            <a:endParaRPr lang="de-DE" dirty="0"/>
          </a:p>
          <a:p>
            <a:pPr marL="0" indent="0">
              <a:buNone/>
            </a:pPr>
            <a:r>
              <a:rPr lang="de-DE" dirty="0"/>
              <a:t>-&gt; switch </a:t>
            </a:r>
            <a:r>
              <a:rPr lang="de-DE" dirty="0" err="1"/>
              <a:t>studies</a:t>
            </a:r>
            <a:r>
              <a:rPr lang="de-DE" dirty="0"/>
              <a:t> 1 and 2</a:t>
            </a:r>
          </a:p>
          <a:p>
            <a:pPr marL="417909" indent="-417909">
              <a:buAutoNum type="arabicPeriod"/>
            </a:pPr>
            <a:endParaRPr lang="de-DE" dirty="0"/>
          </a:p>
          <a:p>
            <a:pPr marL="0" indent="0">
              <a:buNone/>
            </a:pPr>
            <a:endParaRPr lang="de-DE" dirty="0"/>
          </a:p>
        </p:txBody>
      </p:sp>
    </p:spTree>
    <p:extLst>
      <p:ext uri="{BB962C8B-B14F-4D97-AF65-F5344CB8AC3E}">
        <p14:creationId xmlns:p14="http://schemas.microsoft.com/office/powerpoint/2010/main" val="4205329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393FD8-C45F-3A8B-8391-21B61909BDD2}"/>
              </a:ext>
            </a:extLst>
          </p:cNvPr>
          <p:cNvSpPr>
            <a:spLocks noGrp="1"/>
          </p:cNvSpPr>
          <p:nvPr>
            <p:ph type="title"/>
          </p:nvPr>
        </p:nvSpPr>
        <p:spPr/>
        <p:txBody>
          <a:bodyPr/>
          <a:lstStyle/>
          <a:p>
            <a:r>
              <a:rPr lang="de-DE" dirty="0"/>
              <a:t>General Information (</a:t>
            </a:r>
            <a:r>
              <a:rPr lang="de-DE" dirty="0" err="1"/>
              <a:t>for</a:t>
            </a:r>
            <a:r>
              <a:rPr lang="de-DE" dirty="0"/>
              <a:t> all Experiments)</a:t>
            </a:r>
            <a:endParaRPr lang="en-US" dirty="0"/>
          </a:p>
        </p:txBody>
      </p:sp>
      <p:sp>
        <p:nvSpPr>
          <p:cNvPr id="3" name="Inhaltsplatzhalter 2">
            <a:extLst>
              <a:ext uri="{FF2B5EF4-FFF2-40B4-BE49-F238E27FC236}">
                <a16:creationId xmlns:a16="http://schemas.microsoft.com/office/drawing/2014/main" id="{05EC598E-FBF4-5FBF-03EC-71BA0D01B727}"/>
              </a:ext>
            </a:extLst>
          </p:cNvPr>
          <p:cNvSpPr>
            <a:spLocks noGrp="1"/>
          </p:cNvSpPr>
          <p:nvPr>
            <p:ph idx="1"/>
          </p:nvPr>
        </p:nvSpPr>
        <p:spPr/>
        <p:txBody>
          <a:bodyPr/>
          <a:lstStyle/>
          <a:p>
            <a:r>
              <a:rPr lang="de-DE" dirty="0"/>
              <a:t>Quantitative, </a:t>
            </a:r>
            <a:r>
              <a:rPr lang="de-DE" dirty="0" err="1"/>
              <a:t>empirical</a:t>
            </a:r>
            <a:r>
              <a:rPr lang="de-DE" dirty="0"/>
              <a:t> </a:t>
            </a:r>
            <a:r>
              <a:rPr lang="de-DE" dirty="0" err="1"/>
              <a:t>studies</a:t>
            </a:r>
            <a:endParaRPr lang="de-DE" dirty="0"/>
          </a:p>
          <a:p>
            <a:r>
              <a:rPr lang="de-DE" dirty="0" err="1"/>
              <a:t>Conducted</a:t>
            </a:r>
            <a:r>
              <a:rPr lang="de-DE" dirty="0"/>
              <a:t> fully online (</a:t>
            </a:r>
            <a:r>
              <a:rPr lang="de-DE" dirty="0" err="1"/>
              <a:t>to</a:t>
            </a:r>
            <a:r>
              <a:rPr lang="de-DE" dirty="0"/>
              <a:t> </a:t>
            </a:r>
            <a:r>
              <a:rPr lang="de-DE" dirty="0" err="1"/>
              <a:t>be</a:t>
            </a:r>
            <a:r>
              <a:rPr lang="de-DE" dirty="0"/>
              <a:t> </a:t>
            </a:r>
            <a:r>
              <a:rPr lang="de-DE" dirty="0" err="1"/>
              <a:t>discussed</a:t>
            </a:r>
            <a:r>
              <a:rPr lang="de-DE" dirty="0"/>
              <a:t> </a:t>
            </a:r>
            <a:r>
              <a:rPr lang="de-DE" dirty="0" err="1"/>
              <a:t>for</a:t>
            </a:r>
            <a:r>
              <a:rPr lang="de-DE" dirty="0"/>
              <a:t> </a:t>
            </a:r>
            <a:r>
              <a:rPr lang="de-DE" dirty="0" err="1"/>
              <a:t>Exp</a:t>
            </a:r>
            <a:r>
              <a:rPr lang="de-DE" dirty="0"/>
              <a:t> 3)</a:t>
            </a:r>
          </a:p>
          <a:p>
            <a:r>
              <a:rPr lang="en-US" dirty="0"/>
              <a:t>Will use mainly synthetic voices (pseudowords, </a:t>
            </a:r>
            <a:r>
              <a:rPr lang="en-US" dirty="0" err="1"/>
              <a:t>pseudosentences</a:t>
            </a:r>
            <a:r>
              <a:rPr lang="en-US" dirty="0"/>
              <a:t> or task-irrelevant speech)</a:t>
            </a:r>
          </a:p>
          <a:p>
            <a:endParaRPr lang="en-US" dirty="0"/>
          </a:p>
        </p:txBody>
      </p:sp>
    </p:spTree>
    <p:extLst>
      <p:ext uri="{BB962C8B-B14F-4D97-AF65-F5344CB8AC3E}">
        <p14:creationId xmlns:p14="http://schemas.microsoft.com/office/powerpoint/2010/main" val="1732878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28CBC3-F3C0-66BC-7461-700F8079AC1F}"/>
              </a:ext>
            </a:extLst>
          </p:cNvPr>
          <p:cNvSpPr>
            <a:spLocks noGrp="1"/>
          </p:cNvSpPr>
          <p:nvPr>
            <p:ph type="title"/>
          </p:nvPr>
        </p:nvSpPr>
        <p:spPr/>
        <p:txBody>
          <a:bodyPr/>
          <a:lstStyle/>
          <a:p>
            <a:r>
              <a:rPr lang="de-DE" dirty="0"/>
              <a:t>Experiment 1: Adaptation Experiment</a:t>
            </a:r>
            <a:endParaRPr lang="en-US" dirty="0"/>
          </a:p>
        </p:txBody>
      </p:sp>
      <p:sp>
        <p:nvSpPr>
          <p:cNvPr id="3" name="Inhaltsplatzhalter 2">
            <a:extLst>
              <a:ext uri="{FF2B5EF4-FFF2-40B4-BE49-F238E27FC236}">
                <a16:creationId xmlns:a16="http://schemas.microsoft.com/office/drawing/2014/main" id="{8801C01D-59B1-2E9E-8844-97F52D614CFA}"/>
              </a:ext>
            </a:extLst>
          </p:cNvPr>
          <p:cNvSpPr>
            <a:spLocks noGrp="1"/>
          </p:cNvSpPr>
          <p:nvPr>
            <p:ph idx="1"/>
          </p:nvPr>
        </p:nvSpPr>
        <p:spPr>
          <a:xfrm>
            <a:off x="681038" y="1998160"/>
            <a:ext cx="8543925" cy="1302742"/>
          </a:xfrm>
        </p:spPr>
        <p:txBody>
          <a:bodyPr>
            <a:normAutofit/>
          </a:bodyPr>
          <a:lstStyle/>
          <a:p>
            <a:pPr marL="0" indent="0">
              <a:buNone/>
            </a:pPr>
            <a:r>
              <a:rPr lang="de-DE" sz="1463" dirty="0"/>
              <a:t>Hypothesis: </a:t>
            </a:r>
            <a:r>
              <a:rPr lang="de-DE" sz="1463" dirty="0" err="1"/>
              <a:t>Exposure</a:t>
            </a:r>
            <a:r>
              <a:rPr lang="de-DE" sz="1463" dirty="0"/>
              <a:t> </a:t>
            </a:r>
            <a:r>
              <a:rPr lang="de-DE" sz="1463" dirty="0" err="1"/>
              <a:t>to</a:t>
            </a:r>
            <a:r>
              <a:rPr lang="de-DE" sz="1463" dirty="0"/>
              <a:t> </a:t>
            </a:r>
            <a:r>
              <a:rPr lang="de-DE" sz="1463" dirty="0" err="1"/>
              <a:t>synthetic</a:t>
            </a:r>
            <a:r>
              <a:rPr lang="de-DE" sz="1463" dirty="0"/>
              <a:t> </a:t>
            </a:r>
            <a:r>
              <a:rPr lang="de-DE" sz="1463" dirty="0" err="1"/>
              <a:t>voices</a:t>
            </a:r>
            <a:r>
              <a:rPr lang="de-DE" sz="1463" dirty="0"/>
              <a:t> will </a:t>
            </a:r>
            <a:r>
              <a:rPr lang="de-DE" sz="1463" dirty="0" err="1"/>
              <a:t>result</a:t>
            </a:r>
            <a:r>
              <a:rPr lang="de-DE" sz="1463" dirty="0"/>
              <a:t> </a:t>
            </a:r>
            <a:r>
              <a:rPr lang="de-DE" sz="1463" dirty="0" err="1"/>
              <a:t>into</a:t>
            </a:r>
            <a:r>
              <a:rPr lang="de-DE" sz="1463" dirty="0"/>
              <a:t> a </a:t>
            </a:r>
            <a:r>
              <a:rPr lang="de-DE" sz="1463" dirty="0" err="1"/>
              <a:t>short</a:t>
            </a:r>
            <a:r>
              <a:rPr lang="de-DE" sz="1463" dirty="0"/>
              <a:t>-term shift </a:t>
            </a:r>
            <a:r>
              <a:rPr lang="de-DE" sz="1463" dirty="0" err="1"/>
              <a:t>of</a:t>
            </a:r>
            <a:r>
              <a:rPr lang="de-DE" sz="1463" dirty="0"/>
              <a:t> </a:t>
            </a:r>
            <a:r>
              <a:rPr lang="de-DE" sz="1463" dirty="0" err="1"/>
              <a:t>the</a:t>
            </a:r>
            <a:r>
              <a:rPr lang="de-DE" sz="1463" dirty="0"/>
              <a:t> </a:t>
            </a:r>
            <a:r>
              <a:rPr lang="de-DE" sz="1463" dirty="0" err="1"/>
              <a:t>inner</a:t>
            </a:r>
            <a:r>
              <a:rPr lang="de-DE" sz="1463" dirty="0"/>
              <a:t> </a:t>
            </a:r>
            <a:r>
              <a:rPr lang="de-DE" sz="1463" dirty="0" err="1"/>
              <a:t>reference</a:t>
            </a:r>
            <a:r>
              <a:rPr lang="de-DE" sz="1463" dirty="0"/>
              <a:t> </a:t>
            </a:r>
            <a:r>
              <a:rPr lang="de-DE" sz="1463" dirty="0" err="1"/>
              <a:t>for</a:t>
            </a:r>
            <a:r>
              <a:rPr lang="de-DE" sz="1463" dirty="0"/>
              <a:t> </a:t>
            </a:r>
            <a:r>
              <a:rPr lang="de-DE" sz="1463" dirty="0" err="1"/>
              <a:t>naturalness</a:t>
            </a:r>
            <a:r>
              <a:rPr lang="de-DE" sz="1463" dirty="0"/>
              <a:t> </a:t>
            </a:r>
            <a:r>
              <a:rPr lang="de-DE" sz="1463" dirty="0" err="1"/>
              <a:t>toward</a:t>
            </a:r>
            <a:r>
              <a:rPr lang="de-DE" sz="1463" dirty="0"/>
              <a:t> </a:t>
            </a:r>
            <a:r>
              <a:rPr lang="de-DE" sz="1463" dirty="0" err="1"/>
              <a:t>synthetic</a:t>
            </a:r>
            <a:r>
              <a:rPr lang="de-DE" sz="1463" dirty="0"/>
              <a:t> </a:t>
            </a:r>
            <a:r>
              <a:rPr lang="de-DE" sz="1463" dirty="0" err="1"/>
              <a:t>voice</a:t>
            </a:r>
            <a:r>
              <a:rPr lang="de-DE" sz="1463" dirty="0"/>
              <a:t> </a:t>
            </a:r>
            <a:r>
              <a:rPr lang="de-DE" sz="1463" dirty="0" err="1"/>
              <a:t>features</a:t>
            </a:r>
            <a:r>
              <a:rPr lang="de-DE" sz="1463" dirty="0"/>
              <a:t>, </a:t>
            </a:r>
            <a:r>
              <a:rPr lang="de-DE" sz="1463" dirty="0" err="1"/>
              <a:t>resulting</a:t>
            </a:r>
            <a:r>
              <a:rPr lang="de-DE" sz="1463" dirty="0"/>
              <a:t> in a </a:t>
            </a:r>
            <a:r>
              <a:rPr lang="de-DE" sz="1463" dirty="0" err="1"/>
              <a:t>contrastive</a:t>
            </a:r>
            <a:r>
              <a:rPr lang="de-DE" sz="1463" dirty="0"/>
              <a:t> </a:t>
            </a:r>
            <a:r>
              <a:rPr lang="de-DE" sz="1463" dirty="0" err="1"/>
              <a:t>aftereffect</a:t>
            </a:r>
            <a:r>
              <a:rPr lang="de-DE" sz="1463" dirty="0"/>
              <a:t>. </a:t>
            </a:r>
            <a:r>
              <a:rPr lang="en-US" sz="1463" dirty="0"/>
              <a:t>After adaptation to synthetic voices, ambiguous voices lying on a human-synthetic-morphing continuum will be more likely be classified as human. After adaptation to human voices, the same ambiguous voices will be more likely classified as synthesized. This shows that our inner reference for (human-likeness based) naturalness is amenable to recent perceptual experience. </a:t>
            </a:r>
            <a:endParaRPr lang="de-DE" sz="1463" dirty="0"/>
          </a:p>
        </p:txBody>
      </p:sp>
      <p:grpSp>
        <p:nvGrpSpPr>
          <p:cNvPr id="17" name="Gruppieren 16">
            <a:extLst>
              <a:ext uri="{FF2B5EF4-FFF2-40B4-BE49-F238E27FC236}">
                <a16:creationId xmlns:a16="http://schemas.microsoft.com/office/drawing/2014/main" id="{0E366E8C-2279-5C89-B8A8-A1BBE6185644}"/>
              </a:ext>
            </a:extLst>
          </p:cNvPr>
          <p:cNvGrpSpPr/>
          <p:nvPr/>
        </p:nvGrpSpPr>
        <p:grpSpPr>
          <a:xfrm>
            <a:off x="3193633" y="3517832"/>
            <a:ext cx="2478630" cy="1700408"/>
            <a:chOff x="4444014" y="4396487"/>
            <a:chExt cx="2055647" cy="1298849"/>
          </a:xfrm>
        </p:grpSpPr>
        <p:cxnSp>
          <p:nvCxnSpPr>
            <p:cNvPr id="6" name="Gerade Verbindung mit Pfeil 5">
              <a:extLst>
                <a:ext uri="{FF2B5EF4-FFF2-40B4-BE49-F238E27FC236}">
                  <a16:creationId xmlns:a16="http://schemas.microsoft.com/office/drawing/2014/main" id="{2B74EB6C-C09A-56E8-56C5-4807843A327C}"/>
                </a:ext>
              </a:extLst>
            </p:cNvPr>
            <p:cNvCxnSpPr>
              <a:cxnSpLocks/>
            </p:cNvCxnSpPr>
            <p:nvPr/>
          </p:nvCxnSpPr>
          <p:spPr>
            <a:xfrm flipV="1">
              <a:off x="4444014" y="4396487"/>
              <a:ext cx="0" cy="1298849"/>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Gerade Verbindung mit Pfeil 6">
              <a:extLst>
                <a:ext uri="{FF2B5EF4-FFF2-40B4-BE49-F238E27FC236}">
                  <a16:creationId xmlns:a16="http://schemas.microsoft.com/office/drawing/2014/main" id="{50CBFF8E-BB4B-99A0-5FA4-674F9A792FA8}"/>
                </a:ext>
              </a:extLst>
            </p:cNvPr>
            <p:cNvCxnSpPr>
              <a:cxnSpLocks/>
            </p:cNvCxnSpPr>
            <p:nvPr/>
          </p:nvCxnSpPr>
          <p:spPr>
            <a:xfrm>
              <a:off x="4444014" y="5695336"/>
              <a:ext cx="2009997"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Freihandform 35">
              <a:extLst>
                <a:ext uri="{FF2B5EF4-FFF2-40B4-BE49-F238E27FC236}">
                  <a16:creationId xmlns:a16="http://schemas.microsoft.com/office/drawing/2014/main" id="{CB4C7610-90FF-6025-1544-4D7F50D1B367}"/>
                </a:ext>
              </a:extLst>
            </p:cNvPr>
            <p:cNvSpPr/>
            <p:nvPr/>
          </p:nvSpPr>
          <p:spPr>
            <a:xfrm>
              <a:off x="4808720" y="4523519"/>
              <a:ext cx="1421578" cy="1144991"/>
            </a:xfrm>
            <a:custGeom>
              <a:avLst/>
              <a:gdLst>
                <a:gd name="connsiteX0" fmla="*/ 0 w 4876800"/>
                <a:gd name="connsiteY0" fmla="*/ 2400300 h 2408046"/>
                <a:gd name="connsiteX1" fmla="*/ 266700 w 4876800"/>
                <a:gd name="connsiteY1" fmla="*/ 2390775 h 2408046"/>
                <a:gd name="connsiteX2" fmla="*/ 942975 w 4876800"/>
                <a:gd name="connsiteY2" fmla="*/ 2247900 h 2408046"/>
                <a:gd name="connsiteX3" fmla="*/ 1714500 w 4876800"/>
                <a:gd name="connsiteY3" fmla="*/ 1847850 h 2408046"/>
                <a:gd name="connsiteX4" fmla="*/ 2314575 w 4876800"/>
                <a:gd name="connsiteY4" fmla="*/ 1266825 h 2408046"/>
                <a:gd name="connsiteX5" fmla="*/ 3000375 w 4876800"/>
                <a:gd name="connsiteY5" fmla="*/ 590550 h 2408046"/>
                <a:gd name="connsiteX6" fmla="*/ 3676650 w 4876800"/>
                <a:gd name="connsiteY6" fmla="*/ 190500 h 2408046"/>
                <a:gd name="connsiteX7" fmla="*/ 4324350 w 4876800"/>
                <a:gd name="connsiteY7" fmla="*/ 19050 h 2408046"/>
                <a:gd name="connsiteX8" fmla="*/ 4876800 w 4876800"/>
                <a:gd name="connsiteY8" fmla="*/ 0 h 2408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76800" h="2408046">
                  <a:moveTo>
                    <a:pt x="0" y="2400300"/>
                  </a:moveTo>
                  <a:cubicBezTo>
                    <a:pt x="54769" y="2408237"/>
                    <a:pt x="109538" y="2416175"/>
                    <a:pt x="266700" y="2390775"/>
                  </a:cubicBezTo>
                  <a:cubicBezTo>
                    <a:pt x="423862" y="2365375"/>
                    <a:pt x="701675" y="2338387"/>
                    <a:pt x="942975" y="2247900"/>
                  </a:cubicBezTo>
                  <a:cubicBezTo>
                    <a:pt x="1184275" y="2157413"/>
                    <a:pt x="1485900" y="2011362"/>
                    <a:pt x="1714500" y="1847850"/>
                  </a:cubicBezTo>
                  <a:cubicBezTo>
                    <a:pt x="1943100" y="1684338"/>
                    <a:pt x="2314575" y="1266825"/>
                    <a:pt x="2314575" y="1266825"/>
                  </a:cubicBezTo>
                  <a:cubicBezTo>
                    <a:pt x="2528887" y="1057275"/>
                    <a:pt x="2773363" y="769937"/>
                    <a:pt x="3000375" y="590550"/>
                  </a:cubicBezTo>
                  <a:cubicBezTo>
                    <a:pt x="3227387" y="411163"/>
                    <a:pt x="3455988" y="285750"/>
                    <a:pt x="3676650" y="190500"/>
                  </a:cubicBezTo>
                  <a:cubicBezTo>
                    <a:pt x="3897312" y="95250"/>
                    <a:pt x="4124325" y="50800"/>
                    <a:pt x="4324350" y="19050"/>
                  </a:cubicBezTo>
                  <a:cubicBezTo>
                    <a:pt x="4524375" y="-12700"/>
                    <a:pt x="4792663" y="6350"/>
                    <a:pt x="4876800" y="0"/>
                  </a:cubicBezTo>
                </a:path>
              </a:pathLst>
            </a:cu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4295" tIns="37148" rIns="74295" bIns="37148" numCol="1" spcCol="0" rtlCol="0" fromWordArt="0" anchor="t" anchorCtr="0" forceAA="0" compatLnSpc="1">
              <a:prstTxWarp prst="textNoShape">
                <a:avLst/>
              </a:prstTxWarp>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endParaRPr lang="de-DE" sz="894" dirty="0"/>
            </a:p>
          </p:txBody>
        </p:sp>
        <p:sp>
          <p:nvSpPr>
            <p:cNvPr id="9" name="Freihandform 14">
              <a:extLst>
                <a:ext uri="{FF2B5EF4-FFF2-40B4-BE49-F238E27FC236}">
                  <a16:creationId xmlns:a16="http://schemas.microsoft.com/office/drawing/2014/main" id="{E567489C-6258-1878-C1C7-A2C4360323C0}"/>
                </a:ext>
              </a:extLst>
            </p:cNvPr>
            <p:cNvSpPr/>
            <p:nvPr/>
          </p:nvSpPr>
          <p:spPr>
            <a:xfrm>
              <a:off x="5078083" y="4548323"/>
              <a:ext cx="1421578" cy="1144991"/>
            </a:xfrm>
            <a:custGeom>
              <a:avLst/>
              <a:gdLst>
                <a:gd name="connsiteX0" fmla="*/ 0 w 4876800"/>
                <a:gd name="connsiteY0" fmla="*/ 2400300 h 2408046"/>
                <a:gd name="connsiteX1" fmla="*/ 266700 w 4876800"/>
                <a:gd name="connsiteY1" fmla="*/ 2390775 h 2408046"/>
                <a:gd name="connsiteX2" fmla="*/ 942975 w 4876800"/>
                <a:gd name="connsiteY2" fmla="*/ 2247900 h 2408046"/>
                <a:gd name="connsiteX3" fmla="*/ 1714500 w 4876800"/>
                <a:gd name="connsiteY3" fmla="*/ 1847850 h 2408046"/>
                <a:gd name="connsiteX4" fmla="*/ 2314575 w 4876800"/>
                <a:gd name="connsiteY4" fmla="*/ 1266825 h 2408046"/>
                <a:gd name="connsiteX5" fmla="*/ 3000375 w 4876800"/>
                <a:gd name="connsiteY5" fmla="*/ 590550 h 2408046"/>
                <a:gd name="connsiteX6" fmla="*/ 3676650 w 4876800"/>
                <a:gd name="connsiteY6" fmla="*/ 190500 h 2408046"/>
                <a:gd name="connsiteX7" fmla="*/ 4324350 w 4876800"/>
                <a:gd name="connsiteY7" fmla="*/ 19050 h 2408046"/>
                <a:gd name="connsiteX8" fmla="*/ 4876800 w 4876800"/>
                <a:gd name="connsiteY8" fmla="*/ 0 h 2408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76800" h="2408046">
                  <a:moveTo>
                    <a:pt x="0" y="2400300"/>
                  </a:moveTo>
                  <a:cubicBezTo>
                    <a:pt x="54769" y="2408237"/>
                    <a:pt x="109538" y="2416175"/>
                    <a:pt x="266700" y="2390775"/>
                  </a:cubicBezTo>
                  <a:cubicBezTo>
                    <a:pt x="423862" y="2365375"/>
                    <a:pt x="701675" y="2338387"/>
                    <a:pt x="942975" y="2247900"/>
                  </a:cubicBezTo>
                  <a:cubicBezTo>
                    <a:pt x="1184275" y="2157413"/>
                    <a:pt x="1485900" y="2011362"/>
                    <a:pt x="1714500" y="1847850"/>
                  </a:cubicBezTo>
                  <a:cubicBezTo>
                    <a:pt x="1943100" y="1684338"/>
                    <a:pt x="2314575" y="1266825"/>
                    <a:pt x="2314575" y="1266825"/>
                  </a:cubicBezTo>
                  <a:cubicBezTo>
                    <a:pt x="2528887" y="1057275"/>
                    <a:pt x="2773363" y="769937"/>
                    <a:pt x="3000375" y="590550"/>
                  </a:cubicBezTo>
                  <a:cubicBezTo>
                    <a:pt x="3227387" y="411163"/>
                    <a:pt x="3455988" y="285750"/>
                    <a:pt x="3676650" y="190500"/>
                  </a:cubicBezTo>
                  <a:cubicBezTo>
                    <a:pt x="3897312" y="95250"/>
                    <a:pt x="4124325" y="50800"/>
                    <a:pt x="4324350" y="19050"/>
                  </a:cubicBezTo>
                  <a:cubicBezTo>
                    <a:pt x="4524375" y="-12700"/>
                    <a:pt x="4792663" y="6350"/>
                    <a:pt x="4876800" y="0"/>
                  </a:cubicBezTo>
                </a:path>
              </a:pathLst>
            </a:custGeom>
            <a:ln>
              <a:solidFill>
                <a:srgbClr val="C00000"/>
              </a:solidFill>
            </a:ln>
          </p:spPr>
          <p:style>
            <a:lnRef idx="1">
              <a:schemeClr val="dk1"/>
            </a:lnRef>
            <a:fillRef idx="0">
              <a:schemeClr val="dk1"/>
            </a:fillRef>
            <a:effectRef idx="0">
              <a:schemeClr val="dk1"/>
            </a:effectRef>
            <a:fontRef idx="minor">
              <a:schemeClr val="tx1"/>
            </a:fontRef>
          </p:style>
          <p:txBody>
            <a:bodyPr rot="0" spcFirstLastPara="0" vert="horz" wrap="square" lIns="74295" tIns="37148" rIns="74295" bIns="37148" numCol="1" spcCol="0" rtlCol="0" fromWordArt="0" anchor="t" anchorCtr="0" forceAA="0" compatLnSpc="1">
              <a:prstTxWarp prst="textNoShape">
                <a:avLst/>
              </a:prstTxWarp>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endParaRPr lang="de-DE" sz="894"/>
            </a:p>
          </p:txBody>
        </p:sp>
        <p:sp>
          <p:nvSpPr>
            <p:cNvPr id="10" name="Freihandform 15">
              <a:extLst>
                <a:ext uri="{FF2B5EF4-FFF2-40B4-BE49-F238E27FC236}">
                  <a16:creationId xmlns:a16="http://schemas.microsoft.com/office/drawing/2014/main" id="{98D420C3-B80B-11B4-601C-460C4B4BFF0B}"/>
                </a:ext>
              </a:extLst>
            </p:cNvPr>
            <p:cNvSpPr/>
            <p:nvPr/>
          </p:nvSpPr>
          <p:spPr>
            <a:xfrm>
              <a:off x="4525167" y="4527057"/>
              <a:ext cx="1421578" cy="1144991"/>
            </a:xfrm>
            <a:custGeom>
              <a:avLst/>
              <a:gdLst>
                <a:gd name="connsiteX0" fmla="*/ 0 w 4876800"/>
                <a:gd name="connsiteY0" fmla="*/ 2400300 h 2408046"/>
                <a:gd name="connsiteX1" fmla="*/ 266700 w 4876800"/>
                <a:gd name="connsiteY1" fmla="*/ 2390775 h 2408046"/>
                <a:gd name="connsiteX2" fmla="*/ 942975 w 4876800"/>
                <a:gd name="connsiteY2" fmla="*/ 2247900 h 2408046"/>
                <a:gd name="connsiteX3" fmla="*/ 1714500 w 4876800"/>
                <a:gd name="connsiteY3" fmla="*/ 1847850 h 2408046"/>
                <a:gd name="connsiteX4" fmla="*/ 2314575 w 4876800"/>
                <a:gd name="connsiteY4" fmla="*/ 1266825 h 2408046"/>
                <a:gd name="connsiteX5" fmla="*/ 3000375 w 4876800"/>
                <a:gd name="connsiteY5" fmla="*/ 590550 h 2408046"/>
                <a:gd name="connsiteX6" fmla="*/ 3676650 w 4876800"/>
                <a:gd name="connsiteY6" fmla="*/ 190500 h 2408046"/>
                <a:gd name="connsiteX7" fmla="*/ 4324350 w 4876800"/>
                <a:gd name="connsiteY7" fmla="*/ 19050 h 2408046"/>
                <a:gd name="connsiteX8" fmla="*/ 4876800 w 4876800"/>
                <a:gd name="connsiteY8" fmla="*/ 0 h 2408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76800" h="2408046">
                  <a:moveTo>
                    <a:pt x="0" y="2400300"/>
                  </a:moveTo>
                  <a:cubicBezTo>
                    <a:pt x="54769" y="2408237"/>
                    <a:pt x="109538" y="2416175"/>
                    <a:pt x="266700" y="2390775"/>
                  </a:cubicBezTo>
                  <a:cubicBezTo>
                    <a:pt x="423862" y="2365375"/>
                    <a:pt x="701675" y="2338387"/>
                    <a:pt x="942975" y="2247900"/>
                  </a:cubicBezTo>
                  <a:cubicBezTo>
                    <a:pt x="1184275" y="2157413"/>
                    <a:pt x="1485900" y="2011362"/>
                    <a:pt x="1714500" y="1847850"/>
                  </a:cubicBezTo>
                  <a:cubicBezTo>
                    <a:pt x="1943100" y="1684338"/>
                    <a:pt x="2314575" y="1266825"/>
                    <a:pt x="2314575" y="1266825"/>
                  </a:cubicBezTo>
                  <a:cubicBezTo>
                    <a:pt x="2528887" y="1057275"/>
                    <a:pt x="2773363" y="769937"/>
                    <a:pt x="3000375" y="590550"/>
                  </a:cubicBezTo>
                  <a:cubicBezTo>
                    <a:pt x="3227387" y="411163"/>
                    <a:pt x="3455988" y="285750"/>
                    <a:pt x="3676650" y="190500"/>
                  </a:cubicBezTo>
                  <a:cubicBezTo>
                    <a:pt x="3897312" y="95250"/>
                    <a:pt x="4124325" y="50800"/>
                    <a:pt x="4324350" y="19050"/>
                  </a:cubicBezTo>
                  <a:cubicBezTo>
                    <a:pt x="4524375" y="-12700"/>
                    <a:pt x="4792663" y="6350"/>
                    <a:pt x="4876800" y="0"/>
                  </a:cubicBezTo>
                </a:path>
              </a:pathLst>
            </a:custGeom>
            <a:ln/>
          </p:spPr>
          <p:style>
            <a:lnRef idx="1">
              <a:schemeClr val="accent3"/>
            </a:lnRef>
            <a:fillRef idx="0">
              <a:schemeClr val="accent3"/>
            </a:fillRef>
            <a:effectRef idx="0">
              <a:schemeClr val="accent3"/>
            </a:effectRef>
            <a:fontRef idx="minor">
              <a:schemeClr val="tx1"/>
            </a:fontRef>
          </p:style>
          <p:txBody>
            <a:bodyPr rot="0" spcFirstLastPara="0" vert="horz" wrap="square" lIns="74295" tIns="37148" rIns="74295" bIns="37148" numCol="1" spcCol="0" rtlCol="0" fromWordArt="0" anchor="t" anchorCtr="0" forceAA="0" compatLnSpc="1">
              <a:prstTxWarp prst="textNoShape">
                <a:avLst/>
              </a:prstTxWarp>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endParaRPr lang="de-DE" sz="894"/>
            </a:p>
          </p:txBody>
        </p:sp>
        <p:cxnSp>
          <p:nvCxnSpPr>
            <p:cNvPr id="11" name="Gerade Verbindung mit Pfeil 10">
              <a:extLst>
                <a:ext uri="{FF2B5EF4-FFF2-40B4-BE49-F238E27FC236}">
                  <a16:creationId xmlns:a16="http://schemas.microsoft.com/office/drawing/2014/main" id="{9F68EA66-24F6-942D-2D56-9651B2E79540}"/>
                </a:ext>
              </a:extLst>
            </p:cNvPr>
            <p:cNvCxnSpPr>
              <a:cxnSpLocks/>
            </p:cNvCxnSpPr>
            <p:nvPr/>
          </p:nvCxnSpPr>
          <p:spPr>
            <a:xfrm>
              <a:off x="5572674" y="5078288"/>
              <a:ext cx="14945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Gerade Verbindung mit Pfeil 11">
              <a:extLst>
                <a:ext uri="{FF2B5EF4-FFF2-40B4-BE49-F238E27FC236}">
                  <a16:creationId xmlns:a16="http://schemas.microsoft.com/office/drawing/2014/main" id="{A9E8E7F0-39E8-A265-B59C-B23D429A09D4}"/>
                </a:ext>
              </a:extLst>
            </p:cNvPr>
            <p:cNvCxnSpPr>
              <a:cxnSpLocks/>
            </p:cNvCxnSpPr>
            <p:nvPr/>
          </p:nvCxnSpPr>
          <p:spPr>
            <a:xfrm rot="10800000">
              <a:off x="5280510" y="5078293"/>
              <a:ext cx="14945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8" name="Textfeld 17">
            <a:extLst>
              <a:ext uri="{FF2B5EF4-FFF2-40B4-BE49-F238E27FC236}">
                <a16:creationId xmlns:a16="http://schemas.microsoft.com/office/drawing/2014/main" id="{EC46A323-0F2C-2E0B-5AED-E712105C38D9}"/>
              </a:ext>
            </a:extLst>
          </p:cNvPr>
          <p:cNvSpPr txBox="1"/>
          <p:nvPr/>
        </p:nvSpPr>
        <p:spPr>
          <a:xfrm>
            <a:off x="2313532" y="3441921"/>
            <a:ext cx="856325" cy="317266"/>
          </a:xfrm>
          <a:prstGeom prst="rect">
            <a:avLst/>
          </a:prstGeom>
          <a:noFill/>
        </p:spPr>
        <p:txBody>
          <a:bodyPr wrap="none" rtlCol="0">
            <a:spAutoFit/>
          </a:bodyPr>
          <a:lstStyle/>
          <a:p>
            <a:r>
              <a:rPr lang="de-DE" sz="731" dirty="0"/>
              <a:t>Classification </a:t>
            </a:r>
          </a:p>
          <a:p>
            <a:r>
              <a:rPr lang="de-DE" sz="731" dirty="0" err="1"/>
              <a:t>as</a:t>
            </a:r>
            <a:r>
              <a:rPr lang="de-DE" sz="731" dirty="0"/>
              <a:t> </a:t>
            </a:r>
            <a:r>
              <a:rPr lang="de-DE" sz="731" dirty="0" err="1"/>
              <a:t>synthetic</a:t>
            </a:r>
            <a:r>
              <a:rPr lang="de-DE" sz="731" dirty="0"/>
              <a:t> </a:t>
            </a:r>
            <a:r>
              <a:rPr lang="de-DE" sz="731" dirty="0" err="1"/>
              <a:t>voice</a:t>
            </a:r>
            <a:endParaRPr lang="de-DE" sz="731" dirty="0"/>
          </a:p>
        </p:txBody>
      </p:sp>
      <p:sp>
        <p:nvSpPr>
          <p:cNvPr id="19" name="Textfeld 18">
            <a:extLst>
              <a:ext uri="{FF2B5EF4-FFF2-40B4-BE49-F238E27FC236}">
                <a16:creationId xmlns:a16="http://schemas.microsoft.com/office/drawing/2014/main" id="{075D708C-65BA-0597-306C-24015460534C}"/>
              </a:ext>
            </a:extLst>
          </p:cNvPr>
          <p:cNvSpPr txBox="1"/>
          <p:nvPr/>
        </p:nvSpPr>
        <p:spPr>
          <a:xfrm>
            <a:off x="2319437" y="4886111"/>
            <a:ext cx="776175" cy="317266"/>
          </a:xfrm>
          <a:prstGeom prst="rect">
            <a:avLst/>
          </a:prstGeom>
          <a:noFill/>
        </p:spPr>
        <p:txBody>
          <a:bodyPr wrap="none" rtlCol="0">
            <a:spAutoFit/>
          </a:bodyPr>
          <a:lstStyle/>
          <a:p>
            <a:r>
              <a:rPr lang="de-DE" sz="731" dirty="0"/>
              <a:t>Classification </a:t>
            </a:r>
          </a:p>
          <a:p>
            <a:r>
              <a:rPr lang="de-DE" sz="731" dirty="0" err="1"/>
              <a:t>as</a:t>
            </a:r>
            <a:r>
              <a:rPr lang="de-DE" sz="731" dirty="0"/>
              <a:t> human </a:t>
            </a:r>
            <a:r>
              <a:rPr lang="de-DE" sz="731" dirty="0" err="1"/>
              <a:t>voice</a:t>
            </a:r>
            <a:endParaRPr lang="de-DE" sz="731" dirty="0"/>
          </a:p>
        </p:txBody>
      </p:sp>
      <p:sp>
        <p:nvSpPr>
          <p:cNvPr id="20" name="Textfeld 19">
            <a:extLst>
              <a:ext uri="{FF2B5EF4-FFF2-40B4-BE49-F238E27FC236}">
                <a16:creationId xmlns:a16="http://schemas.microsoft.com/office/drawing/2014/main" id="{CC9250C5-CA39-B40E-575A-7A2C3A11A253}"/>
              </a:ext>
            </a:extLst>
          </p:cNvPr>
          <p:cNvSpPr txBox="1"/>
          <p:nvPr/>
        </p:nvSpPr>
        <p:spPr>
          <a:xfrm>
            <a:off x="3976142" y="5243433"/>
            <a:ext cx="1225015" cy="204800"/>
          </a:xfrm>
          <a:prstGeom prst="rect">
            <a:avLst/>
          </a:prstGeom>
          <a:noFill/>
        </p:spPr>
        <p:txBody>
          <a:bodyPr wrap="none" rtlCol="0">
            <a:spAutoFit/>
          </a:bodyPr>
          <a:lstStyle/>
          <a:p>
            <a:r>
              <a:rPr lang="de-DE" sz="731" dirty="0"/>
              <a:t>Voice </a:t>
            </a:r>
            <a:r>
              <a:rPr lang="de-DE" sz="731" dirty="0" err="1"/>
              <a:t>morphing</a:t>
            </a:r>
            <a:r>
              <a:rPr lang="de-DE" sz="731" dirty="0"/>
              <a:t> </a:t>
            </a:r>
            <a:r>
              <a:rPr lang="de-DE" sz="731" dirty="0" err="1"/>
              <a:t>continuum</a:t>
            </a:r>
            <a:endParaRPr lang="de-DE" sz="731" dirty="0"/>
          </a:p>
        </p:txBody>
      </p:sp>
      <p:sp>
        <p:nvSpPr>
          <p:cNvPr id="21" name="Textfeld 20">
            <a:extLst>
              <a:ext uri="{FF2B5EF4-FFF2-40B4-BE49-F238E27FC236}">
                <a16:creationId xmlns:a16="http://schemas.microsoft.com/office/drawing/2014/main" id="{3605E705-496C-3EDF-F2E9-57B7159C90DF}"/>
              </a:ext>
            </a:extLst>
          </p:cNvPr>
          <p:cNvSpPr txBox="1"/>
          <p:nvPr/>
        </p:nvSpPr>
        <p:spPr>
          <a:xfrm>
            <a:off x="3105068" y="5223225"/>
            <a:ext cx="482824" cy="317266"/>
          </a:xfrm>
          <a:prstGeom prst="rect">
            <a:avLst/>
          </a:prstGeom>
          <a:noFill/>
        </p:spPr>
        <p:txBody>
          <a:bodyPr wrap="none" rtlCol="0">
            <a:spAutoFit/>
          </a:bodyPr>
          <a:lstStyle/>
          <a:p>
            <a:r>
              <a:rPr lang="de-DE" sz="731" dirty="0"/>
              <a:t>Human </a:t>
            </a:r>
          </a:p>
          <a:p>
            <a:r>
              <a:rPr lang="de-DE" sz="731" dirty="0" err="1"/>
              <a:t>voice</a:t>
            </a:r>
            <a:endParaRPr lang="de-DE" sz="731" dirty="0"/>
          </a:p>
        </p:txBody>
      </p:sp>
      <p:sp>
        <p:nvSpPr>
          <p:cNvPr id="22" name="Textfeld 21">
            <a:extLst>
              <a:ext uri="{FF2B5EF4-FFF2-40B4-BE49-F238E27FC236}">
                <a16:creationId xmlns:a16="http://schemas.microsoft.com/office/drawing/2014/main" id="{78C862F2-E1B7-932D-5E90-D51A2C83FA86}"/>
              </a:ext>
            </a:extLst>
          </p:cNvPr>
          <p:cNvSpPr txBox="1"/>
          <p:nvPr/>
        </p:nvSpPr>
        <p:spPr>
          <a:xfrm>
            <a:off x="5241071" y="5223225"/>
            <a:ext cx="561372" cy="317266"/>
          </a:xfrm>
          <a:prstGeom prst="rect">
            <a:avLst/>
          </a:prstGeom>
          <a:noFill/>
        </p:spPr>
        <p:txBody>
          <a:bodyPr wrap="none" rtlCol="0">
            <a:spAutoFit/>
          </a:bodyPr>
          <a:lstStyle/>
          <a:p>
            <a:r>
              <a:rPr lang="de-DE" sz="731" dirty="0" err="1"/>
              <a:t>Synthetic</a:t>
            </a:r>
            <a:r>
              <a:rPr lang="de-DE" sz="731" dirty="0"/>
              <a:t> </a:t>
            </a:r>
          </a:p>
          <a:p>
            <a:r>
              <a:rPr lang="de-DE" sz="731" dirty="0" err="1"/>
              <a:t>voice</a:t>
            </a:r>
            <a:endParaRPr lang="de-DE" sz="731" dirty="0"/>
          </a:p>
        </p:txBody>
      </p:sp>
      <p:cxnSp>
        <p:nvCxnSpPr>
          <p:cNvPr id="24" name="Gerade Verbindung mit Pfeil 23">
            <a:extLst>
              <a:ext uri="{FF2B5EF4-FFF2-40B4-BE49-F238E27FC236}">
                <a16:creationId xmlns:a16="http://schemas.microsoft.com/office/drawing/2014/main" id="{616FB7BD-8F9C-DD46-D6AB-513D74BB6AB2}"/>
              </a:ext>
            </a:extLst>
          </p:cNvPr>
          <p:cNvCxnSpPr>
            <a:endCxn id="8" idx="8"/>
          </p:cNvCxnSpPr>
          <p:nvPr/>
        </p:nvCxnSpPr>
        <p:spPr>
          <a:xfrm flipH="1">
            <a:off x="5347475" y="3517831"/>
            <a:ext cx="764097" cy="16630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Textfeld 24">
            <a:extLst>
              <a:ext uri="{FF2B5EF4-FFF2-40B4-BE49-F238E27FC236}">
                <a16:creationId xmlns:a16="http://schemas.microsoft.com/office/drawing/2014/main" id="{DC1DD1FF-5F59-2E7B-76EB-77D6E38E4F38}"/>
              </a:ext>
            </a:extLst>
          </p:cNvPr>
          <p:cNvSpPr txBox="1"/>
          <p:nvPr/>
        </p:nvSpPr>
        <p:spPr>
          <a:xfrm>
            <a:off x="6177873" y="3384055"/>
            <a:ext cx="2044149" cy="204800"/>
          </a:xfrm>
          <a:prstGeom prst="rect">
            <a:avLst/>
          </a:prstGeom>
          <a:noFill/>
        </p:spPr>
        <p:txBody>
          <a:bodyPr wrap="none" rtlCol="0">
            <a:spAutoFit/>
          </a:bodyPr>
          <a:lstStyle/>
          <a:p>
            <a:r>
              <a:rPr lang="de-DE" sz="731" dirty="0"/>
              <a:t>Classification </a:t>
            </a:r>
            <a:r>
              <a:rPr lang="de-DE" sz="731" dirty="0" err="1"/>
              <a:t>without</a:t>
            </a:r>
            <a:r>
              <a:rPr lang="de-DE" sz="731" dirty="0"/>
              <a:t> </a:t>
            </a:r>
            <a:r>
              <a:rPr lang="de-DE" sz="731" dirty="0" err="1"/>
              <a:t>prior</a:t>
            </a:r>
            <a:r>
              <a:rPr lang="de-DE" sz="731" dirty="0"/>
              <a:t> </a:t>
            </a:r>
            <a:r>
              <a:rPr lang="de-DE" sz="731" dirty="0" err="1"/>
              <a:t>adaptation</a:t>
            </a:r>
            <a:r>
              <a:rPr lang="de-DE" sz="731" dirty="0"/>
              <a:t> (Baseline)</a:t>
            </a:r>
          </a:p>
        </p:txBody>
      </p:sp>
      <p:cxnSp>
        <p:nvCxnSpPr>
          <p:cNvPr id="26" name="Gerade Verbindung mit Pfeil 25">
            <a:extLst>
              <a:ext uri="{FF2B5EF4-FFF2-40B4-BE49-F238E27FC236}">
                <a16:creationId xmlns:a16="http://schemas.microsoft.com/office/drawing/2014/main" id="{CD4C1A49-87C5-4C40-03A2-61098A2F1B83}"/>
              </a:ext>
            </a:extLst>
          </p:cNvPr>
          <p:cNvCxnSpPr>
            <a:cxnSpLocks/>
          </p:cNvCxnSpPr>
          <p:nvPr/>
        </p:nvCxnSpPr>
        <p:spPr>
          <a:xfrm flipH="1">
            <a:off x="4262588" y="3980360"/>
            <a:ext cx="1848984" cy="2280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Textfeld 27">
            <a:extLst>
              <a:ext uri="{FF2B5EF4-FFF2-40B4-BE49-F238E27FC236}">
                <a16:creationId xmlns:a16="http://schemas.microsoft.com/office/drawing/2014/main" id="{D4A24972-C1D6-998D-FC0A-0D43F47D3892}"/>
              </a:ext>
            </a:extLst>
          </p:cNvPr>
          <p:cNvSpPr txBox="1"/>
          <p:nvPr/>
        </p:nvSpPr>
        <p:spPr>
          <a:xfrm>
            <a:off x="6224172" y="3886585"/>
            <a:ext cx="2747868" cy="204800"/>
          </a:xfrm>
          <a:prstGeom prst="rect">
            <a:avLst/>
          </a:prstGeom>
          <a:noFill/>
        </p:spPr>
        <p:txBody>
          <a:bodyPr wrap="none" rtlCol="0">
            <a:spAutoFit/>
          </a:bodyPr>
          <a:lstStyle/>
          <a:p>
            <a:r>
              <a:rPr lang="de-DE" sz="731" dirty="0"/>
              <a:t>After </a:t>
            </a:r>
            <a:r>
              <a:rPr lang="de-DE" sz="731" dirty="0" err="1"/>
              <a:t>adaptation</a:t>
            </a:r>
            <a:r>
              <a:rPr lang="de-DE" sz="731" dirty="0"/>
              <a:t> </a:t>
            </a:r>
            <a:r>
              <a:rPr lang="de-DE" sz="731" dirty="0" err="1"/>
              <a:t>to</a:t>
            </a:r>
            <a:r>
              <a:rPr lang="de-DE" sz="731" dirty="0"/>
              <a:t> human </a:t>
            </a:r>
            <a:r>
              <a:rPr lang="de-DE" sz="731" dirty="0" err="1"/>
              <a:t>voice</a:t>
            </a:r>
            <a:r>
              <a:rPr lang="de-DE" sz="731" dirty="0"/>
              <a:t>: </a:t>
            </a:r>
            <a:r>
              <a:rPr lang="de-DE" sz="731" dirty="0" err="1"/>
              <a:t>more</a:t>
            </a:r>
            <a:r>
              <a:rPr lang="de-DE" sz="731" dirty="0"/>
              <a:t> </a:t>
            </a:r>
            <a:r>
              <a:rPr lang="de-DE" sz="731" dirty="0" err="1"/>
              <a:t>often</a:t>
            </a:r>
            <a:r>
              <a:rPr lang="de-DE" sz="731" dirty="0"/>
              <a:t> </a:t>
            </a:r>
            <a:r>
              <a:rPr lang="de-DE" sz="731" dirty="0" err="1"/>
              <a:t>classified</a:t>
            </a:r>
            <a:r>
              <a:rPr lang="de-DE" sz="731" dirty="0"/>
              <a:t> </a:t>
            </a:r>
            <a:r>
              <a:rPr lang="de-DE" sz="731" dirty="0" err="1"/>
              <a:t>as</a:t>
            </a:r>
            <a:r>
              <a:rPr lang="de-DE" sz="731" dirty="0"/>
              <a:t> </a:t>
            </a:r>
            <a:r>
              <a:rPr lang="de-DE" sz="731" dirty="0" err="1"/>
              <a:t>synthetic</a:t>
            </a:r>
            <a:endParaRPr lang="de-DE" sz="731" dirty="0"/>
          </a:p>
        </p:txBody>
      </p:sp>
      <p:sp>
        <p:nvSpPr>
          <p:cNvPr id="29" name="Textfeld 28">
            <a:extLst>
              <a:ext uri="{FF2B5EF4-FFF2-40B4-BE49-F238E27FC236}">
                <a16:creationId xmlns:a16="http://schemas.microsoft.com/office/drawing/2014/main" id="{4C1EF3AE-6DB2-058E-C833-C76F8EE3A9AA}"/>
              </a:ext>
            </a:extLst>
          </p:cNvPr>
          <p:cNvSpPr txBox="1"/>
          <p:nvPr/>
        </p:nvSpPr>
        <p:spPr>
          <a:xfrm>
            <a:off x="6224172" y="4422609"/>
            <a:ext cx="2747868" cy="204800"/>
          </a:xfrm>
          <a:prstGeom prst="rect">
            <a:avLst/>
          </a:prstGeom>
          <a:noFill/>
        </p:spPr>
        <p:txBody>
          <a:bodyPr wrap="none" rtlCol="0">
            <a:spAutoFit/>
          </a:bodyPr>
          <a:lstStyle/>
          <a:p>
            <a:r>
              <a:rPr lang="de-DE" sz="731" dirty="0"/>
              <a:t>After </a:t>
            </a:r>
            <a:r>
              <a:rPr lang="de-DE" sz="731" dirty="0" err="1"/>
              <a:t>adaptation</a:t>
            </a:r>
            <a:r>
              <a:rPr lang="de-DE" sz="731" dirty="0"/>
              <a:t> </a:t>
            </a:r>
            <a:r>
              <a:rPr lang="de-DE" sz="731" dirty="0" err="1"/>
              <a:t>to</a:t>
            </a:r>
            <a:r>
              <a:rPr lang="de-DE" sz="731" dirty="0"/>
              <a:t> </a:t>
            </a:r>
            <a:r>
              <a:rPr lang="de-DE" sz="731" dirty="0" err="1"/>
              <a:t>synthetic</a:t>
            </a:r>
            <a:r>
              <a:rPr lang="de-DE" sz="731" dirty="0"/>
              <a:t> </a:t>
            </a:r>
            <a:r>
              <a:rPr lang="de-DE" sz="731" dirty="0" err="1"/>
              <a:t>voice</a:t>
            </a:r>
            <a:r>
              <a:rPr lang="de-DE" sz="731" dirty="0"/>
              <a:t>: </a:t>
            </a:r>
            <a:r>
              <a:rPr lang="de-DE" sz="731" dirty="0" err="1"/>
              <a:t>more</a:t>
            </a:r>
            <a:r>
              <a:rPr lang="de-DE" sz="731" dirty="0"/>
              <a:t> </a:t>
            </a:r>
            <a:r>
              <a:rPr lang="de-DE" sz="731" dirty="0" err="1"/>
              <a:t>often</a:t>
            </a:r>
            <a:r>
              <a:rPr lang="de-DE" sz="731" dirty="0"/>
              <a:t> </a:t>
            </a:r>
            <a:r>
              <a:rPr lang="de-DE" sz="731" dirty="0" err="1"/>
              <a:t>classified</a:t>
            </a:r>
            <a:r>
              <a:rPr lang="de-DE" sz="731" dirty="0"/>
              <a:t> </a:t>
            </a:r>
            <a:r>
              <a:rPr lang="de-DE" sz="731" dirty="0" err="1"/>
              <a:t>as</a:t>
            </a:r>
            <a:r>
              <a:rPr lang="de-DE" sz="731" dirty="0"/>
              <a:t> human</a:t>
            </a:r>
          </a:p>
        </p:txBody>
      </p:sp>
      <p:cxnSp>
        <p:nvCxnSpPr>
          <p:cNvPr id="30" name="Gerade Verbindung mit Pfeil 29">
            <a:extLst>
              <a:ext uri="{FF2B5EF4-FFF2-40B4-BE49-F238E27FC236}">
                <a16:creationId xmlns:a16="http://schemas.microsoft.com/office/drawing/2014/main" id="{D44EC3DF-B9C5-20F6-9835-524339293683}"/>
              </a:ext>
            </a:extLst>
          </p:cNvPr>
          <p:cNvCxnSpPr>
            <a:cxnSpLocks/>
            <a:stCxn id="29" idx="1"/>
          </p:cNvCxnSpPr>
          <p:nvPr/>
        </p:nvCxnSpPr>
        <p:spPr>
          <a:xfrm flipH="1" flipV="1">
            <a:off x="4837677" y="4422609"/>
            <a:ext cx="1386495" cy="102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6127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28CBC3-F3C0-66BC-7461-700F8079AC1F}"/>
              </a:ext>
            </a:extLst>
          </p:cNvPr>
          <p:cNvSpPr>
            <a:spLocks noGrp="1"/>
          </p:cNvSpPr>
          <p:nvPr>
            <p:ph type="title"/>
          </p:nvPr>
        </p:nvSpPr>
        <p:spPr/>
        <p:txBody>
          <a:bodyPr/>
          <a:lstStyle/>
          <a:p>
            <a:r>
              <a:rPr lang="de-DE" dirty="0"/>
              <a:t>Experiment 1: Adaptation Experiment</a:t>
            </a:r>
            <a:endParaRPr lang="en-US" dirty="0"/>
          </a:p>
        </p:txBody>
      </p:sp>
      <p:sp>
        <p:nvSpPr>
          <p:cNvPr id="3" name="Inhaltsplatzhalter 2">
            <a:extLst>
              <a:ext uri="{FF2B5EF4-FFF2-40B4-BE49-F238E27FC236}">
                <a16:creationId xmlns:a16="http://schemas.microsoft.com/office/drawing/2014/main" id="{8801C01D-59B1-2E9E-8844-97F52D614CFA}"/>
              </a:ext>
            </a:extLst>
          </p:cNvPr>
          <p:cNvSpPr>
            <a:spLocks noGrp="1"/>
          </p:cNvSpPr>
          <p:nvPr>
            <p:ph idx="1"/>
          </p:nvPr>
        </p:nvSpPr>
        <p:spPr>
          <a:xfrm>
            <a:off x="681038" y="1998160"/>
            <a:ext cx="8543925" cy="3451341"/>
          </a:xfrm>
        </p:spPr>
        <p:txBody>
          <a:bodyPr>
            <a:normAutofit fontScale="70000" lnSpcReduction="20000"/>
          </a:bodyPr>
          <a:lstStyle/>
          <a:p>
            <a:pPr marL="0" indent="0">
              <a:buNone/>
            </a:pPr>
            <a:r>
              <a:rPr lang="de-DE" sz="1463" dirty="0"/>
              <a:t>Voice material: </a:t>
            </a:r>
            <a:r>
              <a:rPr lang="de-DE" sz="1463" dirty="0" err="1"/>
              <a:t>voices</a:t>
            </a:r>
            <a:r>
              <a:rPr lang="de-DE" sz="1463" dirty="0"/>
              <a:t> (</a:t>
            </a:r>
            <a:r>
              <a:rPr lang="de-DE" sz="1463" dirty="0" err="1"/>
              <a:t>probably</a:t>
            </a:r>
            <a:r>
              <a:rPr lang="de-DE" sz="1463" dirty="0"/>
              <a:t> </a:t>
            </a:r>
            <a:r>
              <a:rPr lang="de-DE" sz="1463" dirty="0" err="1"/>
              <a:t>pseudowords</a:t>
            </a:r>
            <a:r>
              <a:rPr lang="de-DE" sz="1463" dirty="0"/>
              <a:t>) on a human-</a:t>
            </a:r>
            <a:r>
              <a:rPr lang="de-DE" sz="1463" dirty="0" err="1"/>
              <a:t>synthetic</a:t>
            </a:r>
            <a:r>
              <a:rPr lang="de-DE" sz="1463" dirty="0"/>
              <a:t> </a:t>
            </a:r>
            <a:r>
              <a:rPr lang="de-DE" sz="1463" dirty="0" err="1"/>
              <a:t>voice</a:t>
            </a:r>
            <a:r>
              <a:rPr lang="de-DE" sz="1463" dirty="0"/>
              <a:t> </a:t>
            </a:r>
            <a:r>
              <a:rPr lang="de-DE" sz="1463" dirty="0" err="1"/>
              <a:t>morphing</a:t>
            </a:r>
            <a:r>
              <a:rPr lang="de-DE" sz="1463" dirty="0"/>
              <a:t> </a:t>
            </a:r>
            <a:r>
              <a:rPr lang="de-DE" sz="1463" dirty="0" err="1"/>
              <a:t>continuum</a:t>
            </a:r>
            <a:endParaRPr lang="de-DE" sz="1463" dirty="0"/>
          </a:p>
          <a:p>
            <a:pPr marL="0" indent="0">
              <a:buNone/>
            </a:pPr>
            <a:endParaRPr lang="de-DE" sz="1463" dirty="0"/>
          </a:p>
          <a:p>
            <a:pPr marL="0" indent="0">
              <a:buNone/>
            </a:pPr>
            <a:r>
              <a:rPr lang="de-DE" sz="1463" dirty="0"/>
              <a:t>Design (</a:t>
            </a:r>
            <a:r>
              <a:rPr lang="de-DE" sz="1463" dirty="0" err="1"/>
              <a:t>probably</a:t>
            </a:r>
            <a:r>
              <a:rPr lang="de-DE" sz="1463" dirty="0"/>
              <a:t> &lt;30 </a:t>
            </a:r>
            <a:r>
              <a:rPr lang="de-DE" sz="1463" dirty="0" err="1"/>
              <a:t>mins</a:t>
            </a:r>
            <a:r>
              <a:rPr lang="de-DE" sz="1463" dirty="0"/>
              <a:t> experimental </a:t>
            </a:r>
            <a:r>
              <a:rPr lang="de-DE" sz="1463" dirty="0" err="1"/>
              <a:t>duration</a:t>
            </a:r>
            <a:r>
              <a:rPr lang="de-DE" sz="1463" dirty="0"/>
              <a:t>): </a:t>
            </a:r>
          </a:p>
          <a:p>
            <a:r>
              <a:rPr lang="de-DE" sz="1463" dirty="0"/>
              <a:t>Baseline: </a:t>
            </a:r>
            <a:r>
              <a:rPr lang="de-DE" sz="1463" dirty="0" err="1"/>
              <a:t>no</a:t>
            </a:r>
            <a:r>
              <a:rPr lang="de-DE" sz="1463" dirty="0"/>
              <a:t> </a:t>
            </a:r>
            <a:r>
              <a:rPr lang="de-DE" sz="1463" dirty="0" err="1"/>
              <a:t>adaptation</a:t>
            </a:r>
            <a:r>
              <a:rPr lang="de-DE" sz="1463" dirty="0"/>
              <a:t>, just </a:t>
            </a:r>
            <a:r>
              <a:rPr lang="de-DE" sz="1463" dirty="0" err="1"/>
              <a:t>classification</a:t>
            </a:r>
            <a:r>
              <a:rPr lang="de-DE" sz="1463" dirty="0"/>
              <a:t> </a:t>
            </a:r>
            <a:r>
              <a:rPr lang="de-DE" sz="1463" dirty="0" err="1"/>
              <a:t>of</a:t>
            </a:r>
            <a:r>
              <a:rPr lang="de-DE" sz="1463" dirty="0"/>
              <a:t> </a:t>
            </a:r>
            <a:r>
              <a:rPr lang="de-DE" sz="1463" dirty="0" err="1"/>
              <a:t>targets</a:t>
            </a:r>
            <a:endParaRPr lang="de-DE" sz="1463" dirty="0"/>
          </a:p>
          <a:p>
            <a:r>
              <a:rPr lang="de-DE" sz="1463" dirty="0" err="1"/>
              <a:t>Adaptaion</a:t>
            </a:r>
            <a:r>
              <a:rPr lang="de-DE" sz="1463" dirty="0"/>
              <a:t> 1: </a:t>
            </a:r>
            <a:r>
              <a:rPr lang="de-DE" sz="1463" dirty="0" err="1"/>
              <a:t>to</a:t>
            </a:r>
            <a:r>
              <a:rPr lang="de-DE" sz="1463" dirty="0"/>
              <a:t> </a:t>
            </a:r>
            <a:r>
              <a:rPr lang="de-DE" sz="1463" dirty="0" err="1"/>
              <a:t>synthetic</a:t>
            </a:r>
            <a:r>
              <a:rPr lang="de-DE" sz="1463" dirty="0"/>
              <a:t> </a:t>
            </a:r>
            <a:r>
              <a:rPr lang="de-DE" sz="1463" dirty="0" err="1"/>
              <a:t>voices</a:t>
            </a:r>
            <a:endParaRPr lang="de-DE" sz="1463" dirty="0"/>
          </a:p>
          <a:p>
            <a:r>
              <a:rPr lang="de-DE" sz="1463" dirty="0"/>
              <a:t>Adaptation 2: </a:t>
            </a:r>
            <a:r>
              <a:rPr lang="de-DE" sz="1463" dirty="0" err="1"/>
              <a:t>to</a:t>
            </a:r>
            <a:r>
              <a:rPr lang="de-DE" sz="1463" dirty="0"/>
              <a:t> human </a:t>
            </a:r>
            <a:r>
              <a:rPr lang="de-DE" sz="1463" dirty="0" err="1"/>
              <a:t>voices</a:t>
            </a:r>
            <a:endParaRPr lang="de-DE" sz="1463" dirty="0"/>
          </a:p>
          <a:p>
            <a:r>
              <a:rPr lang="de-DE" sz="1463" dirty="0"/>
              <a:t>(Adaptation 3 - </a:t>
            </a:r>
            <a:r>
              <a:rPr lang="de-DE" sz="1463" dirty="0" err="1"/>
              <a:t>exploratory</a:t>
            </a:r>
            <a:r>
              <a:rPr lang="de-DE" sz="1463" dirty="0"/>
              <a:t>: </a:t>
            </a:r>
            <a:r>
              <a:rPr lang="de-DE" sz="1463" dirty="0" err="1"/>
              <a:t>to</a:t>
            </a:r>
            <a:r>
              <a:rPr lang="de-DE" sz="1463" dirty="0"/>
              <a:t> a different type </a:t>
            </a:r>
            <a:r>
              <a:rPr lang="de-DE" sz="1463" dirty="0" err="1"/>
              <a:t>of</a:t>
            </a:r>
            <a:r>
              <a:rPr lang="de-DE" sz="1463" dirty="0"/>
              <a:t> </a:t>
            </a:r>
            <a:r>
              <a:rPr lang="de-DE" sz="1463" dirty="0" err="1"/>
              <a:t>deviating</a:t>
            </a:r>
            <a:r>
              <a:rPr lang="de-DE" sz="1463" dirty="0"/>
              <a:t> </a:t>
            </a:r>
            <a:r>
              <a:rPr lang="de-DE" sz="1463" dirty="0" err="1"/>
              <a:t>voices</a:t>
            </a:r>
            <a:r>
              <a:rPr lang="de-DE" sz="1463" dirty="0"/>
              <a:t>, e.g. </a:t>
            </a:r>
            <a:r>
              <a:rPr lang="de-DE" sz="1463" dirty="0" err="1"/>
              <a:t>pathological</a:t>
            </a:r>
            <a:r>
              <a:rPr lang="de-DE" sz="1463" dirty="0"/>
              <a:t> </a:t>
            </a:r>
            <a:r>
              <a:rPr lang="de-DE" sz="1463" dirty="0" err="1"/>
              <a:t>to</a:t>
            </a:r>
            <a:r>
              <a:rPr lang="de-DE" sz="1463" dirty="0"/>
              <a:t> </a:t>
            </a:r>
            <a:r>
              <a:rPr lang="de-DE" sz="1463" dirty="0" err="1"/>
              <a:t>see</a:t>
            </a:r>
            <a:r>
              <a:rPr lang="de-DE" sz="1463" dirty="0"/>
              <a:t> </a:t>
            </a:r>
            <a:r>
              <a:rPr lang="de-DE" sz="1463" dirty="0" err="1"/>
              <a:t>if</a:t>
            </a:r>
            <a:r>
              <a:rPr lang="de-DE" sz="1463" dirty="0"/>
              <a:t> </a:t>
            </a:r>
            <a:r>
              <a:rPr lang="de-DE" sz="1463" dirty="0" err="1"/>
              <a:t>effects</a:t>
            </a:r>
            <a:r>
              <a:rPr lang="de-DE" sz="1463" dirty="0"/>
              <a:t> </a:t>
            </a:r>
            <a:r>
              <a:rPr lang="de-DE" sz="1463" dirty="0" err="1"/>
              <a:t>generalize</a:t>
            </a:r>
            <a:r>
              <a:rPr lang="de-DE" sz="1463" dirty="0"/>
              <a:t>)</a:t>
            </a:r>
          </a:p>
          <a:p>
            <a:endParaRPr lang="de-DE" sz="1463" dirty="0"/>
          </a:p>
          <a:p>
            <a:pPr marL="0" indent="0">
              <a:buNone/>
            </a:pPr>
            <a:r>
              <a:rPr lang="de-DE" sz="1463" dirty="0" err="1"/>
              <a:t>Participants</a:t>
            </a:r>
            <a:r>
              <a:rPr lang="de-DE" sz="1463" dirty="0"/>
              <a:t>: </a:t>
            </a:r>
          </a:p>
          <a:p>
            <a:r>
              <a:rPr lang="de-DE" sz="1463" dirty="0"/>
              <a:t> ~40-50 (</a:t>
            </a:r>
            <a:r>
              <a:rPr lang="de-DE" sz="1463" dirty="0" err="1"/>
              <a:t>details</a:t>
            </a:r>
            <a:r>
              <a:rPr lang="de-DE" sz="1463" dirty="0"/>
              <a:t> upon power </a:t>
            </a:r>
            <a:r>
              <a:rPr lang="de-DE" sz="1463" dirty="0" err="1"/>
              <a:t>analysis</a:t>
            </a:r>
            <a:r>
              <a:rPr lang="de-DE" sz="1463" dirty="0"/>
              <a:t>)</a:t>
            </a:r>
          </a:p>
          <a:p>
            <a:r>
              <a:rPr lang="de-DE" sz="1463" dirty="0" err="1"/>
              <a:t>Neurotypical</a:t>
            </a:r>
            <a:endParaRPr lang="de-DE" sz="1463" dirty="0"/>
          </a:p>
          <a:p>
            <a:r>
              <a:rPr lang="de-DE" sz="1463" dirty="0" err="1"/>
              <a:t>No</a:t>
            </a:r>
            <a:r>
              <a:rPr lang="de-DE" sz="1463" dirty="0"/>
              <a:t> </a:t>
            </a:r>
            <a:r>
              <a:rPr lang="de-DE" sz="1463" dirty="0" err="1"/>
              <a:t>hearing</a:t>
            </a:r>
            <a:r>
              <a:rPr lang="de-DE" sz="1463" dirty="0"/>
              <a:t> </a:t>
            </a:r>
            <a:r>
              <a:rPr lang="de-DE" sz="1463" dirty="0" err="1"/>
              <a:t>impairment</a:t>
            </a:r>
            <a:endParaRPr lang="de-DE" sz="1463" dirty="0"/>
          </a:p>
          <a:p>
            <a:endParaRPr lang="de-DE" sz="1463" dirty="0"/>
          </a:p>
          <a:p>
            <a:pPr marL="0" indent="0">
              <a:buNone/>
            </a:pPr>
            <a:r>
              <a:rPr lang="de-DE" sz="1463" dirty="0"/>
              <a:t>Challenges: </a:t>
            </a:r>
          </a:p>
          <a:p>
            <a:r>
              <a:rPr lang="de-DE" sz="1463" dirty="0"/>
              <a:t>Choice </a:t>
            </a:r>
            <a:r>
              <a:rPr lang="de-DE" sz="1463" dirty="0" err="1"/>
              <a:t>of</a:t>
            </a:r>
            <a:r>
              <a:rPr lang="de-DE" sz="1463" dirty="0"/>
              <a:t> </a:t>
            </a:r>
            <a:r>
              <a:rPr lang="de-DE" sz="1463" dirty="0" err="1"/>
              <a:t>voice</a:t>
            </a:r>
            <a:r>
              <a:rPr lang="de-DE" sz="1463" dirty="0"/>
              <a:t> </a:t>
            </a:r>
            <a:r>
              <a:rPr lang="de-DE" sz="1463" dirty="0" err="1"/>
              <a:t>synthesis</a:t>
            </a:r>
            <a:r>
              <a:rPr lang="de-DE" sz="1463" dirty="0"/>
              <a:t>, </a:t>
            </a:r>
            <a:r>
              <a:rPr lang="de-DE" sz="1463" dirty="0" err="1"/>
              <a:t>vocal</a:t>
            </a:r>
            <a:r>
              <a:rPr lang="de-DE" sz="1463" dirty="0"/>
              <a:t> material and </a:t>
            </a:r>
            <a:r>
              <a:rPr lang="de-DE" sz="1463" dirty="0" err="1"/>
              <a:t>maybe</a:t>
            </a:r>
            <a:r>
              <a:rPr lang="de-DE" sz="1463" dirty="0"/>
              <a:t> </a:t>
            </a:r>
            <a:r>
              <a:rPr lang="de-DE" sz="1463" dirty="0" err="1"/>
              <a:t>acquisition</a:t>
            </a:r>
            <a:r>
              <a:rPr lang="de-DE" sz="1463" dirty="0"/>
              <a:t> </a:t>
            </a:r>
            <a:r>
              <a:rPr lang="de-DE" sz="1463" dirty="0" err="1"/>
              <a:t>of</a:t>
            </a:r>
            <a:r>
              <a:rPr lang="de-DE" sz="1463" dirty="0"/>
              <a:t> </a:t>
            </a:r>
            <a:r>
              <a:rPr lang="de-DE" sz="1463" dirty="0" err="1"/>
              <a:t>voice</a:t>
            </a:r>
            <a:r>
              <a:rPr lang="de-DE" sz="1463" dirty="0"/>
              <a:t> material </a:t>
            </a:r>
            <a:r>
              <a:rPr lang="de-DE" sz="1463" dirty="0" err="1"/>
              <a:t>from</a:t>
            </a:r>
            <a:r>
              <a:rPr lang="de-DE" sz="1463" dirty="0"/>
              <a:t> </a:t>
            </a:r>
            <a:r>
              <a:rPr lang="de-DE" sz="1463" dirty="0" err="1"/>
              <a:t>pathological</a:t>
            </a:r>
            <a:r>
              <a:rPr lang="de-DE" sz="1463" dirty="0"/>
              <a:t> </a:t>
            </a:r>
            <a:r>
              <a:rPr lang="de-DE" sz="1463" dirty="0" err="1"/>
              <a:t>voices</a:t>
            </a:r>
            <a:endParaRPr lang="de-DE" sz="1463" dirty="0"/>
          </a:p>
          <a:p>
            <a:r>
              <a:rPr lang="de-DE" sz="1463" dirty="0"/>
              <a:t>Voice </a:t>
            </a:r>
            <a:r>
              <a:rPr lang="de-DE" sz="1463" dirty="0" err="1"/>
              <a:t>morphing</a:t>
            </a:r>
            <a:r>
              <a:rPr lang="de-DE" sz="1463" dirty="0"/>
              <a:t> (will </a:t>
            </a:r>
            <a:r>
              <a:rPr lang="de-DE" sz="1463" dirty="0" err="1"/>
              <a:t>most</a:t>
            </a:r>
            <a:r>
              <a:rPr lang="de-DE" sz="1463" dirty="0"/>
              <a:t> </a:t>
            </a:r>
            <a:r>
              <a:rPr lang="de-DE" sz="1463" dirty="0" err="1"/>
              <a:t>likely</a:t>
            </a:r>
            <a:r>
              <a:rPr lang="de-DE" sz="1463" dirty="0"/>
              <a:t> </a:t>
            </a:r>
            <a:r>
              <a:rPr lang="de-DE" sz="1463" dirty="0" err="1"/>
              <a:t>be</a:t>
            </a:r>
            <a:r>
              <a:rPr lang="de-DE" sz="1463" dirty="0"/>
              <a:t> </a:t>
            </a:r>
            <a:r>
              <a:rPr lang="de-DE" sz="1463" dirty="0" err="1"/>
              <a:t>done</a:t>
            </a:r>
            <a:r>
              <a:rPr lang="de-DE" sz="1463" dirty="0"/>
              <a:t> </a:t>
            </a:r>
            <a:r>
              <a:rPr lang="de-DE" sz="1463" dirty="0" err="1"/>
              <a:t>when</a:t>
            </a:r>
            <a:r>
              <a:rPr lang="de-DE" sz="1463" dirty="0"/>
              <a:t> I am still in Jena, so </a:t>
            </a:r>
            <a:r>
              <a:rPr lang="de-DE" sz="1463" dirty="0" err="1"/>
              <a:t>that</a:t>
            </a:r>
            <a:r>
              <a:rPr lang="de-DE" sz="1463" dirty="0"/>
              <a:t> </a:t>
            </a:r>
            <a:r>
              <a:rPr lang="de-DE" sz="1463" dirty="0" err="1"/>
              <a:t>this</a:t>
            </a:r>
            <a:r>
              <a:rPr lang="de-DE" sz="1463" dirty="0"/>
              <a:t> </a:t>
            </a:r>
            <a:r>
              <a:rPr lang="de-DE" sz="1463" dirty="0" err="1"/>
              <a:t>step</a:t>
            </a:r>
            <a:r>
              <a:rPr lang="de-DE" sz="1463" dirty="0"/>
              <a:t> </a:t>
            </a:r>
            <a:r>
              <a:rPr lang="de-DE" sz="1463" dirty="0" err="1"/>
              <a:t>is</a:t>
            </a:r>
            <a:r>
              <a:rPr lang="de-DE" sz="1463" dirty="0"/>
              <a:t> </a:t>
            </a:r>
            <a:r>
              <a:rPr lang="de-DE" sz="1463" dirty="0" err="1"/>
              <a:t>completed</a:t>
            </a:r>
            <a:r>
              <a:rPr lang="de-DE" sz="1463" dirty="0"/>
              <a:t> </a:t>
            </a:r>
            <a:r>
              <a:rPr lang="de-DE" sz="1463" dirty="0" err="1"/>
              <a:t>before</a:t>
            </a:r>
            <a:r>
              <a:rPr lang="de-DE" sz="1463" dirty="0"/>
              <a:t> I </a:t>
            </a:r>
            <a:r>
              <a:rPr lang="de-DE" sz="1463" dirty="0" err="1"/>
              <a:t>come</a:t>
            </a:r>
            <a:r>
              <a:rPr lang="de-DE" sz="1463" dirty="0"/>
              <a:t> </a:t>
            </a:r>
            <a:r>
              <a:rPr lang="de-DE" sz="1463" dirty="0" err="1"/>
              <a:t>to</a:t>
            </a:r>
            <a:r>
              <a:rPr lang="de-DE" sz="1463" dirty="0"/>
              <a:t> London)</a:t>
            </a:r>
          </a:p>
          <a:p>
            <a:endParaRPr lang="de-DE" sz="1463" dirty="0"/>
          </a:p>
        </p:txBody>
      </p:sp>
    </p:spTree>
    <p:extLst>
      <p:ext uri="{BB962C8B-B14F-4D97-AF65-F5344CB8AC3E}">
        <p14:creationId xmlns:p14="http://schemas.microsoft.com/office/powerpoint/2010/main" val="2010244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28CBC3-F3C0-66BC-7461-700F8079AC1F}"/>
              </a:ext>
            </a:extLst>
          </p:cNvPr>
          <p:cNvSpPr>
            <a:spLocks noGrp="1"/>
          </p:cNvSpPr>
          <p:nvPr>
            <p:ph type="title"/>
          </p:nvPr>
        </p:nvSpPr>
        <p:spPr/>
        <p:txBody>
          <a:bodyPr/>
          <a:lstStyle/>
          <a:p>
            <a:r>
              <a:rPr lang="de-DE" dirty="0"/>
              <a:t>Experiment 2: Rating </a:t>
            </a:r>
            <a:r>
              <a:rPr lang="de-DE" dirty="0" err="1"/>
              <a:t>study</a:t>
            </a:r>
            <a:endParaRPr lang="en-US" dirty="0"/>
          </a:p>
        </p:txBody>
      </p:sp>
      <p:sp>
        <p:nvSpPr>
          <p:cNvPr id="3" name="Inhaltsplatzhalter 2">
            <a:extLst>
              <a:ext uri="{FF2B5EF4-FFF2-40B4-BE49-F238E27FC236}">
                <a16:creationId xmlns:a16="http://schemas.microsoft.com/office/drawing/2014/main" id="{8801C01D-59B1-2E9E-8844-97F52D614CFA}"/>
              </a:ext>
            </a:extLst>
          </p:cNvPr>
          <p:cNvSpPr>
            <a:spLocks noGrp="1"/>
          </p:cNvSpPr>
          <p:nvPr>
            <p:ph idx="1"/>
          </p:nvPr>
        </p:nvSpPr>
        <p:spPr>
          <a:xfrm>
            <a:off x="681038" y="1998160"/>
            <a:ext cx="8543925" cy="3451341"/>
          </a:xfrm>
        </p:spPr>
        <p:txBody>
          <a:bodyPr>
            <a:normAutofit/>
          </a:bodyPr>
          <a:lstStyle/>
          <a:p>
            <a:pPr marL="0" indent="0">
              <a:buNone/>
            </a:pPr>
            <a:r>
              <a:rPr lang="de-DE" sz="1463" dirty="0"/>
              <a:t>Hypothesis: People </a:t>
            </a:r>
            <a:r>
              <a:rPr lang="de-DE" sz="1463" dirty="0" err="1"/>
              <a:t>who</a:t>
            </a:r>
            <a:r>
              <a:rPr lang="de-DE" sz="1463" dirty="0"/>
              <a:t> </a:t>
            </a:r>
            <a:r>
              <a:rPr lang="de-DE" sz="1463" dirty="0" err="1"/>
              <a:t>have</a:t>
            </a:r>
            <a:r>
              <a:rPr lang="de-DE" sz="1463" dirty="0"/>
              <a:t> </a:t>
            </a:r>
            <a:r>
              <a:rPr lang="de-DE" sz="1463" dirty="0" err="1"/>
              <a:t>more</a:t>
            </a:r>
            <a:r>
              <a:rPr lang="de-DE" sz="1463" dirty="0"/>
              <a:t> </a:t>
            </a:r>
            <a:r>
              <a:rPr lang="de-DE" sz="1463" dirty="0" err="1"/>
              <a:t>exposure</a:t>
            </a:r>
            <a:r>
              <a:rPr lang="de-DE" sz="1463" dirty="0"/>
              <a:t> </a:t>
            </a:r>
            <a:r>
              <a:rPr lang="de-DE" sz="1463" dirty="0" err="1"/>
              <a:t>to</a:t>
            </a:r>
            <a:r>
              <a:rPr lang="de-DE" sz="1463" dirty="0"/>
              <a:t> modern </a:t>
            </a:r>
            <a:r>
              <a:rPr lang="de-DE" sz="1463" dirty="0" err="1"/>
              <a:t>voice</a:t>
            </a:r>
            <a:r>
              <a:rPr lang="de-DE" sz="1463" dirty="0"/>
              <a:t> </a:t>
            </a:r>
            <a:r>
              <a:rPr lang="de-DE" sz="1463" dirty="0" err="1"/>
              <a:t>technology</a:t>
            </a:r>
            <a:r>
              <a:rPr lang="de-DE" sz="1463" dirty="0"/>
              <a:t> in </a:t>
            </a:r>
            <a:r>
              <a:rPr lang="de-DE" sz="1463" dirty="0" err="1"/>
              <a:t>their</a:t>
            </a:r>
            <a:r>
              <a:rPr lang="de-DE" sz="1463" dirty="0"/>
              <a:t> </a:t>
            </a:r>
            <a:r>
              <a:rPr lang="de-DE" sz="1463" dirty="0" err="1"/>
              <a:t>daily</a:t>
            </a:r>
            <a:r>
              <a:rPr lang="de-DE" sz="1463" dirty="0"/>
              <a:t> </a:t>
            </a:r>
            <a:r>
              <a:rPr lang="de-DE" sz="1463" dirty="0" err="1"/>
              <a:t>life</a:t>
            </a:r>
            <a:r>
              <a:rPr lang="de-DE" sz="1463" dirty="0"/>
              <a:t> rate </a:t>
            </a:r>
            <a:r>
              <a:rPr lang="de-DE" sz="1463" dirty="0" err="1"/>
              <a:t>synthetic</a:t>
            </a:r>
            <a:r>
              <a:rPr lang="de-DE" sz="1463" dirty="0"/>
              <a:t> </a:t>
            </a:r>
            <a:r>
              <a:rPr lang="de-DE" sz="1463" dirty="0" err="1"/>
              <a:t>voices</a:t>
            </a:r>
            <a:r>
              <a:rPr lang="de-DE" sz="1463" dirty="0"/>
              <a:t> </a:t>
            </a:r>
            <a:r>
              <a:rPr lang="de-DE" sz="1463" dirty="0" err="1"/>
              <a:t>as</a:t>
            </a:r>
            <a:r>
              <a:rPr lang="de-DE" sz="1463" dirty="0"/>
              <a:t> </a:t>
            </a:r>
            <a:r>
              <a:rPr lang="de-DE" sz="1463" dirty="0" err="1"/>
              <a:t>more</a:t>
            </a:r>
            <a:r>
              <a:rPr lang="de-DE" sz="1463" dirty="0"/>
              <a:t> </a:t>
            </a:r>
            <a:r>
              <a:rPr lang="de-DE" sz="1463" dirty="0" err="1"/>
              <a:t>natural</a:t>
            </a:r>
            <a:r>
              <a:rPr lang="de-DE" sz="1463" dirty="0"/>
              <a:t> (</a:t>
            </a:r>
            <a:r>
              <a:rPr lang="de-DE" sz="1463" dirty="0" err="1"/>
              <a:t>deviation-based</a:t>
            </a:r>
            <a:r>
              <a:rPr lang="de-DE" sz="1463" dirty="0"/>
              <a:t> </a:t>
            </a:r>
            <a:r>
              <a:rPr lang="de-DE" sz="1463" dirty="0" err="1"/>
              <a:t>measure</a:t>
            </a:r>
            <a:r>
              <a:rPr lang="de-DE" sz="1463" dirty="0"/>
              <a:t>) but not </a:t>
            </a:r>
            <a:r>
              <a:rPr lang="de-DE" sz="1463" dirty="0" err="1"/>
              <a:t>as</a:t>
            </a:r>
            <a:r>
              <a:rPr lang="de-DE" sz="1463" dirty="0"/>
              <a:t> </a:t>
            </a:r>
            <a:r>
              <a:rPr lang="de-DE" sz="1463" dirty="0" err="1"/>
              <a:t>more</a:t>
            </a:r>
            <a:r>
              <a:rPr lang="de-DE" sz="1463" dirty="0"/>
              <a:t> human-like (human-</a:t>
            </a:r>
            <a:r>
              <a:rPr lang="de-DE" sz="1463" dirty="0" err="1"/>
              <a:t>likeness</a:t>
            </a:r>
            <a:r>
              <a:rPr lang="de-DE" sz="1463" dirty="0"/>
              <a:t> </a:t>
            </a:r>
            <a:r>
              <a:rPr lang="de-DE" sz="1463" dirty="0" err="1"/>
              <a:t>based</a:t>
            </a:r>
            <a:r>
              <a:rPr lang="de-DE" sz="1463" dirty="0"/>
              <a:t> </a:t>
            </a:r>
            <a:r>
              <a:rPr lang="de-DE" sz="1463" dirty="0" err="1"/>
              <a:t>measure</a:t>
            </a:r>
            <a:r>
              <a:rPr lang="de-DE" sz="1463" dirty="0"/>
              <a:t> </a:t>
            </a:r>
            <a:r>
              <a:rPr lang="de-DE" sz="1463" dirty="0" err="1"/>
              <a:t>is</a:t>
            </a:r>
            <a:r>
              <a:rPr lang="de-DE" sz="1463" dirty="0"/>
              <a:t> </a:t>
            </a:r>
            <a:r>
              <a:rPr lang="de-DE" sz="1463" dirty="0" err="1"/>
              <a:t>unaffected</a:t>
            </a:r>
            <a:r>
              <a:rPr lang="de-DE" sz="1463" dirty="0"/>
              <a:t>). Further, </a:t>
            </a:r>
            <a:r>
              <a:rPr lang="de-DE" sz="1463" dirty="0" err="1"/>
              <a:t>they</a:t>
            </a:r>
            <a:r>
              <a:rPr lang="de-DE" sz="1463" dirty="0"/>
              <a:t> rate </a:t>
            </a:r>
            <a:r>
              <a:rPr lang="de-DE" sz="1463" dirty="0" err="1"/>
              <a:t>synthetic</a:t>
            </a:r>
            <a:r>
              <a:rPr lang="de-DE" sz="1463" dirty="0"/>
              <a:t> </a:t>
            </a:r>
            <a:r>
              <a:rPr lang="de-DE" sz="1463" dirty="0" err="1"/>
              <a:t>voices</a:t>
            </a:r>
            <a:r>
              <a:rPr lang="de-DE" sz="1463" dirty="0"/>
              <a:t> </a:t>
            </a:r>
            <a:r>
              <a:rPr lang="de-DE" sz="1463" dirty="0" err="1"/>
              <a:t>as</a:t>
            </a:r>
            <a:r>
              <a:rPr lang="de-DE" sz="1463" dirty="0"/>
              <a:t> </a:t>
            </a:r>
            <a:r>
              <a:rPr lang="de-DE" sz="1463" dirty="0" err="1"/>
              <a:t>more</a:t>
            </a:r>
            <a:r>
              <a:rPr lang="de-DE" sz="1463" dirty="0"/>
              <a:t> </a:t>
            </a:r>
            <a:r>
              <a:rPr lang="de-DE" sz="1463" dirty="0" err="1"/>
              <a:t>pleasent</a:t>
            </a:r>
            <a:r>
              <a:rPr lang="de-DE" sz="1463" dirty="0"/>
              <a:t>, </a:t>
            </a:r>
            <a:r>
              <a:rPr lang="de-DE" sz="1463" dirty="0" err="1"/>
              <a:t>more</a:t>
            </a:r>
            <a:r>
              <a:rPr lang="de-DE" sz="1463" dirty="0"/>
              <a:t> </a:t>
            </a:r>
            <a:r>
              <a:rPr lang="de-DE" sz="1463" dirty="0" err="1"/>
              <a:t>trustworthy</a:t>
            </a:r>
            <a:r>
              <a:rPr lang="de-DE" sz="1463" dirty="0"/>
              <a:t> and </a:t>
            </a:r>
            <a:r>
              <a:rPr lang="de-DE" sz="1463" dirty="0" err="1"/>
              <a:t>less</a:t>
            </a:r>
            <a:r>
              <a:rPr lang="de-DE" sz="1463" dirty="0"/>
              <a:t> </a:t>
            </a:r>
            <a:r>
              <a:rPr lang="de-DE" sz="1463" dirty="0" err="1"/>
              <a:t>eerie</a:t>
            </a:r>
            <a:r>
              <a:rPr lang="de-DE" sz="1463" dirty="0"/>
              <a:t> </a:t>
            </a:r>
            <a:r>
              <a:rPr lang="de-DE" sz="1463" dirty="0" err="1"/>
              <a:t>compared</a:t>
            </a:r>
            <a:r>
              <a:rPr lang="de-DE" sz="1463" dirty="0"/>
              <a:t> </a:t>
            </a:r>
            <a:r>
              <a:rPr lang="de-DE" sz="1463" dirty="0" err="1"/>
              <a:t>to</a:t>
            </a:r>
            <a:r>
              <a:rPr lang="de-DE" sz="1463" dirty="0"/>
              <a:t> </a:t>
            </a:r>
            <a:r>
              <a:rPr lang="de-DE" sz="1463" dirty="0" err="1"/>
              <a:t>people</a:t>
            </a:r>
            <a:r>
              <a:rPr lang="de-DE" sz="1463" dirty="0"/>
              <a:t> </a:t>
            </a:r>
            <a:r>
              <a:rPr lang="de-DE" sz="1463" dirty="0" err="1"/>
              <a:t>less</a:t>
            </a:r>
            <a:r>
              <a:rPr lang="de-DE" sz="1463" dirty="0"/>
              <a:t> </a:t>
            </a:r>
            <a:r>
              <a:rPr lang="de-DE" sz="1463" dirty="0" err="1"/>
              <a:t>experienced</a:t>
            </a:r>
            <a:r>
              <a:rPr lang="de-DE" sz="1463" dirty="0"/>
              <a:t> </a:t>
            </a:r>
            <a:r>
              <a:rPr lang="de-DE" sz="1463" dirty="0" err="1"/>
              <a:t>with</a:t>
            </a:r>
            <a:r>
              <a:rPr lang="de-DE" sz="1463" dirty="0"/>
              <a:t> </a:t>
            </a:r>
            <a:r>
              <a:rPr lang="de-DE" sz="1463" dirty="0" err="1"/>
              <a:t>synthetic</a:t>
            </a:r>
            <a:r>
              <a:rPr lang="de-DE" sz="1463" dirty="0"/>
              <a:t> </a:t>
            </a:r>
            <a:r>
              <a:rPr lang="de-DE" sz="1463" dirty="0" err="1"/>
              <a:t>voices</a:t>
            </a:r>
            <a:r>
              <a:rPr lang="de-DE" sz="1463" dirty="0"/>
              <a:t>. This </a:t>
            </a:r>
            <a:r>
              <a:rPr lang="de-DE" sz="1463" dirty="0" err="1"/>
              <a:t>relationship</a:t>
            </a:r>
            <a:r>
              <a:rPr lang="de-DE" sz="1463" dirty="0"/>
              <a:t> </a:t>
            </a:r>
            <a:r>
              <a:rPr lang="de-DE" sz="1463" dirty="0" err="1"/>
              <a:t>is</a:t>
            </a:r>
            <a:r>
              <a:rPr lang="de-DE" sz="1463" dirty="0"/>
              <a:t> not </a:t>
            </a:r>
            <a:r>
              <a:rPr lang="de-DE" sz="1463" dirty="0" err="1"/>
              <a:t>found</a:t>
            </a:r>
            <a:r>
              <a:rPr lang="de-DE" sz="1463" dirty="0"/>
              <a:t> </a:t>
            </a:r>
            <a:r>
              <a:rPr lang="de-DE" sz="1463" dirty="0" err="1"/>
              <a:t>for</a:t>
            </a:r>
            <a:r>
              <a:rPr lang="de-DE" sz="1463" dirty="0"/>
              <a:t> </a:t>
            </a:r>
            <a:r>
              <a:rPr lang="de-DE" sz="1463" dirty="0" err="1"/>
              <a:t>ratings</a:t>
            </a:r>
            <a:r>
              <a:rPr lang="de-DE" sz="1463" dirty="0"/>
              <a:t> </a:t>
            </a:r>
            <a:r>
              <a:rPr lang="de-DE" sz="1463" dirty="0" err="1"/>
              <a:t>of</a:t>
            </a:r>
            <a:r>
              <a:rPr lang="de-DE" sz="1463" dirty="0"/>
              <a:t> </a:t>
            </a:r>
            <a:r>
              <a:rPr lang="de-DE" sz="1463" dirty="0" err="1"/>
              <a:t>pathological</a:t>
            </a:r>
            <a:r>
              <a:rPr lang="de-DE" sz="1463" dirty="0"/>
              <a:t> </a:t>
            </a:r>
            <a:r>
              <a:rPr lang="de-DE" sz="1463" dirty="0" err="1"/>
              <a:t>voices</a:t>
            </a:r>
            <a:r>
              <a:rPr lang="de-DE" sz="1463" dirty="0"/>
              <a:t>. </a:t>
            </a:r>
          </a:p>
          <a:p>
            <a:pPr marL="0" indent="0">
              <a:buNone/>
            </a:pPr>
            <a:r>
              <a:rPr lang="de-DE" sz="1463" dirty="0"/>
              <a:t> </a:t>
            </a:r>
          </a:p>
          <a:p>
            <a:pPr marL="0" indent="0">
              <a:buNone/>
            </a:pPr>
            <a:r>
              <a:rPr lang="de-DE" sz="1463" dirty="0"/>
              <a:t>-&gt; </a:t>
            </a:r>
            <a:r>
              <a:rPr lang="de-DE" sz="1463" dirty="0" err="1"/>
              <a:t>Correlational</a:t>
            </a:r>
            <a:r>
              <a:rPr lang="de-DE" sz="1463" dirty="0"/>
              <a:t> </a:t>
            </a:r>
            <a:r>
              <a:rPr lang="de-DE" sz="1463" dirty="0" err="1"/>
              <a:t>study</a:t>
            </a:r>
            <a:endParaRPr lang="de-DE" sz="1463" dirty="0"/>
          </a:p>
        </p:txBody>
      </p:sp>
    </p:spTree>
    <p:extLst>
      <p:ext uri="{BB962C8B-B14F-4D97-AF65-F5344CB8AC3E}">
        <p14:creationId xmlns:p14="http://schemas.microsoft.com/office/powerpoint/2010/main" val="1739160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28CBC3-F3C0-66BC-7461-700F8079AC1F}"/>
              </a:ext>
            </a:extLst>
          </p:cNvPr>
          <p:cNvSpPr>
            <a:spLocks noGrp="1"/>
          </p:cNvSpPr>
          <p:nvPr>
            <p:ph type="title"/>
          </p:nvPr>
        </p:nvSpPr>
        <p:spPr/>
        <p:txBody>
          <a:bodyPr/>
          <a:lstStyle/>
          <a:p>
            <a:r>
              <a:rPr lang="de-DE" dirty="0"/>
              <a:t>Experiment 2: Rating </a:t>
            </a:r>
            <a:r>
              <a:rPr lang="de-DE" dirty="0" err="1"/>
              <a:t>study</a:t>
            </a:r>
            <a:endParaRPr lang="en-US" dirty="0"/>
          </a:p>
        </p:txBody>
      </p:sp>
      <p:sp>
        <p:nvSpPr>
          <p:cNvPr id="3" name="Inhaltsplatzhalter 2">
            <a:extLst>
              <a:ext uri="{FF2B5EF4-FFF2-40B4-BE49-F238E27FC236}">
                <a16:creationId xmlns:a16="http://schemas.microsoft.com/office/drawing/2014/main" id="{8801C01D-59B1-2E9E-8844-97F52D614CFA}"/>
              </a:ext>
            </a:extLst>
          </p:cNvPr>
          <p:cNvSpPr>
            <a:spLocks noGrp="1"/>
          </p:cNvSpPr>
          <p:nvPr>
            <p:ph idx="1"/>
          </p:nvPr>
        </p:nvSpPr>
        <p:spPr>
          <a:xfrm>
            <a:off x="681038" y="1998160"/>
            <a:ext cx="8543925" cy="4032780"/>
          </a:xfrm>
        </p:spPr>
        <p:txBody>
          <a:bodyPr>
            <a:normAutofit fontScale="70000" lnSpcReduction="20000"/>
          </a:bodyPr>
          <a:lstStyle/>
          <a:p>
            <a:pPr marL="0" indent="0">
              <a:buNone/>
            </a:pPr>
            <a:r>
              <a:rPr lang="de-DE" sz="1463" dirty="0"/>
              <a:t>Voice material: </a:t>
            </a:r>
            <a:r>
              <a:rPr lang="de-DE" sz="1463" dirty="0" err="1"/>
              <a:t>various</a:t>
            </a:r>
            <a:r>
              <a:rPr lang="de-DE" sz="1463" dirty="0"/>
              <a:t> </a:t>
            </a:r>
            <a:r>
              <a:rPr lang="de-DE" sz="1463" dirty="0" err="1"/>
              <a:t>forms</a:t>
            </a:r>
            <a:r>
              <a:rPr lang="de-DE" sz="1463" dirty="0"/>
              <a:t> </a:t>
            </a:r>
            <a:r>
              <a:rPr lang="de-DE" sz="1463" dirty="0" err="1"/>
              <a:t>of</a:t>
            </a:r>
            <a:r>
              <a:rPr lang="de-DE" sz="1463" dirty="0"/>
              <a:t> </a:t>
            </a:r>
            <a:r>
              <a:rPr lang="de-DE" sz="1463" dirty="0" err="1"/>
              <a:t>synthetic</a:t>
            </a:r>
            <a:r>
              <a:rPr lang="de-DE" sz="1463" dirty="0"/>
              <a:t> </a:t>
            </a:r>
            <a:r>
              <a:rPr lang="de-DE" sz="1463" dirty="0" err="1"/>
              <a:t>voices</a:t>
            </a:r>
            <a:r>
              <a:rPr lang="de-DE" sz="1463" dirty="0"/>
              <a:t>, </a:t>
            </a:r>
            <a:r>
              <a:rPr lang="de-DE" sz="1463" dirty="0" err="1"/>
              <a:t>pathological</a:t>
            </a:r>
            <a:r>
              <a:rPr lang="de-DE" sz="1463" dirty="0"/>
              <a:t> </a:t>
            </a:r>
            <a:r>
              <a:rPr lang="de-DE" sz="1463" dirty="0" err="1"/>
              <a:t>voices</a:t>
            </a:r>
            <a:r>
              <a:rPr lang="de-DE" sz="1463" dirty="0"/>
              <a:t> and </a:t>
            </a:r>
            <a:r>
              <a:rPr lang="de-DE" sz="1463" dirty="0" err="1"/>
              <a:t>maybe</a:t>
            </a:r>
            <a:r>
              <a:rPr lang="de-DE" sz="1463" dirty="0"/>
              <a:t> </a:t>
            </a:r>
            <a:r>
              <a:rPr lang="de-DE" sz="1463" dirty="0" err="1"/>
              <a:t>manipulated</a:t>
            </a:r>
            <a:r>
              <a:rPr lang="de-DE" sz="1463" dirty="0"/>
              <a:t> </a:t>
            </a:r>
            <a:r>
              <a:rPr lang="de-DE" sz="1463" dirty="0" err="1"/>
              <a:t>voices</a:t>
            </a:r>
            <a:endParaRPr lang="de-DE" sz="1463" dirty="0"/>
          </a:p>
          <a:p>
            <a:pPr marL="0" indent="0">
              <a:buNone/>
            </a:pPr>
            <a:endParaRPr lang="de-DE" sz="1463" dirty="0"/>
          </a:p>
          <a:p>
            <a:pPr marL="0" indent="0">
              <a:buNone/>
            </a:pPr>
            <a:r>
              <a:rPr lang="de-DE" sz="1463" dirty="0"/>
              <a:t>Design (</a:t>
            </a:r>
            <a:r>
              <a:rPr lang="de-DE" sz="1463" dirty="0" err="1"/>
              <a:t>max</a:t>
            </a:r>
            <a:r>
              <a:rPr lang="de-DE" sz="1463" dirty="0"/>
              <a:t> 45 </a:t>
            </a:r>
            <a:r>
              <a:rPr lang="de-DE" sz="1463" dirty="0" err="1"/>
              <a:t>minutes</a:t>
            </a:r>
            <a:r>
              <a:rPr lang="de-DE" sz="1463" dirty="0"/>
              <a:t> total </a:t>
            </a:r>
            <a:r>
              <a:rPr lang="de-DE" sz="1463" dirty="0" err="1"/>
              <a:t>duration</a:t>
            </a:r>
            <a:r>
              <a:rPr lang="de-DE" sz="1463" dirty="0"/>
              <a:t>):</a:t>
            </a:r>
          </a:p>
          <a:p>
            <a:pPr marL="0" indent="0">
              <a:buNone/>
            </a:pPr>
            <a:r>
              <a:rPr lang="de-DE" sz="1463" dirty="0"/>
              <a:t>Part 1: </a:t>
            </a:r>
            <a:r>
              <a:rPr lang="de-DE" sz="1463" dirty="0" err="1"/>
              <a:t>self</a:t>
            </a:r>
            <a:r>
              <a:rPr lang="de-DE" sz="1463" dirty="0"/>
              <a:t>-report </a:t>
            </a:r>
            <a:r>
              <a:rPr lang="de-DE" sz="1463" dirty="0" err="1"/>
              <a:t>questionnaire</a:t>
            </a:r>
            <a:r>
              <a:rPr lang="de-DE" sz="1463" dirty="0"/>
              <a:t> on </a:t>
            </a:r>
            <a:r>
              <a:rPr lang="de-DE" sz="1463" dirty="0" err="1"/>
              <a:t>exposure</a:t>
            </a:r>
            <a:r>
              <a:rPr lang="de-DE" sz="1463" dirty="0"/>
              <a:t> </a:t>
            </a:r>
            <a:r>
              <a:rPr lang="de-DE" sz="1463" dirty="0" err="1"/>
              <a:t>to</a:t>
            </a:r>
            <a:r>
              <a:rPr lang="de-DE" sz="1463" dirty="0"/>
              <a:t> /</a:t>
            </a:r>
            <a:r>
              <a:rPr lang="de-DE" sz="1463" dirty="0" err="1"/>
              <a:t>experience</a:t>
            </a:r>
            <a:r>
              <a:rPr lang="de-DE" sz="1463" dirty="0"/>
              <a:t> </a:t>
            </a:r>
            <a:r>
              <a:rPr lang="de-DE" sz="1463" dirty="0" err="1"/>
              <a:t>with</a:t>
            </a:r>
            <a:r>
              <a:rPr lang="de-DE" sz="1463" dirty="0"/>
              <a:t> „</a:t>
            </a:r>
            <a:r>
              <a:rPr lang="de-DE" sz="1463" dirty="0" err="1"/>
              <a:t>unnatural</a:t>
            </a:r>
            <a:r>
              <a:rPr lang="de-DE" sz="1463" dirty="0"/>
              <a:t>“ </a:t>
            </a:r>
            <a:r>
              <a:rPr lang="de-DE" sz="1463" dirty="0" err="1"/>
              <a:t>voices</a:t>
            </a:r>
            <a:r>
              <a:rPr lang="de-DE" sz="1463" dirty="0"/>
              <a:t> in </a:t>
            </a:r>
            <a:r>
              <a:rPr lang="de-DE" sz="1463" dirty="0" err="1"/>
              <a:t>daily</a:t>
            </a:r>
            <a:r>
              <a:rPr lang="de-DE" sz="1463" dirty="0"/>
              <a:t> </a:t>
            </a:r>
            <a:r>
              <a:rPr lang="de-DE" sz="1463" dirty="0" err="1"/>
              <a:t>life</a:t>
            </a:r>
            <a:endParaRPr lang="de-DE" sz="1463" dirty="0"/>
          </a:p>
          <a:p>
            <a:r>
              <a:rPr lang="de-DE" sz="1463" dirty="0"/>
              <a:t>Use </a:t>
            </a:r>
            <a:r>
              <a:rPr lang="de-DE" sz="1463" dirty="0" err="1"/>
              <a:t>of</a:t>
            </a:r>
            <a:r>
              <a:rPr lang="de-DE" sz="1463" dirty="0"/>
              <a:t> </a:t>
            </a:r>
            <a:r>
              <a:rPr lang="de-DE" sz="1463" dirty="0" err="1"/>
              <a:t>voice</a:t>
            </a:r>
            <a:r>
              <a:rPr lang="de-DE" sz="1463" dirty="0"/>
              <a:t> </a:t>
            </a:r>
            <a:r>
              <a:rPr lang="de-DE" sz="1463" dirty="0" err="1"/>
              <a:t>technology</a:t>
            </a:r>
            <a:r>
              <a:rPr lang="de-DE" sz="1463" dirty="0"/>
              <a:t> (e.g. smart </a:t>
            </a:r>
            <a:r>
              <a:rPr lang="de-DE" sz="1463" dirty="0" err="1"/>
              <a:t>home</a:t>
            </a:r>
            <a:r>
              <a:rPr lang="de-DE" sz="1463" dirty="0"/>
              <a:t> </a:t>
            </a:r>
            <a:r>
              <a:rPr lang="de-DE" sz="1463" dirty="0" err="1"/>
              <a:t>devices</a:t>
            </a:r>
            <a:r>
              <a:rPr lang="de-DE" sz="1463" dirty="0"/>
              <a:t> </a:t>
            </a:r>
            <a:r>
              <a:rPr lang="de-DE" sz="1463" dirty="0" err="1"/>
              <a:t>etc</a:t>
            </a:r>
            <a:r>
              <a:rPr lang="de-DE" sz="1463" dirty="0"/>
              <a:t>)</a:t>
            </a:r>
          </a:p>
          <a:p>
            <a:r>
              <a:rPr lang="de-DE" sz="1463" dirty="0" err="1"/>
              <a:t>Frequency</a:t>
            </a:r>
            <a:r>
              <a:rPr lang="de-DE" sz="1463" dirty="0"/>
              <a:t> </a:t>
            </a:r>
            <a:r>
              <a:rPr lang="de-DE" sz="1463" dirty="0" err="1"/>
              <a:t>of</a:t>
            </a:r>
            <a:r>
              <a:rPr lang="de-DE" sz="1463" dirty="0"/>
              <a:t> </a:t>
            </a:r>
            <a:r>
              <a:rPr lang="de-DE" sz="1463" dirty="0" err="1"/>
              <a:t>interaction</a:t>
            </a:r>
            <a:r>
              <a:rPr lang="de-DE" sz="1463" dirty="0"/>
              <a:t> </a:t>
            </a:r>
            <a:r>
              <a:rPr lang="de-DE" sz="1463" dirty="0" err="1"/>
              <a:t>with</a:t>
            </a:r>
            <a:r>
              <a:rPr lang="de-DE" sz="1463" dirty="0"/>
              <a:t> </a:t>
            </a:r>
            <a:r>
              <a:rPr lang="de-DE" sz="1463" dirty="0" err="1"/>
              <a:t>synthetic</a:t>
            </a:r>
            <a:r>
              <a:rPr lang="de-DE" sz="1463" dirty="0"/>
              <a:t> </a:t>
            </a:r>
            <a:r>
              <a:rPr lang="de-DE" sz="1463" dirty="0" err="1"/>
              <a:t>speaker</a:t>
            </a:r>
            <a:r>
              <a:rPr lang="de-DE" sz="1463" dirty="0"/>
              <a:t> </a:t>
            </a:r>
            <a:r>
              <a:rPr lang="de-DE" sz="1463" dirty="0" err="1"/>
              <a:t>devices</a:t>
            </a:r>
            <a:endParaRPr lang="de-DE" sz="1463" dirty="0"/>
          </a:p>
          <a:p>
            <a:r>
              <a:rPr lang="de-DE" sz="1463" dirty="0"/>
              <a:t>Control variables: e.g. </a:t>
            </a:r>
            <a:r>
              <a:rPr lang="de-DE" sz="1463" dirty="0" err="1"/>
              <a:t>exposure</a:t>
            </a:r>
            <a:r>
              <a:rPr lang="de-DE" sz="1463" dirty="0"/>
              <a:t> </a:t>
            </a:r>
            <a:r>
              <a:rPr lang="de-DE" sz="1463" dirty="0" err="1"/>
              <a:t>to</a:t>
            </a:r>
            <a:r>
              <a:rPr lang="de-DE" sz="1463" dirty="0"/>
              <a:t> </a:t>
            </a:r>
            <a:r>
              <a:rPr lang="de-DE" sz="1463" dirty="0" err="1"/>
              <a:t>pathological</a:t>
            </a:r>
            <a:r>
              <a:rPr lang="de-DE" sz="1463" dirty="0"/>
              <a:t> </a:t>
            </a:r>
            <a:r>
              <a:rPr lang="de-DE" sz="1463" dirty="0" err="1"/>
              <a:t>voices</a:t>
            </a:r>
            <a:r>
              <a:rPr lang="de-DE" sz="1463" dirty="0"/>
              <a:t>, </a:t>
            </a:r>
            <a:r>
              <a:rPr lang="de-DE" sz="1463" dirty="0" err="1"/>
              <a:t>technophilia</a:t>
            </a:r>
            <a:r>
              <a:rPr lang="de-DE" sz="1463" dirty="0"/>
              <a:t> etc. </a:t>
            </a:r>
          </a:p>
          <a:p>
            <a:pPr marL="0" indent="0">
              <a:buNone/>
            </a:pPr>
            <a:endParaRPr lang="de-DE" sz="1463" dirty="0"/>
          </a:p>
          <a:p>
            <a:pPr marL="0" indent="0">
              <a:buNone/>
            </a:pPr>
            <a:r>
              <a:rPr lang="de-DE" sz="1463" dirty="0"/>
              <a:t>Part 2: Rating </a:t>
            </a:r>
            <a:r>
              <a:rPr lang="de-DE" sz="1463" dirty="0" err="1"/>
              <a:t>study</a:t>
            </a:r>
            <a:endParaRPr lang="de-DE" sz="1463" dirty="0"/>
          </a:p>
          <a:p>
            <a:r>
              <a:rPr lang="de-DE" sz="1463" dirty="0"/>
              <a:t>Ratings </a:t>
            </a:r>
            <a:r>
              <a:rPr lang="de-DE" sz="1463" dirty="0" err="1"/>
              <a:t>of</a:t>
            </a:r>
            <a:r>
              <a:rPr lang="de-DE" sz="1463" dirty="0"/>
              <a:t> </a:t>
            </a:r>
            <a:r>
              <a:rPr lang="de-DE" sz="1463" dirty="0" err="1"/>
              <a:t>various</a:t>
            </a:r>
            <a:r>
              <a:rPr lang="de-DE" sz="1463" dirty="0"/>
              <a:t> </a:t>
            </a:r>
            <a:r>
              <a:rPr lang="de-DE" sz="1463" dirty="0" err="1"/>
              <a:t>forms</a:t>
            </a:r>
            <a:r>
              <a:rPr lang="de-DE" sz="1463" dirty="0"/>
              <a:t> </a:t>
            </a:r>
            <a:r>
              <a:rPr lang="de-DE" sz="1463" dirty="0" err="1"/>
              <a:t>of</a:t>
            </a:r>
            <a:r>
              <a:rPr lang="de-DE" sz="1463" dirty="0"/>
              <a:t> </a:t>
            </a:r>
            <a:r>
              <a:rPr lang="de-DE" sz="1463" dirty="0" err="1"/>
              <a:t>synthetic</a:t>
            </a:r>
            <a:r>
              <a:rPr lang="de-DE" sz="1463" dirty="0"/>
              <a:t> </a:t>
            </a:r>
            <a:r>
              <a:rPr lang="de-DE" sz="1463" dirty="0" err="1"/>
              <a:t>voices</a:t>
            </a:r>
            <a:r>
              <a:rPr lang="de-DE" sz="1463" dirty="0"/>
              <a:t>, </a:t>
            </a:r>
            <a:r>
              <a:rPr lang="de-DE" sz="1463" dirty="0" err="1"/>
              <a:t>pathological</a:t>
            </a:r>
            <a:r>
              <a:rPr lang="de-DE" sz="1463" dirty="0"/>
              <a:t> </a:t>
            </a:r>
            <a:r>
              <a:rPr lang="de-DE" sz="1463" dirty="0" err="1"/>
              <a:t>voices</a:t>
            </a:r>
            <a:r>
              <a:rPr lang="de-DE" sz="1463" dirty="0"/>
              <a:t> and </a:t>
            </a:r>
            <a:r>
              <a:rPr lang="de-DE" sz="1463" dirty="0" err="1"/>
              <a:t>maybe</a:t>
            </a:r>
            <a:r>
              <a:rPr lang="de-DE" sz="1463" dirty="0"/>
              <a:t> </a:t>
            </a:r>
            <a:r>
              <a:rPr lang="de-DE" sz="1463" dirty="0" err="1"/>
              <a:t>manipulated</a:t>
            </a:r>
            <a:r>
              <a:rPr lang="de-DE" sz="1463" dirty="0"/>
              <a:t> </a:t>
            </a:r>
            <a:r>
              <a:rPr lang="de-DE" sz="1463" dirty="0" err="1"/>
              <a:t>voices</a:t>
            </a:r>
            <a:endParaRPr lang="de-DE" sz="1463" dirty="0"/>
          </a:p>
          <a:p>
            <a:r>
              <a:rPr lang="de-DE" sz="1463" dirty="0"/>
              <a:t>Ratings </a:t>
            </a:r>
            <a:r>
              <a:rPr lang="de-DE" sz="1463" dirty="0" err="1"/>
              <a:t>of</a:t>
            </a:r>
            <a:r>
              <a:rPr lang="de-DE" sz="1463" dirty="0"/>
              <a:t> </a:t>
            </a:r>
            <a:r>
              <a:rPr lang="de-DE" sz="1463" dirty="0" err="1"/>
              <a:t>deviation-based</a:t>
            </a:r>
            <a:r>
              <a:rPr lang="de-DE" sz="1463" dirty="0"/>
              <a:t> </a:t>
            </a:r>
            <a:r>
              <a:rPr lang="de-DE" sz="1463" dirty="0" err="1"/>
              <a:t>naturalness</a:t>
            </a:r>
            <a:r>
              <a:rPr lang="de-DE" sz="1463" dirty="0"/>
              <a:t>, human-</a:t>
            </a:r>
            <a:r>
              <a:rPr lang="de-DE" sz="1463" dirty="0" err="1"/>
              <a:t>likeness</a:t>
            </a:r>
            <a:r>
              <a:rPr lang="de-DE" sz="1463" dirty="0"/>
              <a:t> </a:t>
            </a:r>
            <a:r>
              <a:rPr lang="de-DE" sz="1463" dirty="0" err="1"/>
              <a:t>based</a:t>
            </a:r>
            <a:r>
              <a:rPr lang="de-DE" sz="1463" dirty="0"/>
              <a:t> </a:t>
            </a:r>
            <a:r>
              <a:rPr lang="de-DE" sz="1463" dirty="0" err="1"/>
              <a:t>naturalness</a:t>
            </a:r>
            <a:r>
              <a:rPr lang="de-DE" sz="1463" dirty="0"/>
              <a:t>, </a:t>
            </a:r>
            <a:r>
              <a:rPr lang="de-DE" sz="1463" dirty="0" err="1"/>
              <a:t>pleasentness</a:t>
            </a:r>
            <a:r>
              <a:rPr lang="de-DE" sz="1463" dirty="0"/>
              <a:t>, </a:t>
            </a:r>
            <a:r>
              <a:rPr lang="de-DE" sz="1463" dirty="0" err="1"/>
              <a:t>eeriness</a:t>
            </a:r>
            <a:r>
              <a:rPr lang="de-DE" sz="1463" dirty="0"/>
              <a:t> and </a:t>
            </a:r>
            <a:r>
              <a:rPr lang="de-DE" sz="1463" dirty="0" err="1"/>
              <a:t>trustworthiness</a:t>
            </a:r>
            <a:endParaRPr lang="de-DE" sz="1463" dirty="0"/>
          </a:p>
          <a:p>
            <a:endParaRPr lang="de-DE" sz="1463" dirty="0"/>
          </a:p>
          <a:p>
            <a:pPr marL="0" indent="0">
              <a:buNone/>
            </a:pPr>
            <a:r>
              <a:rPr lang="de-DE" sz="1463" dirty="0" err="1"/>
              <a:t>Participants</a:t>
            </a:r>
            <a:r>
              <a:rPr lang="de-DE" sz="1463" dirty="0"/>
              <a:t>: </a:t>
            </a:r>
          </a:p>
          <a:p>
            <a:r>
              <a:rPr lang="de-DE" sz="1463" dirty="0"/>
              <a:t> a </a:t>
            </a:r>
            <a:r>
              <a:rPr lang="de-DE" sz="1463" dirty="0" err="1"/>
              <a:t>lot</a:t>
            </a:r>
            <a:r>
              <a:rPr lang="de-DE" sz="1463" dirty="0"/>
              <a:t>. </a:t>
            </a:r>
            <a:r>
              <a:rPr lang="de-DE" sz="1463" dirty="0">
                <a:sym typeface="Wingdings" panose="05000000000000000000" pitchFamily="2" charset="2"/>
              </a:rPr>
              <a:t></a:t>
            </a:r>
            <a:r>
              <a:rPr lang="de-DE" sz="1463" dirty="0"/>
              <a:t> </a:t>
            </a:r>
            <a:r>
              <a:rPr lang="de-DE" sz="1463" dirty="0" err="1"/>
              <a:t>probably</a:t>
            </a:r>
            <a:r>
              <a:rPr lang="de-DE" sz="1463" dirty="0"/>
              <a:t> 150 </a:t>
            </a:r>
            <a:r>
              <a:rPr lang="de-DE" sz="1463" dirty="0" err="1"/>
              <a:t>to</a:t>
            </a:r>
            <a:r>
              <a:rPr lang="de-DE" sz="1463" dirty="0"/>
              <a:t> 200? </a:t>
            </a:r>
          </a:p>
          <a:p>
            <a:r>
              <a:rPr lang="de-DE" sz="1463" dirty="0" err="1"/>
              <a:t>Hopefully</a:t>
            </a:r>
            <a:r>
              <a:rPr lang="de-DE" sz="1463" dirty="0"/>
              <a:t> </a:t>
            </a:r>
            <a:r>
              <a:rPr lang="de-DE" sz="1463" dirty="0" err="1"/>
              <a:t>with</a:t>
            </a:r>
            <a:r>
              <a:rPr lang="de-DE" sz="1463" dirty="0"/>
              <a:t> a diverse </a:t>
            </a:r>
            <a:r>
              <a:rPr lang="de-DE" sz="1463" dirty="0" err="1"/>
              <a:t>background</a:t>
            </a:r>
            <a:r>
              <a:rPr lang="de-DE" sz="1463" dirty="0"/>
              <a:t> </a:t>
            </a:r>
            <a:r>
              <a:rPr lang="de-DE" sz="1463" dirty="0" err="1"/>
              <a:t>with</a:t>
            </a:r>
            <a:r>
              <a:rPr lang="de-DE" sz="1463" dirty="0"/>
              <a:t> </a:t>
            </a:r>
            <a:r>
              <a:rPr lang="de-DE" sz="1463" dirty="0" err="1"/>
              <a:t>regard</a:t>
            </a:r>
            <a:r>
              <a:rPr lang="de-DE" sz="1463" dirty="0"/>
              <a:t> </a:t>
            </a:r>
            <a:r>
              <a:rPr lang="de-DE" sz="1463" dirty="0" err="1"/>
              <a:t>to</a:t>
            </a:r>
            <a:r>
              <a:rPr lang="de-DE" sz="1463" dirty="0"/>
              <a:t> </a:t>
            </a:r>
            <a:r>
              <a:rPr lang="de-DE" sz="1463" dirty="0" err="1"/>
              <a:t>synthetic</a:t>
            </a:r>
            <a:r>
              <a:rPr lang="de-DE" sz="1463" dirty="0"/>
              <a:t> </a:t>
            </a:r>
            <a:r>
              <a:rPr lang="de-DE" sz="1463" dirty="0" err="1"/>
              <a:t>voice</a:t>
            </a:r>
            <a:r>
              <a:rPr lang="de-DE" sz="1463" dirty="0"/>
              <a:t> </a:t>
            </a:r>
            <a:r>
              <a:rPr lang="de-DE" sz="1463" dirty="0" err="1"/>
              <a:t>experience</a:t>
            </a:r>
            <a:endParaRPr lang="de-DE" sz="1463" dirty="0"/>
          </a:p>
          <a:p>
            <a:endParaRPr lang="de-DE" sz="1463" dirty="0"/>
          </a:p>
          <a:p>
            <a:pPr marL="0" indent="0">
              <a:buNone/>
            </a:pPr>
            <a:r>
              <a:rPr lang="de-DE" sz="1463" dirty="0"/>
              <a:t>Challenges: </a:t>
            </a:r>
          </a:p>
          <a:p>
            <a:r>
              <a:rPr lang="de-DE" sz="1463" dirty="0"/>
              <a:t>Putting </a:t>
            </a:r>
            <a:r>
              <a:rPr lang="de-DE" sz="1463" dirty="0" err="1"/>
              <a:t>together</a:t>
            </a:r>
            <a:r>
              <a:rPr lang="de-DE" sz="1463" dirty="0"/>
              <a:t> </a:t>
            </a:r>
            <a:r>
              <a:rPr lang="de-DE" sz="1463" dirty="0" err="1"/>
              <a:t>the</a:t>
            </a:r>
            <a:r>
              <a:rPr lang="de-DE" sz="1463" dirty="0"/>
              <a:t> </a:t>
            </a:r>
            <a:r>
              <a:rPr lang="de-DE" sz="1463" dirty="0" err="1"/>
              <a:t>questionnaires</a:t>
            </a:r>
            <a:r>
              <a:rPr lang="de-DE" sz="1463" dirty="0"/>
              <a:t> </a:t>
            </a:r>
            <a:r>
              <a:rPr lang="de-DE" sz="1463" dirty="0" err="1"/>
              <a:t>to</a:t>
            </a:r>
            <a:r>
              <a:rPr lang="de-DE" sz="1463" dirty="0"/>
              <a:t> </a:t>
            </a:r>
            <a:r>
              <a:rPr lang="de-DE" sz="1463" dirty="0" err="1"/>
              <a:t>get</a:t>
            </a:r>
            <a:r>
              <a:rPr lang="de-DE" sz="1463" dirty="0"/>
              <a:t> </a:t>
            </a:r>
            <a:r>
              <a:rPr lang="de-DE" sz="1463" dirty="0" err="1"/>
              <a:t>meaningful</a:t>
            </a:r>
            <a:r>
              <a:rPr lang="de-DE" sz="1463" dirty="0"/>
              <a:t> </a:t>
            </a:r>
            <a:r>
              <a:rPr lang="de-DE" sz="1463" dirty="0" err="1"/>
              <a:t>self</a:t>
            </a:r>
            <a:r>
              <a:rPr lang="de-DE" sz="1463" dirty="0"/>
              <a:t>-report </a:t>
            </a:r>
            <a:r>
              <a:rPr lang="de-DE" sz="1463" dirty="0" err="1"/>
              <a:t>data</a:t>
            </a:r>
            <a:endParaRPr lang="de-DE" sz="1463" dirty="0"/>
          </a:p>
          <a:p>
            <a:r>
              <a:rPr lang="de-DE" sz="1463" dirty="0"/>
              <a:t>Experimental </a:t>
            </a:r>
            <a:r>
              <a:rPr lang="de-DE" sz="1463" dirty="0" err="1"/>
              <a:t>duration</a:t>
            </a:r>
            <a:r>
              <a:rPr lang="de-DE" sz="1463" dirty="0"/>
              <a:t> </a:t>
            </a:r>
            <a:r>
              <a:rPr lang="de-DE" sz="1463" dirty="0" err="1"/>
              <a:t>borderline</a:t>
            </a:r>
            <a:r>
              <a:rPr lang="de-DE" sz="1463" dirty="0"/>
              <a:t> </a:t>
            </a:r>
            <a:r>
              <a:rPr lang="de-DE" sz="1463" dirty="0" err="1"/>
              <a:t>long</a:t>
            </a:r>
            <a:r>
              <a:rPr lang="de-DE" sz="1463" dirty="0"/>
              <a:t> </a:t>
            </a:r>
            <a:r>
              <a:rPr lang="de-DE" sz="1463" dirty="0" err="1"/>
              <a:t>for</a:t>
            </a:r>
            <a:r>
              <a:rPr lang="de-DE" sz="1463" dirty="0"/>
              <a:t> an online </a:t>
            </a:r>
            <a:r>
              <a:rPr lang="de-DE" sz="1463" dirty="0" err="1"/>
              <a:t>experiment</a:t>
            </a:r>
            <a:endParaRPr lang="de-DE" sz="1463" dirty="0"/>
          </a:p>
          <a:p>
            <a:endParaRPr lang="de-DE" sz="1463" dirty="0"/>
          </a:p>
          <a:p>
            <a:endParaRPr lang="de-DE" sz="1463" dirty="0"/>
          </a:p>
        </p:txBody>
      </p:sp>
    </p:spTree>
    <p:extLst>
      <p:ext uri="{BB962C8B-B14F-4D97-AF65-F5344CB8AC3E}">
        <p14:creationId xmlns:p14="http://schemas.microsoft.com/office/powerpoint/2010/main" val="2068085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28CBC3-F3C0-66BC-7461-700F8079AC1F}"/>
              </a:ext>
            </a:extLst>
          </p:cNvPr>
          <p:cNvSpPr>
            <a:spLocks noGrp="1"/>
          </p:cNvSpPr>
          <p:nvPr>
            <p:ph type="title"/>
          </p:nvPr>
        </p:nvSpPr>
        <p:spPr/>
        <p:txBody>
          <a:bodyPr/>
          <a:lstStyle/>
          <a:p>
            <a:r>
              <a:rPr lang="de-DE" dirty="0"/>
              <a:t>Experiment 3: Intervention </a:t>
            </a:r>
            <a:r>
              <a:rPr lang="de-DE" dirty="0" err="1"/>
              <a:t>study</a:t>
            </a:r>
            <a:endParaRPr lang="en-US" dirty="0"/>
          </a:p>
        </p:txBody>
      </p:sp>
      <p:sp>
        <p:nvSpPr>
          <p:cNvPr id="3" name="Inhaltsplatzhalter 2">
            <a:extLst>
              <a:ext uri="{FF2B5EF4-FFF2-40B4-BE49-F238E27FC236}">
                <a16:creationId xmlns:a16="http://schemas.microsoft.com/office/drawing/2014/main" id="{8801C01D-59B1-2E9E-8844-97F52D614CFA}"/>
              </a:ext>
            </a:extLst>
          </p:cNvPr>
          <p:cNvSpPr>
            <a:spLocks noGrp="1"/>
          </p:cNvSpPr>
          <p:nvPr>
            <p:ph idx="1"/>
          </p:nvPr>
        </p:nvSpPr>
        <p:spPr>
          <a:xfrm>
            <a:off x="681038" y="1998160"/>
            <a:ext cx="8543925" cy="1480909"/>
          </a:xfrm>
        </p:spPr>
        <p:txBody>
          <a:bodyPr>
            <a:normAutofit/>
          </a:bodyPr>
          <a:lstStyle/>
          <a:p>
            <a:pPr marL="0" indent="0">
              <a:buNone/>
            </a:pPr>
            <a:r>
              <a:rPr lang="de-DE" sz="1463" dirty="0"/>
              <a:t>Hypothesis: A </a:t>
            </a:r>
            <a:r>
              <a:rPr lang="de-DE" sz="1463" dirty="0" err="1"/>
              <a:t>group</a:t>
            </a:r>
            <a:r>
              <a:rPr lang="de-DE" sz="1463" dirty="0"/>
              <a:t> </a:t>
            </a:r>
            <a:r>
              <a:rPr lang="de-DE" sz="1463" dirty="0" err="1"/>
              <a:t>of</a:t>
            </a:r>
            <a:r>
              <a:rPr lang="de-DE" sz="1463" dirty="0"/>
              <a:t> </a:t>
            </a:r>
            <a:r>
              <a:rPr lang="de-DE" sz="1463" dirty="0" err="1"/>
              <a:t>participants</a:t>
            </a:r>
            <a:r>
              <a:rPr lang="de-DE" sz="1463" dirty="0"/>
              <a:t> </a:t>
            </a:r>
            <a:r>
              <a:rPr lang="de-DE" sz="1463" dirty="0" err="1"/>
              <a:t>which</a:t>
            </a:r>
            <a:r>
              <a:rPr lang="de-DE" sz="1463" dirty="0"/>
              <a:t> </a:t>
            </a:r>
            <a:r>
              <a:rPr lang="de-DE" sz="1463" dirty="0" err="1"/>
              <a:t>have</a:t>
            </a:r>
            <a:r>
              <a:rPr lang="de-DE" sz="1463" dirty="0"/>
              <a:t> </a:t>
            </a:r>
            <a:r>
              <a:rPr lang="de-DE" sz="1463" dirty="0" err="1"/>
              <a:t>been</a:t>
            </a:r>
            <a:r>
              <a:rPr lang="de-DE" sz="1463" dirty="0"/>
              <a:t> </a:t>
            </a:r>
            <a:r>
              <a:rPr lang="de-DE" sz="1463" dirty="0" err="1"/>
              <a:t>exposed</a:t>
            </a:r>
            <a:r>
              <a:rPr lang="de-DE" sz="1463" dirty="0"/>
              <a:t> </a:t>
            </a:r>
            <a:r>
              <a:rPr lang="de-DE" sz="1463" dirty="0" err="1"/>
              <a:t>to</a:t>
            </a:r>
            <a:r>
              <a:rPr lang="de-DE" sz="1463" dirty="0"/>
              <a:t> </a:t>
            </a:r>
            <a:r>
              <a:rPr lang="de-DE" sz="1463" dirty="0" err="1"/>
              <a:t>synthetic</a:t>
            </a:r>
            <a:r>
              <a:rPr lang="de-DE" sz="1463" dirty="0"/>
              <a:t> </a:t>
            </a:r>
            <a:r>
              <a:rPr lang="de-DE" sz="1463" dirty="0" err="1"/>
              <a:t>voices</a:t>
            </a:r>
            <a:r>
              <a:rPr lang="de-DE" sz="1463" dirty="0"/>
              <a:t> </a:t>
            </a:r>
            <a:r>
              <a:rPr lang="de-DE" sz="1463" dirty="0" err="1"/>
              <a:t>reading</a:t>
            </a:r>
            <a:r>
              <a:rPr lang="de-DE" sz="1463" dirty="0"/>
              <a:t> </a:t>
            </a:r>
            <a:r>
              <a:rPr lang="de-DE" sz="1463" dirty="0" err="1"/>
              <a:t>audio</a:t>
            </a:r>
            <a:r>
              <a:rPr lang="de-DE" sz="1463" dirty="0"/>
              <a:t> </a:t>
            </a:r>
            <a:r>
              <a:rPr lang="de-DE" sz="1463" dirty="0" err="1"/>
              <a:t>books</a:t>
            </a:r>
            <a:r>
              <a:rPr lang="de-DE" sz="1463" dirty="0"/>
              <a:t> </a:t>
            </a:r>
            <a:r>
              <a:rPr lang="de-DE" sz="1463" dirty="0" err="1"/>
              <a:t>over</a:t>
            </a:r>
            <a:r>
              <a:rPr lang="de-DE" sz="1463" dirty="0"/>
              <a:t> a </a:t>
            </a:r>
            <a:r>
              <a:rPr lang="de-DE" sz="1463" dirty="0" err="1"/>
              <a:t>course</a:t>
            </a:r>
            <a:r>
              <a:rPr lang="de-DE" sz="1463" dirty="0"/>
              <a:t> </a:t>
            </a:r>
            <a:r>
              <a:rPr lang="de-DE" sz="1463" dirty="0" err="1"/>
              <a:t>of</a:t>
            </a:r>
            <a:r>
              <a:rPr lang="de-DE" sz="1463" dirty="0"/>
              <a:t> </a:t>
            </a:r>
            <a:r>
              <a:rPr lang="de-DE" sz="1463" dirty="0" err="1"/>
              <a:t>three</a:t>
            </a:r>
            <a:r>
              <a:rPr lang="de-DE" sz="1463" dirty="0"/>
              <a:t> </a:t>
            </a:r>
            <a:r>
              <a:rPr lang="de-DE" sz="1463" dirty="0" err="1"/>
              <a:t>weeks</a:t>
            </a:r>
            <a:r>
              <a:rPr lang="de-DE" sz="1463" dirty="0"/>
              <a:t> will </a:t>
            </a:r>
            <a:r>
              <a:rPr lang="de-DE" sz="1463" dirty="0" err="1"/>
              <a:t>subsequently</a:t>
            </a:r>
            <a:r>
              <a:rPr lang="de-DE" sz="1463" dirty="0"/>
              <a:t> rate </a:t>
            </a:r>
            <a:r>
              <a:rPr lang="de-DE" sz="1463" dirty="0" err="1"/>
              <a:t>synthetic</a:t>
            </a:r>
            <a:r>
              <a:rPr lang="de-DE" sz="1463" dirty="0"/>
              <a:t> </a:t>
            </a:r>
            <a:r>
              <a:rPr lang="de-DE" sz="1463" dirty="0" err="1"/>
              <a:t>voices</a:t>
            </a:r>
            <a:r>
              <a:rPr lang="de-DE" sz="1463" dirty="0"/>
              <a:t> </a:t>
            </a:r>
            <a:r>
              <a:rPr lang="de-DE" sz="1463" dirty="0" err="1"/>
              <a:t>as</a:t>
            </a:r>
            <a:r>
              <a:rPr lang="de-DE" sz="1463" dirty="0"/>
              <a:t> </a:t>
            </a:r>
            <a:r>
              <a:rPr lang="de-DE" sz="1463" dirty="0" err="1"/>
              <a:t>more</a:t>
            </a:r>
            <a:r>
              <a:rPr lang="de-DE" sz="1463" dirty="0"/>
              <a:t> </a:t>
            </a:r>
            <a:r>
              <a:rPr lang="de-DE" sz="1463" dirty="0" err="1"/>
              <a:t>natural</a:t>
            </a:r>
            <a:r>
              <a:rPr lang="de-DE" sz="1463" dirty="0"/>
              <a:t> and </a:t>
            </a:r>
            <a:r>
              <a:rPr lang="de-DE" sz="1463" dirty="0" err="1"/>
              <a:t>more</a:t>
            </a:r>
            <a:r>
              <a:rPr lang="de-DE" sz="1463" dirty="0"/>
              <a:t> </a:t>
            </a:r>
            <a:r>
              <a:rPr lang="de-DE" sz="1463" dirty="0" err="1"/>
              <a:t>pleasant</a:t>
            </a:r>
            <a:r>
              <a:rPr lang="de-DE" sz="1463" dirty="0"/>
              <a:t> and </a:t>
            </a:r>
            <a:r>
              <a:rPr lang="de-DE" sz="1463" dirty="0" err="1"/>
              <a:t>report</a:t>
            </a:r>
            <a:r>
              <a:rPr lang="de-DE" sz="1463" dirty="0"/>
              <a:t> a </a:t>
            </a:r>
            <a:r>
              <a:rPr lang="de-DE" sz="1463" dirty="0" err="1"/>
              <a:t>decrease</a:t>
            </a:r>
            <a:r>
              <a:rPr lang="de-DE" sz="1463" dirty="0"/>
              <a:t> in </a:t>
            </a:r>
            <a:r>
              <a:rPr lang="de-DE" sz="1463" dirty="0" err="1"/>
              <a:t>listening</a:t>
            </a:r>
            <a:r>
              <a:rPr lang="de-DE" sz="1463" dirty="0"/>
              <a:t> </a:t>
            </a:r>
            <a:r>
              <a:rPr lang="de-DE" sz="1463" dirty="0" err="1"/>
              <a:t>effort</a:t>
            </a:r>
            <a:r>
              <a:rPr lang="de-DE" sz="1463" dirty="0"/>
              <a:t>. This </a:t>
            </a:r>
            <a:r>
              <a:rPr lang="de-DE" sz="1463" dirty="0" err="1"/>
              <a:t>effect</a:t>
            </a:r>
            <a:r>
              <a:rPr lang="de-DE" sz="1463" dirty="0"/>
              <a:t> </a:t>
            </a:r>
            <a:r>
              <a:rPr lang="de-DE" sz="1463" dirty="0" err="1"/>
              <a:t>is</a:t>
            </a:r>
            <a:r>
              <a:rPr lang="de-DE" sz="1463" dirty="0"/>
              <a:t> not </a:t>
            </a:r>
            <a:r>
              <a:rPr lang="de-DE" sz="1463" dirty="0" err="1"/>
              <a:t>observed</a:t>
            </a:r>
            <a:r>
              <a:rPr lang="de-DE" sz="1463" dirty="0"/>
              <a:t> in a </a:t>
            </a:r>
            <a:r>
              <a:rPr lang="de-DE" sz="1463" dirty="0" err="1"/>
              <a:t>control</a:t>
            </a:r>
            <a:r>
              <a:rPr lang="de-DE" sz="1463" dirty="0"/>
              <a:t> </a:t>
            </a:r>
            <a:r>
              <a:rPr lang="de-DE" sz="1463" dirty="0" err="1"/>
              <a:t>group</a:t>
            </a:r>
            <a:r>
              <a:rPr lang="de-DE" sz="1463" dirty="0"/>
              <a:t> </a:t>
            </a:r>
            <a:r>
              <a:rPr lang="de-DE" sz="1463" dirty="0" err="1"/>
              <a:t>who</a:t>
            </a:r>
            <a:r>
              <a:rPr lang="de-DE" sz="1463" dirty="0"/>
              <a:t> </a:t>
            </a:r>
            <a:r>
              <a:rPr lang="de-DE" sz="1463" dirty="0" err="1"/>
              <a:t>listened</a:t>
            </a:r>
            <a:r>
              <a:rPr lang="de-DE" sz="1463" dirty="0"/>
              <a:t> </a:t>
            </a:r>
            <a:r>
              <a:rPr lang="de-DE" sz="1463" dirty="0" err="1"/>
              <a:t>to</a:t>
            </a:r>
            <a:r>
              <a:rPr lang="de-DE" sz="1463" dirty="0"/>
              <a:t> human </a:t>
            </a:r>
            <a:r>
              <a:rPr lang="de-DE" sz="1463" dirty="0" err="1"/>
              <a:t>voices</a:t>
            </a:r>
            <a:r>
              <a:rPr lang="de-DE" sz="1463" dirty="0"/>
              <a:t> </a:t>
            </a:r>
            <a:r>
              <a:rPr lang="de-DE" sz="1463" dirty="0" err="1"/>
              <a:t>reading</a:t>
            </a:r>
            <a:r>
              <a:rPr lang="de-DE" sz="1463" dirty="0"/>
              <a:t> </a:t>
            </a:r>
            <a:r>
              <a:rPr lang="de-DE" sz="1463" dirty="0" err="1"/>
              <a:t>the</a:t>
            </a:r>
            <a:r>
              <a:rPr lang="de-DE" sz="1463" dirty="0"/>
              <a:t> </a:t>
            </a:r>
            <a:r>
              <a:rPr lang="de-DE" sz="1463" dirty="0" err="1"/>
              <a:t>audio</a:t>
            </a:r>
            <a:r>
              <a:rPr lang="de-DE" sz="1463" dirty="0"/>
              <a:t> </a:t>
            </a:r>
            <a:r>
              <a:rPr lang="de-DE" sz="1463" dirty="0" err="1"/>
              <a:t>books</a:t>
            </a:r>
            <a:r>
              <a:rPr lang="de-DE" sz="1463" dirty="0"/>
              <a:t>. </a:t>
            </a:r>
          </a:p>
          <a:p>
            <a:pPr marL="0" indent="0">
              <a:buNone/>
            </a:pPr>
            <a:endParaRPr lang="de-DE" sz="1463" dirty="0"/>
          </a:p>
        </p:txBody>
      </p:sp>
      <p:sp>
        <p:nvSpPr>
          <p:cNvPr id="5" name="Textfeld 4">
            <a:extLst>
              <a:ext uri="{FF2B5EF4-FFF2-40B4-BE49-F238E27FC236}">
                <a16:creationId xmlns:a16="http://schemas.microsoft.com/office/drawing/2014/main" id="{F6BB6074-4A76-318C-CABF-4B2010A1F0B0}"/>
              </a:ext>
            </a:extLst>
          </p:cNvPr>
          <p:cNvSpPr txBox="1"/>
          <p:nvPr/>
        </p:nvSpPr>
        <p:spPr>
          <a:xfrm>
            <a:off x="758562" y="3514490"/>
            <a:ext cx="1537600" cy="692497"/>
          </a:xfrm>
          <a:prstGeom prst="rect">
            <a:avLst/>
          </a:prstGeom>
          <a:noFill/>
        </p:spPr>
        <p:txBody>
          <a:bodyPr wrap="none" rtlCol="0">
            <a:spAutoFit/>
          </a:bodyPr>
          <a:lstStyle/>
          <a:p>
            <a:r>
              <a:rPr lang="de-DE" sz="975" b="1" dirty="0" err="1"/>
              <a:t>Timepoint</a:t>
            </a:r>
            <a:r>
              <a:rPr lang="de-DE" sz="975" b="1" dirty="0"/>
              <a:t> 1: </a:t>
            </a:r>
          </a:p>
          <a:p>
            <a:r>
              <a:rPr lang="de-DE" sz="975" dirty="0"/>
              <a:t>Ratings </a:t>
            </a:r>
            <a:r>
              <a:rPr lang="de-DE" sz="975" dirty="0" err="1"/>
              <a:t>of</a:t>
            </a:r>
            <a:r>
              <a:rPr lang="de-DE" sz="975" dirty="0"/>
              <a:t> </a:t>
            </a:r>
            <a:r>
              <a:rPr lang="de-DE" sz="975" dirty="0" err="1"/>
              <a:t>synthetic</a:t>
            </a:r>
            <a:r>
              <a:rPr lang="de-DE" sz="975" dirty="0"/>
              <a:t> </a:t>
            </a:r>
            <a:r>
              <a:rPr lang="de-DE" sz="975" dirty="0" err="1"/>
              <a:t>voices</a:t>
            </a:r>
            <a:endParaRPr lang="de-DE" sz="975" dirty="0"/>
          </a:p>
          <a:p>
            <a:r>
              <a:rPr lang="de-DE" sz="975" dirty="0"/>
              <a:t>(</a:t>
            </a:r>
            <a:r>
              <a:rPr lang="de-DE" sz="975" dirty="0" err="1"/>
              <a:t>naturalness</a:t>
            </a:r>
            <a:r>
              <a:rPr lang="de-DE" sz="975" dirty="0"/>
              <a:t>, </a:t>
            </a:r>
            <a:r>
              <a:rPr lang="de-DE" sz="975" dirty="0" err="1"/>
              <a:t>pleasentness</a:t>
            </a:r>
            <a:endParaRPr lang="de-DE" sz="975" dirty="0"/>
          </a:p>
          <a:p>
            <a:r>
              <a:rPr lang="de-DE" sz="975" dirty="0"/>
              <a:t>and </a:t>
            </a:r>
            <a:r>
              <a:rPr lang="de-DE" sz="975" dirty="0" err="1"/>
              <a:t>listening</a:t>
            </a:r>
            <a:r>
              <a:rPr lang="de-DE" sz="975" dirty="0"/>
              <a:t> </a:t>
            </a:r>
            <a:r>
              <a:rPr lang="de-DE" sz="975" dirty="0" err="1"/>
              <a:t>effort</a:t>
            </a:r>
            <a:r>
              <a:rPr lang="de-DE" sz="975" dirty="0"/>
              <a:t>)</a:t>
            </a:r>
            <a:endParaRPr lang="en-US" sz="975" dirty="0"/>
          </a:p>
        </p:txBody>
      </p:sp>
      <p:sp>
        <p:nvSpPr>
          <p:cNvPr id="6" name="Textfeld 5">
            <a:extLst>
              <a:ext uri="{FF2B5EF4-FFF2-40B4-BE49-F238E27FC236}">
                <a16:creationId xmlns:a16="http://schemas.microsoft.com/office/drawing/2014/main" id="{48E1F87D-F1E5-ED12-45CB-8FBA04586178}"/>
              </a:ext>
            </a:extLst>
          </p:cNvPr>
          <p:cNvSpPr txBox="1"/>
          <p:nvPr/>
        </p:nvSpPr>
        <p:spPr>
          <a:xfrm>
            <a:off x="7069676" y="3514489"/>
            <a:ext cx="1888659" cy="692497"/>
          </a:xfrm>
          <a:prstGeom prst="rect">
            <a:avLst/>
          </a:prstGeom>
          <a:noFill/>
        </p:spPr>
        <p:txBody>
          <a:bodyPr wrap="none" rtlCol="0">
            <a:spAutoFit/>
          </a:bodyPr>
          <a:lstStyle/>
          <a:p>
            <a:r>
              <a:rPr lang="de-DE" sz="975" b="1" dirty="0" err="1"/>
              <a:t>Timepoint</a:t>
            </a:r>
            <a:r>
              <a:rPr lang="de-DE" sz="975" b="1" dirty="0"/>
              <a:t> 2 (</a:t>
            </a:r>
            <a:r>
              <a:rPr lang="de-DE" sz="975" b="1" dirty="0" err="1"/>
              <a:t>three</a:t>
            </a:r>
            <a:r>
              <a:rPr lang="de-DE" sz="975" b="1" dirty="0"/>
              <a:t> </a:t>
            </a:r>
            <a:r>
              <a:rPr lang="de-DE" sz="975" b="1" dirty="0" err="1"/>
              <a:t>weeks</a:t>
            </a:r>
            <a:r>
              <a:rPr lang="de-DE" sz="975" b="1" dirty="0"/>
              <a:t> </a:t>
            </a:r>
            <a:r>
              <a:rPr lang="de-DE" sz="975" b="1" dirty="0" err="1"/>
              <a:t>later</a:t>
            </a:r>
            <a:r>
              <a:rPr lang="de-DE" sz="975" b="1" dirty="0"/>
              <a:t>): </a:t>
            </a:r>
          </a:p>
          <a:p>
            <a:r>
              <a:rPr lang="de-DE" sz="975" dirty="0"/>
              <a:t>Ratings </a:t>
            </a:r>
            <a:r>
              <a:rPr lang="de-DE" sz="975" dirty="0" err="1"/>
              <a:t>of</a:t>
            </a:r>
            <a:r>
              <a:rPr lang="de-DE" sz="975" dirty="0"/>
              <a:t> </a:t>
            </a:r>
            <a:r>
              <a:rPr lang="de-DE" sz="975" dirty="0" err="1"/>
              <a:t>synthetic</a:t>
            </a:r>
            <a:r>
              <a:rPr lang="de-DE" sz="975" dirty="0"/>
              <a:t> </a:t>
            </a:r>
            <a:r>
              <a:rPr lang="de-DE" sz="975" dirty="0" err="1"/>
              <a:t>voices</a:t>
            </a:r>
            <a:endParaRPr lang="de-DE" sz="975" dirty="0"/>
          </a:p>
          <a:p>
            <a:r>
              <a:rPr lang="de-DE" sz="975" dirty="0"/>
              <a:t>(</a:t>
            </a:r>
            <a:r>
              <a:rPr lang="de-DE" sz="975" dirty="0" err="1"/>
              <a:t>naturalness</a:t>
            </a:r>
            <a:r>
              <a:rPr lang="de-DE" sz="975" dirty="0"/>
              <a:t>, </a:t>
            </a:r>
            <a:r>
              <a:rPr lang="de-DE" sz="975" dirty="0" err="1"/>
              <a:t>pleasentness</a:t>
            </a:r>
            <a:endParaRPr lang="de-DE" sz="975" dirty="0"/>
          </a:p>
          <a:p>
            <a:r>
              <a:rPr lang="de-DE" sz="975" dirty="0"/>
              <a:t>and </a:t>
            </a:r>
            <a:r>
              <a:rPr lang="de-DE" sz="975" dirty="0" err="1"/>
              <a:t>listening</a:t>
            </a:r>
            <a:r>
              <a:rPr lang="de-DE" sz="975" dirty="0"/>
              <a:t> </a:t>
            </a:r>
            <a:r>
              <a:rPr lang="de-DE" sz="975" dirty="0" err="1"/>
              <a:t>effort</a:t>
            </a:r>
            <a:r>
              <a:rPr lang="de-DE" sz="975" dirty="0"/>
              <a:t>)</a:t>
            </a:r>
            <a:endParaRPr lang="en-US" sz="975" dirty="0"/>
          </a:p>
        </p:txBody>
      </p:sp>
      <p:cxnSp>
        <p:nvCxnSpPr>
          <p:cNvPr id="8" name="Gerade Verbindung mit Pfeil 7">
            <a:extLst>
              <a:ext uri="{FF2B5EF4-FFF2-40B4-BE49-F238E27FC236}">
                <a16:creationId xmlns:a16="http://schemas.microsoft.com/office/drawing/2014/main" id="{A685F1DA-E557-7751-7FDC-82D1E6ECEBED}"/>
              </a:ext>
            </a:extLst>
          </p:cNvPr>
          <p:cNvCxnSpPr>
            <a:cxnSpLocks/>
          </p:cNvCxnSpPr>
          <p:nvPr/>
        </p:nvCxnSpPr>
        <p:spPr>
          <a:xfrm flipV="1">
            <a:off x="2700462" y="3727267"/>
            <a:ext cx="4018391" cy="1667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Textfeld 8">
            <a:extLst>
              <a:ext uri="{FF2B5EF4-FFF2-40B4-BE49-F238E27FC236}">
                <a16:creationId xmlns:a16="http://schemas.microsoft.com/office/drawing/2014/main" id="{5339C933-A59D-600F-5DC4-190D8234DBE3}"/>
              </a:ext>
            </a:extLst>
          </p:cNvPr>
          <p:cNvSpPr txBox="1"/>
          <p:nvPr/>
        </p:nvSpPr>
        <p:spPr>
          <a:xfrm>
            <a:off x="2642317" y="3502205"/>
            <a:ext cx="3664786" cy="242374"/>
          </a:xfrm>
          <a:prstGeom prst="rect">
            <a:avLst/>
          </a:prstGeom>
          <a:noFill/>
        </p:spPr>
        <p:txBody>
          <a:bodyPr wrap="none" rtlCol="0">
            <a:spAutoFit/>
          </a:bodyPr>
          <a:lstStyle/>
          <a:p>
            <a:r>
              <a:rPr lang="de-DE" sz="975" dirty="0"/>
              <a:t>Intervention </a:t>
            </a:r>
            <a:r>
              <a:rPr lang="de-DE" sz="975" dirty="0" err="1"/>
              <a:t>group</a:t>
            </a:r>
            <a:r>
              <a:rPr lang="de-DE" sz="975" dirty="0"/>
              <a:t> </a:t>
            </a:r>
            <a:r>
              <a:rPr lang="de-DE" sz="975" dirty="0" err="1"/>
              <a:t>listening</a:t>
            </a:r>
            <a:r>
              <a:rPr lang="de-DE" sz="975" dirty="0"/>
              <a:t> </a:t>
            </a:r>
            <a:r>
              <a:rPr lang="de-DE" sz="975" dirty="0" err="1"/>
              <a:t>to</a:t>
            </a:r>
            <a:r>
              <a:rPr lang="de-DE" sz="975" dirty="0"/>
              <a:t> </a:t>
            </a:r>
            <a:r>
              <a:rPr lang="de-DE" sz="975" dirty="0" err="1"/>
              <a:t>audio</a:t>
            </a:r>
            <a:r>
              <a:rPr lang="de-DE" sz="975" dirty="0"/>
              <a:t> </a:t>
            </a:r>
            <a:r>
              <a:rPr lang="de-DE" sz="975" dirty="0" err="1"/>
              <a:t>books</a:t>
            </a:r>
            <a:r>
              <a:rPr lang="de-DE" sz="975" dirty="0"/>
              <a:t> </a:t>
            </a:r>
            <a:r>
              <a:rPr lang="de-DE" sz="975" dirty="0" err="1"/>
              <a:t>read</a:t>
            </a:r>
            <a:r>
              <a:rPr lang="de-DE" sz="975" dirty="0"/>
              <a:t> </a:t>
            </a:r>
            <a:r>
              <a:rPr lang="de-DE" sz="975" dirty="0" err="1"/>
              <a:t>by</a:t>
            </a:r>
            <a:r>
              <a:rPr lang="de-DE" sz="975" dirty="0"/>
              <a:t> </a:t>
            </a:r>
            <a:r>
              <a:rPr lang="de-DE" sz="975" dirty="0" err="1"/>
              <a:t>synthetic</a:t>
            </a:r>
            <a:r>
              <a:rPr lang="de-DE" sz="975" dirty="0"/>
              <a:t> </a:t>
            </a:r>
            <a:r>
              <a:rPr lang="de-DE" sz="975" dirty="0" err="1"/>
              <a:t>voices</a:t>
            </a:r>
            <a:r>
              <a:rPr lang="de-DE" sz="975" dirty="0"/>
              <a:t> </a:t>
            </a:r>
            <a:endParaRPr lang="en-US" sz="975" dirty="0"/>
          </a:p>
        </p:txBody>
      </p:sp>
      <p:cxnSp>
        <p:nvCxnSpPr>
          <p:cNvPr id="11" name="Gerade Verbindung mit Pfeil 10">
            <a:extLst>
              <a:ext uri="{FF2B5EF4-FFF2-40B4-BE49-F238E27FC236}">
                <a16:creationId xmlns:a16="http://schemas.microsoft.com/office/drawing/2014/main" id="{D66495E6-1021-C4FF-E78E-5E32C2F0BC53}"/>
              </a:ext>
            </a:extLst>
          </p:cNvPr>
          <p:cNvCxnSpPr>
            <a:cxnSpLocks/>
          </p:cNvCxnSpPr>
          <p:nvPr/>
        </p:nvCxnSpPr>
        <p:spPr>
          <a:xfrm flipV="1">
            <a:off x="2700462" y="4187035"/>
            <a:ext cx="4018391" cy="1667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Textfeld 11">
            <a:extLst>
              <a:ext uri="{FF2B5EF4-FFF2-40B4-BE49-F238E27FC236}">
                <a16:creationId xmlns:a16="http://schemas.microsoft.com/office/drawing/2014/main" id="{9C0A3EB4-56E7-4182-EA43-DFC364625370}"/>
              </a:ext>
            </a:extLst>
          </p:cNvPr>
          <p:cNvSpPr txBox="1"/>
          <p:nvPr/>
        </p:nvSpPr>
        <p:spPr>
          <a:xfrm>
            <a:off x="2642318" y="3961972"/>
            <a:ext cx="3302507" cy="242374"/>
          </a:xfrm>
          <a:prstGeom prst="rect">
            <a:avLst/>
          </a:prstGeom>
          <a:noFill/>
        </p:spPr>
        <p:txBody>
          <a:bodyPr wrap="none" rtlCol="0">
            <a:spAutoFit/>
          </a:bodyPr>
          <a:lstStyle/>
          <a:p>
            <a:r>
              <a:rPr lang="de-DE" sz="975" dirty="0"/>
              <a:t>Control </a:t>
            </a:r>
            <a:r>
              <a:rPr lang="de-DE" sz="975" dirty="0" err="1"/>
              <a:t>group</a:t>
            </a:r>
            <a:r>
              <a:rPr lang="de-DE" sz="975" dirty="0"/>
              <a:t> </a:t>
            </a:r>
            <a:r>
              <a:rPr lang="de-DE" sz="975" dirty="0" err="1"/>
              <a:t>listening</a:t>
            </a:r>
            <a:r>
              <a:rPr lang="de-DE" sz="975" dirty="0"/>
              <a:t> </a:t>
            </a:r>
            <a:r>
              <a:rPr lang="de-DE" sz="975" dirty="0" err="1"/>
              <a:t>to</a:t>
            </a:r>
            <a:r>
              <a:rPr lang="de-DE" sz="975" dirty="0"/>
              <a:t> </a:t>
            </a:r>
            <a:r>
              <a:rPr lang="de-DE" sz="975" dirty="0" err="1"/>
              <a:t>audio</a:t>
            </a:r>
            <a:r>
              <a:rPr lang="de-DE" sz="975" dirty="0"/>
              <a:t> </a:t>
            </a:r>
            <a:r>
              <a:rPr lang="de-DE" sz="975" dirty="0" err="1"/>
              <a:t>books</a:t>
            </a:r>
            <a:r>
              <a:rPr lang="de-DE" sz="975" dirty="0"/>
              <a:t> </a:t>
            </a:r>
            <a:r>
              <a:rPr lang="de-DE" sz="975" dirty="0" err="1"/>
              <a:t>read</a:t>
            </a:r>
            <a:r>
              <a:rPr lang="de-DE" sz="975" dirty="0"/>
              <a:t> </a:t>
            </a:r>
            <a:r>
              <a:rPr lang="de-DE" sz="975" dirty="0" err="1"/>
              <a:t>by</a:t>
            </a:r>
            <a:r>
              <a:rPr lang="de-DE" sz="975" dirty="0"/>
              <a:t> human </a:t>
            </a:r>
            <a:r>
              <a:rPr lang="de-DE" sz="975" dirty="0" err="1"/>
              <a:t>voices</a:t>
            </a:r>
            <a:r>
              <a:rPr lang="de-DE" sz="975" dirty="0"/>
              <a:t> </a:t>
            </a:r>
            <a:endParaRPr lang="en-US" sz="975" dirty="0"/>
          </a:p>
        </p:txBody>
      </p:sp>
    </p:spTree>
    <p:extLst>
      <p:ext uri="{BB962C8B-B14F-4D97-AF65-F5344CB8AC3E}">
        <p14:creationId xmlns:p14="http://schemas.microsoft.com/office/powerpoint/2010/main" val="1779367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28CBC3-F3C0-66BC-7461-700F8079AC1F}"/>
              </a:ext>
            </a:extLst>
          </p:cNvPr>
          <p:cNvSpPr>
            <a:spLocks noGrp="1"/>
          </p:cNvSpPr>
          <p:nvPr>
            <p:ph type="title"/>
          </p:nvPr>
        </p:nvSpPr>
        <p:spPr/>
        <p:txBody>
          <a:bodyPr/>
          <a:lstStyle/>
          <a:p>
            <a:r>
              <a:rPr lang="de-DE" dirty="0"/>
              <a:t>Experiment 3: Intervention </a:t>
            </a:r>
            <a:r>
              <a:rPr lang="de-DE" dirty="0" err="1"/>
              <a:t>study</a:t>
            </a:r>
            <a:endParaRPr lang="en-US" dirty="0"/>
          </a:p>
        </p:txBody>
      </p:sp>
      <p:sp>
        <p:nvSpPr>
          <p:cNvPr id="3" name="Inhaltsplatzhalter 2">
            <a:extLst>
              <a:ext uri="{FF2B5EF4-FFF2-40B4-BE49-F238E27FC236}">
                <a16:creationId xmlns:a16="http://schemas.microsoft.com/office/drawing/2014/main" id="{8801C01D-59B1-2E9E-8844-97F52D614CFA}"/>
              </a:ext>
            </a:extLst>
          </p:cNvPr>
          <p:cNvSpPr>
            <a:spLocks noGrp="1"/>
          </p:cNvSpPr>
          <p:nvPr>
            <p:ph idx="1"/>
          </p:nvPr>
        </p:nvSpPr>
        <p:spPr>
          <a:xfrm>
            <a:off x="681038" y="1998160"/>
            <a:ext cx="8543925" cy="1480909"/>
          </a:xfrm>
        </p:spPr>
        <p:txBody>
          <a:bodyPr>
            <a:normAutofit/>
          </a:bodyPr>
          <a:lstStyle/>
          <a:p>
            <a:pPr marL="0" indent="0">
              <a:buNone/>
            </a:pPr>
            <a:r>
              <a:rPr lang="de-DE" sz="1463" dirty="0"/>
              <a:t>Hypothesis: A </a:t>
            </a:r>
            <a:r>
              <a:rPr lang="de-DE" sz="1463" dirty="0" err="1"/>
              <a:t>group</a:t>
            </a:r>
            <a:r>
              <a:rPr lang="de-DE" sz="1463" dirty="0"/>
              <a:t> </a:t>
            </a:r>
            <a:r>
              <a:rPr lang="de-DE" sz="1463" dirty="0" err="1"/>
              <a:t>of</a:t>
            </a:r>
            <a:r>
              <a:rPr lang="de-DE" sz="1463" dirty="0"/>
              <a:t> </a:t>
            </a:r>
            <a:r>
              <a:rPr lang="de-DE" sz="1463" dirty="0" err="1"/>
              <a:t>participants</a:t>
            </a:r>
            <a:r>
              <a:rPr lang="de-DE" sz="1463" dirty="0"/>
              <a:t> </a:t>
            </a:r>
            <a:r>
              <a:rPr lang="de-DE" sz="1463" dirty="0" err="1"/>
              <a:t>which</a:t>
            </a:r>
            <a:r>
              <a:rPr lang="de-DE" sz="1463" dirty="0"/>
              <a:t> </a:t>
            </a:r>
            <a:r>
              <a:rPr lang="de-DE" sz="1463" dirty="0" err="1"/>
              <a:t>have</a:t>
            </a:r>
            <a:r>
              <a:rPr lang="de-DE" sz="1463" dirty="0"/>
              <a:t> </a:t>
            </a:r>
            <a:r>
              <a:rPr lang="de-DE" sz="1463" dirty="0" err="1"/>
              <a:t>been</a:t>
            </a:r>
            <a:r>
              <a:rPr lang="de-DE" sz="1463" dirty="0"/>
              <a:t> </a:t>
            </a:r>
            <a:r>
              <a:rPr lang="de-DE" sz="1463" dirty="0" err="1"/>
              <a:t>exposed</a:t>
            </a:r>
            <a:r>
              <a:rPr lang="de-DE" sz="1463" dirty="0"/>
              <a:t> </a:t>
            </a:r>
            <a:r>
              <a:rPr lang="de-DE" sz="1463" dirty="0" err="1"/>
              <a:t>to</a:t>
            </a:r>
            <a:r>
              <a:rPr lang="de-DE" sz="1463" dirty="0"/>
              <a:t> </a:t>
            </a:r>
            <a:r>
              <a:rPr lang="de-DE" sz="1463" dirty="0" err="1"/>
              <a:t>synthetic</a:t>
            </a:r>
            <a:r>
              <a:rPr lang="de-DE" sz="1463" dirty="0"/>
              <a:t> </a:t>
            </a:r>
            <a:r>
              <a:rPr lang="de-DE" sz="1463" dirty="0" err="1"/>
              <a:t>voices</a:t>
            </a:r>
            <a:r>
              <a:rPr lang="de-DE" sz="1463" dirty="0"/>
              <a:t> </a:t>
            </a:r>
            <a:r>
              <a:rPr lang="de-DE" sz="1463" dirty="0" err="1"/>
              <a:t>reading</a:t>
            </a:r>
            <a:r>
              <a:rPr lang="de-DE" sz="1463" dirty="0"/>
              <a:t> </a:t>
            </a:r>
            <a:r>
              <a:rPr lang="de-DE" sz="1463" dirty="0" err="1"/>
              <a:t>audio</a:t>
            </a:r>
            <a:r>
              <a:rPr lang="de-DE" sz="1463" dirty="0"/>
              <a:t> </a:t>
            </a:r>
            <a:r>
              <a:rPr lang="de-DE" sz="1463" dirty="0" err="1"/>
              <a:t>books</a:t>
            </a:r>
            <a:r>
              <a:rPr lang="de-DE" sz="1463" dirty="0"/>
              <a:t> </a:t>
            </a:r>
            <a:r>
              <a:rPr lang="de-DE" sz="1463" dirty="0" err="1"/>
              <a:t>over</a:t>
            </a:r>
            <a:r>
              <a:rPr lang="de-DE" sz="1463" dirty="0"/>
              <a:t> a </a:t>
            </a:r>
            <a:r>
              <a:rPr lang="de-DE" sz="1463" dirty="0" err="1"/>
              <a:t>course</a:t>
            </a:r>
            <a:r>
              <a:rPr lang="de-DE" sz="1463" dirty="0"/>
              <a:t> </a:t>
            </a:r>
            <a:r>
              <a:rPr lang="de-DE" sz="1463" dirty="0" err="1"/>
              <a:t>of</a:t>
            </a:r>
            <a:r>
              <a:rPr lang="de-DE" sz="1463" dirty="0"/>
              <a:t> </a:t>
            </a:r>
            <a:r>
              <a:rPr lang="de-DE" sz="1463" dirty="0" err="1"/>
              <a:t>three</a:t>
            </a:r>
            <a:r>
              <a:rPr lang="de-DE" sz="1463" dirty="0"/>
              <a:t> </a:t>
            </a:r>
            <a:r>
              <a:rPr lang="de-DE" sz="1463" dirty="0" err="1"/>
              <a:t>weeks</a:t>
            </a:r>
            <a:r>
              <a:rPr lang="de-DE" sz="1463" dirty="0"/>
              <a:t> will </a:t>
            </a:r>
            <a:r>
              <a:rPr lang="de-DE" sz="1463" dirty="0" err="1"/>
              <a:t>subsequently</a:t>
            </a:r>
            <a:r>
              <a:rPr lang="de-DE" sz="1463" dirty="0"/>
              <a:t> rate </a:t>
            </a:r>
            <a:r>
              <a:rPr lang="de-DE" sz="1463" dirty="0" err="1"/>
              <a:t>synthetic</a:t>
            </a:r>
            <a:r>
              <a:rPr lang="de-DE" sz="1463" dirty="0"/>
              <a:t> </a:t>
            </a:r>
            <a:r>
              <a:rPr lang="de-DE" sz="1463" dirty="0" err="1"/>
              <a:t>voices</a:t>
            </a:r>
            <a:r>
              <a:rPr lang="de-DE" sz="1463" dirty="0"/>
              <a:t> </a:t>
            </a:r>
            <a:r>
              <a:rPr lang="de-DE" sz="1463" dirty="0" err="1"/>
              <a:t>as</a:t>
            </a:r>
            <a:r>
              <a:rPr lang="de-DE" sz="1463" dirty="0"/>
              <a:t> </a:t>
            </a:r>
            <a:r>
              <a:rPr lang="de-DE" sz="1463" dirty="0" err="1"/>
              <a:t>more</a:t>
            </a:r>
            <a:r>
              <a:rPr lang="de-DE" sz="1463" dirty="0"/>
              <a:t> </a:t>
            </a:r>
            <a:r>
              <a:rPr lang="de-DE" sz="1463" dirty="0" err="1"/>
              <a:t>natural</a:t>
            </a:r>
            <a:r>
              <a:rPr lang="de-DE" sz="1463" dirty="0"/>
              <a:t> and </a:t>
            </a:r>
            <a:r>
              <a:rPr lang="de-DE" sz="1463" dirty="0" err="1"/>
              <a:t>more</a:t>
            </a:r>
            <a:r>
              <a:rPr lang="de-DE" sz="1463" dirty="0"/>
              <a:t> </a:t>
            </a:r>
            <a:r>
              <a:rPr lang="de-DE" sz="1463" dirty="0" err="1"/>
              <a:t>pleasant</a:t>
            </a:r>
            <a:r>
              <a:rPr lang="de-DE" sz="1463" dirty="0"/>
              <a:t> and </a:t>
            </a:r>
            <a:r>
              <a:rPr lang="de-DE" sz="1463" dirty="0" err="1"/>
              <a:t>report</a:t>
            </a:r>
            <a:r>
              <a:rPr lang="de-DE" sz="1463" dirty="0"/>
              <a:t> a </a:t>
            </a:r>
            <a:r>
              <a:rPr lang="de-DE" sz="1463" dirty="0" err="1"/>
              <a:t>decrease</a:t>
            </a:r>
            <a:r>
              <a:rPr lang="de-DE" sz="1463" dirty="0"/>
              <a:t> in </a:t>
            </a:r>
            <a:r>
              <a:rPr lang="de-DE" sz="1463" dirty="0" err="1"/>
              <a:t>listening</a:t>
            </a:r>
            <a:r>
              <a:rPr lang="de-DE" sz="1463" dirty="0"/>
              <a:t> </a:t>
            </a:r>
            <a:r>
              <a:rPr lang="de-DE" sz="1463" dirty="0" err="1"/>
              <a:t>effort</a:t>
            </a:r>
            <a:r>
              <a:rPr lang="de-DE" sz="1463" dirty="0"/>
              <a:t>. This </a:t>
            </a:r>
            <a:r>
              <a:rPr lang="de-DE" sz="1463" dirty="0" err="1"/>
              <a:t>effect</a:t>
            </a:r>
            <a:r>
              <a:rPr lang="de-DE" sz="1463" dirty="0"/>
              <a:t> </a:t>
            </a:r>
            <a:r>
              <a:rPr lang="de-DE" sz="1463" dirty="0" err="1"/>
              <a:t>is</a:t>
            </a:r>
            <a:r>
              <a:rPr lang="de-DE" sz="1463" dirty="0"/>
              <a:t> not </a:t>
            </a:r>
            <a:r>
              <a:rPr lang="de-DE" sz="1463" dirty="0" err="1"/>
              <a:t>observed</a:t>
            </a:r>
            <a:r>
              <a:rPr lang="de-DE" sz="1463" dirty="0"/>
              <a:t> in a </a:t>
            </a:r>
            <a:r>
              <a:rPr lang="de-DE" sz="1463" dirty="0" err="1"/>
              <a:t>control</a:t>
            </a:r>
            <a:r>
              <a:rPr lang="de-DE" sz="1463" dirty="0"/>
              <a:t> </a:t>
            </a:r>
            <a:r>
              <a:rPr lang="de-DE" sz="1463" dirty="0" err="1"/>
              <a:t>group</a:t>
            </a:r>
            <a:r>
              <a:rPr lang="de-DE" sz="1463" dirty="0"/>
              <a:t> </a:t>
            </a:r>
            <a:r>
              <a:rPr lang="de-DE" sz="1463" dirty="0" err="1"/>
              <a:t>who</a:t>
            </a:r>
            <a:r>
              <a:rPr lang="de-DE" sz="1463" dirty="0"/>
              <a:t> </a:t>
            </a:r>
            <a:r>
              <a:rPr lang="de-DE" sz="1463" dirty="0" err="1"/>
              <a:t>listened</a:t>
            </a:r>
            <a:r>
              <a:rPr lang="de-DE" sz="1463" dirty="0"/>
              <a:t> </a:t>
            </a:r>
            <a:r>
              <a:rPr lang="de-DE" sz="1463" dirty="0" err="1"/>
              <a:t>to</a:t>
            </a:r>
            <a:r>
              <a:rPr lang="de-DE" sz="1463" dirty="0"/>
              <a:t> human </a:t>
            </a:r>
            <a:r>
              <a:rPr lang="de-DE" sz="1463" dirty="0" err="1"/>
              <a:t>voices</a:t>
            </a:r>
            <a:r>
              <a:rPr lang="de-DE" sz="1463" dirty="0"/>
              <a:t> </a:t>
            </a:r>
            <a:r>
              <a:rPr lang="de-DE" sz="1463" dirty="0" err="1"/>
              <a:t>reading</a:t>
            </a:r>
            <a:r>
              <a:rPr lang="de-DE" sz="1463" dirty="0"/>
              <a:t> </a:t>
            </a:r>
            <a:r>
              <a:rPr lang="de-DE" sz="1463" dirty="0" err="1"/>
              <a:t>the</a:t>
            </a:r>
            <a:r>
              <a:rPr lang="de-DE" sz="1463" dirty="0"/>
              <a:t> </a:t>
            </a:r>
            <a:r>
              <a:rPr lang="de-DE" sz="1463" dirty="0" err="1"/>
              <a:t>audio</a:t>
            </a:r>
            <a:r>
              <a:rPr lang="de-DE" sz="1463" dirty="0"/>
              <a:t> </a:t>
            </a:r>
            <a:r>
              <a:rPr lang="de-DE" sz="1463" dirty="0" err="1"/>
              <a:t>books</a:t>
            </a:r>
            <a:r>
              <a:rPr lang="de-DE" sz="1463" dirty="0"/>
              <a:t>. </a:t>
            </a:r>
          </a:p>
          <a:p>
            <a:pPr marL="0" indent="0">
              <a:buNone/>
            </a:pPr>
            <a:endParaRPr lang="de-DE" sz="1463" dirty="0"/>
          </a:p>
        </p:txBody>
      </p:sp>
      <p:graphicFrame>
        <p:nvGraphicFramePr>
          <p:cNvPr id="4" name="Tabelle 3">
            <a:extLst>
              <a:ext uri="{FF2B5EF4-FFF2-40B4-BE49-F238E27FC236}">
                <a16:creationId xmlns:a16="http://schemas.microsoft.com/office/drawing/2014/main" id="{F181B182-4F64-4A9C-BAE7-B7AF892EE25F}"/>
              </a:ext>
            </a:extLst>
          </p:cNvPr>
          <p:cNvGraphicFramePr>
            <a:graphicFrameLocks noGrp="1"/>
          </p:cNvGraphicFramePr>
          <p:nvPr>
            <p:extLst>
              <p:ext uri="{D42A27DB-BD31-4B8C-83A1-F6EECF244321}">
                <p14:modId xmlns:p14="http://schemas.microsoft.com/office/powerpoint/2010/main" val="3356898654"/>
              </p:ext>
            </p:extLst>
          </p:nvPr>
        </p:nvGraphicFramePr>
        <p:xfrm>
          <a:off x="919550" y="4048143"/>
          <a:ext cx="1163468" cy="1135379"/>
        </p:xfrm>
        <a:graphic>
          <a:graphicData uri="http://schemas.openxmlformats.org/drawingml/2006/table">
            <a:tbl>
              <a:tblPr firstRow="1" bandRow="1">
                <a:tableStyleId>{5C22544A-7EE6-4342-B048-85BDC9FD1C3A}</a:tableStyleId>
              </a:tblPr>
              <a:tblGrid>
                <a:gridCol w="1163468">
                  <a:extLst>
                    <a:ext uri="{9D8B030D-6E8A-4147-A177-3AD203B41FA5}">
                      <a16:colId xmlns:a16="http://schemas.microsoft.com/office/drawing/2014/main" val="1819031219"/>
                    </a:ext>
                  </a:extLst>
                </a:gridCol>
              </a:tblGrid>
              <a:tr h="274671">
                <a:tc>
                  <a:txBody>
                    <a:bodyPr/>
                    <a:lstStyle/>
                    <a:p>
                      <a:pPr algn="ctr"/>
                      <a:r>
                        <a:rPr lang="de-DE" sz="1000" dirty="0">
                          <a:solidFill>
                            <a:schemeClr val="tx1"/>
                          </a:solidFill>
                        </a:rPr>
                        <a:t>Pretest (Lab)</a:t>
                      </a:r>
                    </a:p>
                  </a:txBody>
                  <a:tcPr marL="74295" marR="74295" marT="37148" marB="37148">
                    <a:solidFill>
                      <a:schemeClr val="tx2">
                        <a:lumMod val="25000"/>
                        <a:lumOff val="75000"/>
                      </a:schemeClr>
                    </a:solidFill>
                  </a:tcPr>
                </a:tc>
                <a:extLst>
                  <a:ext uri="{0D108BD9-81ED-4DB2-BD59-A6C34878D82A}">
                    <a16:rowId xmlns:a16="http://schemas.microsoft.com/office/drawing/2014/main" val="313791527"/>
                  </a:ext>
                </a:extLst>
              </a:tr>
              <a:tr h="860708">
                <a:tc>
                  <a:txBody>
                    <a:bodyPr/>
                    <a:lstStyle/>
                    <a:p>
                      <a:r>
                        <a:rPr lang="de-DE" sz="1000" dirty="0"/>
                        <a:t>Ratings </a:t>
                      </a:r>
                      <a:r>
                        <a:rPr lang="de-DE" sz="1000" dirty="0" err="1"/>
                        <a:t>of</a:t>
                      </a:r>
                      <a:r>
                        <a:rPr lang="de-DE" sz="1000" dirty="0"/>
                        <a:t> </a:t>
                      </a:r>
                      <a:r>
                        <a:rPr lang="de-DE" sz="1000" dirty="0" err="1"/>
                        <a:t>synthetic</a:t>
                      </a:r>
                      <a:r>
                        <a:rPr lang="de-DE" sz="1000" dirty="0"/>
                        <a:t> </a:t>
                      </a:r>
                      <a:r>
                        <a:rPr lang="de-DE" sz="1000" dirty="0" err="1"/>
                        <a:t>voices</a:t>
                      </a:r>
                      <a:r>
                        <a:rPr lang="de-DE" sz="1000" dirty="0"/>
                        <a:t> on natural-ness, </a:t>
                      </a:r>
                      <a:r>
                        <a:rPr lang="de-DE" sz="1000" dirty="0" err="1"/>
                        <a:t>pleasentness</a:t>
                      </a:r>
                      <a:r>
                        <a:rPr lang="de-DE" sz="1000" dirty="0"/>
                        <a:t>,</a:t>
                      </a:r>
                    </a:p>
                    <a:p>
                      <a:r>
                        <a:rPr lang="de-DE" sz="1000" dirty="0"/>
                        <a:t>and </a:t>
                      </a:r>
                      <a:r>
                        <a:rPr lang="de-DE" sz="1000" dirty="0" err="1"/>
                        <a:t>listening</a:t>
                      </a:r>
                      <a:r>
                        <a:rPr lang="de-DE" sz="1000" dirty="0"/>
                        <a:t> </a:t>
                      </a:r>
                      <a:r>
                        <a:rPr lang="de-DE" sz="1000" dirty="0" err="1"/>
                        <a:t>effort</a:t>
                      </a:r>
                      <a:endParaRPr lang="de-DE" sz="1000" dirty="0"/>
                    </a:p>
                  </a:txBody>
                  <a:tcPr marL="74295" marR="74295" marT="37148" marB="37148" anchor="ctr">
                    <a:solidFill>
                      <a:schemeClr val="bg2">
                        <a:lumMod val="90000"/>
                      </a:schemeClr>
                    </a:solidFill>
                  </a:tcPr>
                </a:tc>
                <a:extLst>
                  <a:ext uri="{0D108BD9-81ED-4DB2-BD59-A6C34878D82A}">
                    <a16:rowId xmlns:a16="http://schemas.microsoft.com/office/drawing/2014/main" val="853631700"/>
                  </a:ext>
                </a:extLst>
              </a:tr>
            </a:tbl>
          </a:graphicData>
        </a:graphic>
      </p:graphicFrame>
      <p:graphicFrame>
        <p:nvGraphicFramePr>
          <p:cNvPr id="14" name="Tabelle 13">
            <a:extLst>
              <a:ext uri="{FF2B5EF4-FFF2-40B4-BE49-F238E27FC236}">
                <a16:creationId xmlns:a16="http://schemas.microsoft.com/office/drawing/2014/main" id="{AB095239-C52F-4F1A-A344-2FDF96BFB510}"/>
              </a:ext>
            </a:extLst>
          </p:cNvPr>
          <p:cNvGraphicFramePr>
            <a:graphicFrameLocks noGrp="1"/>
          </p:cNvGraphicFramePr>
          <p:nvPr>
            <p:extLst>
              <p:ext uri="{D42A27DB-BD31-4B8C-83A1-F6EECF244321}">
                <p14:modId xmlns:p14="http://schemas.microsoft.com/office/powerpoint/2010/main" val="1849743106"/>
              </p:ext>
            </p:extLst>
          </p:nvPr>
        </p:nvGraphicFramePr>
        <p:xfrm>
          <a:off x="2189656" y="4048141"/>
          <a:ext cx="2771238" cy="921313"/>
        </p:xfrm>
        <a:graphic>
          <a:graphicData uri="http://schemas.openxmlformats.org/drawingml/2006/table">
            <a:tbl>
              <a:tblPr firstRow="1" bandRow="1">
                <a:tableStyleId>{5C22544A-7EE6-4342-B048-85BDC9FD1C3A}</a:tableStyleId>
              </a:tblPr>
              <a:tblGrid>
                <a:gridCol w="2771238">
                  <a:extLst>
                    <a:ext uri="{9D8B030D-6E8A-4147-A177-3AD203B41FA5}">
                      <a16:colId xmlns:a16="http://schemas.microsoft.com/office/drawing/2014/main" val="1819031219"/>
                    </a:ext>
                  </a:extLst>
                </a:gridCol>
              </a:tblGrid>
              <a:tr h="222885">
                <a:tc>
                  <a:txBody>
                    <a:bodyPr/>
                    <a:lstStyle/>
                    <a:p>
                      <a:pPr algn="ctr"/>
                      <a:r>
                        <a:rPr lang="de-DE" sz="1000" dirty="0" err="1">
                          <a:solidFill>
                            <a:schemeClr val="tx1"/>
                          </a:solidFill>
                        </a:rPr>
                        <a:t>Audiobook</a:t>
                      </a:r>
                      <a:r>
                        <a:rPr lang="de-DE" sz="1000" dirty="0">
                          <a:solidFill>
                            <a:schemeClr val="tx1"/>
                          </a:solidFill>
                        </a:rPr>
                        <a:t> Intervention (Online)</a:t>
                      </a:r>
                    </a:p>
                  </a:txBody>
                  <a:tcPr marL="74295" marR="74295" marT="37148" marB="37148">
                    <a:solidFill>
                      <a:schemeClr val="tx2">
                        <a:lumMod val="25000"/>
                        <a:lumOff val="75000"/>
                      </a:schemeClr>
                    </a:solidFill>
                  </a:tcPr>
                </a:tc>
                <a:extLst>
                  <a:ext uri="{0D108BD9-81ED-4DB2-BD59-A6C34878D82A}">
                    <a16:rowId xmlns:a16="http://schemas.microsoft.com/office/drawing/2014/main" val="313791527"/>
                  </a:ext>
                </a:extLst>
              </a:tr>
              <a:tr h="698428">
                <a:tc>
                  <a:txBody>
                    <a:bodyPr/>
                    <a:lstStyle/>
                    <a:p>
                      <a:pPr algn="ctr"/>
                      <a:endParaRPr lang="de-DE" sz="1000" dirty="0"/>
                    </a:p>
                    <a:p>
                      <a:pPr algn="ctr"/>
                      <a:endParaRPr lang="de-DE" sz="1600" dirty="0"/>
                    </a:p>
                    <a:p>
                      <a:pPr algn="ctr"/>
                      <a:r>
                        <a:rPr lang="de-DE" sz="900" dirty="0"/>
                        <a:t>3 </a:t>
                      </a:r>
                      <a:r>
                        <a:rPr lang="de-DE" sz="900" dirty="0" err="1"/>
                        <a:t>weeks</a:t>
                      </a:r>
                      <a:r>
                        <a:rPr lang="de-DE" sz="900" dirty="0"/>
                        <a:t>, 5-10 </a:t>
                      </a:r>
                      <a:r>
                        <a:rPr lang="de-DE" sz="900" dirty="0" err="1"/>
                        <a:t>minutes</a:t>
                      </a:r>
                      <a:r>
                        <a:rPr lang="de-DE" sz="900" dirty="0"/>
                        <a:t> </a:t>
                      </a:r>
                      <a:r>
                        <a:rPr lang="de-DE" sz="900" dirty="0" err="1"/>
                        <a:t>daily</a:t>
                      </a:r>
                      <a:r>
                        <a:rPr lang="de-DE" sz="900" dirty="0"/>
                        <a:t> + 3 </a:t>
                      </a:r>
                      <a:r>
                        <a:rPr lang="de-DE" sz="900" dirty="0" err="1"/>
                        <a:t>questions</a:t>
                      </a:r>
                      <a:endParaRPr lang="de-DE" sz="900" dirty="0"/>
                    </a:p>
                  </a:txBody>
                  <a:tcPr marL="74295" marR="74295" marT="37148" marB="37148">
                    <a:solidFill>
                      <a:schemeClr val="bg1"/>
                    </a:solidFill>
                  </a:tcPr>
                </a:tc>
                <a:extLst>
                  <a:ext uri="{0D108BD9-81ED-4DB2-BD59-A6C34878D82A}">
                    <a16:rowId xmlns:a16="http://schemas.microsoft.com/office/drawing/2014/main" val="853631700"/>
                  </a:ext>
                </a:extLst>
              </a:tr>
            </a:tbl>
          </a:graphicData>
        </a:graphic>
      </p:graphicFrame>
      <p:graphicFrame>
        <p:nvGraphicFramePr>
          <p:cNvPr id="15" name="Tabelle 14">
            <a:extLst>
              <a:ext uri="{FF2B5EF4-FFF2-40B4-BE49-F238E27FC236}">
                <a16:creationId xmlns:a16="http://schemas.microsoft.com/office/drawing/2014/main" id="{4D15D9B4-4F8C-46A1-B50C-FBA6577A5016}"/>
              </a:ext>
            </a:extLst>
          </p:cNvPr>
          <p:cNvGraphicFramePr>
            <a:graphicFrameLocks noGrp="1"/>
          </p:cNvGraphicFramePr>
          <p:nvPr>
            <p:extLst>
              <p:ext uri="{D42A27DB-BD31-4B8C-83A1-F6EECF244321}">
                <p14:modId xmlns:p14="http://schemas.microsoft.com/office/powerpoint/2010/main" val="2618906710"/>
              </p:ext>
            </p:extLst>
          </p:nvPr>
        </p:nvGraphicFramePr>
        <p:xfrm>
          <a:off x="5067531" y="4048141"/>
          <a:ext cx="1163468" cy="1135381"/>
        </p:xfrm>
        <a:graphic>
          <a:graphicData uri="http://schemas.openxmlformats.org/drawingml/2006/table">
            <a:tbl>
              <a:tblPr firstRow="1" bandRow="1">
                <a:tableStyleId>{5C22544A-7EE6-4342-B048-85BDC9FD1C3A}</a:tableStyleId>
              </a:tblPr>
              <a:tblGrid>
                <a:gridCol w="1163468">
                  <a:extLst>
                    <a:ext uri="{9D8B030D-6E8A-4147-A177-3AD203B41FA5}">
                      <a16:colId xmlns:a16="http://schemas.microsoft.com/office/drawing/2014/main" val="1819031219"/>
                    </a:ext>
                  </a:extLst>
                </a:gridCol>
              </a:tblGrid>
              <a:tr h="274673">
                <a:tc>
                  <a:txBody>
                    <a:bodyPr/>
                    <a:lstStyle/>
                    <a:p>
                      <a:pPr algn="ctr"/>
                      <a:r>
                        <a:rPr lang="de-DE" sz="1000" dirty="0">
                          <a:solidFill>
                            <a:schemeClr val="tx1"/>
                          </a:solidFill>
                        </a:rPr>
                        <a:t>Posttest (Lab)</a:t>
                      </a:r>
                    </a:p>
                  </a:txBody>
                  <a:tcPr marL="74295" marR="74295" marT="37148" marB="37148">
                    <a:solidFill>
                      <a:schemeClr val="tx2">
                        <a:lumMod val="25000"/>
                        <a:lumOff val="75000"/>
                      </a:schemeClr>
                    </a:solidFill>
                  </a:tcPr>
                </a:tc>
                <a:extLst>
                  <a:ext uri="{0D108BD9-81ED-4DB2-BD59-A6C34878D82A}">
                    <a16:rowId xmlns:a16="http://schemas.microsoft.com/office/drawing/2014/main" val="313791527"/>
                  </a:ext>
                </a:extLst>
              </a:tr>
              <a:tr h="860708">
                <a:tc>
                  <a:txBody>
                    <a:bodyPr/>
                    <a:lstStyle/>
                    <a:p>
                      <a:r>
                        <a:rPr lang="de-DE" sz="1000" dirty="0"/>
                        <a:t>Ratings </a:t>
                      </a:r>
                      <a:r>
                        <a:rPr lang="de-DE" sz="1000" dirty="0" err="1"/>
                        <a:t>of</a:t>
                      </a:r>
                      <a:r>
                        <a:rPr lang="de-DE" sz="1000" dirty="0"/>
                        <a:t> </a:t>
                      </a:r>
                      <a:r>
                        <a:rPr lang="de-DE" sz="1000" dirty="0" err="1"/>
                        <a:t>synthetic</a:t>
                      </a:r>
                      <a:r>
                        <a:rPr lang="de-DE" sz="1000" dirty="0"/>
                        <a:t> </a:t>
                      </a:r>
                      <a:r>
                        <a:rPr lang="de-DE" sz="1000" dirty="0" err="1"/>
                        <a:t>voices</a:t>
                      </a:r>
                      <a:r>
                        <a:rPr lang="de-DE" sz="1000" dirty="0"/>
                        <a:t> on natural-ness, </a:t>
                      </a:r>
                      <a:r>
                        <a:rPr lang="de-DE" sz="1000" dirty="0" err="1"/>
                        <a:t>pleasentness</a:t>
                      </a:r>
                      <a:r>
                        <a:rPr lang="de-DE" sz="1000" dirty="0"/>
                        <a:t>,</a:t>
                      </a:r>
                    </a:p>
                    <a:p>
                      <a:r>
                        <a:rPr lang="de-DE" sz="1000" dirty="0"/>
                        <a:t>and </a:t>
                      </a:r>
                      <a:r>
                        <a:rPr lang="de-DE" sz="1000" dirty="0" err="1"/>
                        <a:t>listening</a:t>
                      </a:r>
                      <a:r>
                        <a:rPr lang="de-DE" sz="1000" dirty="0"/>
                        <a:t> </a:t>
                      </a:r>
                      <a:r>
                        <a:rPr lang="de-DE" sz="1000" dirty="0" err="1"/>
                        <a:t>effort</a:t>
                      </a:r>
                      <a:endParaRPr lang="de-DE" sz="1000" dirty="0"/>
                    </a:p>
                  </a:txBody>
                  <a:tcPr marL="74295" marR="74295" marT="37148" marB="37148" anchor="ctr">
                    <a:solidFill>
                      <a:schemeClr val="bg2">
                        <a:lumMod val="90000"/>
                      </a:schemeClr>
                    </a:solidFill>
                  </a:tcPr>
                </a:tc>
                <a:extLst>
                  <a:ext uri="{0D108BD9-81ED-4DB2-BD59-A6C34878D82A}">
                    <a16:rowId xmlns:a16="http://schemas.microsoft.com/office/drawing/2014/main" val="853631700"/>
                  </a:ext>
                </a:extLst>
              </a:tr>
            </a:tbl>
          </a:graphicData>
        </a:graphic>
      </p:graphicFrame>
      <p:grpSp>
        <p:nvGrpSpPr>
          <p:cNvPr id="19" name="Gruppieren 18">
            <a:extLst>
              <a:ext uri="{FF2B5EF4-FFF2-40B4-BE49-F238E27FC236}">
                <a16:creationId xmlns:a16="http://schemas.microsoft.com/office/drawing/2014/main" id="{0AD80F4C-30B7-4E88-8063-FD965C23A2C2}"/>
              </a:ext>
            </a:extLst>
          </p:cNvPr>
          <p:cNvGrpSpPr/>
          <p:nvPr/>
        </p:nvGrpSpPr>
        <p:grpSpPr>
          <a:xfrm>
            <a:off x="2189656" y="4378404"/>
            <a:ext cx="2761199" cy="333987"/>
            <a:chOff x="2748522" y="4597497"/>
            <a:chExt cx="3398399" cy="411061"/>
          </a:xfrm>
        </p:grpSpPr>
        <p:sp>
          <p:nvSpPr>
            <p:cNvPr id="7" name="Pfeil: nach rechts 6">
              <a:extLst>
                <a:ext uri="{FF2B5EF4-FFF2-40B4-BE49-F238E27FC236}">
                  <a16:creationId xmlns:a16="http://schemas.microsoft.com/office/drawing/2014/main" id="{E7CB9A37-7728-4318-AE0A-E79573C8D01D}"/>
                </a:ext>
              </a:extLst>
            </p:cNvPr>
            <p:cNvSpPr/>
            <p:nvPr/>
          </p:nvSpPr>
          <p:spPr>
            <a:xfrm>
              <a:off x="2748522" y="4597497"/>
              <a:ext cx="3398399" cy="411061"/>
            </a:xfrm>
            <a:prstGeom prst="rightArrow">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63"/>
            </a:p>
          </p:txBody>
        </p:sp>
        <p:sp>
          <p:nvSpPr>
            <p:cNvPr id="9" name="Textfeld 8">
              <a:extLst>
                <a:ext uri="{FF2B5EF4-FFF2-40B4-BE49-F238E27FC236}">
                  <a16:creationId xmlns:a16="http://schemas.microsoft.com/office/drawing/2014/main" id="{5339C933-A59D-600F-5DC4-190D8234DBE3}"/>
                </a:ext>
              </a:extLst>
            </p:cNvPr>
            <p:cNvSpPr txBox="1"/>
            <p:nvPr/>
          </p:nvSpPr>
          <p:spPr>
            <a:xfrm>
              <a:off x="3157368" y="4664528"/>
              <a:ext cx="2648063" cy="298307"/>
            </a:xfrm>
            <a:prstGeom prst="rect">
              <a:avLst/>
            </a:prstGeom>
            <a:noFill/>
          </p:spPr>
          <p:txBody>
            <a:bodyPr wrap="none" rtlCol="0">
              <a:spAutoFit/>
            </a:bodyPr>
            <a:lstStyle/>
            <a:p>
              <a:r>
                <a:rPr lang="de-DE" sz="975" dirty="0"/>
                <a:t>Intervention </a:t>
              </a:r>
              <a:r>
                <a:rPr lang="de-DE" sz="975" dirty="0" err="1"/>
                <a:t>group</a:t>
              </a:r>
              <a:r>
                <a:rPr lang="de-DE" sz="975" dirty="0"/>
                <a:t>:  </a:t>
              </a:r>
              <a:r>
                <a:rPr lang="de-DE" sz="975" dirty="0" err="1"/>
                <a:t>synthetic</a:t>
              </a:r>
              <a:r>
                <a:rPr lang="de-DE" sz="975" dirty="0"/>
                <a:t> </a:t>
              </a:r>
              <a:r>
                <a:rPr lang="de-DE" sz="975" dirty="0" err="1"/>
                <a:t>narrator</a:t>
              </a:r>
              <a:endParaRPr lang="en-US" sz="975" dirty="0"/>
            </a:p>
          </p:txBody>
        </p:sp>
      </p:grpSp>
      <p:grpSp>
        <p:nvGrpSpPr>
          <p:cNvPr id="20" name="Gruppieren 19">
            <a:extLst>
              <a:ext uri="{FF2B5EF4-FFF2-40B4-BE49-F238E27FC236}">
                <a16:creationId xmlns:a16="http://schemas.microsoft.com/office/drawing/2014/main" id="{A43F2BF0-A14E-4454-9D48-D1A34E8D41EB}"/>
              </a:ext>
            </a:extLst>
          </p:cNvPr>
          <p:cNvGrpSpPr/>
          <p:nvPr/>
        </p:nvGrpSpPr>
        <p:grpSpPr>
          <a:xfrm>
            <a:off x="2189656" y="4849536"/>
            <a:ext cx="2761199" cy="333987"/>
            <a:chOff x="2709957" y="5177351"/>
            <a:chExt cx="3398399" cy="411061"/>
          </a:xfrm>
        </p:grpSpPr>
        <p:sp>
          <p:nvSpPr>
            <p:cNvPr id="17" name="Pfeil: nach rechts 16">
              <a:extLst>
                <a:ext uri="{FF2B5EF4-FFF2-40B4-BE49-F238E27FC236}">
                  <a16:creationId xmlns:a16="http://schemas.microsoft.com/office/drawing/2014/main" id="{EDF735FC-8B70-4CD7-A7E0-33BAAD11CE99}"/>
                </a:ext>
              </a:extLst>
            </p:cNvPr>
            <p:cNvSpPr/>
            <p:nvPr/>
          </p:nvSpPr>
          <p:spPr>
            <a:xfrm>
              <a:off x="2709957" y="5177351"/>
              <a:ext cx="3398399" cy="411061"/>
            </a:xfrm>
            <a:prstGeom prst="rightArrow">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63"/>
            </a:p>
          </p:txBody>
        </p:sp>
        <p:sp>
          <p:nvSpPr>
            <p:cNvPr id="18" name="Textfeld 17">
              <a:extLst>
                <a:ext uri="{FF2B5EF4-FFF2-40B4-BE49-F238E27FC236}">
                  <a16:creationId xmlns:a16="http://schemas.microsoft.com/office/drawing/2014/main" id="{C0B090AA-CE97-4115-A88B-7EB1EE415AE2}"/>
                </a:ext>
              </a:extLst>
            </p:cNvPr>
            <p:cNvSpPr txBox="1"/>
            <p:nvPr/>
          </p:nvSpPr>
          <p:spPr>
            <a:xfrm>
              <a:off x="3337196" y="5234646"/>
              <a:ext cx="2202181" cy="298307"/>
            </a:xfrm>
            <a:prstGeom prst="rect">
              <a:avLst/>
            </a:prstGeom>
            <a:noFill/>
          </p:spPr>
          <p:txBody>
            <a:bodyPr wrap="none" rtlCol="0">
              <a:spAutoFit/>
            </a:bodyPr>
            <a:lstStyle/>
            <a:p>
              <a:r>
                <a:rPr lang="de-DE" sz="975" dirty="0"/>
                <a:t>Control </a:t>
              </a:r>
              <a:r>
                <a:rPr lang="de-DE" sz="975" dirty="0" err="1"/>
                <a:t>group</a:t>
              </a:r>
              <a:r>
                <a:rPr lang="de-DE" sz="975" dirty="0"/>
                <a:t>:  human </a:t>
              </a:r>
              <a:r>
                <a:rPr lang="de-DE" sz="975" dirty="0" err="1"/>
                <a:t>narrator</a:t>
              </a:r>
              <a:endParaRPr lang="en-US" sz="975" dirty="0"/>
            </a:p>
          </p:txBody>
        </p:sp>
      </p:grpSp>
    </p:spTree>
    <p:extLst>
      <p:ext uri="{BB962C8B-B14F-4D97-AF65-F5344CB8AC3E}">
        <p14:creationId xmlns:p14="http://schemas.microsoft.com/office/powerpoint/2010/main" val="236088578"/>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1198</Words>
  <Application>Microsoft Office PowerPoint</Application>
  <PresentationFormat>A4-Papier (210 x 297 mm)</PresentationFormat>
  <Paragraphs>182</Paragraphs>
  <Slides>12</Slides>
  <Notes>4</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12</vt:i4>
      </vt:variant>
    </vt:vector>
  </HeadingPairs>
  <TitlesOfParts>
    <vt:vector size="19" baseType="lpstr">
      <vt:lpstr>Aptos</vt:lpstr>
      <vt:lpstr>Aptos Display</vt:lpstr>
      <vt:lpstr>Arial</vt:lpstr>
      <vt:lpstr>Calibri</vt:lpstr>
      <vt:lpstr>Times New Roman</vt:lpstr>
      <vt:lpstr>Wingdings</vt:lpstr>
      <vt:lpstr>Office</vt:lpstr>
      <vt:lpstr>DAAD Prime Experiments</vt:lpstr>
      <vt:lpstr>General Plan: 3 Experiments </vt:lpstr>
      <vt:lpstr>General Information (for all Experiments)</vt:lpstr>
      <vt:lpstr>Experiment 1: Adaptation Experiment</vt:lpstr>
      <vt:lpstr>Experiment 1: Adaptation Experiment</vt:lpstr>
      <vt:lpstr>Experiment 2: Rating study</vt:lpstr>
      <vt:lpstr>Experiment 2: Rating study</vt:lpstr>
      <vt:lpstr>Experiment 3: Intervention study</vt:lpstr>
      <vt:lpstr>Experiment 3: Intervention study</vt:lpstr>
      <vt:lpstr>Experiment 3: Rating study</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DAAD Prime Experiments</dc:title>
  <dc:creator>Christine Nussbaum</dc:creator>
  <cp:lastModifiedBy>Christine Nussbaum</cp:lastModifiedBy>
  <cp:revision>30</cp:revision>
  <dcterms:created xsi:type="dcterms:W3CDTF">2024-07-06T15:24:30Z</dcterms:created>
  <dcterms:modified xsi:type="dcterms:W3CDTF">2025-07-18T11:02:33Z</dcterms:modified>
</cp:coreProperties>
</file>