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1" r:id="rId5"/>
    <p:sldId id="262" r:id="rId6"/>
    <p:sldId id="259" r:id="rId7"/>
    <p:sldId id="260"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14" autoAdjust="0"/>
  </p:normalViewPr>
  <p:slideViewPr>
    <p:cSldViewPr snapToGrid="0">
      <p:cViewPr varScale="1">
        <p:scale>
          <a:sx n="104" d="100"/>
          <a:sy n="104" d="100"/>
        </p:scale>
        <p:origin x="11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3/9/2025</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9</a:t>
            </a:fld>
            <a:endParaRPr lang="en-US"/>
          </a:p>
        </p:txBody>
      </p:sp>
    </p:spTree>
    <p:extLst>
      <p:ext uri="{BB962C8B-B14F-4D97-AF65-F5344CB8AC3E}">
        <p14:creationId xmlns:p14="http://schemas.microsoft.com/office/powerpoint/2010/main" val="11469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3/9/2025</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3/9/2025</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3/9/2025</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3/9/2025</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3/9/2025</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3/9/2025</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3/9/2025</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3/9/2025</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3/9/2025</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3/9/2025</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3/9/2025</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3AE6D-9644-4FC2-AE05-59B9DC610BB8}" type="datetimeFigureOut">
              <a:rPr lang="en-US" smtClean="0"/>
              <a:t>3/9/2025</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800"/>
              </a:spcAft>
            </a:pPr>
            <a:r>
              <a:rPr lang="en-US" sz="1800" dirty="0">
                <a:latin typeface="Aptos" panose="020B0004020202020204" pitchFamily="34" charset="0"/>
                <a:ea typeface="Aptos" panose="020B0004020202020204" pitchFamily="34" charset="0"/>
                <a:cs typeface="Arial" panose="020B0604020202020204" pitchFamily="34" charset="0"/>
              </a:rPr>
              <a:t>V</a:t>
            </a:r>
            <a:r>
              <a:rPr lang="en-US" sz="1800" dirty="0">
                <a:effectLst/>
                <a:latin typeface="Aptos" panose="020B0004020202020204" pitchFamily="34" charset="0"/>
                <a:ea typeface="Aptos" panose="020B0004020202020204" pitchFamily="34" charset="0"/>
                <a:cs typeface="Arial" panose="020B0604020202020204" pitchFamily="34" charset="0"/>
              </a:rPr>
              <a:t>ariability and adaptability in the perception of unnatural/synthetic voice features </a:t>
            </a:r>
            <a:endParaRPr lang="en-US" sz="1800" dirty="0">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Christi</a:t>
            </a:r>
            <a:r>
              <a:rPr lang="en-US" sz="1800" kern="100" dirty="0">
                <a:latin typeface="Aptos" panose="020B0004020202020204" pitchFamily="34" charset="0"/>
                <a:ea typeface="Aptos" panose="020B0004020202020204" pitchFamily="34" charset="0"/>
                <a:cs typeface="Arial" panose="020B0604020202020204" pitchFamily="34" charset="0"/>
              </a:rPr>
              <a:t>ne Nussbaum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2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a:bodyPr>
          <a:lstStyle/>
          <a:p>
            <a:pPr marL="514350" indent="-514350">
              <a:buFont typeface="Arial" panose="020B0604020202020204" pitchFamily="34" charset="0"/>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514350" indent="-514350">
              <a:buAutoNum type="arabicPeriod"/>
            </a:pPr>
            <a:endParaRPr lang="de-DE" b="1" dirty="0"/>
          </a:p>
          <a:p>
            <a:pPr marL="514350" indent="-514350">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514350" indent="-514350">
              <a:buAutoNum type="arabicPeriod"/>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a:bodyPr>
          <a:lstStyle/>
          <a:p>
            <a:pPr marL="0" indent="0">
              <a:buNone/>
            </a:pPr>
            <a:r>
              <a:rPr lang="de-DE" sz="1800" dirty="0"/>
              <a:t>Hypothesis: People </a:t>
            </a:r>
            <a:r>
              <a:rPr lang="de-DE" sz="1800" dirty="0" err="1"/>
              <a:t>who</a:t>
            </a:r>
            <a:r>
              <a:rPr lang="de-DE" sz="1800" dirty="0"/>
              <a:t> </a:t>
            </a:r>
            <a:r>
              <a:rPr lang="de-DE" sz="1800" dirty="0" err="1"/>
              <a:t>have</a:t>
            </a:r>
            <a:r>
              <a:rPr lang="de-DE" sz="1800" dirty="0"/>
              <a:t> </a:t>
            </a:r>
            <a:r>
              <a:rPr lang="de-DE" sz="1800" dirty="0" err="1"/>
              <a:t>more</a:t>
            </a:r>
            <a:r>
              <a:rPr lang="de-DE" sz="1800" dirty="0"/>
              <a:t> </a:t>
            </a:r>
            <a:r>
              <a:rPr lang="de-DE" sz="1800" dirty="0" err="1"/>
              <a:t>exposure</a:t>
            </a:r>
            <a:r>
              <a:rPr lang="de-DE" sz="1800" dirty="0"/>
              <a:t> </a:t>
            </a:r>
            <a:r>
              <a:rPr lang="de-DE" sz="1800" dirty="0" err="1"/>
              <a:t>to</a:t>
            </a:r>
            <a:r>
              <a:rPr lang="de-DE" sz="1800" dirty="0"/>
              <a:t> modern </a:t>
            </a:r>
            <a:r>
              <a:rPr lang="de-DE" sz="1800" dirty="0" err="1"/>
              <a:t>voice</a:t>
            </a:r>
            <a:r>
              <a:rPr lang="de-DE" sz="1800" dirty="0"/>
              <a:t> </a:t>
            </a:r>
            <a:r>
              <a:rPr lang="de-DE" sz="1800" dirty="0" err="1"/>
              <a:t>technology</a:t>
            </a:r>
            <a:r>
              <a:rPr lang="de-DE" sz="1800" dirty="0"/>
              <a:t> in </a:t>
            </a:r>
            <a:r>
              <a:rPr lang="de-DE" sz="1800" dirty="0" err="1"/>
              <a:t>their</a:t>
            </a:r>
            <a:r>
              <a:rPr lang="de-DE" sz="1800" dirty="0"/>
              <a:t> </a:t>
            </a:r>
            <a:r>
              <a:rPr lang="de-DE" sz="1800" dirty="0" err="1"/>
              <a:t>daily</a:t>
            </a:r>
            <a:r>
              <a:rPr lang="de-DE" sz="1800" dirty="0"/>
              <a:t> </a:t>
            </a:r>
            <a:r>
              <a:rPr lang="de-DE" sz="1800" dirty="0" err="1"/>
              <a:t>life</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t>
            </a:r>
            <a:r>
              <a:rPr lang="de-DE" sz="1800" dirty="0" err="1"/>
              <a:t>deviation-based</a:t>
            </a:r>
            <a:r>
              <a:rPr lang="de-DE" sz="1800" dirty="0"/>
              <a:t> </a:t>
            </a:r>
            <a:r>
              <a:rPr lang="de-DE" sz="1800" dirty="0" err="1"/>
              <a:t>measure</a:t>
            </a:r>
            <a:r>
              <a:rPr lang="de-DE" sz="1800" dirty="0"/>
              <a:t>) but not </a:t>
            </a:r>
            <a:r>
              <a:rPr lang="de-DE" sz="1800" dirty="0" err="1"/>
              <a:t>as</a:t>
            </a:r>
            <a:r>
              <a:rPr lang="de-DE" sz="1800" dirty="0"/>
              <a:t> </a:t>
            </a:r>
            <a:r>
              <a:rPr lang="de-DE" sz="1800" dirty="0" err="1"/>
              <a:t>more</a:t>
            </a:r>
            <a:r>
              <a:rPr lang="de-DE" sz="1800" dirty="0"/>
              <a:t> human-like (human-</a:t>
            </a:r>
            <a:r>
              <a:rPr lang="de-DE" sz="1800" dirty="0" err="1"/>
              <a:t>likeness</a:t>
            </a:r>
            <a:r>
              <a:rPr lang="de-DE" sz="1800" dirty="0"/>
              <a:t> </a:t>
            </a:r>
            <a:r>
              <a:rPr lang="de-DE" sz="1800" dirty="0" err="1"/>
              <a:t>based</a:t>
            </a:r>
            <a:r>
              <a:rPr lang="de-DE" sz="1800" dirty="0"/>
              <a:t> </a:t>
            </a:r>
            <a:r>
              <a:rPr lang="de-DE" sz="1800" dirty="0" err="1"/>
              <a:t>measure</a:t>
            </a:r>
            <a:r>
              <a:rPr lang="de-DE" sz="1800" dirty="0"/>
              <a:t> </a:t>
            </a:r>
            <a:r>
              <a:rPr lang="de-DE" sz="1800" dirty="0" err="1"/>
              <a:t>is</a:t>
            </a:r>
            <a:r>
              <a:rPr lang="de-DE" sz="1800" dirty="0"/>
              <a:t> </a:t>
            </a:r>
            <a:r>
              <a:rPr lang="de-DE" sz="1800" dirty="0" err="1"/>
              <a:t>unaffected</a:t>
            </a:r>
            <a:r>
              <a:rPr lang="de-DE" sz="1800" dirty="0"/>
              <a:t>). Further, </a:t>
            </a:r>
            <a:r>
              <a:rPr lang="de-DE" sz="1800" dirty="0" err="1"/>
              <a:t>they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pleasent</a:t>
            </a:r>
            <a:r>
              <a:rPr lang="de-DE" sz="1800" dirty="0"/>
              <a:t>, </a:t>
            </a:r>
            <a:r>
              <a:rPr lang="de-DE" sz="1800" dirty="0" err="1"/>
              <a:t>more</a:t>
            </a:r>
            <a:r>
              <a:rPr lang="de-DE" sz="1800" dirty="0"/>
              <a:t> </a:t>
            </a:r>
            <a:r>
              <a:rPr lang="de-DE" sz="1800" dirty="0" err="1"/>
              <a:t>trustworthy</a:t>
            </a:r>
            <a:r>
              <a:rPr lang="de-DE" sz="1800" dirty="0"/>
              <a:t> and </a:t>
            </a:r>
            <a:r>
              <a:rPr lang="de-DE" sz="1800" dirty="0" err="1"/>
              <a:t>less</a:t>
            </a:r>
            <a:r>
              <a:rPr lang="de-DE" sz="1800" dirty="0"/>
              <a:t> </a:t>
            </a:r>
            <a:r>
              <a:rPr lang="de-DE" sz="1800" dirty="0" err="1"/>
              <a:t>eerie</a:t>
            </a:r>
            <a:r>
              <a:rPr lang="de-DE" sz="1800" dirty="0"/>
              <a:t> </a:t>
            </a:r>
            <a:r>
              <a:rPr lang="de-DE" sz="1800" dirty="0" err="1"/>
              <a:t>compared</a:t>
            </a:r>
            <a:r>
              <a:rPr lang="de-DE" sz="1800" dirty="0"/>
              <a:t> </a:t>
            </a:r>
            <a:r>
              <a:rPr lang="de-DE" sz="1800" dirty="0" err="1"/>
              <a:t>to</a:t>
            </a:r>
            <a:r>
              <a:rPr lang="de-DE" sz="1800" dirty="0"/>
              <a:t> </a:t>
            </a:r>
            <a:r>
              <a:rPr lang="de-DE" sz="1800" dirty="0" err="1"/>
              <a:t>people</a:t>
            </a:r>
            <a:r>
              <a:rPr lang="de-DE" sz="1800" dirty="0"/>
              <a:t> </a:t>
            </a:r>
            <a:r>
              <a:rPr lang="de-DE" sz="1800" dirty="0" err="1"/>
              <a:t>less</a:t>
            </a:r>
            <a:r>
              <a:rPr lang="de-DE" sz="1800" dirty="0"/>
              <a:t> </a:t>
            </a:r>
            <a:r>
              <a:rPr lang="de-DE" sz="1800" dirty="0" err="1"/>
              <a:t>experienced</a:t>
            </a:r>
            <a:r>
              <a:rPr lang="de-DE" sz="1800" dirty="0"/>
              <a:t> </a:t>
            </a:r>
            <a:r>
              <a:rPr lang="de-DE" sz="1800" dirty="0" err="1"/>
              <a:t>with</a:t>
            </a:r>
            <a:r>
              <a:rPr lang="de-DE" sz="1800" dirty="0"/>
              <a:t> </a:t>
            </a:r>
            <a:r>
              <a:rPr lang="de-DE" sz="1800" dirty="0" err="1"/>
              <a:t>synthetic</a:t>
            </a:r>
            <a:r>
              <a:rPr lang="de-DE" sz="1800" dirty="0"/>
              <a:t> </a:t>
            </a:r>
            <a:r>
              <a:rPr lang="de-DE" sz="1800" dirty="0" err="1"/>
              <a:t>voices</a:t>
            </a:r>
            <a:r>
              <a:rPr lang="de-DE" sz="1800" dirty="0"/>
              <a:t>. This </a:t>
            </a:r>
            <a:r>
              <a:rPr lang="de-DE" sz="1800" dirty="0" err="1"/>
              <a:t>relationship</a:t>
            </a:r>
            <a:r>
              <a:rPr lang="de-DE" sz="1800" dirty="0"/>
              <a:t> </a:t>
            </a:r>
            <a:r>
              <a:rPr lang="de-DE" sz="1800" dirty="0" err="1"/>
              <a:t>is</a:t>
            </a:r>
            <a:r>
              <a:rPr lang="de-DE" sz="1800" dirty="0"/>
              <a:t> not </a:t>
            </a:r>
            <a:r>
              <a:rPr lang="de-DE" sz="1800" dirty="0" err="1"/>
              <a:t>found</a:t>
            </a:r>
            <a:r>
              <a:rPr lang="de-DE" sz="1800" dirty="0"/>
              <a:t> </a:t>
            </a:r>
            <a:r>
              <a:rPr lang="de-DE" sz="1800" dirty="0" err="1"/>
              <a:t>for</a:t>
            </a:r>
            <a:r>
              <a:rPr lang="de-DE" sz="1800" dirty="0"/>
              <a:t> </a:t>
            </a:r>
            <a:r>
              <a:rPr lang="de-DE" sz="1800" dirty="0" err="1"/>
              <a:t>ratings</a:t>
            </a:r>
            <a:r>
              <a:rPr lang="de-DE" sz="1800" dirty="0"/>
              <a:t> </a:t>
            </a:r>
            <a:r>
              <a:rPr lang="de-DE" sz="1800" dirty="0" err="1"/>
              <a:t>of</a:t>
            </a:r>
            <a:r>
              <a:rPr lang="de-DE" sz="1800" dirty="0"/>
              <a:t> </a:t>
            </a:r>
            <a:r>
              <a:rPr lang="de-DE" sz="1800" dirty="0" err="1"/>
              <a:t>pathological</a:t>
            </a:r>
            <a:r>
              <a:rPr lang="de-DE" sz="1800" dirty="0"/>
              <a:t> </a:t>
            </a:r>
            <a:r>
              <a:rPr lang="de-DE" sz="1800" dirty="0" err="1"/>
              <a:t>voices</a:t>
            </a:r>
            <a:r>
              <a:rPr lang="de-DE" sz="1800" dirty="0"/>
              <a:t>. </a:t>
            </a:r>
          </a:p>
          <a:p>
            <a:pPr marL="0" indent="0">
              <a:buNone/>
            </a:pPr>
            <a:r>
              <a:rPr lang="de-DE" sz="1800" dirty="0"/>
              <a:t> </a:t>
            </a:r>
          </a:p>
          <a:p>
            <a:pPr marL="0" indent="0">
              <a:buNone/>
            </a:pPr>
            <a:r>
              <a:rPr lang="de-DE" sz="1800" dirty="0"/>
              <a:t>-&gt; </a:t>
            </a:r>
            <a:r>
              <a:rPr lang="de-DE" sz="1800" dirty="0" err="1"/>
              <a:t>Correlational</a:t>
            </a:r>
            <a:r>
              <a:rPr lang="de-DE" sz="1800" dirty="0"/>
              <a:t> </a:t>
            </a:r>
            <a:r>
              <a:rPr lang="de-DE" sz="1800" dirty="0" err="1"/>
              <a:t>study</a:t>
            </a:r>
            <a:endParaRPr lang="de-DE" sz="1800" dirty="0"/>
          </a:p>
        </p:txBody>
      </p:sp>
    </p:spTree>
    <p:extLst>
      <p:ext uri="{BB962C8B-B14F-4D97-AF65-F5344CB8AC3E}">
        <p14:creationId xmlns:p14="http://schemas.microsoft.com/office/powerpoint/2010/main" val="173916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963422"/>
          </a:xfrm>
        </p:spPr>
        <p:txBody>
          <a:bodyPr>
            <a:normAutofit fontScale="625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max</a:t>
            </a:r>
            <a:r>
              <a:rPr lang="de-DE" sz="1800" dirty="0"/>
              <a:t> 45 </a:t>
            </a:r>
            <a:r>
              <a:rPr lang="de-DE" sz="1800" dirty="0" err="1"/>
              <a:t>minutes</a:t>
            </a:r>
            <a:r>
              <a:rPr lang="de-DE" sz="1800" dirty="0"/>
              <a:t> total </a:t>
            </a:r>
            <a:r>
              <a:rPr lang="de-DE" sz="1800" dirty="0" err="1"/>
              <a:t>duration</a:t>
            </a:r>
            <a:r>
              <a:rPr lang="de-DE" sz="1800" dirty="0"/>
              <a:t>):</a:t>
            </a:r>
          </a:p>
          <a:p>
            <a:pPr marL="0" indent="0">
              <a:buNone/>
            </a:pPr>
            <a:r>
              <a:rPr lang="de-DE" sz="1800" dirty="0"/>
              <a:t>Part 1: </a:t>
            </a:r>
            <a:r>
              <a:rPr lang="de-DE" sz="1800" dirty="0" err="1"/>
              <a:t>self</a:t>
            </a:r>
            <a:r>
              <a:rPr lang="de-DE" sz="1800" dirty="0"/>
              <a:t>-report </a:t>
            </a:r>
            <a:r>
              <a:rPr lang="de-DE" sz="1800" dirty="0" err="1"/>
              <a:t>questionnaire</a:t>
            </a:r>
            <a:r>
              <a:rPr lang="de-DE" sz="1800" dirty="0"/>
              <a:t> on </a:t>
            </a:r>
            <a:r>
              <a:rPr lang="de-DE" sz="1800" dirty="0" err="1"/>
              <a:t>exposure</a:t>
            </a:r>
            <a:r>
              <a:rPr lang="de-DE" sz="1800" dirty="0"/>
              <a:t> </a:t>
            </a:r>
            <a:r>
              <a:rPr lang="de-DE" sz="1800" dirty="0" err="1"/>
              <a:t>to</a:t>
            </a:r>
            <a:r>
              <a:rPr lang="de-DE" sz="1800" dirty="0"/>
              <a:t> /</a:t>
            </a:r>
            <a:r>
              <a:rPr lang="de-DE" sz="1800" dirty="0" err="1"/>
              <a:t>experience</a:t>
            </a:r>
            <a:r>
              <a:rPr lang="de-DE" sz="1800" dirty="0"/>
              <a:t> </a:t>
            </a:r>
            <a:r>
              <a:rPr lang="de-DE" sz="1800" dirty="0" err="1"/>
              <a:t>with</a:t>
            </a:r>
            <a:r>
              <a:rPr lang="de-DE" sz="1800" dirty="0"/>
              <a:t> „</a:t>
            </a:r>
            <a:r>
              <a:rPr lang="de-DE" sz="1800" dirty="0" err="1"/>
              <a:t>unnatural</a:t>
            </a:r>
            <a:r>
              <a:rPr lang="de-DE" sz="1800" dirty="0"/>
              <a:t>“ </a:t>
            </a:r>
            <a:r>
              <a:rPr lang="de-DE" sz="1800" dirty="0" err="1"/>
              <a:t>voices</a:t>
            </a:r>
            <a:r>
              <a:rPr lang="de-DE" sz="1800" dirty="0"/>
              <a:t> in </a:t>
            </a:r>
            <a:r>
              <a:rPr lang="de-DE" sz="1800" dirty="0" err="1"/>
              <a:t>daily</a:t>
            </a:r>
            <a:r>
              <a:rPr lang="de-DE" sz="1800" dirty="0"/>
              <a:t> </a:t>
            </a:r>
            <a:r>
              <a:rPr lang="de-DE" sz="1800" dirty="0" err="1"/>
              <a:t>life</a:t>
            </a:r>
            <a:endParaRPr lang="de-DE" sz="1800" dirty="0"/>
          </a:p>
          <a:p>
            <a:r>
              <a:rPr lang="de-DE" sz="1800" dirty="0"/>
              <a:t>Use </a:t>
            </a:r>
            <a:r>
              <a:rPr lang="de-DE" sz="1800" dirty="0" err="1"/>
              <a:t>of</a:t>
            </a:r>
            <a:r>
              <a:rPr lang="de-DE" sz="1800" dirty="0"/>
              <a:t> </a:t>
            </a:r>
            <a:r>
              <a:rPr lang="de-DE" sz="1800" dirty="0" err="1"/>
              <a:t>voice</a:t>
            </a:r>
            <a:r>
              <a:rPr lang="de-DE" sz="1800" dirty="0"/>
              <a:t> </a:t>
            </a:r>
            <a:r>
              <a:rPr lang="de-DE" sz="1800" dirty="0" err="1"/>
              <a:t>technology</a:t>
            </a:r>
            <a:r>
              <a:rPr lang="de-DE" sz="1800" dirty="0"/>
              <a:t> (e.g. smart </a:t>
            </a:r>
            <a:r>
              <a:rPr lang="de-DE" sz="1800" dirty="0" err="1"/>
              <a:t>home</a:t>
            </a:r>
            <a:r>
              <a:rPr lang="de-DE" sz="1800" dirty="0"/>
              <a:t> </a:t>
            </a:r>
            <a:r>
              <a:rPr lang="de-DE" sz="1800" dirty="0" err="1"/>
              <a:t>devices</a:t>
            </a:r>
            <a:r>
              <a:rPr lang="de-DE" sz="1800" dirty="0"/>
              <a:t> </a:t>
            </a:r>
            <a:r>
              <a:rPr lang="de-DE" sz="1800" dirty="0" err="1"/>
              <a:t>etc</a:t>
            </a:r>
            <a:r>
              <a:rPr lang="de-DE" sz="1800" dirty="0"/>
              <a:t>)</a:t>
            </a:r>
          </a:p>
          <a:p>
            <a:r>
              <a:rPr lang="de-DE" sz="1800" dirty="0" err="1"/>
              <a:t>Frequency</a:t>
            </a:r>
            <a:r>
              <a:rPr lang="de-DE" sz="1800" dirty="0"/>
              <a:t> </a:t>
            </a:r>
            <a:r>
              <a:rPr lang="de-DE" sz="1800" dirty="0" err="1"/>
              <a:t>of</a:t>
            </a:r>
            <a:r>
              <a:rPr lang="de-DE" sz="1800" dirty="0"/>
              <a:t> </a:t>
            </a:r>
            <a:r>
              <a:rPr lang="de-DE" sz="1800" dirty="0" err="1"/>
              <a:t>interaction</a:t>
            </a:r>
            <a:r>
              <a:rPr lang="de-DE" sz="1800" dirty="0"/>
              <a:t> </a:t>
            </a:r>
            <a:r>
              <a:rPr lang="de-DE" sz="1800" dirty="0" err="1"/>
              <a:t>with</a:t>
            </a:r>
            <a:r>
              <a:rPr lang="de-DE" sz="1800" dirty="0"/>
              <a:t> </a:t>
            </a:r>
            <a:r>
              <a:rPr lang="de-DE" sz="1800" dirty="0" err="1"/>
              <a:t>synthetic</a:t>
            </a:r>
            <a:r>
              <a:rPr lang="de-DE" sz="1800" dirty="0"/>
              <a:t> </a:t>
            </a:r>
            <a:r>
              <a:rPr lang="de-DE" sz="1800" dirty="0" err="1"/>
              <a:t>speaker</a:t>
            </a:r>
            <a:r>
              <a:rPr lang="de-DE" sz="1800" dirty="0"/>
              <a:t> </a:t>
            </a:r>
            <a:r>
              <a:rPr lang="de-DE" sz="1800" dirty="0" err="1"/>
              <a:t>devices</a:t>
            </a:r>
            <a:endParaRPr lang="de-DE" sz="1800" dirty="0"/>
          </a:p>
          <a:p>
            <a:r>
              <a:rPr lang="de-DE" sz="1800" dirty="0"/>
              <a:t>Control variables: e.g. </a:t>
            </a:r>
            <a:r>
              <a:rPr lang="de-DE" sz="1800" dirty="0" err="1"/>
              <a:t>exposure</a:t>
            </a:r>
            <a:r>
              <a:rPr lang="de-DE" sz="1800" dirty="0"/>
              <a:t> </a:t>
            </a:r>
            <a:r>
              <a:rPr lang="de-DE" sz="1800" dirty="0" err="1"/>
              <a:t>to</a:t>
            </a:r>
            <a:r>
              <a:rPr lang="de-DE" sz="1800" dirty="0"/>
              <a:t> </a:t>
            </a:r>
            <a:r>
              <a:rPr lang="de-DE" sz="1800" dirty="0" err="1"/>
              <a:t>pathological</a:t>
            </a:r>
            <a:r>
              <a:rPr lang="de-DE" sz="1800" dirty="0"/>
              <a:t> </a:t>
            </a:r>
            <a:r>
              <a:rPr lang="de-DE" sz="1800" dirty="0" err="1"/>
              <a:t>voices</a:t>
            </a:r>
            <a:r>
              <a:rPr lang="de-DE" sz="1800" dirty="0"/>
              <a:t>, </a:t>
            </a:r>
            <a:r>
              <a:rPr lang="de-DE" sz="1800" dirty="0" err="1"/>
              <a:t>technophilia</a:t>
            </a:r>
            <a:r>
              <a:rPr lang="de-DE" sz="1800" dirty="0"/>
              <a:t> etc. </a:t>
            </a:r>
          </a:p>
          <a:p>
            <a:pPr marL="0" indent="0">
              <a:buNone/>
            </a:pPr>
            <a:endParaRPr lang="de-DE" sz="1800" dirty="0"/>
          </a:p>
          <a:p>
            <a:pPr marL="0" indent="0">
              <a:buNone/>
            </a:pPr>
            <a:r>
              <a:rPr lang="de-DE" sz="1800" dirty="0"/>
              <a:t>Part 2: Rating </a:t>
            </a:r>
            <a:r>
              <a:rPr lang="de-DE" sz="1800" dirty="0" err="1"/>
              <a:t>study</a:t>
            </a:r>
            <a:endParaRPr lang="de-DE" sz="1800" dirty="0"/>
          </a:p>
          <a:p>
            <a:r>
              <a:rPr lang="de-DE" sz="1800" dirty="0"/>
              <a:t>Ratings </a:t>
            </a:r>
            <a:r>
              <a:rPr lang="de-DE" sz="1800" dirty="0" err="1"/>
              <a:t>of</a:t>
            </a:r>
            <a:r>
              <a:rPr lang="de-DE" sz="1800" dirty="0"/>
              <a:t>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r>
              <a:rPr lang="de-DE" sz="1800" dirty="0"/>
              <a:t>Ratings </a:t>
            </a:r>
            <a:r>
              <a:rPr lang="de-DE" sz="1800" dirty="0" err="1"/>
              <a:t>of</a:t>
            </a:r>
            <a:r>
              <a:rPr lang="de-DE" sz="1800" dirty="0"/>
              <a:t> </a:t>
            </a:r>
            <a:r>
              <a:rPr lang="de-DE" sz="1800" dirty="0" err="1"/>
              <a:t>deviation-based</a:t>
            </a:r>
            <a:r>
              <a:rPr lang="de-DE" sz="1800" dirty="0"/>
              <a:t> </a:t>
            </a:r>
            <a:r>
              <a:rPr lang="de-DE" sz="1800" dirty="0" err="1"/>
              <a:t>naturalness</a:t>
            </a:r>
            <a:r>
              <a:rPr lang="de-DE" sz="1800" dirty="0"/>
              <a:t>, human-</a:t>
            </a:r>
            <a:r>
              <a:rPr lang="de-DE" sz="1800" dirty="0" err="1"/>
              <a:t>likeness</a:t>
            </a:r>
            <a:r>
              <a:rPr lang="de-DE" sz="1800" dirty="0"/>
              <a:t> </a:t>
            </a:r>
            <a:r>
              <a:rPr lang="de-DE" sz="1800" dirty="0" err="1"/>
              <a:t>based</a:t>
            </a:r>
            <a:r>
              <a:rPr lang="de-DE" sz="1800" dirty="0"/>
              <a:t> </a:t>
            </a:r>
            <a:r>
              <a:rPr lang="de-DE" sz="1800" dirty="0" err="1"/>
              <a:t>naturalness</a:t>
            </a:r>
            <a:r>
              <a:rPr lang="de-DE" sz="1800" dirty="0"/>
              <a:t>, </a:t>
            </a:r>
            <a:r>
              <a:rPr lang="de-DE" sz="1800" dirty="0" err="1"/>
              <a:t>pleasentness</a:t>
            </a:r>
            <a:r>
              <a:rPr lang="de-DE" sz="1800" dirty="0"/>
              <a:t>, </a:t>
            </a:r>
            <a:r>
              <a:rPr lang="de-DE" sz="1800" dirty="0" err="1"/>
              <a:t>eeriness</a:t>
            </a:r>
            <a:r>
              <a:rPr lang="de-DE" sz="1800" dirty="0"/>
              <a:t> and </a:t>
            </a:r>
            <a:r>
              <a:rPr lang="de-DE" sz="1800" dirty="0" err="1"/>
              <a:t>trustworthiness</a:t>
            </a:r>
            <a:endParaRPr lang="de-DE" sz="1800" dirty="0"/>
          </a:p>
          <a:p>
            <a:endParaRPr lang="de-DE" sz="1800" dirty="0"/>
          </a:p>
          <a:p>
            <a:pPr marL="0" indent="0">
              <a:buNone/>
            </a:pPr>
            <a:r>
              <a:rPr lang="de-DE" sz="1800" dirty="0" err="1"/>
              <a:t>Participants</a:t>
            </a:r>
            <a:r>
              <a:rPr lang="de-DE" sz="1800" dirty="0"/>
              <a:t>: </a:t>
            </a:r>
          </a:p>
          <a:p>
            <a:r>
              <a:rPr lang="de-DE" sz="1800" dirty="0"/>
              <a:t> a </a:t>
            </a:r>
            <a:r>
              <a:rPr lang="de-DE" sz="1800" dirty="0" err="1"/>
              <a:t>lot</a:t>
            </a:r>
            <a:r>
              <a:rPr lang="de-DE" sz="1800" dirty="0"/>
              <a:t>. </a:t>
            </a:r>
            <a:r>
              <a:rPr lang="de-DE" sz="1800" dirty="0">
                <a:sym typeface="Wingdings" panose="05000000000000000000" pitchFamily="2" charset="2"/>
              </a:rPr>
              <a:t></a:t>
            </a:r>
            <a:r>
              <a:rPr lang="de-DE" sz="1800" dirty="0"/>
              <a:t> </a:t>
            </a:r>
            <a:r>
              <a:rPr lang="de-DE" sz="1800" dirty="0" err="1"/>
              <a:t>probably</a:t>
            </a:r>
            <a:r>
              <a:rPr lang="de-DE" sz="1800" dirty="0"/>
              <a:t> 150 </a:t>
            </a:r>
            <a:r>
              <a:rPr lang="de-DE" sz="1800" dirty="0" err="1"/>
              <a:t>to</a:t>
            </a:r>
            <a:r>
              <a:rPr lang="de-DE" sz="1800" dirty="0"/>
              <a:t> 200? </a:t>
            </a:r>
          </a:p>
          <a:p>
            <a:r>
              <a:rPr lang="de-DE" sz="1800" dirty="0" err="1"/>
              <a:t>Hopefully</a:t>
            </a:r>
            <a:r>
              <a:rPr lang="de-DE" sz="1800" dirty="0"/>
              <a:t> </a:t>
            </a:r>
            <a:r>
              <a:rPr lang="de-DE" sz="1800" dirty="0" err="1"/>
              <a:t>with</a:t>
            </a:r>
            <a:r>
              <a:rPr lang="de-DE" sz="1800" dirty="0"/>
              <a:t> a diverse </a:t>
            </a:r>
            <a:r>
              <a:rPr lang="de-DE" sz="1800" dirty="0" err="1"/>
              <a:t>background</a:t>
            </a:r>
            <a:r>
              <a:rPr lang="de-DE" sz="1800" dirty="0"/>
              <a:t> </a:t>
            </a:r>
            <a:r>
              <a:rPr lang="de-DE" sz="1800" dirty="0" err="1"/>
              <a:t>with</a:t>
            </a:r>
            <a:r>
              <a:rPr lang="de-DE" sz="1800" dirty="0"/>
              <a:t> </a:t>
            </a:r>
            <a:r>
              <a:rPr lang="de-DE" sz="1800" dirty="0" err="1"/>
              <a:t>regard</a:t>
            </a:r>
            <a:r>
              <a:rPr lang="de-DE" sz="1800" dirty="0"/>
              <a:t> </a:t>
            </a:r>
            <a:r>
              <a:rPr lang="de-DE" sz="1800" dirty="0" err="1"/>
              <a:t>to</a:t>
            </a:r>
            <a:r>
              <a:rPr lang="de-DE" sz="1800" dirty="0"/>
              <a:t> </a:t>
            </a:r>
            <a:r>
              <a:rPr lang="de-DE" sz="1800" dirty="0" err="1"/>
              <a:t>synthetic</a:t>
            </a:r>
            <a:r>
              <a:rPr lang="de-DE" sz="1800" dirty="0"/>
              <a:t> </a:t>
            </a:r>
            <a:r>
              <a:rPr lang="de-DE" sz="1800" dirty="0" err="1"/>
              <a:t>voice</a:t>
            </a:r>
            <a:r>
              <a:rPr lang="de-DE" sz="1800" dirty="0"/>
              <a:t> </a:t>
            </a:r>
            <a:r>
              <a:rPr lang="de-DE" sz="1800" dirty="0" err="1"/>
              <a:t>experience</a:t>
            </a:r>
            <a:endParaRPr lang="de-DE" sz="1800" dirty="0"/>
          </a:p>
          <a:p>
            <a:endParaRPr lang="de-DE" sz="1800" dirty="0"/>
          </a:p>
          <a:p>
            <a:pPr marL="0" indent="0">
              <a:buNone/>
            </a:pPr>
            <a:r>
              <a:rPr lang="de-DE" sz="1800" dirty="0"/>
              <a:t>Challenges: </a:t>
            </a:r>
          </a:p>
          <a:p>
            <a:r>
              <a:rPr lang="de-DE" sz="1800" dirty="0"/>
              <a:t>Putting </a:t>
            </a:r>
            <a:r>
              <a:rPr lang="de-DE" sz="1800" dirty="0" err="1"/>
              <a:t>together</a:t>
            </a:r>
            <a:r>
              <a:rPr lang="de-DE" sz="1800" dirty="0"/>
              <a:t> </a:t>
            </a:r>
            <a:r>
              <a:rPr lang="de-DE" sz="1800" dirty="0" err="1"/>
              <a:t>the</a:t>
            </a:r>
            <a:r>
              <a:rPr lang="de-DE" sz="1800" dirty="0"/>
              <a:t> </a:t>
            </a:r>
            <a:r>
              <a:rPr lang="de-DE" sz="1800" dirty="0" err="1"/>
              <a:t>questionnaires</a:t>
            </a:r>
            <a:r>
              <a:rPr lang="de-DE" sz="1800" dirty="0"/>
              <a:t> </a:t>
            </a:r>
            <a:r>
              <a:rPr lang="de-DE" sz="1800" dirty="0" err="1"/>
              <a:t>to</a:t>
            </a:r>
            <a:r>
              <a:rPr lang="de-DE" sz="1800" dirty="0"/>
              <a:t> </a:t>
            </a:r>
            <a:r>
              <a:rPr lang="de-DE" sz="1800" dirty="0" err="1"/>
              <a:t>get</a:t>
            </a:r>
            <a:r>
              <a:rPr lang="de-DE" sz="1800" dirty="0"/>
              <a:t> </a:t>
            </a:r>
            <a:r>
              <a:rPr lang="de-DE" sz="1800" dirty="0" err="1"/>
              <a:t>meaningful</a:t>
            </a:r>
            <a:r>
              <a:rPr lang="de-DE" sz="1800" dirty="0"/>
              <a:t> </a:t>
            </a:r>
            <a:r>
              <a:rPr lang="de-DE" sz="1800" dirty="0" err="1"/>
              <a:t>self</a:t>
            </a:r>
            <a:r>
              <a:rPr lang="de-DE" sz="1800" dirty="0"/>
              <a:t>-report </a:t>
            </a:r>
            <a:r>
              <a:rPr lang="de-DE" sz="1800" dirty="0" err="1"/>
              <a:t>data</a:t>
            </a:r>
            <a:endParaRPr lang="de-DE" sz="1800" dirty="0"/>
          </a:p>
          <a:p>
            <a:r>
              <a:rPr lang="de-DE" sz="1800" dirty="0"/>
              <a:t>Experimental </a:t>
            </a:r>
            <a:r>
              <a:rPr lang="de-DE" sz="1800" dirty="0" err="1"/>
              <a:t>duration</a:t>
            </a:r>
            <a:r>
              <a:rPr lang="de-DE" sz="1800" dirty="0"/>
              <a:t> </a:t>
            </a:r>
            <a:r>
              <a:rPr lang="de-DE" sz="1800" dirty="0" err="1"/>
              <a:t>borderline</a:t>
            </a:r>
            <a:r>
              <a:rPr lang="de-DE" sz="1800" dirty="0"/>
              <a:t> </a:t>
            </a:r>
            <a:r>
              <a:rPr lang="de-DE" sz="1800" dirty="0" err="1"/>
              <a:t>long</a:t>
            </a:r>
            <a:r>
              <a:rPr lang="de-DE" sz="1800" dirty="0"/>
              <a:t> </a:t>
            </a:r>
            <a:r>
              <a:rPr lang="de-DE" sz="1800" dirty="0" err="1"/>
              <a:t>for</a:t>
            </a:r>
            <a:r>
              <a:rPr lang="de-DE" sz="1800" dirty="0"/>
              <a:t> an online </a:t>
            </a:r>
            <a:r>
              <a:rPr lang="de-DE" sz="1800" dirty="0" err="1"/>
              <a:t>experiment</a:t>
            </a:r>
            <a:endParaRPr lang="de-DE" sz="1800" dirty="0"/>
          </a:p>
          <a:p>
            <a:endParaRPr lang="de-DE" sz="1800" dirty="0"/>
          </a:p>
          <a:p>
            <a:endParaRPr lang="de-DE" sz="1800" dirty="0"/>
          </a:p>
        </p:txBody>
      </p:sp>
    </p:spTree>
    <p:extLst>
      <p:ext uri="{BB962C8B-B14F-4D97-AF65-F5344CB8AC3E}">
        <p14:creationId xmlns:p14="http://schemas.microsoft.com/office/powerpoint/2010/main" val="206808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603375"/>
          </a:xfrm>
        </p:spPr>
        <p:txBody>
          <a:bodyPr>
            <a:normAutofit/>
          </a:bodyPr>
          <a:lstStyle/>
          <a:p>
            <a:pPr marL="0" indent="0">
              <a:buNone/>
            </a:pPr>
            <a:r>
              <a:rPr lang="de-DE" sz="1800" dirty="0"/>
              <a:t>Hypothesis: </a:t>
            </a:r>
            <a:r>
              <a:rPr lang="de-DE" sz="1800" dirty="0" err="1"/>
              <a:t>Exposure</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will </a:t>
            </a:r>
            <a:r>
              <a:rPr lang="de-DE" sz="1800" dirty="0" err="1"/>
              <a:t>result</a:t>
            </a:r>
            <a:r>
              <a:rPr lang="de-DE" sz="1800" dirty="0"/>
              <a:t> </a:t>
            </a:r>
            <a:r>
              <a:rPr lang="de-DE" sz="1800" dirty="0" err="1"/>
              <a:t>into</a:t>
            </a:r>
            <a:r>
              <a:rPr lang="de-DE" sz="1800" dirty="0"/>
              <a:t> a </a:t>
            </a:r>
            <a:r>
              <a:rPr lang="de-DE" sz="1800" dirty="0" err="1"/>
              <a:t>short</a:t>
            </a:r>
            <a:r>
              <a:rPr lang="de-DE" sz="1800" dirty="0"/>
              <a:t>-term shift </a:t>
            </a:r>
            <a:r>
              <a:rPr lang="de-DE" sz="1800" dirty="0" err="1"/>
              <a:t>of</a:t>
            </a:r>
            <a:r>
              <a:rPr lang="de-DE" sz="1800" dirty="0"/>
              <a:t> </a:t>
            </a:r>
            <a:r>
              <a:rPr lang="de-DE" sz="1800" dirty="0" err="1"/>
              <a:t>the</a:t>
            </a:r>
            <a:r>
              <a:rPr lang="de-DE" sz="1800" dirty="0"/>
              <a:t> </a:t>
            </a:r>
            <a:r>
              <a:rPr lang="de-DE" sz="1800" dirty="0" err="1"/>
              <a:t>inner</a:t>
            </a:r>
            <a:r>
              <a:rPr lang="de-DE" sz="1800" dirty="0"/>
              <a:t> </a:t>
            </a:r>
            <a:r>
              <a:rPr lang="de-DE" sz="1800" dirty="0" err="1"/>
              <a:t>reference</a:t>
            </a:r>
            <a:r>
              <a:rPr lang="de-DE" sz="1800" dirty="0"/>
              <a:t> </a:t>
            </a:r>
            <a:r>
              <a:rPr lang="de-DE" sz="1800" dirty="0" err="1"/>
              <a:t>for</a:t>
            </a:r>
            <a:r>
              <a:rPr lang="de-DE" sz="1800" dirty="0"/>
              <a:t> </a:t>
            </a:r>
            <a:r>
              <a:rPr lang="de-DE" sz="1800" dirty="0" err="1"/>
              <a:t>naturalness</a:t>
            </a:r>
            <a:r>
              <a:rPr lang="de-DE" sz="1800" dirty="0"/>
              <a:t> </a:t>
            </a:r>
            <a:r>
              <a:rPr lang="de-DE" sz="1800" dirty="0" err="1"/>
              <a:t>toward</a:t>
            </a:r>
            <a:r>
              <a:rPr lang="de-DE" sz="1800" dirty="0"/>
              <a:t> </a:t>
            </a:r>
            <a:r>
              <a:rPr lang="de-DE" sz="1800" dirty="0" err="1"/>
              <a:t>synthetic</a:t>
            </a:r>
            <a:r>
              <a:rPr lang="de-DE" sz="1800" dirty="0"/>
              <a:t> </a:t>
            </a:r>
            <a:r>
              <a:rPr lang="de-DE" sz="1800" dirty="0" err="1"/>
              <a:t>voice</a:t>
            </a:r>
            <a:r>
              <a:rPr lang="de-DE" sz="1800" dirty="0"/>
              <a:t> </a:t>
            </a:r>
            <a:r>
              <a:rPr lang="de-DE" sz="1800" dirty="0" err="1"/>
              <a:t>features</a:t>
            </a:r>
            <a:r>
              <a:rPr lang="de-DE" sz="1800" dirty="0"/>
              <a:t>, </a:t>
            </a:r>
            <a:r>
              <a:rPr lang="de-DE" sz="1800" dirty="0" err="1"/>
              <a:t>resulting</a:t>
            </a:r>
            <a:r>
              <a:rPr lang="de-DE" sz="1800" dirty="0"/>
              <a:t> in a </a:t>
            </a:r>
            <a:r>
              <a:rPr lang="de-DE" sz="1800" dirty="0" err="1"/>
              <a:t>contrastive</a:t>
            </a:r>
            <a:r>
              <a:rPr lang="de-DE" sz="1800" dirty="0"/>
              <a:t> </a:t>
            </a:r>
            <a:r>
              <a:rPr lang="de-DE" sz="1800" dirty="0" err="1"/>
              <a:t>aftereffect</a:t>
            </a:r>
            <a:r>
              <a:rPr lang="de-DE" sz="1800" dirty="0"/>
              <a:t>. </a:t>
            </a:r>
            <a:r>
              <a:rPr lang="en-US" sz="1800"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800"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930625" y="3520476"/>
            <a:ext cx="3050622" cy="2092810"/>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847423" y="3427048"/>
            <a:ext cx="1075936" cy="369332"/>
          </a:xfrm>
          <a:prstGeom prst="rect">
            <a:avLst/>
          </a:prstGeom>
          <a:noFill/>
        </p:spPr>
        <p:txBody>
          <a:bodyPr wrap="none" rtlCol="0">
            <a:spAutoFit/>
          </a:bodyPr>
          <a:lstStyle/>
          <a:p>
            <a:r>
              <a:rPr lang="de-DE" sz="900" dirty="0"/>
              <a:t>Classification </a:t>
            </a:r>
          </a:p>
          <a:p>
            <a:r>
              <a:rPr lang="de-DE" sz="900" dirty="0" err="1"/>
              <a:t>as</a:t>
            </a:r>
            <a:r>
              <a:rPr lang="de-DE" sz="900" dirty="0"/>
              <a:t> </a:t>
            </a:r>
            <a:r>
              <a:rPr lang="de-DE" sz="900" dirty="0" err="1"/>
              <a:t>synthetic</a:t>
            </a:r>
            <a:r>
              <a:rPr lang="de-DE" sz="900" dirty="0"/>
              <a:t> </a:t>
            </a:r>
            <a:r>
              <a:rPr lang="de-DE" sz="900" dirty="0" err="1"/>
              <a:t>voice</a:t>
            </a:r>
            <a:endParaRPr lang="de-DE" sz="900"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854691" y="5204512"/>
            <a:ext cx="966931" cy="369332"/>
          </a:xfrm>
          <a:prstGeom prst="rect">
            <a:avLst/>
          </a:prstGeom>
          <a:noFill/>
        </p:spPr>
        <p:txBody>
          <a:bodyPr wrap="none" rtlCol="0">
            <a:spAutoFit/>
          </a:bodyPr>
          <a:lstStyle/>
          <a:p>
            <a:r>
              <a:rPr lang="de-DE" sz="900" dirty="0"/>
              <a:t>Classification </a:t>
            </a:r>
          </a:p>
          <a:p>
            <a:r>
              <a:rPr lang="de-DE" sz="900" dirty="0" err="1"/>
              <a:t>as</a:t>
            </a:r>
            <a:r>
              <a:rPr lang="de-DE" sz="900" dirty="0"/>
              <a:t> human </a:t>
            </a:r>
            <a:r>
              <a:rPr lang="de-DE" sz="900" dirty="0" err="1"/>
              <a:t>voice</a:t>
            </a:r>
            <a:endParaRPr lang="de-DE" sz="900"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4893713" y="5644293"/>
            <a:ext cx="1556836" cy="230832"/>
          </a:xfrm>
          <a:prstGeom prst="rect">
            <a:avLst/>
          </a:prstGeom>
          <a:noFill/>
        </p:spPr>
        <p:txBody>
          <a:bodyPr wrap="none" rtlCol="0">
            <a:spAutoFit/>
          </a:bodyPr>
          <a:lstStyle/>
          <a:p>
            <a:r>
              <a:rPr lang="de-DE" sz="900" dirty="0"/>
              <a:t>Voice </a:t>
            </a:r>
            <a:r>
              <a:rPr lang="de-DE" sz="900" dirty="0" err="1"/>
              <a:t>morphing</a:t>
            </a:r>
            <a:r>
              <a:rPr lang="de-DE" sz="900" dirty="0"/>
              <a:t> </a:t>
            </a:r>
            <a:r>
              <a:rPr lang="de-DE" sz="900" dirty="0" err="1"/>
              <a:t>continuum</a:t>
            </a:r>
            <a:endParaRPr lang="de-DE" sz="900"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821622" y="5619422"/>
            <a:ext cx="577402" cy="369332"/>
          </a:xfrm>
          <a:prstGeom prst="rect">
            <a:avLst/>
          </a:prstGeom>
          <a:noFill/>
        </p:spPr>
        <p:txBody>
          <a:bodyPr wrap="none" rtlCol="0">
            <a:spAutoFit/>
          </a:bodyPr>
          <a:lstStyle/>
          <a:p>
            <a:r>
              <a:rPr lang="de-DE" sz="900" dirty="0"/>
              <a:t>Human </a:t>
            </a:r>
          </a:p>
          <a:p>
            <a:r>
              <a:rPr lang="de-DE" sz="900" dirty="0" err="1"/>
              <a:t>voice</a:t>
            </a:r>
            <a:endParaRPr lang="de-DE" sz="900"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6450549" y="5619422"/>
            <a:ext cx="678391" cy="369332"/>
          </a:xfrm>
          <a:prstGeom prst="rect">
            <a:avLst/>
          </a:prstGeom>
          <a:noFill/>
        </p:spPr>
        <p:txBody>
          <a:bodyPr wrap="none" rtlCol="0">
            <a:spAutoFit/>
          </a:bodyPr>
          <a:lstStyle/>
          <a:p>
            <a:r>
              <a:rPr lang="de-DE" sz="900" dirty="0" err="1"/>
              <a:t>Synthetic</a:t>
            </a:r>
            <a:r>
              <a:rPr lang="de-DE" sz="900" dirty="0"/>
              <a:t> </a:t>
            </a:r>
          </a:p>
          <a:p>
            <a:r>
              <a:rPr lang="de-DE" sz="900" dirty="0" err="1"/>
              <a:t>voice</a:t>
            </a:r>
            <a:endParaRPr lang="de-DE" sz="900"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6581507" y="3520476"/>
            <a:ext cx="940427" cy="204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7603536" y="3355828"/>
            <a:ext cx="2614818" cy="230832"/>
          </a:xfrm>
          <a:prstGeom prst="rect">
            <a:avLst/>
          </a:prstGeom>
          <a:noFill/>
        </p:spPr>
        <p:txBody>
          <a:bodyPr wrap="none" rtlCol="0">
            <a:spAutoFit/>
          </a:bodyPr>
          <a:lstStyle/>
          <a:p>
            <a:r>
              <a:rPr lang="de-DE" sz="900" dirty="0"/>
              <a:t>Classification </a:t>
            </a:r>
            <a:r>
              <a:rPr lang="de-DE" sz="900" dirty="0" err="1"/>
              <a:t>without</a:t>
            </a:r>
            <a:r>
              <a:rPr lang="de-DE" sz="900" dirty="0"/>
              <a:t> </a:t>
            </a:r>
            <a:r>
              <a:rPr lang="de-DE" sz="900" dirty="0" err="1"/>
              <a:t>prior</a:t>
            </a:r>
            <a:r>
              <a:rPr lang="de-DE" sz="900" dirty="0"/>
              <a:t> </a:t>
            </a:r>
            <a:r>
              <a:rPr lang="de-DE" sz="900" dirty="0" err="1"/>
              <a:t>adaptation</a:t>
            </a:r>
            <a:r>
              <a:rPr lang="de-DE" sz="900"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5246262" y="4107597"/>
            <a:ext cx="2275672" cy="280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7660520" y="3974326"/>
            <a:ext cx="3520516"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human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a:t>
            </a:r>
            <a:r>
              <a:rPr lang="de-DE" sz="900" dirty="0" err="1"/>
              <a:t>synthetic</a:t>
            </a:r>
            <a:endParaRPr lang="de-DE" sz="900"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7660520" y="4634048"/>
            <a:ext cx="3510898"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a:t>
            </a:r>
            <a:r>
              <a:rPr lang="de-DE" sz="900" dirty="0" err="1"/>
              <a:t>synthetic</a:t>
            </a:r>
            <a:r>
              <a:rPr lang="de-DE" sz="900" dirty="0"/>
              <a:t>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5954063" y="4634048"/>
            <a:ext cx="1706457" cy="115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fontScale="70000" lnSpcReduction="20000"/>
          </a:bodyPr>
          <a:lstStyle/>
          <a:p>
            <a:pPr marL="0" indent="0">
              <a:buNone/>
            </a:pPr>
            <a:r>
              <a:rPr lang="de-DE" sz="1800" dirty="0"/>
              <a:t>Voice material: </a:t>
            </a:r>
            <a:r>
              <a:rPr lang="de-DE" sz="1800" dirty="0" err="1"/>
              <a:t>voices</a:t>
            </a:r>
            <a:r>
              <a:rPr lang="de-DE" sz="1800" dirty="0"/>
              <a:t> (</a:t>
            </a:r>
            <a:r>
              <a:rPr lang="de-DE" sz="1800" dirty="0" err="1"/>
              <a:t>probably</a:t>
            </a:r>
            <a:r>
              <a:rPr lang="de-DE" sz="1800" dirty="0"/>
              <a:t> </a:t>
            </a:r>
            <a:r>
              <a:rPr lang="de-DE" sz="1800" dirty="0" err="1"/>
              <a:t>pseudowords</a:t>
            </a:r>
            <a:r>
              <a:rPr lang="de-DE" sz="1800" dirty="0"/>
              <a:t>) on a human-</a:t>
            </a:r>
            <a:r>
              <a:rPr lang="de-DE" sz="1800" dirty="0" err="1"/>
              <a:t>synthetic</a:t>
            </a:r>
            <a:r>
              <a:rPr lang="de-DE" sz="1800" dirty="0"/>
              <a:t> </a:t>
            </a:r>
            <a:r>
              <a:rPr lang="de-DE" sz="1800" dirty="0" err="1"/>
              <a:t>voice</a:t>
            </a:r>
            <a:r>
              <a:rPr lang="de-DE" sz="1800" dirty="0"/>
              <a:t> </a:t>
            </a:r>
            <a:r>
              <a:rPr lang="de-DE" sz="1800" dirty="0" err="1"/>
              <a:t>morphing</a:t>
            </a:r>
            <a:r>
              <a:rPr lang="de-DE" sz="1800" dirty="0"/>
              <a:t> </a:t>
            </a:r>
            <a:r>
              <a:rPr lang="de-DE" sz="1800" dirty="0" err="1"/>
              <a:t>continuum</a:t>
            </a:r>
            <a:endParaRPr lang="de-DE" sz="1800" dirty="0"/>
          </a:p>
          <a:p>
            <a:pPr marL="0" indent="0">
              <a:buNone/>
            </a:pPr>
            <a:endParaRPr lang="de-DE" sz="1800" dirty="0"/>
          </a:p>
          <a:p>
            <a:pPr marL="0" indent="0">
              <a:buNone/>
            </a:pPr>
            <a:r>
              <a:rPr lang="de-DE" sz="1800" dirty="0"/>
              <a:t>Design (</a:t>
            </a:r>
            <a:r>
              <a:rPr lang="de-DE" sz="1800" dirty="0" err="1"/>
              <a:t>probably</a:t>
            </a:r>
            <a:r>
              <a:rPr lang="de-DE" sz="1800" dirty="0"/>
              <a:t> &lt;30 </a:t>
            </a:r>
            <a:r>
              <a:rPr lang="de-DE" sz="1800" dirty="0" err="1"/>
              <a:t>mins</a:t>
            </a:r>
            <a:r>
              <a:rPr lang="de-DE" sz="1800" dirty="0"/>
              <a:t> experimental </a:t>
            </a:r>
            <a:r>
              <a:rPr lang="de-DE" sz="1800" dirty="0" err="1"/>
              <a:t>duration</a:t>
            </a:r>
            <a:r>
              <a:rPr lang="de-DE" sz="1800" dirty="0"/>
              <a:t>): </a:t>
            </a:r>
          </a:p>
          <a:p>
            <a:r>
              <a:rPr lang="de-DE" sz="1800" dirty="0"/>
              <a:t>Baseline: </a:t>
            </a:r>
            <a:r>
              <a:rPr lang="de-DE" sz="1800" dirty="0" err="1"/>
              <a:t>no</a:t>
            </a:r>
            <a:r>
              <a:rPr lang="de-DE" sz="1800" dirty="0"/>
              <a:t> </a:t>
            </a:r>
            <a:r>
              <a:rPr lang="de-DE" sz="1800" dirty="0" err="1"/>
              <a:t>adaptation</a:t>
            </a:r>
            <a:r>
              <a:rPr lang="de-DE" sz="1800" dirty="0"/>
              <a:t>, just </a:t>
            </a:r>
            <a:r>
              <a:rPr lang="de-DE" sz="1800" dirty="0" err="1"/>
              <a:t>classification</a:t>
            </a:r>
            <a:r>
              <a:rPr lang="de-DE" sz="1800" dirty="0"/>
              <a:t> </a:t>
            </a:r>
            <a:r>
              <a:rPr lang="de-DE" sz="1800" dirty="0" err="1"/>
              <a:t>of</a:t>
            </a:r>
            <a:r>
              <a:rPr lang="de-DE" sz="1800" dirty="0"/>
              <a:t> </a:t>
            </a:r>
            <a:r>
              <a:rPr lang="de-DE" sz="1800" dirty="0" err="1"/>
              <a:t>targets</a:t>
            </a:r>
            <a:endParaRPr lang="de-DE" sz="1800" dirty="0"/>
          </a:p>
          <a:p>
            <a:r>
              <a:rPr lang="de-DE" sz="1800" dirty="0" err="1"/>
              <a:t>Adaptaion</a:t>
            </a:r>
            <a:r>
              <a:rPr lang="de-DE" sz="1800" dirty="0"/>
              <a:t> 1: </a:t>
            </a:r>
            <a:r>
              <a:rPr lang="de-DE" sz="1800" dirty="0" err="1"/>
              <a:t>to</a:t>
            </a:r>
            <a:r>
              <a:rPr lang="de-DE" sz="1800" dirty="0"/>
              <a:t> </a:t>
            </a:r>
            <a:r>
              <a:rPr lang="de-DE" sz="1800" dirty="0" err="1"/>
              <a:t>synthetic</a:t>
            </a:r>
            <a:r>
              <a:rPr lang="de-DE" sz="1800" dirty="0"/>
              <a:t> </a:t>
            </a:r>
            <a:r>
              <a:rPr lang="de-DE" sz="1800" dirty="0" err="1"/>
              <a:t>voices</a:t>
            </a:r>
            <a:endParaRPr lang="de-DE" sz="1800" dirty="0"/>
          </a:p>
          <a:p>
            <a:r>
              <a:rPr lang="de-DE" sz="1800" dirty="0"/>
              <a:t>Adaptation 2: </a:t>
            </a:r>
            <a:r>
              <a:rPr lang="de-DE" sz="1800" dirty="0" err="1"/>
              <a:t>to</a:t>
            </a:r>
            <a:r>
              <a:rPr lang="de-DE" sz="1800" dirty="0"/>
              <a:t> human </a:t>
            </a:r>
            <a:r>
              <a:rPr lang="de-DE" sz="1800" dirty="0" err="1"/>
              <a:t>voices</a:t>
            </a:r>
            <a:endParaRPr lang="de-DE" sz="1800" dirty="0"/>
          </a:p>
          <a:p>
            <a:r>
              <a:rPr lang="de-DE" sz="1800" dirty="0"/>
              <a:t>(Adaptation 3 - </a:t>
            </a:r>
            <a:r>
              <a:rPr lang="de-DE" sz="1800" dirty="0" err="1"/>
              <a:t>exploratory</a:t>
            </a:r>
            <a:r>
              <a:rPr lang="de-DE" sz="1800" dirty="0"/>
              <a:t>: </a:t>
            </a:r>
            <a:r>
              <a:rPr lang="de-DE" sz="1800" dirty="0" err="1"/>
              <a:t>to</a:t>
            </a:r>
            <a:r>
              <a:rPr lang="de-DE" sz="1800" dirty="0"/>
              <a:t> a different type </a:t>
            </a:r>
            <a:r>
              <a:rPr lang="de-DE" sz="1800" dirty="0" err="1"/>
              <a:t>of</a:t>
            </a:r>
            <a:r>
              <a:rPr lang="de-DE" sz="1800" dirty="0"/>
              <a:t> </a:t>
            </a:r>
            <a:r>
              <a:rPr lang="de-DE" sz="1800" dirty="0" err="1"/>
              <a:t>deviating</a:t>
            </a:r>
            <a:r>
              <a:rPr lang="de-DE" sz="1800" dirty="0"/>
              <a:t> </a:t>
            </a:r>
            <a:r>
              <a:rPr lang="de-DE" sz="1800" dirty="0" err="1"/>
              <a:t>voices</a:t>
            </a:r>
            <a:r>
              <a:rPr lang="de-DE" sz="1800" dirty="0"/>
              <a:t>, e.g. </a:t>
            </a:r>
            <a:r>
              <a:rPr lang="de-DE" sz="1800" dirty="0" err="1"/>
              <a:t>pathological</a:t>
            </a:r>
            <a:r>
              <a:rPr lang="de-DE" sz="1800" dirty="0"/>
              <a:t> </a:t>
            </a:r>
            <a:r>
              <a:rPr lang="de-DE" sz="1800" dirty="0" err="1"/>
              <a:t>to</a:t>
            </a:r>
            <a:r>
              <a:rPr lang="de-DE" sz="1800" dirty="0"/>
              <a:t> </a:t>
            </a:r>
            <a:r>
              <a:rPr lang="de-DE" sz="1800" dirty="0" err="1"/>
              <a:t>see</a:t>
            </a:r>
            <a:r>
              <a:rPr lang="de-DE" sz="1800" dirty="0"/>
              <a:t> </a:t>
            </a:r>
            <a:r>
              <a:rPr lang="de-DE" sz="1800" dirty="0" err="1"/>
              <a:t>if</a:t>
            </a:r>
            <a:r>
              <a:rPr lang="de-DE" sz="1800" dirty="0"/>
              <a:t> </a:t>
            </a:r>
            <a:r>
              <a:rPr lang="de-DE" sz="1800" dirty="0" err="1"/>
              <a:t>effects</a:t>
            </a:r>
            <a:r>
              <a:rPr lang="de-DE" sz="1800" dirty="0"/>
              <a:t> </a:t>
            </a:r>
            <a:r>
              <a:rPr lang="de-DE" sz="1800" dirty="0" err="1"/>
              <a:t>generalize</a:t>
            </a:r>
            <a:r>
              <a:rPr lang="de-DE" sz="1800" dirty="0"/>
              <a:t>)</a:t>
            </a:r>
          </a:p>
          <a:p>
            <a:endParaRPr lang="de-DE" sz="1800" dirty="0"/>
          </a:p>
          <a:p>
            <a:pPr marL="0" indent="0">
              <a:buNone/>
            </a:pPr>
            <a:r>
              <a:rPr lang="de-DE" sz="1800" dirty="0" err="1"/>
              <a:t>Participants</a:t>
            </a:r>
            <a:r>
              <a:rPr lang="de-DE" sz="1800" dirty="0"/>
              <a:t>: </a:t>
            </a:r>
          </a:p>
          <a:p>
            <a:r>
              <a:rPr lang="de-DE" sz="1800" dirty="0"/>
              <a:t> ~40-50 (</a:t>
            </a:r>
            <a:r>
              <a:rPr lang="de-DE" sz="1800" dirty="0" err="1"/>
              <a:t>details</a:t>
            </a:r>
            <a:r>
              <a:rPr lang="de-DE" sz="1800" dirty="0"/>
              <a:t> upon power </a:t>
            </a:r>
            <a:r>
              <a:rPr lang="de-DE" sz="1800" dirty="0" err="1"/>
              <a:t>analysis</a:t>
            </a:r>
            <a:r>
              <a:rPr lang="de-DE" sz="1800" dirty="0"/>
              <a:t>)</a:t>
            </a:r>
          </a:p>
          <a:p>
            <a:r>
              <a:rPr lang="de-DE" sz="1800" dirty="0" err="1"/>
              <a:t>Neurotypical</a:t>
            </a:r>
            <a:endParaRPr lang="de-DE" sz="1800" dirty="0"/>
          </a:p>
          <a:p>
            <a:r>
              <a:rPr lang="de-DE" sz="1800" dirty="0" err="1"/>
              <a:t>No</a:t>
            </a:r>
            <a:r>
              <a:rPr lang="de-DE" sz="1800" dirty="0"/>
              <a:t> </a:t>
            </a:r>
            <a:r>
              <a:rPr lang="de-DE" sz="1800" dirty="0" err="1"/>
              <a:t>hearing</a:t>
            </a:r>
            <a:r>
              <a:rPr lang="de-DE" sz="1800" dirty="0"/>
              <a:t> </a:t>
            </a:r>
            <a:r>
              <a:rPr lang="de-DE" sz="1800" dirty="0" err="1"/>
              <a:t>impairment</a:t>
            </a:r>
            <a:endParaRPr lang="de-DE" sz="1800" dirty="0"/>
          </a:p>
          <a:p>
            <a:endParaRPr lang="de-DE" sz="1800" dirty="0"/>
          </a:p>
          <a:p>
            <a:pPr marL="0" indent="0">
              <a:buNone/>
            </a:pPr>
            <a:r>
              <a:rPr lang="de-DE" sz="1800" dirty="0"/>
              <a:t>Challenges: </a:t>
            </a:r>
          </a:p>
          <a:p>
            <a:r>
              <a:rPr lang="de-DE" sz="1800" dirty="0"/>
              <a:t>Choice </a:t>
            </a:r>
            <a:r>
              <a:rPr lang="de-DE" sz="1800" dirty="0" err="1"/>
              <a:t>of</a:t>
            </a:r>
            <a:r>
              <a:rPr lang="de-DE" sz="1800" dirty="0"/>
              <a:t> </a:t>
            </a:r>
            <a:r>
              <a:rPr lang="de-DE" sz="1800" dirty="0" err="1"/>
              <a:t>voice</a:t>
            </a:r>
            <a:r>
              <a:rPr lang="de-DE" sz="1800" dirty="0"/>
              <a:t> </a:t>
            </a:r>
            <a:r>
              <a:rPr lang="de-DE" sz="1800" dirty="0" err="1"/>
              <a:t>synthesis</a:t>
            </a:r>
            <a:r>
              <a:rPr lang="de-DE" sz="1800" dirty="0"/>
              <a:t>, </a:t>
            </a:r>
            <a:r>
              <a:rPr lang="de-DE" sz="1800" dirty="0" err="1"/>
              <a:t>vocal</a:t>
            </a:r>
            <a:r>
              <a:rPr lang="de-DE" sz="1800" dirty="0"/>
              <a:t> material and </a:t>
            </a:r>
            <a:r>
              <a:rPr lang="de-DE" sz="1800" dirty="0" err="1"/>
              <a:t>maybe</a:t>
            </a:r>
            <a:r>
              <a:rPr lang="de-DE" sz="1800" dirty="0"/>
              <a:t> </a:t>
            </a:r>
            <a:r>
              <a:rPr lang="de-DE" sz="1800" dirty="0" err="1"/>
              <a:t>acquisition</a:t>
            </a:r>
            <a:r>
              <a:rPr lang="de-DE" sz="1800" dirty="0"/>
              <a:t> </a:t>
            </a:r>
            <a:r>
              <a:rPr lang="de-DE" sz="1800" dirty="0" err="1"/>
              <a:t>of</a:t>
            </a:r>
            <a:r>
              <a:rPr lang="de-DE" sz="1800" dirty="0"/>
              <a:t> </a:t>
            </a:r>
            <a:r>
              <a:rPr lang="de-DE" sz="1800" dirty="0" err="1"/>
              <a:t>voice</a:t>
            </a:r>
            <a:r>
              <a:rPr lang="de-DE" sz="1800" dirty="0"/>
              <a:t> material </a:t>
            </a:r>
            <a:r>
              <a:rPr lang="de-DE" sz="1800" dirty="0" err="1"/>
              <a:t>from</a:t>
            </a:r>
            <a:r>
              <a:rPr lang="de-DE" sz="1800" dirty="0"/>
              <a:t> </a:t>
            </a:r>
            <a:r>
              <a:rPr lang="de-DE" sz="1800" dirty="0" err="1"/>
              <a:t>pathological</a:t>
            </a:r>
            <a:r>
              <a:rPr lang="de-DE" sz="1800" dirty="0"/>
              <a:t> </a:t>
            </a:r>
            <a:r>
              <a:rPr lang="de-DE" sz="1800" dirty="0" err="1"/>
              <a:t>voices</a:t>
            </a:r>
            <a:endParaRPr lang="de-DE" sz="1800" dirty="0"/>
          </a:p>
          <a:p>
            <a:r>
              <a:rPr lang="de-DE" sz="1800" dirty="0"/>
              <a:t>Voice </a:t>
            </a:r>
            <a:r>
              <a:rPr lang="de-DE" sz="1800" dirty="0" err="1"/>
              <a:t>morphing</a:t>
            </a:r>
            <a:r>
              <a:rPr lang="de-DE" sz="1800" dirty="0"/>
              <a:t> (will </a:t>
            </a:r>
            <a:r>
              <a:rPr lang="de-DE" sz="1800" dirty="0" err="1"/>
              <a:t>most</a:t>
            </a:r>
            <a:r>
              <a:rPr lang="de-DE" sz="1800" dirty="0"/>
              <a:t> </a:t>
            </a:r>
            <a:r>
              <a:rPr lang="de-DE" sz="1800" dirty="0" err="1"/>
              <a:t>likely</a:t>
            </a:r>
            <a:r>
              <a:rPr lang="de-DE" sz="1800" dirty="0"/>
              <a:t> </a:t>
            </a:r>
            <a:r>
              <a:rPr lang="de-DE" sz="1800" dirty="0" err="1"/>
              <a:t>be</a:t>
            </a:r>
            <a:r>
              <a:rPr lang="de-DE" sz="1800" dirty="0"/>
              <a:t> </a:t>
            </a:r>
            <a:r>
              <a:rPr lang="de-DE" sz="1800" dirty="0" err="1"/>
              <a:t>done</a:t>
            </a:r>
            <a:r>
              <a:rPr lang="de-DE" sz="1800" dirty="0"/>
              <a:t> </a:t>
            </a:r>
            <a:r>
              <a:rPr lang="de-DE" sz="1800" dirty="0" err="1"/>
              <a:t>when</a:t>
            </a:r>
            <a:r>
              <a:rPr lang="de-DE" sz="1800" dirty="0"/>
              <a:t> I am still in Jena, so </a:t>
            </a:r>
            <a:r>
              <a:rPr lang="de-DE" sz="1800" dirty="0" err="1"/>
              <a:t>that</a:t>
            </a:r>
            <a:r>
              <a:rPr lang="de-DE" sz="1800" dirty="0"/>
              <a:t> </a:t>
            </a:r>
            <a:r>
              <a:rPr lang="de-DE" sz="1800" dirty="0" err="1"/>
              <a:t>this</a:t>
            </a:r>
            <a:r>
              <a:rPr lang="de-DE" sz="1800" dirty="0"/>
              <a:t> </a:t>
            </a:r>
            <a:r>
              <a:rPr lang="de-DE" sz="1800" dirty="0" err="1"/>
              <a:t>step</a:t>
            </a:r>
            <a:r>
              <a:rPr lang="de-DE" sz="1800" dirty="0"/>
              <a:t> </a:t>
            </a:r>
            <a:r>
              <a:rPr lang="de-DE" sz="1800" dirty="0" err="1"/>
              <a:t>is</a:t>
            </a:r>
            <a:r>
              <a:rPr lang="de-DE" sz="1800" dirty="0"/>
              <a:t> </a:t>
            </a:r>
            <a:r>
              <a:rPr lang="de-DE" sz="1800" dirty="0" err="1"/>
              <a:t>completed</a:t>
            </a:r>
            <a:r>
              <a:rPr lang="de-DE" sz="1800" dirty="0"/>
              <a:t> </a:t>
            </a:r>
            <a:r>
              <a:rPr lang="de-DE" sz="1800" dirty="0" err="1"/>
              <a:t>before</a:t>
            </a:r>
            <a:r>
              <a:rPr lang="de-DE" sz="1800" dirty="0"/>
              <a:t> I </a:t>
            </a:r>
            <a:r>
              <a:rPr lang="de-DE" sz="1800" dirty="0" err="1"/>
              <a:t>come</a:t>
            </a:r>
            <a:r>
              <a:rPr lang="de-DE" sz="1800" dirty="0"/>
              <a:t> </a:t>
            </a:r>
            <a:r>
              <a:rPr lang="de-DE" sz="1800" dirty="0" err="1"/>
              <a:t>to</a:t>
            </a:r>
            <a:r>
              <a:rPr lang="de-DE" sz="1800" dirty="0"/>
              <a:t> London)</a:t>
            </a:r>
          </a:p>
          <a:p>
            <a:endParaRPr lang="de-DE" sz="1800" dirty="0"/>
          </a:p>
        </p:txBody>
      </p:sp>
    </p:spTree>
    <p:extLst>
      <p:ext uri="{BB962C8B-B14F-4D97-AF65-F5344CB8AC3E}">
        <p14:creationId xmlns:p14="http://schemas.microsoft.com/office/powerpoint/2010/main" val="201024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erade Verbindung mit Pfeil 4">
            <a:extLst>
              <a:ext uri="{FF2B5EF4-FFF2-40B4-BE49-F238E27FC236}">
                <a16:creationId xmlns:a16="http://schemas.microsoft.com/office/drawing/2014/main" id="{E1DDB5BA-8981-73AC-3F6F-49D051532103}"/>
              </a:ext>
            </a:extLst>
          </p:cNvPr>
          <p:cNvCxnSpPr>
            <a:cxnSpLocks/>
          </p:cNvCxnSpPr>
          <p:nvPr/>
        </p:nvCxnSpPr>
        <p:spPr>
          <a:xfrm flipV="1">
            <a:off x="2164494" y="1936928"/>
            <a:ext cx="0" cy="269712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Gerade Verbindung mit Pfeil 5">
            <a:extLst>
              <a:ext uri="{FF2B5EF4-FFF2-40B4-BE49-F238E27FC236}">
                <a16:creationId xmlns:a16="http://schemas.microsoft.com/office/drawing/2014/main" id="{48FDCB20-AC9C-3CE7-B43C-521ED5113EAD}"/>
              </a:ext>
            </a:extLst>
          </p:cNvPr>
          <p:cNvCxnSpPr>
            <a:cxnSpLocks/>
          </p:cNvCxnSpPr>
          <p:nvPr/>
        </p:nvCxnSpPr>
        <p:spPr>
          <a:xfrm>
            <a:off x="2164494" y="4634048"/>
            <a:ext cx="3844199"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Freihandform 35">
            <a:extLst>
              <a:ext uri="{FF2B5EF4-FFF2-40B4-BE49-F238E27FC236}">
                <a16:creationId xmlns:a16="http://schemas.microsoft.com/office/drawing/2014/main" id="{923006A1-9E05-6771-2407-7BCB52316B9C}"/>
              </a:ext>
            </a:extLst>
          </p:cNvPr>
          <p:cNvSpPr/>
          <p:nvPr/>
        </p:nvSpPr>
        <p:spPr>
          <a:xfrm>
            <a:off x="2862009" y="2200716"/>
            <a:ext cx="2718824" cy="2377627"/>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8" name="Freihandform 14">
            <a:extLst>
              <a:ext uri="{FF2B5EF4-FFF2-40B4-BE49-F238E27FC236}">
                <a16:creationId xmlns:a16="http://schemas.microsoft.com/office/drawing/2014/main" id="{6E48F54E-7D5E-83AB-2AD4-9882C21AA247}"/>
              </a:ext>
            </a:extLst>
          </p:cNvPr>
          <p:cNvSpPr/>
          <p:nvPr/>
        </p:nvSpPr>
        <p:spPr>
          <a:xfrm>
            <a:off x="3377176" y="2252222"/>
            <a:ext cx="2718824" cy="2377627"/>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w="28575"/>
        </p:spPr>
        <p:style>
          <a:lnRef idx="2">
            <a:schemeClr val="accent2"/>
          </a:lnRef>
          <a:fillRef idx="0">
            <a:schemeClr val="accent2"/>
          </a:fillRef>
          <a:effectRef idx="1">
            <a:schemeClr val="accent2"/>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9" name="Freihandform 15">
            <a:extLst>
              <a:ext uri="{FF2B5EF4-FFF2-40B4-BE49-F238E27FC236}">
                <a16:creationId xmlns:a16="http://schemas.microsoft.com/office/drawing/2014/main" id="{08CCC3EC-5921-C7AF-1A52-97AA4FDBFC1A}"/>
              </a:ext>
            </a:extLst>
          </p:cNvPr>
          <p:cNvSpPr/>
          <p:nvPr/>
        </p:nvSpPr>
        <p:spPr>
          <a:xfrm>
            <a:off x="2319702" y="2208063"/>
            <a:ext cx="2718824" cy="2377627"/>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w="28575"/>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00F13A55-DF6D-93F2-98A5-82BDA68B7ACC}"/>
              </a:ext>
            </a:extLst>
          </p:cNvPr>
          <p:cNvCxnSpPr>
            <a:cxnSpLocks/>
          </p:cNvCxnSpPr>
          <p:nvPr/>
        </p:nvCxnSpPr>
        <p:spPr>
          <a:xfrm rot="2700000">
            <a:off x="4278678" y="3494559"/>
            <a:ext cx="285839"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2F52626F-0A86-163D-6B66-CCB003677FB7}"/>
              </a:ext>
            </a:extLst>
          </p:cNvPr>
          <p:cNvSpPr txBox="1"/>
          <p:nvPr/>
        </p:nvSpPr>
        <p:spPr>
          <a:xfrm>
            <a:off x="3005752" y="4890719"/>
            <a:ext cx="2161682" cy="307777"/>
          </a:xfrm>
          <a:prstGeom prst="rect">
            <a:avLst/>
          </a:prstGeom>
          <a:noFill/>
        </p:spPr>
        <p:txBody>
          <a:bodyPr wrap="non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Voice </a:t>
            </a:r>
            <a:r>
              <a:rPr lang="de-DE" sz="1400" dirty="0" err="1">
                <a:latin typeface="Calibri" panose="020F0502020204030204" pitchFamily="34" charset="0"/>
                <a:ea typeface="Calibri" panose="020F0502020204030204" pitchFamily="34" charset="0"/>
                <a:cs typeface="Calibri" panose="020F0502020204030204" pitchFamily="34" charset="0"/>
              </a:rPr>
              <a:t>morphing</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continuum</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feld 12">
            <a:extLst>
              <a:ext uri="{FF2B5EF4-FFF2-40B4-BE49-F238E27FC236}">
                <a16:creationId xmlns:a16="http://schemas.microsoft.com/office/drawing/2014/main" id="{89556AD0-4101-056F-AFAA-04EB968FC7C5}"/>
              </a:ext>
            </a:extLst>
          </p:cNvPr>
          <p:cNvSpPr txBox="1"/>
          <p:nvPr/>
        </p:nvSpPr>
        <p:spPr>
          <a:xfrm>
            <a:off x="2077187" y="4610364"/>
            <a:ext cx="1211852" cy="307777"/>
          </a:xfrm>
          <a:prstGeom prst="rect">
            <a:avLst/>
          </a:prstGeom>
          <a:noFill/>
        </p:spPr>
        <p:txBody>
          <a:bodyPr wrap="squar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100% Human</a:t>
            </a:r>
          </a:p>
        </p:txBody>
      </p:sp>
      <p:sp>
        <p:nvSpPr>
          <p:cNvPr id="15" name="Textfeld 14">
            <a:extLst>
              <a:ext uri="{FF2B5EF4-FFF2-40B4-BE49-F238E27FC236}">
                <a16:creationId xmlns:a16="http://schemas.microsoft.com/office/drawing/2014/main" id="{7B07630A-77E9-959C-1906-723F2A925041}"/>
              </a:ext>
            </a:extLst>
          </p:cNvPr>
          <p:cNvSpPr txBox="1"/>
          <p:nvPr/>
        </p:nvSpPr>
        <p:spPr>
          <a:xfrm>
            <a:off x="4865105" y="4639531"/>
            <a:ext cx="1431456" cy="307777"/>
          </a:xfrm>
          <a:prstGeom prst="rect">
            <a:avLst/>
          </a:prstGeom>
          <a:noFill/>
        </p:spPr>
        <p:txBody>
          <a:bodyPr wrap="squar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100% </a:t>
            </a:r>
            <a:r>
              <a:rPr lang="de-DE" sz="1400" dirty="0" err="1">
                <a:latin typeface="Calibri" panose="020F0502020204030204" pitchFamily="34" charset="0"/>
                <a:ea typeface="Calibri" panose="020F0502020204030204" pitchFamily="34" charset="0"/>
                <a:cs typeface="Calibri" panose="020F0502020204030204" pitchFamily="34" charset="0"/>
              </a:rPr>
              <a:t>Synthetic</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sp>
        <p:nvSpPr>
          <p:cNvPr id="16" name="Textfeld 15">
            <a:extLst>
              <a:ext uri="{FF2B5EF4-FFF2-40B4-BE49-F238E27FC236}">
                <a16:creationId xmlns:a16="http://schemas.microsoft.com/office/drawing/2014/main" id="{0087CB5D-ACE7-11A9-349A-49E4E4109D50}"/>
              </a:ext>
            </a:extLst>
          </p:cNvPr>
          <p:cNvSpPr txBox="1"/>
          <p:nvPr/>
        </p:nvSpPr>
        <p:spPr>
          <a:xfrm>
            <a:off x="855804" y="4135502"/>
            <a:ext cx="1375761" cy="523220"/>
          </a:xfrm>
          <a:prstGeom prst="rect">
            <a:avLst/>
          </a:prstGeom>
          <a:noFill/>
        </p:spPr>
        <p:txBody>
          <a:bodyPr wrap="non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Classification </a:t>
            </a:r>
            <a:r>
              <a:rPr lang="de-DE" sz="1400" dirty="0" err="1">
                <a:latin typeface="Calibri" panose="020F0502020204030204" pitchFamily="34" charset="0"/>
                <a:ea typeface="Calibri" panose="020F0502020204030204" pitchFamily="34" charset="0"/>
                <a:cs typeface="Calibri" panose="020F0502020204030204" pitchFamily="34" charset="0"/>
              </a:rPr>
              <a:t>as</a:t>
            </a:r>
            <a:r>
              <a:rPr lang="de-DE" sz="1400" dirty="0">
                <a:latin typeface="Calibri" panose="020F0502020204030204" pitchFamily="34" charset="0"/>
                <a:ea typeface="Calibri" panose="020F0502020204030204" pitchFamily="34" charset="0"/>
                <a:cs typeface="Calibri" panose="020F0502020204030204" pitchFamily="34" charset="0"/>
              </a:rPr>
              <a:t> </a:t>
            </a:r>
          </a:p>
          <a:p>
            <a:r>
              <a:rPr lang="de-DE" sz="1400" dirty="0">
                <a:latin typeface="Calibri" panose="020F0502020204030204" pitchFamily="34" charset="0"/>
                <a:ea typeface="Calibri" panose="020F0502020204030204" pitchFamily="34" charset="0"/>
                <a:cs typeface="Calibri" panose="020F0502020204030204" pitchFamily="34" charset="0"/>
              </a:rPr>
              <a:t>human </a:t>
            </a:r>
            <a:r>
              <a:rPr lang="de-DE" sz="1400" dirty="0" err="1">
                <a:latin typeface="Calibri" panose="020F0502020204030204" pitchFamily="34" charset="0"/>
                <a:ea typeface="Calibri" panose="020F0502020204030204" pitchFamily="34" charset="0"/>
                <a:cs typeface="Calibri" panose="020F0502020204030204" pitchFamily="34" charset="0"/>
              </a:rPr>
              <a:t>voice</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sp>
        <p:nvSpPr>
          <p:cNvPr id="19" name="Textfeld 18">
            <a:extLst>
              <a:ext uri="{FF2B5EF4-FFF2-40B4-BE49-F238E27FC236}">
                <a16:creationId xmlns:a16="http://schemas.microsoft.com/office/drawing/2014/main" id="{BC89A820-5B40-F80A-23BC-79C910D04198}"/>
              </a:ext>
            </a:extLst>
          </p:cNvPr>
          <p:cNvSpPr txBox="1"/>
          <p:nvPr/>
        </p:nvSpPr>
        <p:spPr>
          <a:xfrm>
            <a:off x="784798" y="1912255"/>
            <a:ext cx="1375761" cy="523220"/>
          </a:xfrm>
          <a:prstGeom prst="rect">
            <a:avLst/>
          </a:prstGeom>
          <a:noFill/>
        </p:spPr>
        <p:txBody>
          <a:bodyPr wrap="non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Classification </a:t>
            </a:r>
            <a:r>
              <a:rPr lang="de-DE" sz="1400" dirty="0" err="1">
                <a:latin typeface="Calibri" panose="020F0502020204030204" pitchFamily="34" charset="0"/>
                <a:ea typeface="Calibri" panose="020F0502020204030204" pitchFamily="34" charset="0"/>
                <a:cs typeface="Calibri" panose="020F0502020204030204" pitchFamily="34" charset="0"/>
              </a:rPr>
              <a:t>as</a:t>
            </a:r>
            <a:r>
              <a:rPr lang="de-DE" sz="1400" dirty="0">
                <a:latin typeface="Calibri" panose="020F0502020204030204" pitchFamily="34" charset="0"/>
                <a:ea typeface="Calibri" panose="020F0502020204030204" pitchFamily="34" charset="0"/>
                <a:cs typeface="Calibri" panose="020F0502020204030204" pitchFamily="34" charset="0"/>
              </a:rPr>
              <a:t> </a:t>
            </a:r>
          </a:p>
          <a:p>
            <a:r>
              <a:rPr lang="de-DE" sz="1400" dirty="0" err="1">
                <a:latin typeface="Calibri" panose="020F0502020204030204" pitchFamily="34" charset="0"/>
                <a:ea typeface="Calibri" panose="020F0502020204030204" pitchFamily="34" charset="0"/>
                <a:cs typeface="Calibri" panose="020F0502020204030204" pitchFamily="34" charset="0"/>
              </a:rPr>
              <a:t>synthetic</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voice</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20" name="Gerade Verbindung mit Pfeil 19">
            <a:extLst>
              <a:ext uri="{FF2B5EF4-FFF2-40B4-BE49-F238E27FC236}">
                <a16:creationId xmlns:a16="http://schemas.microsoft.com/office/drawing/2014/main" id="{F9ECD153-9155-F2B5-0AB2-762100E9EC84}"/>
              </a:ext>
            </a:extLst>
          </p:cNvPr>
          <p:cNvCxnSpPr>
            <a:cxnSpLocks/>
          </p:cNvCxnSpPr>
          <p:nvPr/>
        </p:nvCxnSpPr>
        <p:spPr>
          <a:xfrm rot="13500000">
            <a:off x="3865122" y="3083706"/>
            <a:ext cx="285839"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2D8C9690-94EC-4FF5-3E9E-50677A548D6A}"/>
              </a:ext>
            </a:extLst>
          </p:cNvPr>
          <p:cNvCxnSpPr>
            <a:cxnSpLocks/>
          </p:cNvCxnSpPr>
          <p:nvPr/>
        </p:nvCxnSpPr>
        <p:spPr>
          <a:xfrm flipH="1">
            <a:off x="4865105" y="2469654"/>
            <a:ext cx="105747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feld 21">
            <a:extLst>
              <a:ext uri="{FF2B5EF4-FFF2-40B4-BE49-F238E27FC236}">
                <a16:creationId xmlns:a16="http://schemas.microsoft.com/office/drawing/2014/main" id="{7C125E38-0DC2-9345-7930-67442C7E3A10}"/>
              </a:ext>
            </a:extLst>
          </p:cNvPr>
          <p:cNvSpPr txBox="1"/>
          <p:nvPr/>
        </p:nvSpPr>
        <p:spPr>
          <a:xfrm>
            <a:off x="6008693" y="2315765"/>
            <a:ext cx="2986972" cy="523220"/>
          </a:xfrm>
          <a:prstGeom prst="rect">
            <a:avLst/>
          </a:prstGeom>
          <a:noFill/>
        </p:spPr>
        <p:txBody>
          <a:bodyPr wrap="non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1) Baseline: </a:t>
            </a:r>
          </a:p>
          <a:p>
            <a:r>
              <a:rPr lang="de-DE" sz="1400" dirty="0">
                <a:latin typeface="Calibri" panose="020F0502020204030204" pitchFamily="34" charset="0"/>
                <a:ea typeface="Calibri" panose="020F0502020204030204" pitchFamily="34" charset="0"/>
                <a:cs typeface="Calibri" panose="020F0502020204030204" pitchFamily="34" charset="0"/>
              </a:rPr>
              <a:t>Classification </a:t>
            </a:r>
            <a:r>
              <a:rPr lang="de-DE" sz="1400" dirty="0" err="1">
                <a:latin typeface="Calibri" panose="020F0502020204030204" pitchFamily="34" charset="0"/>
                <a:ea typeface="Calibri" panose="020F0502020204030204" pitchFamily="34" charset="0"/>
                <a:cs typeface="Calibri" panose="020F0502020204030204" pitchFamily="34" charset="0"/>
              </a:rPr>
              <a:t>without</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prior</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adaptation</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sp>
        <p:nvSpPr>
          <p:cNvPr id="29" name="Textfeld 28">
            <a:extLst>
              <a:ext uri="{FF2B5EF4-FFF2-40B4-BE49-F238E27FC236}">
                <a16:creationId xmlns:a16="http://schemas.microsoft.com/office/drawing/2014/main" id="{7E476C0F-AB38-72A1-DF74-9FFB97F920C6}"/>
              </a:ext>
            </a:extLst>
          </p:cNvPr>
          <p:cNvSpPr txBox="1"/>
          <p:nvPr/>
        </p:nvSpPr>
        <p:spPr>
          <a:xfrm>
            <a:off x="6008693" y="2779308"/>
            <a:ext cx="3687484" cy="523220"/>
          </a:xfrm>
          <a:prstGeom prst="rect">
            <a:avLst/>
          </a:prstGeom>
          <a:noFill/>
        </p:spPr>
        <p:txBody>
          <a:bodyPr wrap="squar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2) After </a:t>
            </a:r>
            <a:r>
              <a:rPr lang="de-DE" sz="1400" dirty="0" err="1">
                <a:latin typeface="Calibri" panose="020F0502020204030204" pitchFamily="34" charset="0"/>
                <a:ea typeface="Calibri" panose="020F0502020204030204" pitchFamily="34" charset="0"/>
                <a:cs typeface="Calibri" panose="020F0502020204030204" pitchFamily="34" charset="0"/>
              </a:rPr>
              <a:t>adaptation</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to</a:t>
            </a:r>
            <a:r>
              <a:rPr lang="de-DE" sz="1400" dirty="0">
                <a:latin typeface="Calibri" panose="020F0502020204030204" pitchFamily="34" charset="0"/>
                <a:ea typeface="Calibri" panose="020F0502020204030204" pitchFamily="34" charset="0"/>
                <a:cs typeface="Calibri" panose="020F0502020204030204" pitchFamily="34" charset="0"/>
              </a:rPr>
              <a:t> human </a:t>
            </a:r>
            <a:r>
              <a:rPr lang="de-DE" sz="1400" dirty="0" err="1">
                <a:latin typeface="Calibri" panose="020F0502020204030204" pitchFamily="34" charset="0"/>
                <a:ea typeface="Calibri" panose="020F0502020204030204" pitchFamily="34" charset="0"/>
                <a:cs typeface="Calibri" panose="020F0502020204030204" pitchFamily="34" charset="0"/>
              </a:rPr>
              <a:t>voice</a:t>
            </a:r>
            <a:r>
              <a:rPr lang="de-DE" sz="1400" dirty="0">
                <a:latin typeface="Calibri" panose="020F0502020204030204" pitchFamily="34" charset="0"/>
                <a:ea typeface="Calibri" panose="020F0502020204030204" pitchFamily="34" charset="0"/>
                <a:cs typeface="Calibri" panose="020F0502020204030204" pitchFamily="34" charset="0"/>
              </a:rPr>
              <a:t>: </a:t>
            </a:r>
          </a:p>
          <a:p>
            <a:r>
              <a:rPr lang="de-DE" sz="1400" dirty="0" err="1">
                <a:latin typeface="Calibri" panose="020F0502020204030204" pitchFamily="34" charset="0"/>
                <a:ea typeface="Calibri" panose="020F0502020204030204" pitchFamily="34" charset="0"/>
                <a:cs typeface="Calibri" panose="020F0502020204030204" pitchFamily="34" charset="0"/>
              </a:rPr>
              <a:t>more</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often</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classified</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as</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synthetic</a:t>
            </a:r>
            <a:endParaRPr lang="de-DE"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33" name="Gerade Verbindung mit Pfeil 32">
            <a:extLst>
              <a:ext uri="{FF2B5EF4-FFF2-40B4-BE49-F238E27FC236}">
                <a16:creationId xmlns:a16="http://schemas.microsoft.com/office/drawing/2014/main" id="{ACADECB9-61D8-884A-5E04-8040411CD924}"/>
              </a:ext>
            </a:extLst>
          </p:cNvPr>
          <p:cNvCxnSpPr>
            <a:cxnSpLocks/>
          </p:cNvCxnSpPr>
          <p:nvPr/>
        </p:nvCxnSpPr>
        <p:spPr>
          <a:xfrm flipH="1">
            <a:off x="3906982" y="2929591"/>
            <a:ext cx="201559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Textfeld 35">
            <a:extLst>
              <a:ext uri="{FF2B5EF4-FFF2-40B4-BE49-F238E27FC236}">
                <a16:creationId xmlns:a16="http://schemas.microsoft.com/office/drawing/2014/main" id="{F300CDD5-650D-4334-11DB-36095ECB0310}"/>
              </a:ext>
            </a:extLst>
          </p:cNvPr>
          <p:cNvSpPr txBox="1"/>
          <p:nvPr/>
        </p:nvSpPr>
        <p:spPr>
          <a:xfrm>
            <a:off x="6008693" y="3242851"/>
            <a:ext cx="3687484" cy="523220"/>
          </a:xfrm>
          <a:prstGeom prst="rect">
            <a:avLst/>
          </a:prstGeom>
          <a:noFill/>
        </p:spPr>
        <p:txBody>
          <a:bodyPr wrap="square" rtlCol="0">
            <a:spAutoFit/>
          </a:bodyPr>
          <a:lstStyle/>
          <a:p>
            <a:r>
              <a:rPr lang="de-DE" sz="1400" dirty="0">
                <a:latin typeface="Calibri" panose="020F0502020204030204" pitchFamily="34" charset="0"/>
                <a:ea typeface="Calibri" panose="020F0502020204030204" pitchFamily="34" charset="0"/>
                <a:cs typeface="Calibri" panose="020F0502020204030204" pitchFamily="34" charset="0"/>
              </a:rPr>
              <a:t>3) After </a:t>
            </a:r>
            <a:r>
              <a:rPr lang="de-DE" sz="1400" dirty="0" err="1">
                <a:latin typeface="Calibri" panose="020F0502020204030204" pitchFamily="34" charset="0"/>
                <a:ea typeface="Calibri" panose="020F0502020204030204" pitchFamily="34" charset="0"/>
                <a:cs typeface="Calibri" panose="020F0502020204030204" pitchFamily="34" charset="0"/>
              </a:rPr>
              <a:t>adaptation</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to</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synthetic</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voice</a:t>
            </a:r>
            <a:r>
              <a:rPr lang="de-DE" sz="1400" dirty="0">
                <a:latin typeface="Calibri" panose="020F0502020204030204" pitchFamily="34" charset="0"/>
                <a:ea typeface="Calibri" panose="020F0502020204030204" pitchFamily="34" charset="0"/>
                <a:cs typeface="Calibri" panose="020F0502020204030204" pitchFamily="34" charset="0"/>
              </a:rPr>
              <a:t>: </a:t>
            </a:r>
          </a:p>
          <a:p>
            <a:r>
              <a:rPr lang="de-DE" sz="1400" dirty="0" err="1">
                <a:latin typeface="Calibri" panose="020F0502020204030204" pitchFamily="34" charset="0"/>
                <a:ea typeface="Calibri" panose="020F0502020204030204" pitchFamily="34" charset="0"/>
                <a:cs typeface="Calibri" panose="020F0502020204030204" pitchFamily="34" charset="0"/>
              </a:rPr>
              <a:t>more</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often</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classified</a:t>
            </a:r>
            <a:r>
              <a:rPr lang="de-DE" sz="1400" dirty="0">
                <a:latin typeface="Calibri" panose="020F0502020204030204" pitchFamily="34" charset="0"/>
                <a:ea typeface="Calibri" panose="020F0502020204030204" pitchFamily="34" charset="0"/>
                <a:cs typeface="Calibri" panose="020F0502020204030204" pitchFamily="34" charset="0"/>
              </a:rPr>
              <a:t> </a:t>
            </a:r>
            <a:r>
              <a:rPr lang="de-DE" sz="1400" dirty="0" err="1">
                <a:latin typeface="Calibri" panose="020F0502020204030204" pitchFamily="34" charset="0"/>
                <a:ea typeface="Calibri" panose="020F0502020204030204" pitchFamily="34" charset="0"/>
                <a:cs typeface="Calibri" panose="020F0502020204030204" pitchFamily="34" charset="0"/>
              </a:rPr>
              <a:t>as</a:t>
            </a:r>
            <a:r>
              <a:rPr lang="de-DE" sz="1400" dirty="0">
                <a:latin typeface="Calibri" panose="020F0502020204030204" pitchFamily="34" charset="0"/>
                <a:ea typeface="Calibri" panose="020F0502020204030204" pitchFamily="34" charset="0"/>
                <a:cs typeface="Calibri" panose="020F0502020204030204" pitchFamily="34" charset="0"/>
              </a:rPr>
              <a:t> human</a:t>
            </a:r>
          </a:p>
        </p:txBody>
      </p:sp>
      <p:cxnSp>
        <p:nvCxnSpPr>
          <p:cNvPr id="37" name="Gerade Verbindung mit Pfeil 36">
            <a:extLst>
              <a:ext uri="{FF2B5EF4-FFF2-40B4-BE49-F238E27FC236}">
                <a16:creationId xmlns:a16="http://schemas.microsoft.com/office/drawing/2014/main" id="{CB7BE086-FB47-3B6A-1054-2936F66D91EE}"/>
              </a:ext>
            </a:extLst>
          </p:cNvPr>
          <p:cNvCxnSpPr>
            <a:cxnSpLocks/>
          </p:cNvCxnSpPr>
          <p:nvPr/>
        </p:nvCxnSpPr>
        <p:spPr>
          <a:xfrm flipH="1" flipV="1">
            <a:off x="4736588" y="3389529"/>
            <a:ext cx="1217819" cy="73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673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Time </a:t>
            </a:r>
            <a:r>
              <a:rPr lang="de-DE" dirty="0" err="1"/>
              <a:t>schedule</a:t>
            </a:r>
            <a:endParaRPr lang="en-US" dirty="0"/>
          </a:p>
        </p:txBody>
      </p:sp>
      <p:graphicFrame>
        <p:nvGraphicFramePr>
          <p:cNvPr id="6" name="Tabelle 5">
            <a:extLst>
              <a:ext uri="{FF2B5EF4-FFF2-40B4-BE49-F238E27FC236}">
                <a16:creationId xmlns:a16="http://schemas.microsoft.com/office/drawing/2014/main" id="{2769D720-AA73-FCE6-136C-D0DF4F5E9D6A}"/>
              </a:ext>
            </a:extLst>
          </p:cNvPr>
          <p:cNvGraphicFramePr>
            <a:graphicFrameLocks noGrp="1"/>
          </p:cNvGraphicFramePr>
          <p:nvPr>
            <p:extLst>
              <p:ext uri="{D42A27DB-BD31-4B8C-83A1-F6EECF244321}">
                <p14:modId xmlns:p14="http://schemas.microsoft.com/office/powerpoint/2010/main" val="914952650"/>
              </p:ext>
            </p:extLst>
          </p:nvPr>
        </p:nvGraphicFramePr>
        <p:xfrm>
          <a:off x="1093862" y="2047533"/>
          <a:ext cx="9520014" cy="3810713"/>
        </p:xfrm>
        <a:graphic>
          <a:graphicData uri="http://schemas.openxmlformats.org/drawingml/2006/table">
            <a:tbl>
              <a:tblPr firstRow="1" bandRow="1">
                <a:tableStyleId>{5C22544A-7EE6-4342-B048-85BDC9FD1C3A}</a:tableStyleId>
              </a:tblPr>
              <a:tblGrid>
                <a:gridCol w="2084032">
                  <a:extLst>
                    <a:ext uri="{9D8B030D-6E8A-4147-A177-3AD203B41FA5}">
                      <a16:colId xmlns:a16="http://schemas.microsoft.com/office/drawing/2014/main" val="291502893"/>
                    </a:ext>
                  </a:extLst>
                </a:gridCol>
                <a:gridCol w="3821112">
                  <a:extLst>
                    <a:ext uri="{9D8B030D-6E8A-4147-A177-3AD203B41FA5}">
                      <a16:colId xmlns:a16="http://schemas.microsoft.com/office/drawing/2014/main" val="3252790990"/>
                    </a:ext>
                  </a:extLst>
                </a:gridCol>
                <a:gridCol w="3614870">
                  <a:extLst>
                    <a:ext uri="{9D8B030D-6E8A-4147-A177-3AD203B41FA5}">
                      <a16:colId xmlns:a16="http://schemas.microsoft.com/office/drawing/2014/main" val="3736794430"/>
                    </a:ext>
                  </a:extLst>
                </a:gridCol>
              </a:tblGrid>
              <a:tr h="508695">
                <a:tc>
                  <a:txBody>
                    <a:bodyPr/>
                    <a:lstStyle/>
                    <a:p>
                      <a:endParaRPr lang="en-US"/>
                    </a:p>
                  </a:txBody>
                  <a:tcPr/>
                </a:tc>
                <a:tc>
                  <a:txBody>
                    <a:bodyPr/>
                    <a:lstStyle/>
                    <a:p>
                      <a:r>
                        <a:rPr lang="de-DE" dirty="0"/>
                        <a:t>Experiment 1</a:t>
                      </a:r>
                      <a:endParaRPr lang="en-US" dirty="0"/>
                    </a:p>
                  </a:txBody>
                  <a:tcPr/>
                </a:tc>
                <a:tc>
                  <a:txBody>
                    <a:bodyPr/>
                    <a:lstStyle/>
                    <a:p>
                      <a:r>
                        <a:rPr lang="de-DE" dirty="0"/>
                        <a:t>Experiment 2</a:t>
                      </a:r>
                      <a:endParaRPr lang="en-US" dirty="0"/>
                    </a:p>
                  </a:txBody>
                  <a:tcPr/>
                </a:tc>
                <a:extLst>
                  <a:ext uri="{0D108BD9-81ED-4DB2-BD59-A6C34878D82A}">
                    <a16:rowId xmlns:a16="http://schemas.microsoft.com/office/drawing/2014/main" val="831128502"/>
                  </a:ext>
                </a:extLst>
              </a:tr>
              <a:tr h="627158">
                <a:tc>
                  <a:txBody>
                    <a:bodyPr/>
                    <a:lstStyle/>
                    <a:p>
                      <a:r>
                        <a:rPr lang="de-DE" sz="1200" dirty="0" err="1"/>
                        <a:t>Months</a:t>
                      </a:r>
                      <a:r>
                        <a:rPr lang="de-DE" sz="1200" dirty="0"/>
                        <a:t> 1</a:t>
                      </a:r>
                      <a:endParaRPr lang="en-US" sz="1200" dirty="0"/>
                    </a:p>
                  </a:txBody>
                  <a:tcPr/>
                </a:tc>
                <a:tc>
                  <a:txBody>
                    <a:bodyPr/>
                    <a:lstStyle/>
                    <a:p>
                      <a:r>
                        <a:rPr lang="de-DE" sz="1200" dirty="0"/>
                        <a:t>Arrival </a:t>
                      </a:r>
                      <a:r>
                        <a:rPr lang="de-DE" sz="1200" dirty="0" err="1"/>
                        <a:t>as</a:t>
                      </a:r>
                      <a:r>
                        <a:rPr lang="de-DE" sz="1200" dirty="0"/>
                        <a:t> UCL, </a:t>
                      </a:r>
                      <a:r>
                        <a:rPr lang="de-DE" sz="1200" dirty="0" err="1"/>
                        <a:t>technical</a:t>
                      </a:r>
                      <a:r>
                        <a:rPr lang="de-DE" sz="1200" dirty="0"/>
                        <a:t> </a:t>
                      </a:r>
                      <a:r>
                        <a:rPr lang="de-DE" sz="1200" dirty="0" err="1"/>
                        <a:t>set-up</a:t>
                      </a:r>
                      <a:r>
                        <a:rPr lang="de-DE" sz="1200" dirty="0"/>
                        <a:t>, power </a:t>
                      </a:r>
                      <a:r>
                        <a:rPr lang="de-DE" sz="1200" dirty="0" err="1"/>
                        <a:t>analysis</a:t>
                      </a:r>
                      <a:r>
                        <a:rPr lang="de-DE" sz="1200" dirty="0"/>
                        <a:t> (</a:t>
                      </a:r>
                      <a:r>
                        <a:rPr lang="de-DE" sz="1200" dirty="0" err="1"/>
                        <a:t>determination</a:t>
                      </a:r>
                      <a:r>
                        <a:rPr lang="de-DE" sz="1200" dirty="0"/>
                        <a:t> </a:t>
                      </a:r>
                      <a:r>
                        <a:rPr lang="de-DE" sz="1200" dirty="0" err="1"/>
                        <a:t>of</a:t>
                      </a:r>
                      <a:r>
                        <a:rPr lang="de-DE" sz="1200" dirty="0"/>
                        <a:t> sample </a:t>
                      </a:r>
                      <a:r>
                        <a:rPr lang="de-DE" sz="1200" dirty="0" err="1"/>
                        <a:t>size</a:t>
                      </a:r>
                      <a:r>
                        <a:rPr lang="de-DE" sz="1200" dirty="0"/>
                        <a:t>)</a:t>
                      </a:r>
                      <a:endParaRPr lang="en-US" sz="1200" dirty="0"/>
                    </a:p>
                  </a:txBody>
                  <a:tcPr/>
                </a:tc>
                <a:tc>
                  <a:txBody>
                    <a:bodyPr/>
                    <a:lstStyle/>
                    <a:p>
                      <a:endParaRPr lang="en-US" sz="1200" dirty="0"/>
                    </a:p>
                  </a:txBody>
                  <a:tcPr/>
                </a:tc>
                <a:extLst>
                  <a:ext uri="{0D108BD9-81ED-4DB2-BD59-A6C34878D82A}">
                    <a16:rowId xmlns:a16="http://schemas.microsoft.com/office/drawing/2014/main" val="2253587800"/>
                  </a:ext>
                </a:extLst>
              </a:tr>
              <a:tr h="627158">
                <a:tc>
                  <a:txBody>
                    <a:bodyPr/>
                    <a:lstStyle/>
                    <a:p>
                      <a:r>
                        <a:rPr lang="de-DE" sz="1200" dirty="0" err="1"/>
                        <a:t>Months</a:t>
                      </a:r>
                      <a:r>
                        <a:rPr lang="de-DE" sz="1200" dirty="0"/>
                        <a:t> 2</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Gathering </a:t>
                      </a:r>
                      <a:r>
                        <a:rPr lang="de-DE" sz="1200" dirty="0" err="1"/>
                        <a:t>vocal</a:t>
                      </a:r>
                      <a:r>
                        <a:rPr lang="de-DE" sz="1200" dirty="0"/>
                        <a:t> material and </a:t>
                      </a:r>
                      <a:r>
                        <a:rPr lang="de-DE" sz="1200" dirty="0" err="1"/>
                        <a:t>development</a:t>
                      </a:r>
                      <a:r>
                        <a:rPr lang="de-DE" sz="1200" dirty="0"/>
                        <a:t> </a:t>
                      </a:r>
                      <a:r>
                        <a:rPr lang="de-DE" sz="1200" dirty="0" err="1"/>
                        <a:t>of</a:t>
                      </a:r>
                      <a:r>
                        <a:rPr lang="de-DE" sz="1200" dirty="0"/>
                        <a:t> </a:t>
                      </a:r>
                      <a:r>
                        <a:rPr lang="de-DE" sz="1200" dirty="0" err="1"/>
                        <a:t>questionnaires</a:t>
                      </a:r>
                      <a:r>
                        <a:rPr lang="de-DE" sz="1200" dirty="0"/>
                        <a:t>, </a:t>
                      </a:r>
                      <a:r>
                        <a:rPr lang="de-DE" sz="1200" dirty="0" err="1"/>
                        <a:t>piloting</a:t>
                      </a:r>
                      <a:r>
                        <a:rPr lang="de-DE" sz="1200" dirty="0"/>
                        <a:t>, </a:t>
                      </a:r>
                      <a:r>
                        <a:rPr lang="de-DE" sz="1200" dirty="0" err="1"/>
                        <a:t>preregistration</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preparation</a:t>
                      </a:r>
                      <a:r>
                        <a:rPr lang="de-DE" sz="1200" dirty="0"/>
                        <a:t> </a:t>
                      </a:r>
                      <a:r>
                        <a:rPr lang="de-DE" sz="1200" dirty="0" err="1"/>
                        <a:t>of</a:t>
                      </a:r>
                      <a:r>
                        <a:rPr lang="de-DE" sz="1200" dirty="0"/>
                        <a:t> </a:t>
                      </a:r>
                      <a:r>
                        <a:rPr lang="de-DE" sz="1200" dirty="0" err="1"/>
                        <a:t>stimulus</a:t>
                      </a:r>
                      <a:r>
                        <a:rPr lang="de-DE" sz="1200" dirty="0"/>
                        <a:t> material, power </a:t>
                      </a:r>
                      <a:r>
                        <a:rPr lang="de-DE" sz="1200" dirty="0" err="1"/>
                        <a:t>analysis</a:t>
                      </a:r>
                      <a:r>
                        <a:rPr lang="de-DE" sz="1200" dirty="0"/>
                        <a:t> (</a:t>
                      </a:r>
                      <a:r>
                        <a:rPr lang="de-DE" sz="1200" dirty="0" err="1"/>
                        <a:t>determination</a:t>
                      </a:r>
                      <a:r>
                        <a:rPr lang="de-DE" sz="1200" dirty="0"/>
                        <a:t> </a:t>
                      </a:r>
                      <a:r>
                        <a:rPr lang="de-DE" sz="1200" dirty="0" err="1"/>
                        <a:t>of</a:t>
                      </a:r>
                      <a:r>
                        <a:rPr lang="de-DE" sz="1200" dirty="0"/>
                        <a:t> sample </a:t>
                      </a:r>
                      <a:r>
                        <a:rPr lang="de-DE" sz="1200" dirty="0" err="1"/>
                        <a:t>size</a:t>
                      </a:r>
                      <a:r>
                        <a:rPr lang="de-DE" sz="1200" dirty="0"/>
                        <a:t>)</a:t>
                      </a:r>
                      <a:endParaRPr lang="en-US" sz="1200" dirty="0"/>
                    </a:p>
                    <a:p>
                      <a:endParaRPr lang="en-US" sz="1200" dirty="0"/>
                    </a:p>
                  </a:txBody>
                  <a:tcPr/>
                </a:tc>
                <a:extLst>
                  <a:ext uri="{0D108BD9-81ED-4DB2-BD59-A6C34878D82A}">
                    <a16:rowId xmlns:a16="http://schemas.microsoft.com/office/drawing/2014/main" val="3701129043"/>
                  </a:ext>
                </a:extLst>
              </a:tr>
              <a:tr h="508695">
                <a:tc>
                  <a:txBody>
                    <a:bodyPr/>
                    <a:lstStyle/>
                    <a:p>
                      <a:r>
                        <a:rPr lang="de-DE" sz="1200" dirty="0" err="1"/>
                        <a:t>Months</a:t>
                      </a:r>
                      <a:r>
                        <a:rPr lang="de-DE" sz="1200" dirty="0"/>
                        <a:t> 3</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Preregistration</a:t>
                      </a:r>
                      <a:r>
                        <a:rPr lang="en-US" sz="1200" dirty="0"/>
                        <a:t>, </a:t>
                      </a:r>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endParaRPr lang="en-US" sz="1200" dirty="0"/>
                    </a:p>
                  </a:txBody>
                  <a:tcPr/>
                </a:tc>
                <a:extLst>
                  <a:ext uri="{0D108BD9-81ED-4DB2-BD59-A6C34878D82A}">
                    <a16:rowId xmlns:a16="http://schemas.microsoft.com/office/drawing/2014/main" val="446863863"/>
                  </a:ext>
                </a:extLst>
              </a:tr>
              <a:tr h="508695">
                <a:tc>
                  <a:txBody>
                    <a:bodyPr/>
                    <a:lstStyle/>
                    <a:p>
                      <a:r>
                        <a:rPr lang="de-DE" sz="1200" dirty="0" err="1"/>
                        <a:t>Months</a:t>
                      </a:r>
                      <a:r>
                        <a:rPr lang="de-DE" sz="1200" dirty="0"/>
                        <a:t> 4</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p>
                      <a:endParaRPr lang="en-US" sz="1200" dirty="0"/>
                    </a:p>
                  </a:txBody>
                  <a:tcPr/>
                </a:tc>
                <a:extLst>
                  <a:ext uri="{0D108BD9-81ED-4DB2-BD59-A6C34878D82A}">
                    <a16:rowId xmlns:a16="http://schemas.microsoft.com/office/drawing/2014/main" val="2279917235"/>
                  </a:ext>
                </a:extLst>
              </a:tr>
              <a:tr h="508695">
                <a:tc>
                  <a:txBody>
                    <a:bodyPr/>
                    <a:lstStyle/>
                    <a:p>
                      <a:r>
                        <a:rPr lang="de-DE" sz="1200" dirty="0" err="1"/>
                        <a:t>Months</a:t>
                      </a:r>
                      <a:r>
                        <a:rPr lang="de-DE" sz="1200" dirty="0"/>
                        <a:t> 5</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extLst>
                  <a:ext uri="{0D108BD9-81ED-4DB2-BD59-A6C34878D82A}">
                    <a16:rowId xmlns:a16="http://schemas.microsoft.com/office/drawing/2014/main" val="2206840577"/>
                  </a:ext>
                </a:extLst>
              </a:tr>
              <a:tr h="508695">
                <a:tc>
                  <a:txBody>
                    <a:bodyPr/>
                    <a:lstStyle/>
                    <a:p>
                      <a:r>
                        <a:rPr lang="de-DE" sz="1200" dirty="0" err="1"/>
                        <a:t>Months</a:t>
                      </a:r>
                      <a:r>
                        <a:rPr lang="de-DE" sz="1200" dirty="0"/>
                        <a:t> 6</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txBody>
                  <a:tcPr/>
                </a:tc>
                <a:extLst>
                  <a:ext uri="{0D108BD9-81ED-4DB2-BD59-A6C34878D82A}">
                    <a16:rowId xmlns:a16="http://schemas.microsoft.com/office/drawing/2014/main" val="3700396262"/>
                  </a:ext>
                </a:extLst>
              </a:tr>
            </a:tbl>
          </a:graphicData>
        </a:graphic>
      </p:graphicFrame>
    </p:spTree>
    <p:extLst>
      <p:ext uri="{BB962C8B-B14F-4D97-AF65-F5344CB8AC3E}">
        <p14:creationId xmlns:p14="http://schemas.microsoft.com/office/powerpoint/2010/main" val="340384074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724</Words>
  <Application>Microsoft Office PowerPoint</Application>
  <PresentationFormat>Breitbild</PresentationFormat>
  <Paragraphs>101</Paragraphs>
  <Slides>9</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Aptos</vt:lpstr>
      <vt:lpstr>Aptos Display</vt:lpstr>
      <vt:lpstr>Arial</vt:lpstr>
      <vt:lpstr>Calibri</vt:lpstr>
      <vt:lpstr>Wingdings</vt:lpstr>
      <vt:lpstr>Office</vt:lpstr>
      <vt:lpstr>DAAD Experiments</vt:lpstr>
      <vt:lpstr>General Plan: 2 Experiments </vt:lpstr>
      <vt:lpstr>General Information (for all Experiments)</vt:lpstr>
      <vt:lpstr>Experiment 1: Rating study</vt:lpstr>
      <vt:lpstr>Experiment 1: Rating study</vt:lpstr>
      <vt:lpstr>Experiment 2: Adaptation Experiment</vt:lpstr>
      <vt:lpstr>Experiment 2: Adaptation Experiment</vt:lpstr>
      <vt:lpstr>PowerPoint-Präsentation</vt:lpstr>
      <vt:lpstr>Time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DAAD Prime Experiments</dc:title>
  <dc:creator>Christine Nussbaum</dc:creator>
  <cp:lastModifiedBy>christine.nussbaum</cp:lastModifiedBy>
  <cp:revision>25</cp:revision>
  <dcterms:created xsi:type="dcterms:W3CDTF">2024-07-06T15:24:30Z</dcterms:created>
  <dcterms:modified xsi:type="dcterms:W3CDTF">2025-03-09T14:39:23Z</dcterms:modified>
</cp:coreProperties>
</file>