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1" r:id="rId5"/>
    <p:sldId id="262" r:id="rId6"/>
    <p:sldId id="259" r:id="rId7"/>
    <p:sldId id="260"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14" autoAdjust="0"/>
  </p:normalViewPr>
  <p:slideViewPr>
    <p:cSldViewPr snapToGrid="0">
      <p:cViewPr varScale="1">
        <p:scale>
          <a:sx n="114" d="100"/>
          <a:sy n="114" d="100"/>
        </p:scale>
        <p:origin x="4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A044-314D-4329-9682-F6176F300576}" type="datetimeFigureOut">
              <a:rPr lang="en-US" smtClean="0"/>
              <a:t>3/7/2025</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97254-8802-4506-9D03-E17E865AF476}" type="slidenum">
              <a:rPr lang="en-US" smtClean="0"/>
              <a:t>‹Nr.›</a:t>
            </a:fld>
            <a:endParaRPr lang="en-US"/>
          </a:p>
        </p:txBody>
      </p:sp>
    </p:spTree>
    <p:extLst>
      <p:ext uri="{BB962C8B-B14F-4D97-AF65-F5344CB8AC3E}">
        <p14:creationId xmlns:p14="http://schemas.microsoft.com/office/powerpoint/2010/main" val="1804975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66897254-8802-4506-9D03-E17E865AF476}" type="slidenum">
              <a:rPr lang="en-US" smtClean="0"/>
              <a:t>8</a:t>
            </a:fld>
            <a:endParaRPr lang="en-US"/>
          </a:p>
        </p:txBody>
      </p:sp>
    </p:spTree>
    <p:extLst>
      <p:ext uri="{BB962C8B-B14F-4D97-AF65-F5344CB8AC3E}">
        <p14:creationId xmlns:p14="http://schemas.microsoft.com/office/powerpoint/2010/main" val="1146942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CC6CDE-6DA0-F203-D3AA-8E2956A25E8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4A570058-8966-FC25-BCD2-542ECA3624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FF1E13D9-3C90-B139-DC3A-0ABD56184DE8}"/>
              </a:ext>
            </a:extLst>
          </p:cNvPr>
          <p:cNvSpPr>
            <a:spLocks noGrp="1"/>
          </p:cNvSpPr>
          <p:nvPr>
            <p:ph type="dt" sz="half" idx="10"/>
          </p:nvPr>
        </p:nvSpPr>
        <p:spPr/>
        <p:txBody>
          <a:bodyPr/>
          <a:lstStyle/>
          <a:p>
            <a:fld id="{7733AE6D-9644-4FC2-AE05-59B9DC610BB8}" type="datetimeFigureOut">
              <a:rPr lang="en-US" smtClean="0"/>
              <a:t>3/7/2025</a:t>
            </a:fld>
            <a:endParaRPr lang="en-US"/>
          </a:p>
        </p:txBody>
      </p:sp>
      <p:sp>
        <p:nvSpPr>
          <p:cNvPr id="5" name="Fußzeilenplatzhalter 4">
            <a:extLst>
              <a:ext uri="{FF2B5EF4-FFF2-40B4-BE49-F238E27FC236}">
                <a16:creationId xmlns:a16="http://schemas.microsoft.com/office/drawing/2014/main" id="{94D2BAFE-0AFD-D4A2-866C-7BDFB69A837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FFC88BF7-E222-FA3B-B6B1-DCB96279E025}"/>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430889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8EB153-C2F2-FCF2-882D-40990EE7D07C}"/>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5199E73F-4FFA-DA09-DAB1-A2B71EC4BD2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511D06CA-A3F4-9D89-91F1-55D49A41ACE4}"/>
              </a:ext>
            </a:extLst>
          </p:cNvPr>
          <p:cNvSpPr>
            <a:spLocks noGrp="1"/>
          </p:cNvSpPr>
          <p:nvPr>
            <p:ph type="dt" sz="half" idx="10"/>
          </p:nvPr>
        </p:nvSpPr>
        <p:spPr/>
        <p:txBody>
          <a:bodyPr/>
          <a:lstStyle/>
          <a:p>
            <a:fld id="{7733AE6D-9644-4FC2-AE05-59B9DC610BB8}" type="datetimeFigureOut">
              <a:rPr lang="en-US" smtClean="0"/>
              <a:t>3/7/2025</a:t>
            </a:fld>
            <a:endParaRPr lang="en-US"/>
          </a:p>
        </p:txBody>
      </p:sp>
      <p:sp>
        <p:nvSpPr>
          <p:cNvPr id="5" name="Fußzeilenplatzhalter 4">
            <a:extLst>
              <a:ext uri="{FF2B5EF4-FFF2-40B4-BE49-F238E27FC236}">
                <a16:creationId xmlns:a16="http://schemas.microsoft.com/office/drawing/2014/main" id="{6DF5213F-2A14-926D-85E6-77CCAE3F1CA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91EC806B-4026-535F-80F1-8ED7A06CD2B9}"/>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20923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EAB6CA3-A14A-1B20-8FD5-048A0A3164EA}"/>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049873C6-4492-2034-405D-D0E28DAD832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7D087F78-0FE1-7925-1A7C-E16D060E5AFA}"/>
              </a:ext>
            </a:extLst>
          </p:cNvPr>
          <p:cNvSpPr>
            <a:spLocks noGrp="1"/>
          </p:cNvSpPr>
          <p:nvPr>
            <p:ph type="dt" sz="half" idx="10"/>
          </p:nvPr>
        </p:nvSpPr>
        <p:spPr/>
        <p:txBody>
          <a:bodyPr/>
          <a:lstStyle/>
          <a:p>
            <a:fld id="{7733AE6D-9644-4FC2-AE05-59B9DC610BB8}" type="datetimeFigureOut">
              <a:rPr lang="en-US" smtClean="0"/>
              <a:t>3/7/2025</a:t>
            </a:fld>
            <a:endParaRPr lang="en-US"/>
          </a:p>
        </p:txBody>
      </p:sp>
      <p:sp>
        <p:nvSpPr>
          <p:cNvPr id="5" name="Fußzeilenplatzhalter 4">
            <a:extLst>
              <a:ext uri="{FF2B5EF4-FFF2-40B4-BE49-F238E27FC236}">
                <a16:creationId xmlns:a16="http://schemas.microsoft.com/office/drawing/2014/main" id="{6DB177C4-9DB0-3544-BEA2-2E962623CA97}"/>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956AB01F-70B8-457B-6F5A-38AB5D6D3616}"/>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341866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B5D8E2-BFDB-7216-827F-E87C107FAF5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9F24333F-86E8-3049-F98F-8A6A0DBA898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3FC73C1-E281-EC1F-013B-87FE534C07CE}"/>
              </a:ext>
            </a:extLst>
          </p:cNvPr>
          <p:cNvSpPr>
            <a:spLocks noGrp="1"/>
          </p:cNvSpPr>
          <p:nvPr>
            <p:ph type="dt" sz="half" idx="10"/>
          </p:nvPr>
        </p:nvSpPr>
        <p:spPr/>
        <p:txBody>
          <a:bodyPr/>
          <a:lstStyle/>
          <a:p>
            <a:fld id="{7733AE6D-9644-4FC2-AE05-59B9DC610BB8}" type="datetimeFigureOut">
              <a:rPr lang="en-US" smtClean="0"/>
              <a:t>3/7/2025</a:t>
            </a:fld>
            <a:endParaRPr lang="en-US"/>
          </a:p>
        </p:txBody>
      </p:sp>
      <p:sp>
        <p:nvSpPr>
          <p:cNvPr id="5" name="Fußzeilenplatzhalter 4">
            <a:extLst>
              <a:ext uri="{FF2B5EF4-FFF2-40B4-BE49-F238E27FC236}">
                <a16:creationId xmlns:a16="http://schemas.microsoft.com/office/drawing/2014/main" id="{06A7A211-041D-214C-3D22-73C3E1C7A0E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8CD0F993-82CF-6B14-7816-E42E4841A6B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2515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B3AE6B-A454-2C4C-3F22-34071F7CF7F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4CBC961A-02A3-F2F3-7068-89E4D0CF2C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A82DE46-EAB7-3357-9AA1-4CEDD3EFF996}"/>
              </a:ext>
            </a:extLst>
          </p:cNvPr>
          <p:cNvSpPr>
            <a:spLocks noGrp="1"/>
          </p:cNvSpPr>
          <p:nvPr>
            <p:ph type="dt" sz="half" idx="10"/>
          </p:nvPr>
        </p:nvSpPr>
        <p:spPr/>
        <p:txBody>
          <a:bodyPr/>
          <a:lstStyle/>
          <a:p>
            <a:fld id="{7733AE6D-9644-4FC2-AE05-59B9DC610BB8}" type="datetimeFigureOut">
              <a:rPr lang="en-US" smtClean="0"/>
              <a:t>3/7/2025</a:t>
            </a:fld>
            <a:endParaRPr lang="en-US"/>
          </a:p>
        </p:txBody>
      </p:sp>
      <p:sp>
        <p:nvSpPr>
          <p:cNvPr id="5" name="Fußzeilenplatzhalter 4">
            <a:extLst>
              <a:ext uri="{FF2B5EF4-FFF2-40B4-BE49-F238E27FC236}">
                <a16:creationId xmlns:a16="http://schemas.microsoft.com/office/drawing/2014/main" id="{9ABAFAC4-F250-1B8D-382E-84D269ECF56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54D7E51-675D-AB82-DB19-21067091DAB9}"/>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789851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E5888-41FE-D907-8C1F-0143BE4196C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D0CD0235-680A-104A-F964-625BE62EF49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2618FC91-B0C2-25CA-C915-9DF01B98120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F610B4F5-B47E-0624-8B9E-5B1F2DC5AAA2}"/>
              </a:ext>
            </a:extLst>
          </p:cNvPr>
          <p:cNvSpPr>
            <a:spLocks noGrp="1"/>
          </p:cNvSpPr>
          <p:nvPr>
            <p:ph type="dt" sz="half" idx="10"/>
          </p:nvPr>
        </p:nvSpPr>
        <p:spPr/>
        <p:txBody>
          <a:bodyPr/>
          <a:lstStyle/>
          <a:p>
            <a:fld id="{7733AE6D-9644-4FC2-AE05-59B9DC610BB8}" type="datetimeFigureOut">
              <a:rPr lang="en-US" smtClean="0"/>
              <a:t>3/7/2025</a:t>
            </a:fld>
            <a:endParaRPr lang="en-US"/>
          </a:p>
        </p:txBody>
      </p:sp>
      <p:sp>
        <p:nvSpPr>
          <p:cNvPr id="6" name="Fußzeilenplatzhalter 5">
            <a:extLst>
              <a:ext uri="{FF2B5EF4-FFF2-40B4-BE49-F238E27FC236}">
                <a16:creationId xmlns:a16="http://schemas.microsoft.com/office/drawing/2014/main" id="{AC695383-2593-4422-39FA-47A8B31672D7}"/>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A129F200-A82A-516F-C0A9-27C3D2B82AE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56253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F19ECE-C5DF-93EF-F115-125094F3F421}"/>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CA945A9E-E2AD-7907-287B-E05ABB7FFF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7939929-70B8-EB0A-B7AE-978A6226455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A90D9B60-46BE-6837-1487-59EC989B36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F3D1DEF-56FF-CC07-BEFA-C1AEA88EFA4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99B48FCA-319E-DA13-367A-A6F1DC04D1F9}"/>
              </a:ext>
            </a:extLst>
          </p:cNvPr>
          <p:cNvSpPr>
            <a:spLocks noGrp="1"/>
          </p:cNvSpPr>
          <p:nvPr>
            <p:ph type="dt" sz="half" idx="10"/>
          </p:nvPr>
        </p:nvSpPr>
        <p:spPr/>
        <p:txBody>
          <a:bodyPr/>
          <a:lstStyle/>
          <a:p>
            <a:fld id="{7733AE6D-9644-4FC2-AE05-59B9DC610BB8}" type="datetimeFigureOut">
              <a:rPr lang="en-US" smtClean="0"/>
              <a:t>3/7/2025</a:t>
            </a:fld>
            <a:endParaRPr lang="en-US"/>
          </a:p>
        </p:txBody>
      </p:sp>
      <p:sp>
        <p:nvSpPr>
          <p:cNvPr id="8" name="Fußzeilenplatzhalter 7">
            <a:extLst>
              <a:ext uri="{FF2B5EF4-FFF2-40B4-BE49-F238E27FC236}">
                <a16:creationId xmlns:a16="http://schemas.microsoft.com/office/drawing/2014/main" id="{905F40EE-2494-A318-F177-D0EFE3D89A22}"/>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98114FDE-C0AA-08B2-0C15-E80C310AD197}"/>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609168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70F489-EF73-A16E-B7DE-2B021E04BD17}"/>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51A54084-B2BC-4E37-53DA-4BB1AB3464D1}"/>
              </a:ext>
            </a:extLst>
          </p:cNvPr>
          <p:cNvSpPr>
            <a:spLocks noGrp="1"/>
          </p:cNvSpPr>
          <p:nvPr>
            <p:ph type="dt" sz="half" idx="10"/>
          </p:nvPr>
        </p:nvSpPr>
        <p:spPr/>
        <p:txBody>
          <a:bodyPr/>
          <a:lstStyle/>
          <a:p>
            <a:fld id="{7733AE6D-9644-4FC2-AE05-59B9DC610BB8}" type="datetimeFigureOut">
              <a:rPr lang="en-US" smtClean="0"/>
              <a:t>3/7/2025</a:t>
            </a:fld>
            <a:endParaRPr lang="en-US"/>
          </a:p>
        </p:txBody>
      </p:sp>
      <p:sp>
        <p:nvSpPr>
          <p:cNvPr id="4" name="Fußzeilenplatzhalter 3">
            <a:extLst>
              <a:ext uri="{FF2B5EF4-FFF2-40B4-BE49-F238E27FC236}">
                <a16:creationId xmlns:a16="http://schemas.microsoft.com/office/drawing/2014/main" id="{B9594CC5-FA75-CC65-A4A1-61E46EFF716B}"/>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EBDDA225-0E25-C5D9-9ECE-F0BB471F7DD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235286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9B974FB-DB3B-537D-9CF7-A1074C382F25}"/>
              </a:ext>
            </a:extLst>
          </p:cNvPr>
          <p:cNvSpPr>
            <a:spLocks noGrp="1"/>
          </p:cNvSpPr>
          <p:nvPr>
            <p:ph type="dt" sz="half" idx="10"/>
          </p:nvPr>
        </p:nvSpPr>
        <p:spPr/>
        <p:txBody>
          <a:bodyPr/>
          <a:lstStyle/>
          <a:p>
            <a:fld id="{7733AE6D-9644-4FC2-AE05-59B9DC610BB8}" type="datetimeFigureOut">
              <a:rPr lang="en-US" smtClean="0"/>
              <a:t>3/7/2025</a:t>
            </a:fld>
            <a:endParaRPr lang="en-US"/>
          </a:p>
        </p:txBody>
      </p:sp>
      <p:sp>
        <p:nvSpPr>
          <p:cNvPr id="3" name="Fußzeilenplatzhalter 2">
            <a:extLst>
              <a:ext uri="{FF2B5EF4-FFF2-40B4-BE49-F238E27FC236}">
                <a16:creationId xmlns:a16="http://schemas.microsoft.com/office/drawing/2014/main" id="{5CEC1CA1-565E-12FD-E924-5BF876362E3C}"/>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37CC707F-791D-2CC3-3511-8E1D600B4F42}"/>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131955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1874D7-8226-09E9-5FFA-57AE13DC276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D20EA809-7C5E-A5E7-DD78-CD3E09A413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7CD9F65A-C737-B2C7-FECB-D608E33760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E91101D-8C31-64CD-6A4D-A85F5AC7519B}"/>
              </a:ext>
            </a:extLst>
          </p:cNvPr>
          <p:cNvSpPr>
            <a:spLocks noGrp="1"/>
          </p:cNvSpPr>
          <p:nvPr>
            <p:ph type="dt" sz="half" idx="10"/>
          </p:nvPr>
        </p:nvSpPr>
        <p:spPr/>
        <p:txBody>
          <a:bodyPr/>
          <a:lstStyle/>
          <a:p>
            <a:fld id="{7733AE6D-9644-4FC2-AE05-59B9DC610BB8}" type="datetimeFigureOut">
              <a:rPr lang="en-US" smtClean="0"/>
              <a:t>3/7/2025</a:t>
            </a:fld>
            <a:endParaRPr lang="en-US"/>
          </a:p>
        </p:txBody>
      </p:sp>
      <p:sp>
        <p:nvSpPr>
          <p:cNvPr id="6" name="Fußzeilenplatzhalter 5">
            <a:extLst>
              <a:ext uri="{FF2B5EF4-FFF2-40B4-BE49-F238E27FC236}">
                <a16:creationId xmlns:a16="http://schemas.microsoft.com/office/drawing/2014/main" id="{206471A4-4CC2-0FA2-AD8D-DBD9F96B83FD}"/>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56832B86-130A-7D27-190D-6E53B225E97A}"/>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285647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C6C2F-E96A-3CE5-58B5-D05A4157DF2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1634CC7A-09D5-3E2F-7592-7302F67790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1FE8B545-601E-93EC-BDFB-79917FB4D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561126A-E8B7-C022-461E-698EB0135231}"/>
              </a:ext>
            </a:extLst>
          </p:cNvPr>
          <p:cNvSpPr>
            <a:spLocks noGrp="1"/>
          </p:cNvSpPr>
          <p:nvPr>
            <p:ph type="dt" sz="half" idx="10"/>
          </p:nvPr>
        </p:nvSpPr>
        <p:spPr/>
        <p:txBody>
          <a:bodyPr/>
          <a:lstStyle/>
          <a:p>
            <a:fld id="{7733AE6D-9644-4FC2-AE05-59B9DC610BB8}" type="datetimeFigureOut">
              <a:rPr lang="en-US" smtClean="0"/>
              <a:t>3/7/2025</a:t>
            </a:fld>
            <a:endParaRPr lang="en-US"/>
          </a:p>
        </p:txBody>
      </p:sp>
      <p:sp>
        <p:nvSpPr>
          <p:cNvPr id="6" name="Fußzeilenplatzhalter 5">
            <a:extLst>
              <a:ext uri="{FF2B5EF4-FFF2-40B4-BE49-F238E27FC236}">
                <a16:creationId xmlns:a16="http://schemas.microsoft.com/office/drawing/2014/main" id="{C872D02D-AF33-5DE6-8909-83574CF160C4}"/>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915EDF90-84ED-821F-38E8-22B4F99CA241}"/>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61640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558D218-8400-390F-90B9-A6F012830B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241BAD4A-BC8C-D576-B085-6A979770F3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3239E18-80D6-EBD6-C604-0AB5849C2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33AE6D-9644-4FC2-AE05-59B9DC610BB8}" type="datetimeFigureOut">
              <a:rPr lang="en-US" smtClean="0"/>
              <a:t>3/7/2025</a:t>
            </a:fld>
            <a:endParaRPr lang="en-US"/>
          </a:p>
        </p:txBody>
      </p:sp>
      <p:sp>
        <p:nvSpPr>
          <p:cNvPr id="5" name="Fußzeilenplatzhalter 4">
            <a:extLst>
              <a:ext uri="{FF2B5EF4-FFF2-40B4-BE49-F238E27FC236}">
                <a16:creationId xmlns:a16="http://schemas.microsoft.com/office/drawing/2014/main" id="{DA287C7D-8604-DE41-7BB6-4E4A6548B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Foliennummernplatzhalter 5">
            <a:extLst>
              <a:ext uri="{FF2B5EF4-FFF2-40B4-BE49-F238E27FC236}">
                <a16:creationId xmlns:a16="http://schemas.microsoft.com/office/drawing/2014/main" id="{1945C27D-46D3-A388-E167-691A5ED728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836F9E-2D4B-4A08-B1D7-CEC74EEC9B0D}" type="slidenum">
              <a:rPr lang="en-US" smtClean="0"/>
              <a:t>‹Nr.›</a:t>
            </a:fld>
            <a:endParaRPr lang="en-US"/>
          </a:p>
        </p:txBody>
      </p:sp>
    </p:spTree>
    <p:extLst>
      <p:ext uri="{BB962C8B-B14F-4D97-AF65-F5344CB8AC3E}">
        <p14:creationId xmlns:p14="http://schemas.microsoft.com/office/powerpoint/2010/main" val="2498131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D56F2-31C3-0CD0-6DC2-56799485327A}"/>
              </a:ext>
            </a:extLst>
          </p:cNvPr>
          <p:cNvSpPr>
            <a:spLocks noGrp="1"/>
          </p:cNvSpPr>
          <p:nvPr>
            <p:ph type="ctrTitle"/>
          </p:nvPr>
        </p:nvSpPr>
        <p:spPr/>
        <p:txBody>
          <a:bodyPr/>
          <a:lstStyle/>
          <a:p>
            <a:r>
              <a:rPr lang="de-DE" dirty="0"/>
              <a:t>DAAD Experiments</a:t>
            </a:r>
            <a:endParaRPr lang="en-US" dirty="0"/>
          </a:p>
        </p:txBody>
      </p:sp>
      <p:sp>
        <p:nvSpPr>
          <p:cNvPr id="3" name="Untertitel 2">
            <a:extLst>
              <a:ext uri="{FF2B5EF4-FFF2-40B4-BE49-F238E27FC236}">
                <a16:creationId xmlns:a16="http://schemas.microsoft.com/office/drawing/2014/main" id="{6E1CCB8B-00A6-1191-4A96-89F5DF7ABA7E}"/>
              </a:ext>
            </a:extLst>
          </p:cNvPr>
          <p:cNvSpPr>
            <a:spLocks noGrp="1"/>
          </p:cNvSpPr>
          <p:nvPr>
            <p:ph type="subTitle" idx="1"/>
          </p:nvPr>
        </p:nvSpPr>
        <p:spPr/>
        <p:txBody>
          <a:bodyPr>
            <a:normAutofit/>
          </a:bodyPr>
          <a:lstStyle/>
          <a:p>
            <a:pPr>
              <a:spcAft>
                <a:spcPts val="800"/>
              </a:spcAft>
            </a:pPr>
            <a:r>
              <a:rPr lang="en-US" sz="1800" dirty="0">
                <a:latin typeface="Aptos" panose="020B0004020202020204" pitchFamily="34" charset="0"/>
                <a:ea typeface="Aptos" panose="020B0004020202020204" pitchFamily="34" charset="0"/>
                <a:cs typeface="Arial" panose="020B0604020202020204" pitchFamily="34" charset="0"/>
              </a:rPr>
              <a:t>V</a:t>
            </a:r>
            <a:r>
              <a:rPr lang="en-US" sz="1800" dirty="0">
                <a:effectLst/>
                <a:latin typeface="Aptos" panose="020B0004020202020204" pitchFamily="34" charset="0"/>
                <a:ea typeface="Aptos" panose="020B0004020202020204" pitchFamily="34" charset="0"/>
                <a:cs typeface="Arial" panose="020B0604020202020204" pitchFamily="34" charset="0"/>
              </a:rPr>
              <a:t>ariability and adaptability in the perception of unnatural/synthetic voice features </a:t>
            </a:r>
            <a:endParaRPr lang="en-US" sz="1800" dirty="0">
              <a:latin typeface="Aptos" panose="020B0004020202020204" pitchFamily="34" charset="0"/>
              <a:ea typeface="Aptos" panose="020B0004020202020204" pitchFamily="34" charset="0"/>
              <a:cs typeface="Arial" panose="020B0604020202020204" pitchFamily="34" charset="0"/>
            </a:endParaRPr>
          </a:p>
          <a:p>
            <a:pPr>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Christi</a:t>
            </a:r>
            <a:r>
              <a:rPr lang="en-US" sz="1800" kern="100" dirty="0">
                <a:latin typeface="Aptos" panose="020B0004020202020204" pitchFamily="34" charset="0"/>
                <a:ea typeface="Aptos" panose="020B0004020202020204" pitchFamily="34" charset="0"/>
                <a:cs typeface="Arial" panose="020B0604020202020204" pitchFamily="34" charset="0"/>
              </a:rPr>
              <a:t>ne Nussbaum</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3718641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3ED37-2CC7-9B3C-FF33-079871490B77}"/>
              </a:ext>
            </a:extLst>
          </p:cNvPr>
          <p:cNvSpPr>
            <a:spLocks noGrp="1"/>
          </p:cNvSpPr>
          <p:nvPr>
            <p:ph type="title"/>
          </p:nvPr>
        </p:nvSpPr>
        <p:spPr/>
        <p:txBody>
          <a:bodyPr/>
          <a:lstStyle/>
          <a:p>
            <a:r>
              <a:rPr lang="de-DE" dirty="0"/>
              <a:t>General Plan: 2 Experiments </a:t>
            </a:r>
            <a:endParaRPr lang="en-US" dirty="0"/>
          </a:p>
        </p:txBody>
      </p:sp>
      <p:sp>
        <p:nvSpPr>
          <p:cNvPr id="3" name="Inhaltsplatzhalter 2">
            <a:extLst>
              <a:ext uri="{FF2B5EF4-FFF2-40B4-BE49-F238E27FC236}">
                <a16:creationId xmlns:a16="http://schemas.microsoft.com/office/drawing/2014/main" id="{9EE6FD7B-39C9-FD03-741E-6BB8889A7149}"/>
              </a:ext>
            </a:extLst>
          </p:cNvPr>
          <p:cNvSpPr>
            <a:spLocks noGrp="1"/>
          </p:cNvSpPr>
          <p:nvPr>
            <p:ph idx="1"/>
          </p:nvPr>
        </p:nvSpPr>
        <p:spPr/>
        <p:txBody>
          <a:bodyPr>
            <a:normAutofit/>
          </a:bodyPr>
          <a:lstStyle/>
          <a:p>
            <a:pPr marL="514350" indent="-514350">
              <a:buFont typeface="Arial" panose="020B0604020202020204" pitchFamily="34" charset="0"/>
              <a:buAutoNum type="arabicPeriod"/>
            </a:pPr>
            <a:r>
              <a:rPr lang="de-DE" b="1" dirty="0"/>
              <a:t>Rating </a:t>
            </a:r>
            <a:r>
              <a:rPr lang="de-DE" b="1" dirty="0" err="1"/>
              <a:t>study</a:t>
            </a:r>
            <a:r>
              <a:rPr lang="de-DE" b="1" dirty="0"/>
              <a:t> </a:t>
            </a:r>
            <a:r>
              <a:rPr lang="de-DE" dirty="0"/>
              <a:t>-&gt; </a:t>
            </a:r>
            <a:r>
              <a:rPr lang="de-DE" dirty="0" err="1"/>
              <a:t>targets</a:t>
            </a:r>
            <a:r>
              <a:rPr lang="de-DE" dirty="0"/>
              <a:t> </a:t>
            </a:r>
            <a:r>
              <a:rPr lang="de-DE" dirty="0" err="1"/>
              <a:t>long</a:t>
            </a:r>
            <a:r>
              <a:rPr lang="de-DE" dirty="0"/>
              <a:t>-term </a:t>
            </a:r>
            <a:r>
              <a:rPr lang="de-DE" dirty="0" err="1"/>
              <a:t>effects</a:t>
            </a:r>
            <a:r>
              <a:rPr lang="de-DE" dirty="0"/>
              <a:t> </a:t>
            </a:r>
            <a:r>
              <a:rPr lang="de-DE" dirty="0" err="1"/>
              <a:t>of</a:t>
            </a:r>
            <a:r>
              <a:rPr lang="de-DE" dirty="0"/>
              <a:t> </a:t>
            </a:r>
            <a:r>
              <a:rPr lang="de-DE" dirty="0" err="1"/>
              <a:t>experience</a:t>
            </a:r>
            <a:r>
              <a:rPr lang="de-DE" dirty="0"/>
              <a:t>, but </a:t>
            </a:r>
            <a:r>
              <a:rPr lang="de-DE" dirty="0" err="1"/>
              <a:t>correlational</a:t>
            </a:r>
            <a:r>
              <a:rPr lang="de-DE" dirty="0"/>
              <a:t> </a:t>
            </a:r>
            <a:r>
              <a:rPr lang="de-DE" dirty="0" err="1"/>
              <a:t>only</a:t>
            </a:r>
            <a:r>
              <a:rPr lang="de-DE" dirty="0"/>
              <a:t> </a:t>
            </a:r>
          </a:p>
          <a:p>
            <a:pPr marL="514350" indent="-514350">
              <a:buAutoNum type="arabicPeriod"/>
            </a:pPr>
            <a:endParaRPr lang="de-DE" b="1" dirty="0"/>
          </a:p>
          <a:p>
            <a:pPr marL="514350" indent="-514350">
              <a:buAutoNum type="arabicPeriod"/>
            </a:pPr>
            <a:r>
              <a:rPr lang="de-DE" b="1" dirty="0"/>
              <a:t>Adaptation </a:t>
            </a:r>
            <a:r>
              <a:rPr lang="de-DE" b="1" dirty="0" err="1"/>
              <a:t>experiment</a:t>
            </a:r>
            <a:r>
              <a:rPr lang="de-DE" b="1" dirty="0"/>
              <a:t> </a:t>
            </a:r>
            <a:r>
              <a:rPr lang="de-DE" dirty="0"/>
              <a:t>-&gt; </a:t>
            </a:r>
            <a:r>
              <a:rPr lang="de-DE" dirty="0" err="1"/>
              <a:t>targets</a:t>
            </a:r>
            <a:r>
              <a:rPr lang="de-DE" dirty="0"/>
              <a:t> </a:t>
            </a:r>
            <a:r>
              <a:rPr lang="de-DE" dirty="0" err="1"/>
              <a:t>short</a:t>
            </a:r>
            <a:r>
              <a:rPr lang="de-DE" dirty="0"/>
              <a:t>-term </a:t>
            </a:r>
            <a:r>
              <a:rPr lang="de-DE" dirty="0" err="1"/>
              <a:t>effects</a:t>
            </a:r>
            <a:r>
              <a:rPr lang="de-DE" dirty="0"/>
              <a:t> </a:t>
            </a:r>
            <a:r>
              <a:rPr lang="de-DE" dirty="0" err="1"/>
              <a:t>of</a:t>
            </a:r>
            <a:r>
              <a:rPr lang="de-DE" dirty="0"/>
              <a:t> </a:t>
            </a:r>
            <a:r>
              <a:rPr lang="de-DE" dirty="0" err="1"/>
              <a:t>exposure</a:t>
            </a:r>
            <a:r>
              <a:rPr lang="de-DE" dirty="0"/>
              <a:t> and </a:t>
            </a:r>
            <a:r>
              <a:rPr lang="de-DE" dirty="0" err="1"/>
              <a:t>allows</a:t>
            </a:r>
            <a:r>
              <a:rPr lang="de-DE" dirty="0"/>
              <a:t> </a:t>
            </a:r>
            <a:r>
              <a:rPr lang="de-DE" dirty="0" err="1"/>
              <a:t>causal</a:t>
            </a:r>
            <a:r>
              <a:rPr lang="de-DE" dirty="0"/>
              <a:t> </a:t>
            </a:r>
            <a:r>
              <a:rPr lang="de-DE" dirty="0" err="1"/>
              <a:t>inference</a:t>
            </a:r>
            <a:r>
              <a:rPr lang="de-DE" dirty="0"/>
              <a:t> (due </a:t>
            </a:r>
            <a:r>
              <a:rPr lang="de-DE" dirty="0" err="1"/>
              <a:t>to</a:t>
            </a:r>
            <a:r>
              <a:rPr lang="de-DE" dirty="0"/>
              <a:t> experimental </a:t>
            </a:r>
            <a:r>
              <a:rPr lang="de-DE" dirty="0" err="1"/>
              <a:t>manipulation</a:t>
            </a:r>
            <a:r>
              <a:rPr lang="de-DE" dirty="0"/>
              <a:t>)</a:t>
            </a:r>
          </a:p>
          <a:p>
            <a:pPr marL="514350" indent="-514350">
              <a:buAutoNum type="arabicPeriod"/>
            </a:pP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4205329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393FD8-C45F-3A8B-8391-21B61909BDD2}"/>
              </a:ext>
            </a:extLst>
          </p:cNvPr>
          <p:cNvSpPr>
            <a:spLocks noGrp="1"/>
          </p:cNvSpPr>
          <p:nvPr>
            <p:ph type="title"/>
          </p:nvPr>
        </p:nvSpPr>
        <p:spPr/>
        <p:txBody>
          <a:bodyPr/>
          <a:lstStyle/>
          <a:p>
            <a:r>
              <a:rPr lang="de-DE" dirty="0"/>
              <a:t>General Information (</a:t>
            </a:r>
            <a:r>
              <a:rPr lang="de-DE" dirty="0" err="1"/>
              <a:t>for</a:t>
            </a:r>
            <a:r>
              <a:rPr lang="de-DE" dirty="0"/>
              <a:t> all Experiments)</a:t>
            </a:r>
            <a:endParaRPr lang="en-US" dirty="0"/>
          </a:p>
        </p:txBody>
      </p:sp>
      <p:sp>
        <p:nvSpPr>
          <p:cNvPr id="3" name="Inhaltsplatzhalter 2">
            <a:extLst>
              <a:ext uri="{FF2B5EF4-FFF2-40B4-BE49-F238E27FC236}">
                <a16:creationId xmlns:a16="http://schemas.microsoft.com/office/drawing/2014/main" id="{05EC598E-FBF4-5FBF-03EC-71BA0D01B727}"/>
              </a:ext>
            </a:extLst>
          </p:cNvPr>
          <p:cNvSpPr>
            <a:spLocks noGrp="1"/>
          </p:cNvSpPr>
          <p:nvPr>
            <p:ph idx="1"/>
          </p:nvPr>
        </p:nvSpPr>
        <p:spPr/>
        <p:txBody>
          <a:bodyPr/>
          <a:lstStyle/>
          <a:p>
            <a:r>
              <a:rPr lang="de-DE" dirty="0"/>
              <a:t>Quantitative, </a:t>
            </a:r>
            <a:r>
              <a:rPr lang="de-DE" dirty="0" err="1"/>
              <a:t>empirical</a:t>
            </a:r>
            <a:r>
              <a:rPr lang="de-DE" dirty="0"/>
              <a:t> </a:t>
            </a:r>
            <a:r>
              <a:rPr lang="de-DE" dirty="0" err="1"/>
              <a:t>studies</a:t>
            </a:r>
            <a:endParaRPr lang="de-DE" dirty="0"/>
          </a:p>
          <a:p>
            <a:r>
              <a:rPr lang="de-DE" dirty="0" err="1"/>
              <a:t>Conducted</a:t>
            </a:r>
            <a:r>
              <a:rPr lang="de-DE" dirty="0"/>
              <a:t> fully online </a:t>
            </a:r>
          </a:p>
          <a:p>
            <a:r>
              <a:rPr lang="en-US" dirty="0"/>
              <a:t>Will use mainly synthetic voices (pseudowords, </a:t>
            </a:r>
            <a:r>
              <a:rPr lang="en-US" dirty="0" err="1"/>
              <a:t>pseudosentences</a:t>
            </a:r>
            <a:r>
              <a:rPr lang="en-US" dirty="0"/>
              <a:t> or task-irrelevant speech)</a:t>
            </a:r>
          </a:p>
          <a:p>
            <a:endParaRPr lang="en-US" dirty="0"/>
          </a:p>
        </p:txBody>
      </p:sp>
    </p:spTree>
    <p:extLst>
      <p:ext uri="{BB962C8B-B14F-4D97-AF65-F5344CB8AC3E}">
        <p14:creationId xmlns:p14="http://schemas.microsoft.com/office/powerpoint/2010/main" val="173287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1: Rating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247804"/>
          </a:xfrm>
        </p:spPr>
        <p:txBody>
          <a:bodyPr>
            <a:normAutofit/>
          </a:bodyPr>
          <a:lstStyle/>
          <a:p>
            <a:pPr marL="0" indent="0">
              <a:buNone/>
            </a:pPr>
            <a:r>
              <a:rPr lang="de-DE" sz="1800" dirty="0"/>
              <a:t>Hypothesis: People </a:t>
            </a:r>
            <a:r>
              <a:rPr lang="de-DE" sz="1800" dirty="0" err="1"/>
              <a:t>who</a:t>
            </a:r>
            <a:r>
              <a:rPr lang="de-DE" sz="1800" dirty="0"/>
              <a:t> </a:t>
            </a:r>
            <a:r>
              <a:rPr lang="de-DE" sz="1800" dirty="0" err="1"/>
              <a:t>have</a:t>
            </a:r>
            <a:r>
              <a:rPr lang="de-DE" sz="1800" dirty="0"/>
              <a:t> </a:t>
            </a:r>
            <a:r>
              <a:rPr lang="de-DE" sz="1800" dirty="0" err="1"/>
              <a:t>more</a:t>
            </a:r>
            <a:r>
              <a:rPr lang="de-DE" sz="1800" dirty="0"/>
              <a:t> </a:t>
            </a:r>
            <a:r>
              <a:rPr lang="de-DE" sz="1800" dirty="0" err="1"/>
              <a:t>exposure</a:t>
            </a:r>
            <a:r>
              <a:rPr lang="de-DE" sz="1800" dirty="0"/>
              <a:t> </a:t>
            </a:r>
            <a:r>
              <a:rPr lang="de-DE" sz="1800" dirty="0" err="1"/>
              <a:t>to</a:t>
            </a:r>
            <a:r>
              <a:rPr lang="de-DE" sz="1800" dirty="0"/>
              <a:t> modern </a:t>
            </a:r>
            <a:r>
              <a:rPr lang="de-DE" sz="1800" dirty="0" err="1"/>
              <a:t>voice</a:t>
            </a:r>
            <a:r>
              <a:rPr lang="de-DE" sz="1800" dirty="0"/>
              <a:t> </a:t>
            </a:r>
            <a:r>
              <a:rPr lang="de-DE" sz="1800" dirty="0" err="1"/>
              <a:t>technology</a:t>
            </a:r>
            <a:r>
              <a:rPr lang="de-DE" sz="1800" dirty="0"/>
              <a:t> in </a:t>
            </a:r>
            <a:r>
              <a:rPr lang="de-DE" sz="1800" dirty="0" err="1"/>
              <a:t>their</a:t>
            </a:r>
            <a:r>
              <a:rPr lang="de-DE" sz="1800" dirty="0"/>
              <a:t> </a:t>
            </a:r>
            <a:r>
              <a:rPr lang="de-DE" sz="1800" dirty="0" err="1"/>
              <a:t>daily</a:t>
            </a:r>
            <a:r>
              <a:rPr lang="de-DE" sz="1800" dirty="0"/>
              <a:t> </a:t>
            </a:r>
            <a:r>
              <a:rPr lang="de-DE" sz="1800" dirty="0" err="1"/>
              <a:t>life</a:t>
            </a:r>
            <a:r>
              <a:rPr lang="de-DE" sz="1800" dirty="0"/>
              <a:t> rate </a:t>
            </a:r>
            <a:r>
              <a:rPr lang="de-DE" sz="1800" dirty="0" err="1"/>
              <a:t>synthetic</a:t>
            </a:r>
            <a:r>
              <a:rPr lang="de-DE" sz="1800" dirty="0"/>
              <a:t> </a:t>
            </a:r>
            <a:r>
              <a:rPr lang="de-DE" sz="1800" dirty="0" err="1"/>
              <a:t>voices</a:t>
            </a:r>
            <a:r>
              <a:rPr lang="de-DE" sz="1800" dirty="0"/>
              <a:t> </a:t>
            </a:r>
            <a:r>
              <a:rPr lang="de-DE" sz="1800" dirty="0" err="1"/>
              <a:t>as</a:t>
            </a:r>
            <a:r>
              <a:rPr lang="de-DE" sz="1800" dirty="0"/>
              <a:t> </a:t>
            </a:r>
            <a:r>
              <a:rPr lang="de-DE" sz="1800" dirty="0" err="1"/>
              <a:t>more</a:t>
            </a:r>
            <a:r>
              <a:rPr lang="de-DE" sz="1800" dirty="0"/>
              <a:t> </a:t>
            </a:r>
            <a:r>
              <a:rPr lang="de-DE" sz="1800" dirty="0" err="1"/>
              <a:t>natural</a:t>
            </a:r>
            <a:r>
              <a:rPr lang="de-DE" sz="1800" dirty="0"/>
              <a:t> (</a:t>
            </a:r>
            <a:r>
              <a:rPr lang="de-DE" sz="1800" dirty="0" err="1"/>
              <a:t>deviation-based</a:t>
            </a:r>
            <a:r>
              <a:rPr lang="de-DE" sz="1800" dirty="0"/>
              <a:t> </a:t>
            </a:r>
            <a:r>
              <a:rPr lang="de-DE" sz="1800" dirty="0" err="1"/>
              <a:t>measure</a:t>
            </a:r>
            <a:r>
              <a:rPr lang="de-DE" sz="1800" dirty="0"/>
              <a:t>) but not </a:t>
            </a:r>
            <a:r>
              <a:rPr lang="de-DE" sz="1800" dirty="0" err="1"/>
              <a:t>as</a:t>
            </a:r>
            <a:r>
              <a:rPr lang="de-DE" sz="1800" dirty="0"/>
              <a:t> </a:t>
            </a:r>
            <a:r>
              <a:rPr lang="de-DE" sz="1800" dirty="0" err="1"/>
              <a:t>more</a:t>
            </a:r>
            <a:r>
              <a:rPr lang="de-DE" sz="1800" dirty="0"/>
              <a:t> human-like (human-</a:t>
            </a:r>
            <a:r>
              <a:rPr lang="de-DE" sz="1800" dirty="0" err="1"/>
              <a:t>likeness</a:t>
            </a:r>
            <a:r>
              <a:rPr lang="de-DE" sz="1800" dirty="0"/>
              <a:t> </a:t>
            </a:r>
            <a:r>
              <a:rPr lang="de-DE" sz="1800" dirty="0" err="1"/>
              <a:t>based</a:t>
            </a:r>
            <a:r>
              <a:rPr lang="de-DE" sz="1800" dirty="0"/>
              <a:t> </a:t>
            </a:r>
            <a:r>
              <a:rPr lang="de-DE" sz="1800" dirty="0" err="1"/>
              <a:t>measure</a:t>
            </a:r>
            <a:r>
              <a:rPr lang="de-DE" sz="1800" dirty="0"/>
              <a:t> </a:t>
            </a:r>
            <a:r>
              <a:rPr lang="de-DE" sz="1800" dirty="0" err="1"/>
              <a:t>is</a:t>
            </a:r>
            <a:r>
              <a:rPr lang="de-DE" sz="1800" dirty="0"/>
              <a:t> </a:t>
            </a:r>
            <a:r>
              <a:rPr lang="de-DE" sz="1800" dirty="0" err="1"/>
              <a:t>unaffected</a:t>
            </a:r>
            <a:r>
              <a:rPr lang="de-DE" sz="1800" dirty="0"/>
              <a:t>). Further, </a:t>
            </a:r>
            <a:r>
              <a:rPr lang="de-DE" sz="1800" dirty="0" err="1"/>
              <a:t>they</a:t>
            </a:r>
            <a:r>
              <a:rPr lang="de-DE" sz="1800" dirty="0"/>
              <a:t> rate </a:t>
            </a:r>
            <a:r>
              <a:rPr lang="de-DE" sz="1800" dirty="0" err="1"/>
              <a:t>synthetic</a:t>
            </a:r>
            <a:r>
              <a:rPr lang="de-DE" sz="1800" dirty="0"/>
              <a:t> </a:t>
            </a:r>
            <a:r>
              <a:rPr lang="de-DE" sz="1800" dirty="0" err="1"/>
              <a:t>voices</a:t>
            </a:r>
            <a:r>
              <a:rPr lang="de-DE" sz="1800" dirty="0"/>
              <a:t> </a:t>
            </a:r>
            <a:r>
              <a:rPr lang="de-DE" sz="1800" dirty="0" err="1"/>
              <a:t>as</a:t>
            </a:r>
            <a:r>
              <a:rPr lang="de-DE" sz="1800" dirty="0"/>
              <a:t> </a:t>
            </a:r>
            <a:r>
              <a:rPr lang="de-DE" sz="1800" dirty="0" err="1"/>
              <a:t>more</a:t>
            </a:r>
            <a:r>
              <a:rPr lang="de-DE" sz="1800" dirty="0"/>
              <a:t> </a:t>
            </a:r>
            <a:r>
              <a:rPr lang="de-DE" sz="1800" dirty="0" err="1"/>
              <a:t>pleasent</a:t>
            </a:r>
            <a:r>
              <a:rPr lang="de-DE" sz="1800" dirty="0"/>
              <a:t>, </a:t>
            </a:r>
            <a:r>
              <a:rPr lang="de-DE" sz="1800" dirty="0" err="1"/>
              <a:t>more</a:t>
            </a:r>
            <a:r>
              <a:rPr lang="de-DE" sz="1800" dirty="0"/>
              <a:t> </a:t>
            </a:r>
            <a:r>
              <a:rPr lang="de-DE" sz="1800" dirty="0" err="1"/>
              <a:t>trustworthy</a:t>
            </a:r>
            <a:r>
              <a:rPr lang="de-DE" sz="1800" dirty="0"/>
              <a:t> and </a:t>
            </a:r>
            <a:r>
              <a:rPr lang="de-DE" sz="1800" dirty="0" err="1"/>
              <a:t>less</a:t>
            </a:r>
            <a:r>
              <a:rPr lang="de-DE" sz="1800" dirty="0"/>
              <a:t> </a:t>
            </a:r>
            <a:r>
              <a:rPr lang="de-DE" sz="1800" dirty="0" err="1"/>
              <a:t>eerie</a:t>
            </a:r>
            <a:r>
              <a:rPr lang="de-DE" sz="1800" dirty="0"/>
              <a:t> </a:t>
            </a:r>
            <a:r>
              <a:rPr lang="de-DE" sz="1800" dirty="0" err="1"/>
              <a:t>compared</a:t>
            </a:r>
            <a:r>
              <a:rPr lang="de-DE" sz="1800" dirty="0"/>
              <a:t> </a:t>
            </a:r>
            <a:r>
              <a:rPr lang="de-DE" sz="1800" dirty="0" err="1"/>
              <a:t>to</a:t>
            </a:r>
            <a:r>
              <a:rPr lang="de-DE" sz="1800" dirty="0"/>
              <a:t> </a:t>
            </a:r>
            <a:r>
              <a:rPr lang="de-DE" sz="1800" dirty="0" err="1"/>
              <a:t>people</a:t>
            </a:r>
            <a:r>
              <a:rPr lang="de-DE" sz="1800" dirty="0"/>
              <a:t> </a:t>
            </a:r>
            <a:r>
              <a:rPr lang="de-DE" sz="1800" dirty="0" err="1"/>
              <a:t>less</a:t>
            </a:r>
            <a:r>
              <a:rPr lang="de-DE" sz="1800" dirty="0"/>
              <a:t> </a:t>
            </a:r>
            <a:r>
              <a:rPr lang="de-DE" sz="1800" dirty="0" err="1"/>
              <a:t>experienced</a:t>
            </a:r>
            <a:r>
              <a:rPr lang="de-DE" sz="1800" dirty="0"/>
              <a:t> </a:t>
            </a:r>
            <a:r>
              <a:rPr lang="de-DE" sz="1800" dirty="0" err="1"/>
              <a:t>with</a:t>
            </a:r>
            <a:r>
              <a:rPr lang="de-DE" sz="1800" dirty="0"/>
              <a:t> </a:t>
            </a:r>
            <a:r>
              <a:rPr lang="de-DE" sz="1800" dirty="0" err="1"/>
              <a:t>synthetic</a:t>
            </a:r>
            <a:r>
              <a:rPr lang="de-DE" sz="1800" dirty="0"/>
              <a:t> </a:t>
            </a:r>
            <a:r>
              <a:rPr lang="de-DE" sz="1800" dirty="0" err="1"/>
              <a:t>voices</a:t>
            </a:r>
            <a:r>
              <a:rPr lang="de-DE" sz="1800" dirty="0"/>
              <a:t>. This </a:t>
            </a:r>
            <a:r>
              <a:rPr lang="de-DE" sz="1800" dirty="0" err="1"/>
              <a:t>relationship</a:t>
            </a:r>
            <a:r>
              <a:rPr lang="de-DE" sz="1800" dirty="0"/>
              <a:t> </a:t>
            </a:r>
            <a:r>
              <a:rPr lang="de-DE" sz="1800" dirty="0" err="1"/>
              <a:t>is</a:t>
            </a:r>
            <a:r>
              <a:rPr lang="de-DE" sz="1800" dirty="0"/>
              <a:t> not </a:t>
            </a:r>
            <a:r>
              <a:rPr lang="de-DE" sz="1800" dirty="0" err="1"/>
              <a:t>found</a:t>
            </a:r>
            <a:r>
              <a:rPr lang="de-DE" sz="1800" dirty="0"/>
              <a:t> </a:t>
            </a:r>
            <a:r>
              <a:rPr lang="de-DE" sz="1800" dirty="0" err="1"/>
              <a:t>for</a:t>
            </a:r>
            <a:r>
              <a:rPr lang="de-DE" sz="1800" dirty="0"/>
              <a:t> </a:t>
            </a:r>
            <a:r>
              <a:rPr lang="de-DE" sz="1800" dirty="0" err="1"/>
              <a:t>ratings</a:t>
            </a:r>
            <a:r>
              <a:rPr lang="de-DE" sz="1800" dirty="0"/>
              <a:t> </a:t>
            </a:r>
            <a:r>
              <a:rPr lang="de-DE" sz="1800" dirty="0" err="1"/>
              <a:t>of</a:t>
            </a:r>
            <a:r>
              <a:rPr lang="de-DE" sz="1800" dirty="0"/>
              <a:t> </a:t>
            </a:r>
            <a:r>
              <a:rPr lang="de-DE" sz="1800" dirty="0" err="1"/>
              <a:t>pathological</a:t>
            </a:r>
            <a:r>
              <a:rPr lang="de-DE" sz="1800" dirty="0"/>
              <a:t> </a:t>
            </a:r>
            <a:r>
              <a:rPr lang="de-DE" sz="1800" dirty="0" err="1"/>
              <a:t>voices</a:t>
            </a:r>
            <a:r>
              <a:rPr lang="de-DE" sz="1800" dirty="0"/>
              <a:t>. </a:t>
            </a:r>
          </a:p>
          <a:p>
            <a:pPr marL="0" indent="0">
              <a:buNone/>
            </a:pPr>
            <a:r>
              <a:rPr lang="de-DE" sz="1800" dirty="0"/>
              <a:t> </a:t>
            </a:r>
          </a:p>
          <a:p>
            <a:pPr marL="0" indent="0">
              <a:buNone/>
            </a:pPr>
            <a:r>
              <a:rPr lang="de-DE" sz="1800" dirty="0"/>
              <a:t>-&gt; </a:t>
            </a:r>
            <a:r>
              <a:rPr lang="de-DE" sz="1800" dirty="0" err="1"/>
              <a:t>Correlational</a:t>
            </a:r>
            <a:r>
              <a:rPr lang="de-DE" sz="1800" dirty="0"/>
              <a:t> </a:t>
            </a:r>
            <a:r>
              <a:rPr lang="de-DE" sz="1800" dirty="0" err="1"/>
              <a:t>study</a:t>
            </a:r>
            <a:endParaRPr lang="de-DE" sz="1800" dirty="0"/>
          </a:p>
        </p:txBody>
      </p:sp>
    </p:spTree>
    <p:extLst>
      <p:ext uri="{BB962C8B-B14F-4D97-AF65-F5344CB8AC3E}">
        <p14:creationId xmlns:p14="http://schemas.microsoft.com/office/powerpoint/2010/main" val="1739160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1: Rating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963422"/>
          </a:xfrm>
        </p:spPr>
        <p:txBody>
          <a:bodyPr>
            <a:normAutofit fontScale="62500" lnSpcReduction="20000"/>
          </a:bodyPr>
          <a:lstStyle/>
          <a:p>
            <a:pPr marL="0" indent="0">
              <a:buNone/>
            </a:pPr>
            <a:r>
              <a:rPr lang="de-DE" sz="1800" dirty="0"/>
              <a:t>Voice material: </a:t>
            </a:r>
            <a:r>
              <a:rPr lang="de-DE" sz="1800" dirty="0" err="1"/>
              <a:t>various</a:t>
            </a:r>
            <a:r>
              <a:rPr lang="de-DE" sz="1800" dirty="0"/>
              <a:t> </a:t>
            </a:r>
            <a:r>
              <a:rPr lang="de-DE" sz="1800" dirty="0" err="1"/>
              <a:t>forms</a:t>
            </a:r>
            <a:r>
              <a:rPr lang="de-DE" sz="1800" dirty="0"/>
              <a:t> </a:t>
            </a:r>
            <a:r>
              <a:rPr lang="de-DE" sz="1800" dirty="0" err="1"/>
              <a:t>of</a:t>
            </a:r>
            <a:r>
              <a:rPr lang="de-DE" sz="1800" dirty="0"/>
              <a:t> </a:t>
            </a:r>
            <a:r>
              <a:rPr lang="de-DE" sz="1800" dirty="0" err="1"/>
              <a:t>synthetic</a:t>
            </a:r>
            <a:r>
              <a:rPr lang="de-DE" sz="1800" dirty="0"/>
              <a:t> </a:t>
            </a:r>
            <a:r>
              <a:rPr lang="de-DE" sz="1800" dirty="0" err="1"/>
              <a:t>voices</a:t>
            </a:r>
            <a:r>
              <a:rPr lang="de-DE" sz="1800" dirty="0"/>
              <a:t>, </a:t>
            </a:r>
            <a:r>
              <a:rPr lang="de-DE" sz="1800" dirty="0" err="1"/>
              <a:t>pathological</a:t>
            </a:r>
            <a:r>
              <a:rPr lang="de-DE" sz="1800" dirty="0"/>
              <a:t> </a:t>
            </a:r>
            <a:r>
              <a:rPr lang="de-DE" sz="1800" dirty="0" err="1"/>
              <a:t>voices</a:t>
            </a:r>
            <a:r>
              <a:rPr lang="de-DE" sz="1800" dirty="0"/>
              <a:t> and </a:t>
            </a:r>
            <a:r>
              <a:rPr lang="de-DE" sz="1800" dirty="0" err="1"/>
              <a:t>maybe</a:t>
            </a:r>
            <a:r>
              <a:rPr lang="de-DE" sz="1800" dirty="0"/>
              <a:t> </a:t>
            </a:r>
            <a:r>
              <a:rPr lang="de-DE" sz="1800" dirty="0" err="1"/>
              <a:t>manipulated</a:t>
            </a:r>
            <a:r>
              <a:rPr lang="de-DE" sz="1800" dirty="0"/>
              <a:t> </a:t>
            </a:r>
            <a:r>
              <a:rPr lang="de-DE" sz="1800" dirty="0" err="1"/>
              <a:t>voices</a:t>
            </a:r>
            <a:endParaRPr lang="de-DE" sz="1800" dirty="0"/>
          </a:p>
          <a:p>
            <a:pPr marL="0" indent="0">
              <a:buNone/>
            </a:pPr>
            <a:endParaRPr lang="de-DE" sz="1800" dirty="0"/>
          </a:p>
          <a:p>
            <a:pPr marL="0" indent="0">
              <a:buNone/>
            </a:pPr>
            <a:r>
              <a:rPr lang="de-DE" sz="1800" dirty="0"/>
              <a:t>Design (</a:t>
            </a:r>
            <a:r>
              <a:rPr lang="de-DE" sz="1800" dirty="0" err="1"/>
              <a:t>max</a:t>
            </a:r>
            <a:r>
              <a:rPr lang="de-DE" sz="1800" dirty="0"/>
              <a:t> 45 </a:t>
            </a:r>
            <a:r>
              <a:rPr lang="de-DE" sz="1800" dirty="0" err="1"/>
              <a:t>minutes</a:t>
            </a:r>
            <a:r>
              <a:rPr lang="de-DE" sz="1800" dirty="0"/>
              <a:t> total </a:t>
            </a:r>
            <a:r>
              <a:rPr lang="de-DE" sz="1800" dirty="0" err="1"/>
              <a:t>duration</a:t>
            </a:r>
            <a:r>
              <a:rPr lang="de-DE" sz="1800" dirty="0"/>
              <a:t>):</a:t>
            </a:r>
          </a:p>
          <a:p>
            <a:pPr marL="0" indent="0">
              <a:buNone/>
            </a:pPr>
            <a:r>
              <a:rPr lang="de-DE" sz="1800" dirty="0"/>
              <a:t>Part 1: </a:t>
            </a:r>
            <a:r>
              <a:rPr lang="de-DE" sz="1800" dirty="0" err="1"/>
              <a:t>self</a:t>
            </a:r>
            <a:r>
              <a:rPr lang="de-DE" sz="1800" dirty="0"/>
              <a:t>-report </a:t>
            </a:r>
            <a:r>
              <a:rPr lang="de-DE" sz="1800" dirty="0" err="1"/>
              <a:t>questionnaire</a:t>
            </a:r>
            <a:r>
              <a:rPr lang="de-DE" sz="1800" dirty="0"/>
              <a:t> on </a:t>
            </a:r>
            <a:r>
              <a:rPr lang="de-DE" sz="1800" dirty="0" err="1"/>
              <a:t>exposure</a:t>
            </a:r>
            <a:r>
              <a:rPr lang="de-DE" sz="1800" dirty="0"/>
              <a:t> </a:t>
            </a:r>
            <a:r>
              <a:rPr lang="de-DE" sz="1800" dirty="0" err="1"/>
              <a:t>to</a:t>
            </a:r>
            <a:r>
              <a:rPr lang="de-DE" sz="1800" dirty="0"/>
              <a:t> /</a:t>
            </a:r>
            <a:r>
              <a:rPr lang="de-DE" sz="1800" dirty="0" err="1"/>
              <a:t>experience</a:t>
            </a:r>
            <a:r>
              <a:rPr lang="de-DE" sz="1800" dirty="0"/>
              <a:t> </a:t>
            </a:r>
            <a:r>
              <a:rPr lang="de-DE" sz="1800" dirty="0" err="1"/>
              <a:t>with</a:t>
            </a:r>
            <a:r>
              <a:rPr lang="de-DE" sz="1800" dirty="0"/>
              <a:t> „</a:t>
            </a:r>
            <a:r>
              <a:rPr lang="de-DE" sz="1800" dirty="0" err="1"/>
              <a:t>unnatural</a:t>
            </a:r>
            <a:r>
              <a:rPr lang="de-DE" sz="1800" dirty="0"/>
              <a:t>“ </a:t>
            </a:r>
            <a:r>
              <a:rPr lang="de-DE" sz="1800" dirty="0" err="1"/>
              <a:t>voices</a:t>
            </a:r>
            <a:r>
              <a:rPr lang="de-DE" sz="1800" dirty="0"/>
              <a:t> in </a:t>
            </a:r>
            <a:r>
              <a:rPr lang="de-DE" sz="1800" dirty="0" err="1"/>
              <a:t>daily</a:t>
            </a:r>
            <a:r>
              <a:rPr lang="de-DE" sz="1800" dirty="0"/>
              <a:t> </a:t>
            </a:r>
            <a:r>
              <a:rPr lang="de-DE" sz="1800" dirty="0" err="1"/>
              <a:t>life</a:t>
            </a:r>
            <a:endParaRPr lang="de-DE" sz="1800" dirty="0"/>
          </a:p>
          <a:p>
            <a:r>
              <a:rPr lang="de-DE" sz="1800" dirty="0"/>
              <a:t>Use </a:t>
            </a:r>
            <a:r>
              <a:rPr lang="de-DE" sz="1800" dirty="0" err="1"/>
              <a:t>of</a:t>
            </a:r>
            <a:r>
              <a:rPr lang="de-DE" sz="1800" dirty="0"/>
              <a:t> </a:t>
            </a:r>
            <a:r>
              <a:rPr lang="de-DE" sz="1800" dirty="0" err="1"/>
              <a:t>voice</a:t>
            </a:r>
            <a:r>
              <a:rPr lang="de-DE" sz="1800" dirty="0"/>
              <a:t> </a:t>
            </a:r>
            <a:r>
              <a:rPr lang="de-DE" sz="1800" dirty="0" err="1"/>
              <a:t>technology</a:t>
            </a:r>
            <a:r>
              <a:rPr lang="de-DE" sz="1800" dirty="0"/>
              <a:t> (e.g. smart </a:t>
            </a:r>
            <a:r>
              <a:rPr lang="de-DE" sz="1800" dirty="0" err="1"/>
              <a:t>home</a:t>
            </a:r>
            <a:r>
              <a:rPr lang="de-DE" sz="1800" dirty="0"/>
              <a:t> </a:t>
            </a:r>
            <a:r>
              <a:rPr lang="de-DE" sz="1800" dirty="0" err="1"/>
              <a:t>devices</a:t>
            </a:r>
            <a:r>
              <a:rPr lang="de-DE" sz="1800" dirty="0"/>
              <a:t> </a:t>
            </a:r>
            <a:r>
              <a:rPr lang="de-DE" sz="1800" dirty="0" err="1"/>
              <a:t>etc</a:t>
            </a:r>
            <a:r>
              <a:rPr lang="de-DE" sz="1800" dirty="0"/>
              <a:t>)</a:t>
            </a:r>
          </a:p>
          <a:p>
            <a:r>
              <a:rPr lang="de-DE" sz="1800" dirty="0" err="1"/>
              <a:t>Frequency</a:t>
            </a:r>
            <a:r>
              <a:rPr lang="de-DE" sz="1800" dirty="0"/>
              <a:t> </a:t>
            </a:r>
            <a:r>
              <a:rPr lang="de-DE" sz="1800" dirty="0" err="1"/>
              <a:t>of</a:t>
            </a:r>
            <a:r>
              <a:rPr lang="de-DE" sz="1800" dirty="0"/>
              <a:t> </a:t>
            </a:r>
            <a:r>
              <a:rPr lang="de-DE" sz="1800" dirty="0" err="1"/>
              <a:t>interaction</a:t>
            </a:r>
            <a:r>
              <a:rPr lang="de-DE" sz="1800" dirty="0"/>
              <a:t> </a:t>
            </a:r>
            <a:r>
              <a:rPr lang="de-DE" sz="1800" dirty="0" err="1"/>
              <a:t>with</a:t>
            </a:r>
            <a:r>
              <a:rPr lang="de-DE" sz="1800" dirty="0"/>
              <a:t> </a:t>
            </a:r>
            <a:r>
              <a:rPr lang="de-DE" sz="1800" dirty="0" err="1"/>
              <a:t>synthetic</a:t>
            </a:r>
            <a:r>
              <a:rPr lang="de-DE" sz="1800" dirty="0"/>
              <a:t> </a:t>
            </a:r>
            <a:r>
              <a:rPr lang="de-DE" sz="1800" dirty="0" err="1"/>
              <a:t>speaker</a:t>
            </a:r>
            <a:r>
              <a:rPr lang="de-DE" sz="1800" dirty="0"/>
              <a:t> </a:t>
            </a:r>
            <a:r>
              <a:rPr lang="de-DE" sz="1800" dirty="0" err="1"/>
              <a:t>devices</a:t>
            </a:r>
            <a:endParaRPr lang="de-DE" sz="1800" dirty="0"/>
          </a:p>
          <a:p>
            <a:r>
              <a:rPr lang="de-DE" sz="1800" dirty="0"/>
              <a:t>Control variables: e.g. </a:t>
            </a:r>
            <a:r>
              <a:rPr lang="de-DE" sz="1800" dirty="0" err="1"/>
              <a:t>exposure</a:t>
            </a:r>
            <a:r>
              <a:rPr lang="de-DE" sz="1800" dirty="0"/>
              <a:t> </a:t>
            </a:r>
            <a:r>
              <a:rPr lang="de-DE" sz="1800" dirty="0" err="1"/>
              <a:t>to</a:t>
            </a:r>
            <a:r>
              <a:rPr lang="de-DE" sz="1800" dirty="0"/>
              <a:t> </a:t>
            </a:r>
            <a:r>
              <a:rPr lang="de-DE" sz="1800" dirty="0" err="1"/>
              <a:t>pathological</a:t>
            </a:r>
            <a:r>
              <a:rPr lang="de-DE" sz="1800" dirty="0"/>
              <a:t> </a:t>
            </a:r>
            <a:r>
              <a:rPr lang="de-DE" sz="1800" dirty="0" err="1"/>
              <a:t>voices</a:t>
            </a:r>
            <a:r>
              <a:rPr lang="de-DE" sz="1800" dirty="0"/>
              <a:t>, </a:t>
            </a:r>
            <a:r>
              <a:rPr lang="de-DE" sz="1800" dirty="0" err="1"/>
              <a:t>technophilia</a:t>
            </a:r>
            <a:r>
              <a:rPr lang="de-DE" sz="1800" dirty="0"/>
              <a:t> etc. </a:t>
            </a:r>
          </a:p>
          <a:p>
            <a:pPr marL="0" indent="0">
              <a:buNone/>
            </a:pPr>
            <a:endParaRPr lang="de-DE" sz="1800" dirty="0"/>
          </a:p>
          <a:p>
            <a:pPr marL="0" indent="0">
              <a:buNone/>
            </a:pPr>
            <a:r>
              <a:rPr lang="de-DE" sz="1800" dirty="0"/>
              <a:t>Part 2: Rating </a:t>
            </a:r>
            <a:r>
              <a:rPr lang="de-DE" sz="1800" dirty="0" err="1"/>
              <a:t>study</a:t>
            </a:r>
            <a:endParaRPr lang="de-DE" sz="1800" dirty="0"/>
          </a:p>
          <a:p>
            <a:r>
              <a:rPr lang="de-DE" sz="1800" dirty="0"/>
              <a:t>Ratings </a:t>
            </a:r>
            <a:r>
              <a:rPr lang="de-DE" sz="1800" dirty="0" err="1"/>
              <a:t>of</a:t>
            </a:r>
            <a:r>
              <a:rPr lang="de-DE" sz="1800" dirty="0"/>
              <a:t> </a:t>
            </a:r>
            <a:r>
              <a:rPr lang="de-DE" sz="1800" dirty="0" err="1"/>
              <a:t>various</a:t>
            </a:r>
            <a:r>
              <a:rPr lang="de-DE" sz="1800" dirty="0"/>
              <a:t> </a:t>
            </a:r>
            <a:r>
              <a:rPr lang="de-DE" sz="1800" dirty="0" err="1"/>
              <a:t>forms</a:t>
            </a:r>
            <a:r>
              <a:rPr lang="de-DE" sz="1800" dirty="0"/>
              <a:t> </a:t>
            </a:r>
            <a:r>
              <a:rPr lang="de-DE" sz="1800" dirty="0" err="1"/>
              <a:t>of</a:t>
            </a:r>
            <a:r>
              <a:rPr lang="de-DE" sz="1800" dirty="0"/>
              <a:t> </a:t>
            </a:r>
            <a:r>
              <a:rPr lang="de-DE" sz="1800" dirty="0" err="1"/>
              <a:t>synthetic</a:t>
            </a:r>
            <a:r>
              <a:rPr lang="de-DE" sz="1800" dirty="0"/>
              <a:t> </a:t>
            </a:r>
            <a:r>
              <a:rPr lang="de-DE" sz="1800" dirty="0" err="1"/>
              <a:t>voices</a:t>
            </a:r>
            <a:r>
              <a:rPr lang="de-DE" sz="1800" dirty="0"/>
              <a:t>, </a:t>
            </a:r>
            <a:r>
              <a:rPr lang="de-DE" sz="1800" dirty="0" err="1"/>
              <a:t>pathological</a:t>
            </a:r>
            <a:r>
              <a:rPr lang="de-DE" sz="1800" dirty="0"/>
              <a:t> </a:t>
            </a:r>
            <a:r>
              <a:rPr lang="de-DE" sz="1800" dirty="0" err="1"/>
              <a:t>voices</a:t>
            </a:r>
            <a:r>
              <a:rPr lang="de-DE" sz="1800" dirty="0"/>
              <a:t> and </a:t>
            </a:r>
            <a:r>
              <a:rPr lang="de-DE" sz="1800" dirty="0" err="1"/>
              <a:t>maybe</a:t>
            </a:r>
            <a:r>
              <a:rPr lang="de-DE" sz="1800" dirty="0"/>
              <a:t> </a:t>
            </a:r>
            <a:r>
              <a:rPr lang="de-DE" sz="1800" dirty="0" err="1"/>
              <a:t>manipulated</a:t>
            </a:r>
            <a:r>
              <a:rPr lang="de-DE" sz="1800" dirty="0"/>
              <a:t> </a:t>
            </a:r>
            <a:r>
              <a:rPr lang="de-DE" sz="1800" dirty="0" err="1"/>
              <a:t>voices</a:t>
            </a:r>
            <a:endParaRPr lang="de-DE" sz="1800" dirty="0"/>
          </a:p>
          <a:p>
            <a:r>
              <a:rPr lang="de-DE" sz="1800" dirty="0"/>
              <a:t>Ratings </a:t>
            </a:r>
            <a:r>
              <a:rPr lang="de-DE" sz="1800" dirty="0" err="1"/>
              <a:t>of</a:t>
            </a:r>
            <a:r>
              <a:rPr lang="de-DE" sz="1800" dirty="0"/>
              <a:t> </a:t>
            </a:r>
            <a:r>
              <a:rPr lang="de-DE" sz="1800" dirty="0" err="1"/>
              <a:t>deviation-based</a:t>
            </a:r>
            <a:r>
              <a:rPr lang="de-DE" sz="1800" dirty="0"/>
              <a:t> </a:t>
            </a:r>
            <a:r>
              <a:rPr lang="de-DE" sz="1800" dirty="0" err="1"/>
              <a:t>naturalness</a:t>
            </a:r>
            <a:r>
              <a:rPr lang="de-DE" sz="1800" dirty="0"/>
              <a:t>, human-</a:t>
            </a:r>
            <a:r>
              <a:rPr lang="de-DE" sz="1800" dirty="0" err="1"/>
              <a:t>likeness</a:t>
            </a:r>
            <a:r>
              <a:rPr lang="de-DE" sz="1800" dirty="0"/>
              <a:t> </a:t>
            </a:r>
            <a:r>
              <a:rPr lang="de-DE" sz="1800" dirty="0" err="1"/>
              <a:t>based</a:t>
            </a:r>
            <a:r>
              <a:rPr lang="de-DE" sz="1800" dirty="0"/>
              <a:t> </a:t>
            </a:r>
            <a:r>
              <a:rPr lang="de-DE" sz="1800" dirty="0" err="1"/>
              <a:t>naturalness</a:t>
            </a:r>
            <a:r>
              <a:rPr lang="de-DE" sz="1800" dirty="0"/>
              <a:t>, </a:t>
            </a:r>
            <a:r>
              <a:rPr lang="de-DE" sz="1800" dirty="0" err="1"/>
              <a:t>pleasentness</a:t>
            </a:r>
            <a:r>
              <a:rPr lang="de-DE" sz="1800" dirty="0"/>
              <a:t>, </a:t>
            </a:r>
            <a:r>
              <a:rPr lang="de-DE" sz="1800" dirty="0" err="1"/>
              <a:t>eeriness</a:t>
            </a:r>
            <a:r>
              <a:rPr lang="de-DE" sz="1800" dirty="0"/>
              <a:t> and </a:t>
            </a:r>
            <a:r>
              <a:rPr lang="de-DE" sz="1800" dirty="0" err="1"/>
              <a:t>trustworthiness</a:t>
            </a:r>
            <a:endParaRPr lang="de-DE" sz="1800" dirty="0"/>
          </a:p>
          <a:p>
            <a:endParaRPr lang="de-DE" sz="1800" dirty="0"/>
          </a:p>
          <a:p>
            <a:pPr marL="0" indent="0">
              <a:buNone/>
            </a:pPr>
            <a:r>
              <a:rPr lang="de-DE" sz="1800" dirty="0" err="1"/>
              <a:t>Participants</a:t>
            </a:r>
            <a:r>
              <a:rPr lang="de-DE" sz="1800" dirty="0"/>
              <a:t>: </a:t>
            </a:r>
          </a:p>
          <a:p>
            <a:r>
              <a:rPr lang="de-DE" sz="1800" dirty="0"/>
              <a:t> a </a:t>
            </a:r>
            <a:r>
              <a:rPr lang="de-DE" sz="1800" dirty="0" err="1"/>
              <a:t>lot</a:t>
            </a:r>
            <a:r>
              <a:rPr lang="de-DE" sz="1800" dirty="0"/>
              <a:t>. </a:t>
            </a:r>
            <a:r>
              <a:rPr lang="de-DE" sz="1800" dirty="0">
                <a:sym typeface="Wingdings" panose="05000000000000000000" pitchFamily="2" charset="2"/>
              </a:rPr>
              <a:t></a:t>
            </a:r>
            <a:r>
              <a:rPr lang="de-DE" sz="1800" dirty="0"/>
              <a:t> </a:t>
            </a:r>
            <a:r>
              <a:rPr lang="de-DE" sz="1800" dirty="0" err="1"/>
              <a:t>probably</a:t>
            </a:r>
            <a:r>
              <a:rPr lang="de-DE" sz="1800" dirty="0"/>
              <a:t> 150 </a:t>
            </a:r>
            <a:r>
              <a:rPr lang="de-DE" sz="1800" dirty="0" err="1"/>
              <a:t>to</a:t>
            </a:r>
            <a:r>
              <a:rPr lang="de-DE" sz="1800" dirty="0"/>
              <a:t> 200? </a:t>
            </a:r>
          </a:p>
          <a:p>
            <a:r>
              <a:rPr lang="de-DE" sz="1800" dirty="0" err="1"/>
              <a:t>Hopefully</a:t>
            </a:r>
            <a:r>
              <a:rPr lang="de-DE" sz="1800" dirty="0"/>
              <a:t> </a:t>
            </a:r>
            <a:r>
              <a:rPr lang="de-DE" sz="1800" dirty="0" err="1"/>
              <a:t>with</a:t>
            </a:r>
            <a:r>
              <a:rPr lang="de-DE" sz="1800" dirty="0"/>
              <a:t> a diverse </a:t>
            </a:r>
            <a:r>
              <a:rPr lang="de-DE" sz="1800" dirty="0" err="1"/>
              <a:t>background</a:t>
            </a:r>
            <a:r>
              <a:rPr lang="de-DE" sz="1800" dirty="0"/>
              <a:t> </a:t>
            </a:r>
            <a:r>
              <a:rPr lang="de-DE" sz="1800" dirty="0" err="1"/>
              <a:t>with</a:t>
            </a:r>
            <a:r>
              <a:rPr lang="de-DE" sz="1800" dirty="0"/>
              <a:t> </a:t>
            </a:r>
            <a:r>
              <a:rPr lang="de-DE" sz="1800" dirty="0" err="1"/>
              <a:t>regard</a:t>
            </a:r>
            <a:r>
              <a:rPr lang="de-DE" sz="1800" dirty="0"/>
              <a:t> </a:t>
            </a:r>
            <a:r>
              <a:rPr lang="de-DE" sz="1800" dirty="0" err="1"/>
              <a:t>to</a:t>
            </a:r>
            <a:r>
              <a:rPr lang="de-DE" sz="1800" dirty="0"/>
              <a:t> </a:t>
            </a:r>
            <a:r>
              <a:rPr lang="de-DE" sz="1800" dirty="0" err="1"/>
              <a:t>synthetic</a:t>
            </a:r>
            <a:r>
              <a:rPr lang="de-DE" sz="1800" dirty="0"/>
              <a:t> </a:t>
            </a:r>
            <a:r>
              <a:rPr lang="de-DE" sz="1800" dirty="0" err="1"/>
              <a:t>voice</a:t>
            </a:r>
            <a:r>
              <a:rPr lang="de-DE" sz="1800" dirty="0"/>
              <a:t> </a:t>
            </a:r>
            <a:r>
              <a:rPr lang="de-DE" sz="1800" dirty="0" err="1"/>
              <a:t>experience</a:t>
            </a:r>
            <a:endParaRPr lang="de-DE" sz="1800" dirty="0"/>
          </a:p>
          <a:p>
            <a:endParaRPr lang="de-DE" sz="1800" dirty="0"/>
          </a:p>
          <a:p>
            <a:pPr marL="0" indent="0">
              <a:buNone/>
            </a:pPr>
            <a:r>
              <a:rPr lang="de-DE" sz="1800" dirty="0"/>
              <a:t>Challenges: </a:t>
            </a:r>
          </a:p>
          <a:p>
            <a:r>
              <a:rPr lang="de-DE" sz="1800" dirty="0"/>
              <a:t>Putting </a:t>
            </a:r>
            <a:r>
              <a:rPr lang="de-DE" sz="1800" dirty="0" err="1"/>
              <a:t>together</a:t>
            </a:r>
            <a:r>
              <a:rPr lang="de-DE" sz="1800" dirty="0"/>
              <a:t> </a:t>
            </a:r>
            <a:r>
              <a:rPr lang="de-DE" sz="1800" dirty="0" err="1"/>
              <a:t>the</a:t>
            </a:r>
            <a:r>
              <a:rPr lang="de-DE" sz="1800" dirty="0"/>
              <a:t> </a:t>
            </a:r>
            <a:r>
              <a:rPr lang="de-DE" sz="1800" dirty="0" err="1"/>
              <a:t>questionnaires</a:t>
            </a:r>
            <a:r>
              <a:rPr lang="de-DE" sz="1800" dirty="0"/>
              <a:t> </a:t>
            </a:r>
            <a:r>
              <a:rPr lang="de-DE" sz="1800" dirty="0" err="1"/>
              <a:t>to</a:t>
            </a:r>
            <a:r>
              <a:rPr lang="de-DE" sz="1800" dirty="0"/>
              <a:t> </a:t>
            </a:r>
            <a:r>
              <a:rPr lang="de-DE" sz="1800" dirty="0" err="1"/>
              <a:t>get</a:t>
            </a:r>
            <a:r>
              <a:rPr lang="de-DE" sz="1800" dirty="0"/>
              <a:t> </a:t>
            </a:r>
            <a:r>
              <a:rPr lang="de-DE" sz="1800" dirty="0" err="1"/>
              <a:t>meaningful</a:t>
            </a:r>
            <a:r>
              <a:rPr lang="de-DE" sz="1800" dirty="0"/>
              <a:t> </a:t>
            </a:r>
            <a:r>
              <a:rPr lang="de-DE" sz="1800" dirty="0" err="1"/>
              <a:t>self</a:t>
            </a:r>
            <a:r>
              <a:rPr lang="de-DE" sz="1800" dirty="0"/>
              <a:t>-report </a:t>
            </a:r>
            <a:r>
              <a:rPr lang="de-DE" sz="1800" dirty="0" err="1"/>
              <a:t>data</a:t>
            </a:r>
            <a:endParaRPr lang="de-DE" sz="1800" dirty="0"/>
          </a:p>
          <a:p>
            <a:r>
              <a:rPr lang="de-DE" sz="1800" dirty="0"/>
              <a:t>Experimental </a:t>
            </a:r>
            <a:r>
              <a:rPr lang="de-DE" sz="1800" dirty="0" err="1"/>
              <a:t>duration</a:t>
            </a:r>
            <a:r>
              <a:rPr lang="de-DE" sz="1800" dirty="0"/>
              <a:t> </a:t>
            </a:r>
            <a:r>
              <a:rPr lang="de-DE" sz="1800" dirty="0" err="1"/>
              <a:t>borderline</a:t>
            </a:r>
            <a:r>
              <a:rPr lang="de-DE" sz="1800" dirty="0"/>
              <a:t> </a:t>
            </a:r>
            <a:r>
              <a:rPr lang="de-DE" sz="1800" dirty="0" err="1"/>
              <a:t>long</a:t>
            </a:r>
            <a:r>
              <a:rPr lang="de-DE" sz="1800" dirty="0"/>
              <a:t> </a:t>
            </a:r>
            <a:r>
              <a:rPr lang="de-DE" sz="1800" dirty="0" err="1"/>
              <a:t>for</a:t>
            </a:r>
            <a:r>
              <a:rPr lang="de-DE" sz="1800" dirty="0"/>
              <a:t> an online </a:t>
            </a:r>
            <a:r>
              <a:rPr lang="de-DE" sz="1800" dirty="0" err="1"/>
              <a:t>experiment</a:t>
            </a:r>
            <a:endParaRPr lang="de-DE" sz="1800" dirty="0"/>
          </a:p>
          <a:p>
            <a:endParaRPr lang="de-DE" sz="1800" dirty="0"/>
          </a:p>
          <a:p>
            <a:endParaRPr lang="de-DE" sz="1800" dirty="0"/>
          </a:p>
        </p:txBody>
      </p:sp>
    </p:spTree>
    <p:extLst>
      <p:ext uri="{BB962C8B-B14F-4D97-AF65-F5344CB8AC3E}">
        <p14:creationId xmlns:p14="http://schemas.microsoft.com/office/powerpoint/2010/main" val="2068085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2: Adaptation Experiment</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1603375"/>
          </a:xfrm>
        </p:spPr>
        <p:txBody>
          <a:bodyPr>
            <a:normAutofit/>
          </a:bodyPr>
          <a:lstStyle/>
          <a:p>
            <a:pPr marL="0" indent="0">
              <a:buNone/>
            </a:pPr>
            <a:r>
              <a:rPr lang="de-DE" sz="1800" dirty="0"/>
              <a:t>Hypothesis: </a:t>
            </a:r>
            <a:r>
              <a:rPr lang="de-DE" sz="1800" dirty="0" err="1"/>
              <a:t>Exposure</a:t>
            </a:r>
            <a:r>
              <a:rPr lang="de-DE" sz="1800" dirty="0"/>
              <a:t> </a:t>
            </a:r>
            <a:r>
              <a:rPr lang="de-DE" sz="1800" dirty="0" err="1"/>
              <a:t>to</a:t>
            </a:r>
            <a:r>
              <a:rPr lang="de-DE" sz="1800" dirty="0"/>
              <a:t> </a:t>
            </a:r>
            <a:r>
              <a:rPr lang="de-DE" sz="1800" dirty="0" err="1"/>
              <a:t>synthetic</a:t>
            </a:r>
            <a:r>
              <a:rPr lang="de-DE" sz="1800" dirty="0"/>
              <a:t> </a:t>
            </a:r>
            <a:r>
              <a:rPr lang="de-DE" sz="1800" dirty="0" err="1"/>
              <a:t>voices</a:t>
            </a:r>
            <a:r>
              <a:rPr lang="de-DE" sz="1800" dirty="0"/>
              <a:t> will </a:t>
            </a:r>
            <a:r>
              <a:rPr lang="de-DE" sz="1800" dirty="0" err="1"/>
              <a:t>result</a:t>
            </a:r>
            <a:r>
              <a:rPr lang="de-DE" sz="1800" dirty="0"/>
              <a:t> </a:t>
            </a:r>
            <a:r>
              <a:rPr lang="de-DE" sz="1800" dirty="0" err="1"/>
              <a:t>into</a:t>
            </a:r>
            <a:r>
              <a:rPr lang="de-DE" sz="1800" dirty="0"/>
              <a:t> a </a:t>
            </a:r>
            <a:r>
              <a:rPr lang="de-DE" sz="1800" dirty="0" err="1"/>
              <a:t>short</a:t>
            </a:r>
            <a:r>
              <a:rPr lang="de-DE" sz="1800" dirty="0"/>
              <a:t>-term shift </a:t>
            </a:r>
            <a:r>
              <a:rPr lang="de-DE" sz="1800" dirty="0" err="1"/>
              <a:t>of</a:t>
            </a:r>
            <a:r>
              <a:rPr lang="de-DE" sz="1800" dirty="0"/>
              <a:t> </a:t>
            </a:r>
            <a:r>
              <a:rPr lang="de-DE" sz="1800" dirty="0" err="1"/>
              <a:t>the</a:t>
            </a:r>
            <a:r>
              <a:rPr lang="de-DE" sz="1800" dirty="0"/>
              <a:t> </a:t>
            </a:r>
            <a:r>
              <a:rPr lang="de-DE" sz="1800" dirty="0" err="1"/>
              <a:t>inner</a:t>
            </a:r>
            <a:r>
              <a:rPr lang="de-DE" sz="1800" dirty="0"/>
              <a:t> </a:t>
            </a:r>
            <a:r>
              <a:rPr lang="de-DE" sz="1800" dirty="0" err="1"/>
              <a:t>reference</a:t>
            </a:r>
            <a:r>
              <a:rPr lang="de-DE" sz="1800" dirty="0"/>
              <a:t> </a:t>
            </a:r>
            <a:r>
              <a:rPr lang="de-DE" sz="1800" dirty="0" err="1"/>
              <a:t>for</a:t>
            </a:r>
            <a:r>
              <a:rPr lang="de-DE" sz="1800" dirty="0"/>
              <a:t> </a:t>
            </a:r>
            <a:r>
              <a:rPr lang="de-DE" sz="1800" dirty="0" err="1"/>
              <a:t>naturalness</a:t>
            </a:r>
            <a:r>
              <a:rPr lang="de-DE" sz="1800" dirty="0"/>
              <a:t> </a:t>
            </a:r>
            <a:r>
              <a:rPr lang="de-DE" sz="1800" dirty="0" err="1"/>
              <a:t>toward</a:t>
            </a:r>
            <a:r>
              <a:rPr lang="de-DE" sz="1800" dirty="0"/>
              <a:t> </a:t>
            </a:r>
            <a:r>
              <a:rPr lang="de-DE" sz="1800" dirty="0" err="1"/>
              <a:t>synthetic</a:t>
            </a:r>
            <a:r>
              <a:rPr lang="de-DE" sz="1800" dirty="0"/>
              <a:t> </a:t>
            </a:r>
            <a:r>
              <a:rPr lang="de-DE" sz="1800" dirty="0" err="1"/>
              <a:t>voice</a:t>
            </a:r>
            <a:r>
              <a:rPr lang="de-DE" sz="1800" dirty="0"/>
              <a:t> </a:t>
            </a:r>
            <a:r>
              <a:rPr lang="de-DE" sz="1800" dirty="0" err="1"/>
              <a:t>features</a:t>
            </a:r>
            <a:r>
              <a:rPr lang="de-DE" sz="1800" dirty="0"/>
              <a:t>, </a:t>
            </a:r>
            <a:r>
              <a:rPr lang="de-DE" sz="1800" dirty="0" err="1"/>
              <a:t>resulting</a:t>
            </a:r>
            <a:r>
              <a:rPr lang="de-DE" sz="1800" dirty="0"/>
              <a:t> in a </a:t>
            </a:r>
            <a:r>
              <a:rPr lang="de-DE" sz="1800" dirty="0" err="1"/>
              <a:t>contrastive</a:t>
            </a:r>
            <a:r>
              <a:rPr lang="de-DE" sz="1800" dirty="0"/>
              <a:t> </a:t>
            </a:r>
            <a:r>
              <a:rPr lang="de-DE" sz="1800" dirty="0" err="1"/>
              <a:t>aftereffect</a:t>
            </a:r>
            <a:r>
              <a:rPr lang="de-DE" sz="1800" dirty="0"/>
              <a:t>. </a:t>
            </a:r>
            <a:r>
              <a:rPr lang="en-US" sz="1800" dirty="0"/>
              <a:t>After adaptation to synthetic voices, ambiguous voices lying on a human-synthetic-morphing continuum will be more likely be classified as human. After adaptation to human voices, the same ambiguous voices will be more likely classified as synthesized. This shows that our inner reference for (human-likeness based) naturalness is amenable to recent perceptual experience. </a:t>
            </a:r>
            <a:endParaRPr lang="de-DE" sz="1800" dirty="0"/>
          </a:p>
        </p:txBody>
      </p:sp>
      <p:grpSp>
        <p:nvGrpSpPr>
          <p:cNvPr id="17" name="Gruppieren 16">
            <a:extLst>
              <a:ext uri="{FF2B5EF4-FFF2-40B4-BE49-F238E27FC236}">
                <a16:creationId xmlns:a16="http://schemas.microsoft.com/office/drawing/2014/main" id="{0E366E8C-2279-5C89-B8A8-A1BBE6185644}"/>
              </a:ext>
            </a:extLst>
          </p:cNvPr>
          <p:cNvGrpSpPr/>
          <p:nvPr/>
        </p:nvGrpSpPr>
        <p:grpSpPr>
          <a:xfrm>
            <a:off x="3930625" y="3538331"/>
            <a:ext cx="3050622" cy="2092810"/>
            <a:chOff x="4444014" y="4396487"/>
            <a:chExt cx="2055647" cy="1298849"/>
          </a:xfrm>
        </p:grpSpPr>
        <p:cxnSp>
          <p:nvCxnSpPr>
            <p:cNvPr id="6" name="Gerade Verbindung mit Pfeil 5">
              <a:extLst>
                <a:ext uri="{FF2B5EF4-FFF2-40B4-BE49-F238E27FC236}">
                  <a16:creationId xmlns:a16="http://schemas.microsoft.com/office/drawing/2014/main" id="{2B74EB6C-C09A-56E8-56C5-4807843A327C}"/>
                </a:ext>
              </a:extLst>
            </p:cNvPr>
            <p:cNvCxnSpPr>
              <a:cxnSpLocks/>
            </p:cNvCxnSpPr>
            <p:nvPr/>
          </p:nvCxnSpPr>
          <p:spPr>
            <a:xfrm flipV="1">
              <a:off x="4444014" y="4396487"/>
              <a:ext cx="0" cy="129884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Gerade Verbindung mit Pfeil 6">
              <a:extLst>
                <a:ext uri="{FF2B5EF4-FFF2-40B4-BE49-F238E27FC236}">
                  <a16:creationId xmlns:a16="http://schemas.microsoft.com/office/drawing/2014/main" id="{50CBFF8E-BB4B-99A0-5FA4-674F9A792FA8}"/>
                </a:ext>
              </a:extLst>
            </p:cNvPr>
            <p:cNvCxnSpPr>
              <a:cxnSpLocks/>
            </p:cNvCxnSpPr>
            <p:nvPr/>
          </p:nvCxnSpPr>
          <p:spPr>
            <a:xfrm>
              <a:off x="4444014" y="5695336"/>
              <a:ext cx="200999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Freihandform 35">
              <a:extLst>
                <a:ext uri="{FF2B5EF4-FFF2-40B4-BE49-F238E27FC236}">
                  <a16:creationId xmlns:a16="http://schemas.microsoft.com/office/drawing/2014/main" id="{CB4C7610-90FF-6025-1544-4D7F50D1B367}"/>
                </a:ext>
              </a:extLst>
            </p:cNvPr>
            <p:cNvSpPr/>
            <p:nvPr/>
          </p:nvSpPr>
          <p:spPr>
            <a:xfrm>
              <a:off x="4808720" y="4523519"/>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dirty="0"/>
            </a:p>
          </p:txBody>
        </p:sp>
        <p:sp>
          <p:nvSpPr>
            <p:cNvPr id="9" name="Freihandform 14">
              <a:extLst>
                <a:ext uri="{FF2B5EF4-FFF2-40B4-BE49-F238E27FC236}">
                  <a16:creationId xmlns:a16="http://schemas.microsoft.com/office/drawing/2014/main" id="{E567489C-6258-1878-C1C7-A2C4360323C0}"/>
                </a:ext>
              </a:extLst>
            </p:cNvPr>
            <p:cNvSpPr/>
            <p:nvPr/>
          </p:nvSpPr>
          <p:spPr>
            <a:xfrm>
              <a:off x="5078083" y="4548323"/>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ln>
              <a:solidFill>
                <a:srgbClr val="C00000"/>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a:p>
          </p:txBody>
        </p:sp>
        <p:sp>
          <p:nvSpPr>
            <p:cNvPr id="10" name="Freihandform 15">
              <a:extLst>
                <a:ext uri="{FF2B5EF4-FFF2-40B4-BE49-F238E27FC236}">
                  <a16:creationId xmlns:a16="http://schemas.microsoft.com/office/drawing/2014/main" id="{98D420C3-B80B-11B4-601C-460C4B4BFF0B}"/>
                </a:ext>
              </a:extLst>
            </p:cNvPr>
            <p:cNvSpPr/>
            <p:nvPr/>
          </p:nvSpPr>
          <p:spPr>
            <a:xfrm>
              <a:off x="4525167" y="4527057"/>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ln/>
          </p:spPr>
          <p:style>
            <a:lnRef idx="1">
              <a:schemeClr val="accent3"/>
            </a:lnRef>
            <a:fillRef idx="0">
              <a:schemeClr val="accent3"/>
            </a:fillRef>
            <a:effectRef idx="0">
              <a:schemeClr val="accent3"/>
            </a:effectRef>
            <a:fontRef idx="minor">
              <a:schemeClr val="tx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a:p>
          </p:txBody>
        </p:sp>
        <p:cxnSp>
          <p:nvCxnSpPr>
            <p:cNvPr id="11" name="Gerade Verbindung mit Pfeil 10">
              <a:extLst>
                <a:ext uri="{FF2B5EF4-FFF2-40B4-BE49-F238E27FC236}">
                  <a16:creationId xmlns:a16="http://schemas.microsoft.com/office/drawing/2014/main" id="{9F68EA66-24F6-942D-2D56-9651B2E79540}"/>
                </a:ext>
              </a:extLst>
            </p:cNvPr>
            <p:cNvCxnSpPr>
              <a:cxnSpLocks/>
            </p:cNvCxnSpPr>
            <p:nvPr/>
          </p:nvCxnSpPr>
          <p:spPr>
            <a:xfrm>
              <a:off x="5572674" y="5078288"/>
              <a:ext cx="14945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A9E8E7F0-39E8-A265-B59C-B23D429A09D4}"/>
                </a:ext>
              </a:extLst>
            </p:cNvPr>
            <p:cNvCxnSpPr>
              <a:cxnSpLocks/>
            </p:cNvCxnSpPr>
            <p:nvPr/>
          </p:nvCxnSpPr>
          <p:spPr>
            <a:xfrm rot="10800000">
              <a:off x="5280510" y="5078293"/>
              <a:ext cx="14945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8" name="Textfeld 17">
            <a:extLst>
              <a:ext uri="{FF2B5EF4-FFF2-40B4-BE49-F238E27FC236}">
                <a16:creationId xmlns:a16="http://schemas.microsoft.com/office/drawing/2014/main" id="{EC46A323-0F2C-2E0B-5AED-E712105C38D9}"/>
              </a:ext>
            </a:extLst>
          </p:cNvPr>
          <p:cNvSpPr txBox="1"/>
          <p:nvPr/>
        </p:nvSpPr>
        <p:spPr>
          <a:xfrm>
            <a:off x="2847423" y="3444903"/>
            <a:ext cx="1075936" cy="369332"/>
          </a:xfrm>
          <a:prstGeom prst="rect">
            <a:avLst/>
          </a:prstGeom>
          <a:noFill/>
        </p:spPr>
        <p:txBody>
          <a:bodyPr wrap="none" rtlCol="0">
            <a:spAutoFit/>
          </a:bodyPr>
          <a:lstStyle/>
          <a:p>
            <a:r>
              <a:rPr lang="de-DE" sz="900" dirty="0"/>
              <a:t>Classification </a:t>
            </a:r>
          </a:p>
          <a:p>
            <a:r>
              <a:rPr lang="de-DE" sz="900" dirty="0" err="1"/>
              <a:t>as</a:t>
            </a:r>
            <a:r>
              <a:rPr lang="de-DE" sz="900" dirty="0"/>
              <a:t> </a:t>
            </a:r>
            <a:r>
              <a:rPr lang="de-DE" sz="900" dirty="0" err="1"/>
              <a:t>synthetic</a:t>
            </a:r>
            <a:r>
              <a:rPr lang="de-DE" sz="900" dirty="0"/>
              <a:t> </a:t>
            </a:r>
            <a:r>
              <a:rPr lang="de-DE" sz="900" dirty="0" err="1"/>
              <a:t>voice</a:t>
            </a:r>
            <a:endParaRPr lang="de-DE" sz="900" dirty="0"/>
          </a:p>
        </p:txBody>
      </p:sp>
      <p:sp>
        <p:nvSpPr>
          <p:cNvPr id="19" name="Textfeld 18">
            <a:extLst>
              <a:ext uri="{FF2B5EF4-FFF2-40B4-BE49-F238E27FC236}">
                <a16:creationId xmlns:a16="http://schemas.microsoft.com/office/drawing/2014/main" id="{075D708C-65BA-0597-306C-24015460534C}"/>
              </a:ext>
            </a:extLst>
          </p:cNvPr>
          <p:cNvSpPr txBox="1"/>
          <p:nvPr/>
        </p:nvSpPr>
        <p:spPr>
          <a:xfrm>
            <a:off x="2854691" y="5222367"/>
            <a:ext cx="966931" cy="369332"/>
          </a:xfrm>
          <a:prstGeom prst="rect">
            <a:avLst/>
          </a:prstGeom>
          <a:noFill/>
        </p:spPr>
        <p:txBody>
          <a:bodyPr wrap="none" rtlCol="0">
            <a:spAutoFit/>
          </a:bodyPr>
          <a:lstStyle/>
          <a:p>
            <a:r>
              <a:rPr lang="de-DE" sz="900" dirty="0"/>
              <a:t>Classification </a:t>
            </a:r>
          </a:p>
          <a:p>
            <a:r>
              <a:rPr lang="de-DE" sz="900" dirty="0" err="1"/>
              <a:t>as</a:t>
            </a:r>
            <a:r>
              <a:rPr lang="de-DE" sz="900" dirty="0"/>
              <a:t> human </a:t>
            </a:r>
            <a:r>
              <a:rPr lang="de-DE" sz="900" dirty="0" err="1"/>
              <a:t>voice</a:t>
            </a:r>
            <a:endParaRPr lang="de-DE" sz="900" dirty="0"/>
          </a:p>
        </p:txBody>
      </p:sp>
      <p:sp>
        <p:nvSpPr>
          <p:cNvPr id="20" name="Textfeld 19">
            <a:extLst>
              <a:ext uri="{FF2B5EF4-FFF2-40B4-BE49-F238E27FC236}">
                <a16:creationId xmlns:a16="http://schemas.microsoft.com/office/drawing/2014/main" id="{CC9250C5-CA39-B40E-575A-7A2C3A11A253}"/>
              </a:ext>
            </a:extLst>
          </p:cNvPr>
          <p:cNvSpPr txBox="1"/>
          <p:nvPr/>
        </p:nvSpPr>
        <p:spPr>
          <a:xfrm>
            <a:off x="4893713" y="5662148"/>
            <a:ext cx="1556836" cy="230832"/>
          </a:xfrm>
          <a:prstGeom prst="rect">
            <a:avLst/>
          </a:prstGeom>
          <a:noFill/>
        </p:spPr>
        <p:txBody>
          <a:bodyPr wrap="none" rtlCol="0">
            <a:spAutoFit/>
          </a:bodyPr>
          <a:lstStyle/>
          <a:p>
            <a:r>
              <a:rPr lang="de-DE" sz="900" dirty="0"/>
              <a:t>Voice </a:t>
            </a:r>
            <a:r>
              <a:rPr lang="de-DE" sz="900" dirty="0" err="1"/>
              <a:t>morphing</a:t>
            </a:r>
            <a:r>
              <a:rPr lang="de-DE" sz="900" dirty="0"/>
              <a:t> </a:t>
            </a:r>
            <a:r>
              <a:rPr lang="de-DE" sz="900" dirty="0" err="1"/>
              <a:t>continuum</a:t>
            </a:r>
            <a:endParaRPr lang="de-DE" sz="900" dirty="0"/>
          </a:p>
        </p:txBody>
      </p:sp>
      <p:sp>
        <p:nvSpPr>
          <p:cNvPr id="21" name="Textfeld 20">
            <a:extLst>
              <a:ext uri="{FF2B5EF4-FFF2-40B4-BE49-F238E27FC236}">
                <a16:creationId xmlns:a16="http://schemas.microsoft.com/office/drawing/2014/main" id="{3605E705-496C-3EDF-F2E9-57B7159C90DF}"/>
              </a:ext>
            </a:extLst>
          </p:cNvPr>
          <p:cNvSpPr txBox="1"/>
          <p:nvPr/>
        </p:nvSpPr>
        <p:spPr>
          <a:xfrm>
            <a:off x="3821622" y="5637277"/>
            <a:ext cx="577402" cy="369332"/>
          </a:xfrm>
          <a:prstGeom prst="rect">
            <a:avLst/>
          </a:prstGeom>
          <a:noFill/>
        </p:spPr>
        <p:txBody>
          <a:bodyPr wrap="none" rtlCol="0">
            <a:spAutoFit/>
          </a:bodyPr>
          <a:lstStyle/>
          <a:p>
            <a:r>
              <a:rPr lang="de-DE" sz="900" dirty="0"/>
              <a:t>Human </a:t>
            </a:r>
          </a:p>
          <a:p>
            <a:r>
              <a:rPr lang="de-DE" sz="900" dirty="0" err="1"/>
              <a:t>voice</a:t>
            </a:r>
            <a:endParaRPr lang="de-DE" sz="900" dirty="0"/>
          </a:p>
        </p:txBody>
      </p:sp>
      <p:sp>
        <p:nvSpPr>
          <p:cNvPr id="22" name="Textfeld 21">
            <a:extLst>
              <a:ext uri="{FF2B5EF4-FFF2-40B4-BE49-F238E27FC236}">
                <a16:creationId xmlns:a16="http://schemas.microsoft.com/office/drawing/2014/main" id="{78C862F2-E1B7-932D-5E90-D51A2C83FA86}"/>
              </a:ext>
            </a:extLst>
          </p:cNvPr>
          <p:cNvSpPr txBox="1"/>
          <p:nvPr/>
        </p:nvSpPr>
        <p:spPr>
          <a:xfrm>
            <a:off x="6450549" y="5637277"/>
            <a:ext cx="678391" cy="369332"/>
          </a:xfrm>
          <a:prstGeom prst="rect">
            <a:avLst/>
          </a:prstGeom>
          <a:noFill/>
        </p:spPr>
        <p:txBody>
          <a:bodyPr wrap="none" rtlCol="0">
            <a:spAutoFit/>
          </a:bodyPr>
          <a:lstStyle/>
          <a:p>
            <a:r>
              <a:rPr lang="de-DE" sz="900" dirty="0" err="1"/>
              <a:t>Synthetic</a:t>
            </a:r>
            <a:r>
              <a:rPr lang="de-DE" sz="900" dirty="0"/>
              <a:t> </a:t>
            </a:r>
          </a:p>
          <a:p>
            <a:r>
              <a:rPr lang="de-DE" sz="900" dirty="0" err="1"/>
              <a:t>voice</a:t>
            </a:r>
            <a:endParaRPr lang="de-DE" sz="900" dirty="0"/>
          </a:p>
        </p:txBody>
      </p:sp>
      <p:cxnSp>
        <p:nvCxnSpPr>
          <p:cNvPr id="24" name="Gerade Verbindung mit Pfeil 23">
            <a:extLst>
              <a:ext uri="{FF2B5EF4-FFF2-40B4-BE49-F238E27FC236}">
                <a16:creationId xmlns:a16="http://schemas.microsoft.com/office/drawing/2014/main" id="{616FB7BD-8F9C-DD46-D6AB-513D74BB6AB2}"/>
              </a:ext>
            </a:extLst>
          </p:cNvPr>
          <p:cNvCxnSpPr>
            <a:endCxn id="8" idx="8"/>
          </p:cNvCxnSpPr>
          <p:nvPr/>
        </p:nvCxnSpPr>
        <p:spPr>
          <a:xfrm flipH="1">
            <a:off x="6581507" y="3538331"/>
            <a:ext cx="940427" cy="2046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feld 24">
            <a:extLst>
              <a:ext uri="{FF2B5EF4-FFF2-40B4-BE49-F238E27FC236}">
                <a16:creationId xmlns:a16="http://schemas.microsoft.com/office/drawing/2014/main" id="{DC1DD1FF-5F59-2E7B-76EB-77D6E38E4F38}"/>
              </a:ext>
            </a:extLst>
          </p:cNvPr>
          <p:cNvSpPr txBox="1"/>
          <p:nvPr/>
        </p:nvSpPr>
        <p:spPr>
          <a:xfrm>
            <a:off x="7603536" y="3373683"/>
            <a:ext cx="2614818" cy="230832"/>
          </a:xfrm>
          <a:prstGeom prst="rect">
            <a:avLst/>
          </a:prstGeom>
          <a:noFill/>
        </p:spPr>
        <p:txBody>
          <a:bodyPr wrap="none" rtlCol="0">
            <a:spAutoFit/>
          </a:bodyPr>
          <a:lstStyle/>
          <a:p>
            <a:r>
              <a:rPr lang="de-DE" sz="900" dirty="0"/>
              <a:t>Classification </a:t>
            </a:r>
            <a:r>
              <a:rPr lang="de-DE" sz="900" dirty="0" err="1"/>
              <a:t>without</a:t>
            </a:r>
            <a:r>
              <a:rPr lang="de-DE" sz="900" dirty="0"/>
              <a:t> </a:t>
            </a:r>
            <a:r>
              <a:rPr lang="de-DE" sz="900" dirty="0" err="1"/>
              <a:t>prior</a:t>
            </a:r>
            <a:r>
              <a:rPr lang="de-DE" sz="900" dirty="0"/>
              <a:t> </a:t>
            </a:r>
            <a:r>
              <a:rPr lang="de-DE" sz="900" dirty="0" err="1"/>
              <a:t>adaptation</a:t>
            </a:r>
            <a:r>
              <a:rPr lang="de-DE" sz="900" dirty="0"/>
              <a:t> (Baseline)</a:t>
            </a:r>
          </a:p>
        </p:txBody>
      </p:sp>
      <p:cxnSp>
        <p:nvCxnSpPr>
          <p:cNvPr id="26" name="Gerade Verbindung mit Pfeil 25">
            <a:extLst>
              <a:ext uri="{FF2B5EF4-FFF2-40B4-BE49-F238E27FC236}">
                <a16:creationId xmlns:a16="http://schemas.microsoft.com/office/drawing/2014/main" id="{CD4C1A49-87C5-4C40-03A2-61098A2F1B83}"/>
              </a:ext>
            </a:extLst>
          </p:cNvPr>
          <p:cNvCxnSpPr>
            <a:cxnSpLocks/>
          </p:cNvCxnSpPr>
          <p:nvPr/>
        </p:nvCxnSpPr>
        <p:spPr>
          <a:xfrm flipH="1">
            <a:off x="5246262" y="4107597"/>
            <a:ext cx="2275672" cy="2806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feld 27">
            <a:extLst>
              <a:ext uri="{FF2B5EF4-FFF2-40B4-BE49-F238E27FC236}">
                <a16:creationId xmlns:a16="http://schemas.microsoft.com/office/drawing/2014/main" id="{D4A24972-C1D6-998D-FC0A-0D43F47D3892}"/>
              </a:ext>
            </a:extLst>
          </p:cNvPr>
          <p:cNvSpPr txBox="1"/>
          <p:nvPr/>
        </p:nvSpPr>
        <p:spPr>
          <a:xfrm>
            <a:off x="7660520" y="3992181"/>
            <a:ext cx="3520516" cy="230832"/>
          </a:xfrm>
          <a:prstGeom prst="rect">
            <a:avLst/>
          </a:prstGeom>
          <a:noFill/>
        </p:spPr>
        <p:txBody>
          <a:bodyPr wrap="none" rtlCol="0">
            <a:spAutoFit/>
          </a:bodyPr>
          <a:lstStyle/>
          <a:p>
            <a:r>
              <a:rPr lang="de-DE" sz="900" dirty="0"/>
              <a:t>After </a:t>
            </a:r>
            <a:r>
              <a:rPr lang="de-DE" sz="900" dirty="0" err="1"/>
              <a:t>adaptation</a:t>
            </a:r>
            <a:r>
              <a:rPr lang="de-DE" sz="900" dirty="0"/>
              <a:t> </a:t>
            </a:r>
            <a:r>
              <a:rPr lang="de-DE" sz="900" dirty="0" err="1"/>
              <a:t>to</a:t>
            </a:r>
            <a:r>
              <a:rPr lang="de-DE" sz="900" dirty="0"/>
              <a:t> human </a:t>
            </a:r>
            <a:r>
              <a:rPr lang="de-DE" sz="900" dirty="0" err="1"/>
              <a:t>voice</a:t>
            </a:r>
            <a:r>
              <a:rPr lang="de-DE" sz="900" dirty="0"/>
              <a:t>: </a:t>
            </a:r>
            <a:r>
              <a:rPr lang="de-DE" sz="900" dirty="0" err="1"/>
              <a:t>more</a:t>
            </a:r>
            <a:r>
              <a:rPr lang="de-DE" sz="900" dirty="0"/>
              <a:t> </a:t>
            </a:r>
            <a:r>
              <a:rPr lang="de-DE" sz="900" dirty="0" err="1"/>
              <a:t>often</a:t>
            </a:r>
            <a:r>
              <a:rPr lang="de-DE" sz="900" dirty="0"/>
              <a:t> </a:t>
            </a:r>
            <a:r>
              <a:rPr lang="de-DE" sz="900" dirty="0" err="1"/>
              <a:t>classified</a:t>
            </a:r>
            <a:r>
              <a:rPr lang="de-DE" sz="900" dirty="0"/>
              <a:t> </a:t>
            </a:r>
            <a:r>
              <a:rPr lang="de-DE" sz="900" dirty="0" err="1"/>
              <a:t>as</a:t>
            </a:r>
            <a:r>
              <a:rPr lang="de-DE" sz="900" dirty="0"/>
              <a:t> </a:t>
            </a:r>
            <a:r>
              <a:rPr lang="de-DE" sz="900" dirty="0" err="1"/>
              <a:t>synthetic</a:t>
            </a:r>
            <a:endParaRPr lang="de-DE" sz="900" dirty="0"/>
          </a:p>
        </p:txBody>
      </p:sp>
      <p:sp>
        <p:nvSpPr>
          <p:cNvPr id="29" name="Textfeld 28">
            <a:extLst>
              <a:ext uri="{FF2B5EF4-FFF2-40B4-BE49-F238E27FC236}">
                <a16:creationId xmlns:a16="http://schemas.microsoft.com/office/drawing/2014/main" id="{4C1EF3AE-6DB2-058E-C833-C76F8EE3A9AA}"/>
              </a:ext>
            </a:extLst>
          </p:cNvPr>
          <p:cNvSpPr txBox="1"/>
          <p:nvPr/>
        </p:nvSpPr>
        <p:spPr>
          <a:xfrm>
            <a:off x="7660520" y="4651903"/>
            <a:ext cx="3510898" cy="230832"/>
          </a:xfrm>
          <a:prstGeom prst="rect">
            <a:avLst/>
          </a:prstGeom>
          <a:noFill/>
        </p:spPr>
        <p:txBody>
          <a:bodyPr wrap="none" rtlCol="0">
            <a:spAutoFit/>
          </a:bodyPr>
          <a:lstStyle/>
          <a:p>
            <a:r>
              <a:rPr lang="de-DE" sz="900" dirty="0"/>
              <a:t>After </a:t>
            </a:r>
            <a:r>
              <a:rPr lang="de-DE" sz="900" dirty="0" err="1"/>
              <a:t>adaptation</a:t>
            </a:r>
            <a:r>
              <a:rPr lang="de-DE" sz="900" dirty="0"/>
              <a:t> </a:t>
            </a:r>
            <a:r>
              <a:rPr lang="de-DE" sz="900" dirty="0" err="1"/>
              <a:t>to</a:t>
            </a:r>
            <a:r>
              <a:rPr lang="de-DE" sz="900" dirty="0"/>
              <a:t> </a:t>
            </a:r>
            <a:r>
              <a:rPr lang="de-DE" sz="900" dirty="0" err="1"/>
              <a:t>synthetic</a:t>
            </a:r>
            <a:r>
              <a:rPr lang="de-DE" sz="900" dirty="0"/>
              <a:t> </a:t>
            </a:r>
            <a:r>
              <a:rPr lang="de-DE" sz="900" dirty="0" err="1"/>
              <a:t>voice</a:t>
            </a:r>
            <a:r>
              <a:rPr lang="de-DE" sz="900" dirty="0"/>
              <a:t>: </a:t>
            </a:r>
            <a:r>
              <a:rPr lang="de-DE" sz="900" dirty="0" err="1"/>
              <a:t>more</a:t>
            </a:r>
            <a:r>
              <a:rPr lang="de-DE" sz="900" dirty="0"/>
              <a:t> </a:t>
            </a:r>
            <a:r>
              <a:rPr lang="de-DE" sz="900" dirty="0" err="1"/>
              <a:t>often</a:t>
            </a:r>
            <a:r>
              <a:rPr lang="de-DE" sz="900" dirty="0"/>
              <a:t> </a:t>
            </a:r>
            <a:r>
              <a:rPr lang="de-DE" sz="900" dirty="0" err="1"/>
              <a:t>classified</a:t>
            </a:r>
            <a:r>
              <a:rPr lang="de-DE" sz="900" dirty="0"/>
              <a:t> </a:t>
            </a:r>
            <a:r>
              <a:rPr lang="de-DE" sz="900" dirty="0" err="1"/>
              <a:t>as</a:t>
            </a:r>
            <a:r>
              <a:rPr lang="de-DE" sz="900" dirty="0"/>
              <a:t> human</a:t>
            </a:r>
          </a:p>
        </p:txBody>
      </p:sp>
      <p:cxnSp>
        <p:nvCxnSpPr>
          <p:cNvPr id="30" name="Gerade Verbindung mit Pfeil 29">
            <a:extLst>
              <a:ext uri="{FF2B5EF4-FFF2-40B4-BE49-F238E27FC236}">
                <a16:creationId xmlns:a16="http://schemas.microsoft.com/office/drawing/2014/main" id="{D44EC3DF-B9C5-20F6-9835-524339293683}"/>
              </a:ext>
            </a:extLst>
          </p:cNvPr>
          <p:cNvCxnSpPr>
            <a:cxnSpLocks/>
            <a:stCxn id="29" idx="1"/>
          </p:cNvCxnSpPr>
          <p:nvPr/>
        </p:nvCxnSpPr>
        <p:spPr>
          <a:xfrm flipH="1" flipV="1">
            <a:off x="5954063" y="4651903"/>
            <a:ext cx="1706457" cy="1154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127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2: Adaptation Experiment</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247804"/>
          </a:xfrm>
        </p:spPr>
        <p:txBody>
          <a:bodyPr>
            <a:normAutofit fontScale="70000" lnSpcReduction="20000"/>
          </a:bodyPr>
          <a:lstStyle/>
          <a:p>
            <a:pPr marL="0" indent="0">
              <a:buNone/>
            </a:pPr>
            <a:r>
              <a:rPr lang="de-DE" sz="1800" dirty="0"/>
              <a:t>Voice material: </a:t>
            </a:r>
            <a:r>
              <a:rPr lang="de-DE" sz="1800" dirty="0" err="1"/>
              <a:t>voices</a:t>
            </a:r>
            <a:r>
              <a:rPr lang="de-DE" sz="1800" dirty="0"/>
              <a:t> (</a:t>
            </a:r>
            <a:r>
              <a:rPr lang="de-DE" sz="1800" dirty="0" err="1"/>
              <a:t>probably</a:t>
            </a:r>
            <a:r>
              <a:rPr lang="de-DE" sz="1800" dirty="0"/>
              <a:t> </a:t>
            </a:r>
            <a:r>
              <a:rPr lang="de-DE" sz="1800" dirty="0" err="1"/>
              <a:t>pseudowords</a:t>
            </a:r>
            <a:r>
              <a:rPr lang="de-DE" sz="1800" dirty="0"/>
              <a:t>) on a human-</a:t>
            </a:r>
            <a:r>
              <a:rPr lang="de-DE" sz="1800" dirty="0" err="1"/>
              <a:t>synthetic</a:t>
            </a:r>
            <a:r>
              <a:rPr lang="de-DE" sz="1800" dirty="0"/>
              <a:t> </a:t>
            </a:r>
            <a:r>
              <a:rPr lang="de-DE" sz="1800" dirty="0" err="1"/>
              <a:t>voice</a:t>
            </a:r>
            <a:r>
              <a:rPr lang="de-DE" sz="1800" dirty="0"/>
              <a:t> </a:t>
            </a:r>
            <a:r>
              <a:rPr lang="de-DE" sz="1800" dirty="0" err="1"/>
              <a:t>morphing</a:t>
            </a:r>
            <a:r>
              <a:rPr lang="de-DE" sz="1800" dirty="0"/>
              <a:t> </a:t>
            </a:r>
            <a:r>
              <a:rPr lang="de-DE" sz="1800" dirty="0" err="1"/>
              <a:t>continuum</a:t>
            </a:r>
            <a:endParaRPr lang="de-DE" sz="1800" dirty="0"/>
          </a:p>
          <a:p>
            <a:pPr marL="0" indent="0">
              <a:buNone/>
            </a:pPr>
            <a:endParaRPr lang="de-DE" sz="1800" dirty="0"/>
          </a:p>
          <a:p>
            <a:pPr marL="0" indent="0">
              <a:buNone/>
            </a:pPr>
            <a:r>
              <a:rPr lang="de-DE" sz="1800" dirty="0"/>
              <a:t>Design (</a:t>
            </a:r>
            <a:r>
              <a:rPr lang="de-DE" sz="1800" dirty="0" err="1"/>
              <a:t>probably</a:t>
            </a:r>
            <a:r>
              <a:rPr lang="de-DE" sz="1800" dirty="0"/>
              <a:t> &lt;30 </a:t>
            </a:r>
            <a:r>
              <a:rPr lang="de-DE" sz="1800" dirty="0" err="1"/>
              <a:t>mins</a:t>
            </a:r>
            <a:r>
              <a:rPr lang="de-DE" sz="1800" dirty="0"/>
              <a:t> experimental </a:t>
            </a:r>
            <a:r>
              <a:rPr lang="de-DE" sz="1800" dirty="0" err="1"/>
              <a:t>duration</a:t>
            </a:r>
            <a:r>
              <a:rPr lang="de-DE" sz="1800" dirty="0"/>
              <a:t>): </a:t>
            </a:r>
          </a:p>
          <a:p>
            <a:r>
              <a:rPr lang="de-DE" sz="1800" dirty="0"/>
              <a:t>Baseline: </a:t>
            </a:r>
            <a:r>
              <a:rPr lang="de-DE" sz="1800" dirty="0" err="1"/>
              <a:t>no</a:t>
            </a:r>
            <a:r>
              <a:rPr lang="de-DE" sz="1800" dirty="0"/>
              <a:t> </a:t>
            </a:r>
            <a:r>
              <a:rPr lang="de-DE" sz="1800" dirty="0" err="1"/>
              <a:t>adaptation</a:t>
            </a:r>
            <a:r>
              <a:rPr lang="de-DE" sz="1800" dirty="0"/>
              <a:t>, just </a:t>
            </a:r>
            <a:r>
              <a:rPr lang="de-DE" sz="1800" dirty="0" err="1"/>
              <a:t>classification</a:t>
            </a:r>
            <a:r>
              <a:rPr lang="de-DE" sz="1800" dirty="0"/>
              <a:t> </a:t>
            </a:r>
            <a:r>
              <a:rPr lang="de-DE" sz="1800" dirty="0" err="1"/>
              <a:t>of</a:t>
            </a:r>
            <a:r>
              <a:rPr lang="de-DE" sz="1800" dirty="0"/>
              <a:t> </a:t>
            </a:r>
            <a:r>
              <a:rPr lang="de-DE" sz="1800" dirty="0" err="1"/>
              <a:t>targets</a:t>
            </a:r>
            <a:endParaRPr lang="de-DE" sz="1800" dirty="0"/>
          </a:p>
          <a:p>
            <a:r>
              <a:rPr lang="de-DE" sz="1800" dirty="0" err="1"/>
              <a:t>Adaptaion</a:t>
            </a:r>
            <a:r>
              <a:rPr lang="de-DE" sz="1800" dirty="0"/>
              <a:t> 1: </a:t>
            </a:r>
            <a:r>
              <a:rPr lang="de-DE" sz="1800" dirty="0" err="1"/>
              <a:t>to</a:t>
            </a:r>
            <a:r>
              <a:rPr lang="de-DE" sz="1800" dirty="0"/>
              <a:t> </a:t>
            </a:r>
            <a:r>
              <a:rPr lang="de-DE" sz="1800" dirty="0" err="1"/>
              <a:t>synthetic</a:t>
            </a:r>
            <a:r>
              <a:rPr lang="de-DE" sz="1800" dirty="0"/>
              <a:t> </a:t>
            </a:r>
            <a:r>
              <a:rPr lang="de-DE" sz="1800" dirty="0" err="1"/>
              <a:t>voices</a:t>
            </a:r>
            <a:endParaRPr lang="de-DE" sz="1800" dirty="0"/>
          </a:p>
          <a:p>
            <a:r>
              <a:rPr lang="de-DE" sz="1800" dirty="0"/>
              <a:t>Adaptation 2: </a:t>
            </a:r>
            <a:r>
              <a:rPr lang="de-DE" sz="1800" dirty="0" err="1"/>
              <a:t>to</a:t>
            </a:r>
            <a:r>
              <a:rPr lang="de-DE" sz="1800" dirty="0"/>
              <a:t> human </a:t>
            </a:r>
            <a:r>
              <a:rPr lang="de-DE" sz="1800" dirty="0" err="1"/>
              <a:t>voices</a:t>
            </a:r>
            <a:endParaRPr lang="de-DE" sz="1800" dirty="0"/>
          </a:p>
          <a:p>
            <a:r>
              <a:rPr lang="de-DE" sz="1800" dirty="0"/>
              <a:t>(Adaptation 3 - </a:t>
            </a:r>
            <a:r>
              <a:rPr lang="de-DE" sz="1800" dirty="0" err="1"/>
              <a:t>exploratory</a:t>
            </a:r>
            <a:r>
              <a:rPr lang="de-DE" sz="1800" dirty="0"/>
              <a:t>: </a:t>
            </a:r>
            <a:r>
              <a:rPr lang="de-DE" sz="1800" dirty="0" err="1"/>
              <a:t>to</a:t>
            </a:r>
            <a:r>
              <a:rPr lang="de-DE" sz="1800" dirty="0"/>
              <a:t> a different type </a:t>
            </a:r>
            <a:r>
              <a:rPr lang="de-DE" sz="1800" dirty="0" err="1"/>
              <a:t>of</a:t>
            </a:r>
            <a:r>
              <a:rPr lang="de-DE" sz="1800" dirty="0"/>
              <a:t> </a:t>
            </a:r>
            <a:r>
              <a:rPr lang="de-DE" sz="1800" dirty="0" err="1"/>
              <a:t>deviating</a:t>
            </a:r>
            <a:r>
              <a:rPr lang="de-DE" sz="1800" dirty="0"/>
              <a:t> </a:t>
            </a:r>
            <a:r>
              <a:rPr lang="de-DE" sz="1800" dirty="0" err="1"/>
              <a:t>voices</a:t>
            </a:r>
            <a:r>
              <a:rPr lang="de-DE" sz="1800" dirty="0"/>
              <a:t>, e.g. </a:t>
            </a:r>
            <a:r>
              <a:rPr lang="de-DE" sz="1800" dirty="0" err="1"/>
              <a:t>pathological</a:t>
            </a:r>
            <a:r>
              <a:rPr lang="de-DE" sz="1800" dirty="0"/>
              <a:t> </a:t>
            </a:r>
            <a:r>
              <a:rPr lang="de-DE" sz="1800" dirty="0" err="1"/>
              <a:t>to</a:t>
            </a:r>
            <a:r>
              <a:rPr lang="de-DE" sz="1800" dirty="0"/>
              <a:t> </a:t>
            </a:r>
            <a:r>
              <a:rPr lang="de-DE" sz="1800" dirty="0" err="1"/>
              <a:t>see</a:t>
            </a:r>
            <a:r>
              <a:rPr lang="de-DE" sz="1800" dirty="0"/>
              <a:t> </a:t>
            </a:r>
            <a:r>
              <a:rPr lang="de-DE" sz="1800" dirty="0" err="1"/>
              <a:t>if</a:t>
            </a:r>
            <a:r>
              <a:rPr lang="de-DE" sz="1800" dirty="0"/>
              <a:t> </a:t>
            </a:r>
            <a:r>
              <a:rPr lang="de-DE" sz="1800" dirty="0" err="1"/>
              <a:t>effects</a:t>
            </a:r>
            <a:r>
              <a:rPr lang="de-DE" sz="1800" dirty="0"/>
              <a:t> </a:t>
            </a:r>
            <a:r>
              <a:rPr lang="de-DE" sz="1800" dirty="0" err="1"/>
              <a:t>generalize</a:t>
            </a:r>
            <a:r>
              <a:rPr lang="de-DE" sz="1800" dirty="0"/>
              <a:t>)</a:t>
            </a:r>
          </a:p>
          <a:p>
            <a:endParaRPr lang="de-DE" sz="1800" dirty="0"/>
          </a:p>
          <a:p>
            <a:pPr marL="0" indent="0">
              <a:buNone/>
            </a:pPr>
            <a:r>
              <a:rPr lang="de-DE" sz="1800" dirty="0" err="1"/>
              <a:t>Participants</a:t>
            </a:r>
            <a:r>
              <a:rPr lang="de-DE" sz="1800" dirty="0"/>
              <a:t>: </a:t>
            </a:r>
          </a:p>
          <a:p>
            <a:r>
              <a:rPr lang="de-DE" sz="1800" dirty="0"/>
              <a:t> ~40-50 (</a:t>
            </a:r>
            <a:r>
              <a:rPr lang="de-DE" sz="1800" dirty="0" err="1"/>
              <a:t>details</a:t>
            </a:r>
            <a:r>
              <a:rPr lang="de-DE" sz="1800" dirty="0"/>
              <a:t> upon power </a:t>
            </a:r>
            <a:r>
              <a:rPr lang="de-DE" sz="1800" dirty="0" err="1"/>
              <a:t>analysis</a:t>
            </a:r>
            <a:r>
              <a:rPr lang="de-DE" sz="1800" dirty="0"/>
              <a:t>)</a:t>
            </a:r>
          </a:p>
          <a:p>
            <a:r>
              <a:rPr lang="de-DE" sz="1800" dirty="0" err="1"/>
              <a:t>Neurotypical</a:t>
            </a:r>
            <a:endParaRPr lang="de-DE" sz="1800" dirty="0"/>
          </a:p>
          <a:p>
            <a:r>
              <a:rPr lang="de-DE" sz="1800" dirty="0" err="1"/>
              <a:t>No</a:t>
            </a:r>
            <a:r>
              <a:rPr lang="de-DE" sz="1800" dirty="0"/>
              <a:t> </a:t>
            </a:r>
            <a:r>
              <a:rPr lang="de-DE" sz="1800" dirty="0" err="1"/>
              <a:t>hearing</a:t>
            </a:r>
            <a:r>
              <a:rPr lang="de-DE" sz="1800" dirty="0"/>
              <a:t> </a:t>
            </a:r>
            <a:r>
              <a:rPr lang="de-DE" sz="1800" dirty="0" err="1"/>
              <a:t>impairment</a:t>
            </a:r>
            <a:endParaRPr lang="de-DE" sz="1800" dirty="0"/>
          </a:p>
          <a:p>
            <a:endParaRPr lang="de-DE" sz="1800" dirty="0"/>
          </a:p>
          <a:p>
            <a:pPr marL="0" indent="0">
              <a:buNone/>
            </a:pPr>
            <a:r>
              <a:rPr lang="de-DE" sz="1800" dirty="0"/>
              <a:t>Challenges: </a:t>
            </a:r>
          </a:p>
          <a:p>
            <a:r>
              <a:rPr lang="de-DE" sz="1800" dirty="0"/>
              <a:t>Choice </a:t>
            </a:r>
            <a:r>
              <a:rPr lang="de-DE" sz="1800" dirty="0" err="1"/>
              <a:t>of</a:t>
            </a:r>
            <a:r>
              <a:rPr lang="de-DE" sz="1800" dirty="0"/>
              <a:t> </a:t>
            </a:r>
            <a:r>
              <a:rPr lang="de-DE" sz="1800" dirty="0" err="1"/>
              <a:t>voice</a:t>
            </a:r>
            <a:r>
              <a:rPr lang="de-DE" sz="1800" dirty="0"/>
              <a:t> </a:t>
            </a:r>
            <a:r>
              <a:rPr lang="de-DE" sz="1800" dirty="0" err="1"/>
              <a:t>synthesis</a:t>
            </a:r>
            <a:r>
              <a:rPr lang="de-DE" sz="1800" dirty="0"/>
              <a:t>, </a:t>
            </a:r>
            <a:r>
              <a:rPr lang="de-DE" sz="1800" dirty="0" err="1"/>
              <a:t>vocal</a:t>
            </a:r>
            <a:r>
              <a:rPr lang="de-DE" sz="1800" dirty="0"/>
              <a:t> material and </a:t>
            </a:r>
            <a:r>
              <a:rPr lang="de-DE" sz="1800" dirty="0" err="1"/>
              <a:t>maybe</a:t>
            </a:r>
            <a:r>
              <a:rPr lang="de-DE" sz="1800" dirty="0"/>
              <a:t> </a:t>
            </a:r>
            <a:r>
              <a:rPr lang="de-DE" sz="1800" dirty="0" err="1"/>
              <a:t>acquisition</a:t>
            </a:r>
            <a:r>
              <a:rPr lang="de-DE" sz="1800" dirty="0"/>
              <a:t> </a:t>
            </a:r>
            <a:r>
              <a:rPr lang="de-DE" sz="1800" dirty="0" err="1"/>
              <a:t>of</a:t>
            </a:r>
            <a:r>
              <a:rPr lang="de-DE" sz="1800" dirty="0"/>
              <a:t> </a:t>
            </a:r>
            <a:r>
              <a:rPr lang="de-DE" sz="1800" dirty="0" err="1"/>
              <a:t>voice</a:t>
            </a:r>
            <a:r>
              <a:rPr lang="de-DE" sz="1800" dirty="0"/>
              <a:t> material </a:t>
            </a:r>
            <a:r>
              <a:rPr lang="de-DE" sz="1800" dirty="0" err="1"/>
              <a:t>from</a:t>
            </a:r>
            <a:r>
              <a:rPr lang="de-DE" sz="1800" dirty="0"/>
              <a:t> </a:t>
            </a:r>
            <a:r>
              <a:rPr lang="de-DE" sz="1800" dirty="0" err="1"/>
              <a:t>pathological</a:t>
            </a:r>
            <a:r>
              <a:rPr lang="de-DE" sz="1800" dirty="0"/>
              <a:t> </a:t>
            </a:r>
            <a:r>
              <a:rPr lang="de-DE" sz="1800" dirty="0" err="1"/>
              <a:t>voices</a:t>
            </a:r>
            <a:endParaRPr lang="de-DE" sz="1800" dirty="0"/>
          </a:p>
          <a:p>
            <a:r>
              <a:rPr lang="de-DE" sz="1800" dirty="0"/>
              <a:t>Voice </a:t>
            </a:r>
            <a:r>
              <a:rPr lang="de-DE" sz="1800" dirty="0" err="1"/>
              <a:t>morphing</a:t>
            </a:r>
            <a:r>
              <a:rPr lang="de-DE" sz="1800" dirty="0"/>
              <a:t> (will </a:t>
            </a:r>
            <a:r>
              <a:rPr lang="de-DE" sz="1800" dirty="0" err="1"/>
              <a:t>most</a:t>
            </a:r>
            <a:r>
              <a:rPr lang="de-DE" sz="1800" dirty="0"/>
              <a:t> </a:t>
            </a:r>
            <a:r>
              <a:rPr lang="de-DE" sz="1800" dirty="0" err="1"/>
              <a:t>likely</a:t>
            </a:r>
            <a:r>
              <a:rPr lang="de-DE" sz="1800" dirty="0"/>
              <a:t> </a:t>
            </a:r>
            <a:r>
              <a:rPr lang="de-DE" sz="1800" dirty="0" err="1"/>
              <a:t>be</a:t>
            </a:r>
            <a:r>
              <a:rPr lang="de-DE" sz="1800" dirty="0"/>
              <a:t> </a:t>
            </a:r>
            <a:r>
              <a:rPr lang="de-DE" sz="1800" dirty="0" err="1"/>
              <a:t>done</a:t>
            </a:r>
            <a:r>
              <a:rPr lang="de-DE" sz="1800" dirty="0"/>
              <a:t> </a:t>
            </a:r>
            <a:r>
              <a:rPr lang="de-DE" sz="1800" dirty="0" err="1"/>
              <a:t>when</a:t>
            </a:r>
            <a:r>
              <a:rPr lang="de-DE" sz="1800" dirty="0"/>
              <a:t> I am still in Jena, so </a:t>
            </a:r>
            <a:r>
              <a:rPr lang="de-DE" sz="1800" dirty="0" err="1"/>
              <a:t>that</a:t>
            </a:r>
            <a:r>
              <a:rPr lang="de-DE" sz="1800" dirty="0"/>
              <a:t> </a:t>
            </a:r>
            <a:r>
              <a:rPr lang="de-DE" sz="1800" dirty="0" err="1"/>
              <a:t>this</a:t>
            </a:r>
            <a:r>
              <a:rPr lang="de-DE" sz="1800" dirty="0"/>
              <a:t> </a:t>
            </a:r>
            <a:r>
              <a:rPr lang="de-DE" sz="1800" dirty="0" err="1"/>
              <a:t>step</a:t>
            </a:r>
            <a:r>
              <a:rPr lang="de-DE" sz="1800" dirty="0"/>
              <a:t> </a:t>
            </a:r>
            <a:r>
              <a:rPr lang="de-DE" sz="1800" dirty="0" err="1"/>
              <a:t>is</a:t>
            </a:r>
            <a:r>
              <a:rPr lang="de-DE" sz="1800" dirty="0"/>
              <a:t> </a:t>
            </a:r>
            <a:r>
              <a:rPr lang="de-DE" sz="1800" dirty="0" err="1"/>
              <a:t>completed</a:t>
            </a:r>
            <a:r>
              <a:rPr lang="de-DE" sz="1800" dirty="0"/>
              <a:t> </a:t>
            </a:r>
            <a:r>
              <a:rPr lang="de-DE" sz="1800" dirty="0" err="1"/>
              <a:t>before</a:t>
            </a:r>
            <a:r>
              <a:rPr lang="de-DE" sz="1800" dirty="0"/>
              <a:t> I </a:t>
            </a:r>
            <a:r>
              <a:rPr lang="de-DE" sz="1800" dirty="0" err="1"/>
              <a:t>come</a:t>
            </a:r>
            <a:r>
              <a:rPr lang="de-DE" sz="1800" dirty="0"/>
              <a:t> </a:t>
            </a:r>
            <a:r>
              <a:rPr lang="de-DE" sz="1800" dirty="0" err="1"/>
              <a:t>to</a:t>
            </a:r>
            <a:r>
              <a:rPr lang="de-DE" sz="1800" dirty="0"/>
              <a:t> London)</a:t>
            </a:r>
          </a:p>
          <a:p>
            <a:endParaRPr lang="de-DE" sz="1800" dirty="0"/>
          </a:p>
        </p:txBody>
      </p:sp>
    </p:spTree>
    <p:extLst>
      <p:ext uri="{BB962C8B-B14F-4D97-AF65-F5344CB8AC3E}">
        <p14:creationId xmlns:p14="http://schemas.microsoft.com/office/powerpoint/2010/main" val="2010244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Time </a:t>
            </a:r>
            <a:r>
              <a:rPr lang="de-DE" dirty="0" err="1"/>
              <a:t>schedule</a:t>
            </a:r>
            <a:endParaRPr lang="en-US" dirty="0"/>
          </a:p>
        </p:txBody>
      </p:sp>
      <p:graphicFrame>
        <p:nvGraphicFramePr>
          <p:cNvPr id="6" name="Tabelle 5">
            <a:extLst>
              <a:ext uri="{FF2B5EF4-FFF2-40B4-BE49-F238E27FC236}">
                <a16:creationId xmlns:a16="http://schemas.microsoft.com/office/drawing/2014/main" id="{2769D720-AA73-FCE6-136C-D0DF4F5E9D6A}"/>
              </a:ext>
            </a:extLst>
          </p:cNvPr>
          <p:cNvGraphicFramePr>
            <a:graphicFrameLocks noGrp="1"/>
          </p:cNvGraphicFramePr>
          <p:nvPr>
            <p:extLst>
              <p:ext uri="{D42A27DB-BD31-4B8C-83A1-F6EECF244321}">
                <p14:modId xmlns:p14="http://schemas.microsoft.com/office/powerpoint/2010/main" val="914952650"/>
              </p:ext>
            </p:extLst>
          </p:nvPr>
        </p:nvGraphicFramePr>
        <p:xfrm>
          <a:off x="1093862" y="2047533"/>
          <a:ext cx="9520014" cy="3810713"/>
        </p:xfrm>
        <a:graphic>
          <a:graphicData uri="http://schemas.openxmlformats.org/drawingml/2006/table">
            <a:tbl>
              <a:tblPr firstRow="1" bandRow="1">
                <a:tableStyleId>{5C22544A-7EE6-4342-B048-85BDC9FD1C3A}</a:tableStyleId>
              </a:tblPr>
              <a:tblGrid>
                <a:gridCol w="2084032">
                  <a:extLst>
                    <a:ext uri="{9D8B030D-6E8A-4147-A177-3AD203B41FA5}">
                      <a16:colId xmlns:a16="http://schemas.microsoft.com/office/drawing/2014/main" val="291502893"/>
                    </a:ext>
                  </a:extLst>
                </a:gridCol>
                <a:gridCol w="3821112">
                  <a:extLst>
                    <a:ext uri="{9D8B030D-6E8A-4147-A177-3AD203B41FA5}">
                      <a16:colId xmlns:a16="http://schemas.microsoft.com/office/drawing/2014/main" val="3252790990"/>
                    </a:ext>
                  </a:extLst>
                </a:gridCol>
                <a:gridCol w="3614870">
                  <a:extLst>
                    <a:ext uri="{9D8B030D-6E8A-4147-A177-3AD203B41FA5}">
                      <a16:colId xmlns:a16="http://schemas.microsoft.com/office/drawing/2014/main" val="3736794430"/>
                    </a:ext>
                  </a:extLst>
                </a:gridCol>
              </a:tblGrid>
              <a:tr h="508695">
                <a:tc>
                  <a:txBody>
                    <a:bodyPr/>
                    <a:lstStyle/>
                    <a:p>
                      <a:endParaRPr lang="en-US"/>
                    </a:p>
                  </a:txBody>
                  <a:tcPr/>
                </a:tc>
                <a:tc>
                  <a:txBody>
                    <a:bodyPr/>
                    <a:lstStyle/>
                    <a:p>
                      <a:r>
                        <a:rPr lang="de-DE" dirty="0"/>
                        <a:t>Experiment 1</a:t>
                      </a:r>
                      <a:endParaRPr lang="en-US" dirty="0"/>
                    </a:p>
                  </a:txBody>
                  <a:tcPr/>
                </a:tc>
                <a:tc>
                  <a:txBody>
                    <a:bodyPr/>
                    <a:lstStyle/>
                    <a:p>
                      <a:r>
                        <a:rPr lang="de-DE" dirty="0"/>
                        <a:t>Experiment 2</a:t>
                      </a:r>
                      <a:endParaRPr lang="en-US" dirty="0"/>
                    </a:p>
                  </a:txBody>
                  <a:tcPr/>
                </a:tc>
                <a:extLst>
                  <a:ext uri="{0D108BD9-81ED-4DB2-BD59-A6C34878D82A}">
                    <a16:rowId xmlns:a16="http://schemas.microsoft.com/office/drawing/2014/main" val="831128502"/>
                  </a:ext>
                </a:extLst>
              </a:tr>
              <a:tr h="627158">
                <a:tc>
                  <a:txBody>
                    <a:bodyPr/>
                    <a:lstStyle/>
                    <a:p>
                      <a:r>
                        <a:rPr lang="de-DE" sz="1200" dirty="0" err="1"/>
                        <a:t>Months</a:t>
                      </a:r>
                      <a:r>
                        <a:rPr lang="de-DE" sz="1200" dirty="0"/>
                        <a:t> 1</a:t>
                      </a:r>
                      <a:endParaRPr lang="en-US" sz="1200" dirty="0"/>
                    </a:p>
                  </a:txBody>
                  <a:tcPr/>
                </a:tc>
                <a:tc>
                  <a:txBody>
                    <a:bodyPr/>
                    <a:lstStyle/>
                    <a:p>
                      <a:r>
                        <a:rPr lang="de-DE" sz="1200" dirty="0"/>
                        <a:t>Arrival </a:t>
                      </a:r>
                      <a:r>
                        <a:rPr lang="de-DE" sz="1200" dirty="0" err="1"/>
                        <a:t>as</a:t>
                      </a:r>
                      <a:r>
                        <a:rPr lang="de-DE" sz="1200" dirty="0"/>
                        <a:t> UCL, </a:t>
                      </a:r>
                      <a:r>
                        <a:rPr lang="de-DE" sz="1200" dirty="0" err="1"/>
                        <a:t>technical</a:t>
                      </a:r>
                      <a:r>
                        <a:rPr lang="de-DE" sz="1200" dirty="0"/>
                        <a:t> </a:t>
                      </a:r>
                      <a:r>
                        <a:rPr lang="de-DE" sz="1200" dirty="0" err="1"/>
                        <a:t>set-up</a:t>
                      </a:r>
                      <a:r>
                        <a:rPr lang="de-DE" sz="1200" dirty="0"/>
                        <a:t>, power </a:t>
                      </a:r>
                      <a:r>
                        <a:rPr lang="de-DE" sz="1200" dirty="0" err="1"/>
                        <a:t>analysis</a:t>
                      </a:r>
                      <a:r>
                        <a:rPr lang="de-DE" sz="1200" dirty="0"/>
                        <a:t> (</a:t>
                      </a:r>
                      <a:r>
                        <a:rPr lang="de-DE" sz="1200" dirty="0" err="1"/>
                        <a:t>determination</a:t>
                      </a:r>
                      <a:r>
                        <a:rPr lang="de-DE" sz="1200" dirty="0"/>
                        <a:t> </a:t>
                      </a:r>
                      <a:r>
                        <a:rPr lang="de-DE" sz="1200" dirty="0" err="1"/>
                        <a:t>of</a:t>
                      </a:r>
                      <a:r>
                        <a:rPr lang="de-DE" sz="1200" dirty="0"/>
                        <a:t> sample </a:t>
                      </a:r>
                      <a:r>
                        <a:rPr lang="de-DE" sz="1200" dirty="0" err="1"/>
                        <a:t>size</a:t>
                      </a:r>
                      <a:r>
                        <a:rPr lang="de-DE" sz="1200" dirty="0"/>
                        <a:t>)</a:t>
                      </a:r>
                      <a:endParaRPr lang="en-US" sz="1200" dirty="0"/>
                    </a:p>
                  </a:txBody>
                  <a:tcPr/>
                </a:tc>
                <a:tc>
                  <a:txBody>
                    <a:bodyPr/>
                    <a:lstStyle/>
                    <a:p>
                      <a:endParaRPr lang="en-US" sz="1200" dirty="0"/>
                    </a:p>
                  </a:txBody>
                  <a:tcPr/>
                </a:tc>
                <a:extLst>
                  <a:ext uri="{0D108BD9-81ED-4DB2-BD59-A6C34878D82A}">
                    <a16:rowId xmlns:a16="http://schemas.microsoft.com/office/drawing/2014/main" val="2253587800"/>
                  </a:ext>
                </a:extLst>
              </a:tr>
              <a:tr h="627158">
                <a:tc>
                  <a:txBody>
                    <a:bodyPr/>
                    <a:lstStyle/>
                    <a:p>
                      <a:r>
                        <a:rPr lang="de-DE" sz="1200" dirty="0" err="1"/>
                        <a:t>Months</a:t>
                      </a:r>
                      <a:r>
                        <a:rPr lang="de-DE" sz="1200" dirty="0"/>
                        <a:t> 2</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Gathering </a:t>
                      </a:r>
                      <a:r>
                        <a:rPr lang="de-DE" sz="1200" dirty="0" err="1"/>
                        <a:t>vocal</a:t>
                      </a:r>
                      <a:r>
                        <a:rPr lang="de-DE" sz="1200" dirty="0"/>
                        <a:t> material and </a:t>
                      </a:r>
                      <a:r>
                        <a:rPr lang="de-DE" sz="1200" dirty="0" err="1"/>
                        <a:t>development</a:t>
                      </a:r>
                      <a:r>
                        <a:rPr lang="de-DE" sz="1200" dirty="0"/>
                        <a:t> </a:t>
                      </a:r>
                      <a:r>
                        <a:rPr lang="de-DE" sz="1200" dirty="0" err="1"/>
                        <a:t>of</a:t>
                      </a:r>
                      <a:r>
                        <a:rPr lang="de-DE" sz="1200" dirty="0"/>
                        <a:t> </a:t>
                      </a:r>
                      <a:r>
                        <a:rPr lang="de-DE" sz="1200" dirty="0" err="1"/>
                        <a:t>questionnaires</a:t>
                      </a:r>
                      <a:r>
                        <a:rPr lang="de-DE" sz="1200" dirty="0"/>
                        <a:t>, </a:t>
                      </a:r>
                      <a:r>
                        <a:rPr lang="de-DE" sz="1200" dirty="0" err="1"/>
                        <a:t>piloting</a:t>
                      </a:r>
                      <a:r>
                        <a:rPr lang="de-DE" sz="1200" dirty="0"/>
                        <a:t>, </a:t>
                      </a:r>
                      <a:r>
                        <a:rPr lang="de-DE" sz="1200" dirty="0" err="1"/>
                        <a:t>preregistration</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preparation</a:t>
                      </a:r>
                      <a:r>
                        <a:rPr lang="de-DE" sz="1200" dirty="0"/>
                        <a:t> </a:t>
                      </a:r>
                      <a:r>
                        <a:rPr lang="de-DE" sz="1200" dirty="0" err="1"/>
                        <a:t>of</a:t>
                      </a:r>
                      <a:r>
                        <a:rPr lang="de-DE" sz="1200" dirty="0"/>
                        <a:t> </a:t>
                      </a:r>
                      <a:r>
                        <a:rPr lang="de-DE" sz="1200" dirty="0" err="1"/>
                        <a:t>stimulus</a:t>
                      </a:r>
                      <a:r>
                        <a:rPr lang="de-DE" sz="1200" dirty="0"/>
                        <a:t> material, power </a:t>
                      </a:r>
                      <a:r>
                        <a:rPr lang="de-DE" sz="1200" dirty="0" err="1"/>
                        <a:t>analysis</a:t>
                      </a:r>
                      <a:r>
                        <a:rPr lang="de-DE" sz="1200" dirty="0"/>
                        <a:t> (</a:t>
                      </a:r>
                      <a:r>
                        <a:rPr lang="de-DE" sz="1200" dirty="0" err="1"/>
                        <a:t>determination</a:t>
                      </a:r>
                      <a:r>
                        <a:rPr lang="de-DE" sz="1200" dirty="0"/>
                        <a:t> </a:t>
                      </a:r>
                      <a:r>
                        <a:rPr lang="de-DE" sz="1200" dirty="0" err="1"/>
                        <a:t>of</a:t>
                      </a:r>
                      <a:r>
                        <a:rPr lang="de-DE" sz="1200" dirty="0"/>
                        <a:t> sample </a:t>
                      </a:r>
                      <a:r>
                        <a:rPr lang="de-DE" sz="1200" dirty="0" err="1"/>
                        <a:t>size</a:t>
                      </a:r>
                      <a:r>
                        <a:rPr lang="de-DE" sz="1200" dirty="0"/>
                        <a:t>)</a:t>
                      </a:r>
                      <a:endParaRPr lang="en-US" sz="1200" dirty="0"/>
                    </a:p>
                    <a:p>
                      <a:endParaRPr lang="en-US" sz="1200" dirty="0"/>
                    </a:p>
                  </a:txBody>
                  <a:tcPr/>
                </a:tc>
                <a:extLst>
                  <a:ext uri="{0D108BD9-81ED-4DB2-BD59-A6C34878D82A}">
                    <a16:rowId xmlns:a16="http://schemas.microsoft.com/office/drawing/2014/main" val="3701129043"/>
                  </a:ext>
                </a:extLst>
              </a:tr>
              <a:tr h="508695">
                <a:tc>
                  <a:txBody>
                    <a:bodyPr/>
                    <a:lstStyle/>
                    <a:p>
                      <a:r>
                        <a:rPr lang="de-DE" sz="1200" dirty="0" err="1"/>
                        <a:t>Months</a:t>
                      </a:r>
                      <a:r>
                        <a:rPr lang="de-DE" sz="1200" dirty="0"/>
                        <a:t> 3</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Data </a:t>
                      </a:r>
                      <a:r>
                        <a:rPr lang="de-DE" sz="1200" dirty="0" err="1"/>
                        <a:t>collection</a:t>
                      </a:r>
                      <a:r>
                        <a:rPr lang="de-DE" sz="1200" dirty="0"/>
                        <a:t> and </a:t>
                      </a:r>
                      <a:r>
                        <a:rPr lang="de-DE" sz="1200" dirty="0" err="1"/>
                        <a:t>analysis</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Preregistration</a:t>
                      </a:r>
                      <a:r>
                        <a:rPr lang="en-US" sz="1200" dirty="0"/>
                        <a:t>, </a:t>
                      </a:r>
                      <a:r>
                        <a:rPr lang="de-DE" sz="1200" dirty="0" err="1"/>
                        <a:t>programming</a:t>
                      </a:r>
                      <a:r>
                        <a:rPr lang="de-DE" sz="1200" dirty="0"/>
                        <a:t> </a:t>
                      </a:r>
                      <a:r>
                        <a:rPr lang="de-DE" sz="1200" dirty="0" err="1"/>
                        <a:t>experiment</a:t>
                      </a:r>
                      <a:r>
                        <a:rPr lang="de-DE" sz="1200" dirty="0"/>
                        <a:t>, </a:t>
                      </a:r>
                      <a:r>
                        <a:rPr lang="de-DE" sz="1200" dirty="0" err="1"/>
                        <a:t>piloting</a:t>
                      </a:r>
                      <a:r>
                        <a:rPr lang="de-DE" sz="1200" dirty="0"/>
                        <a:t>, </a:t>
                      </a:r>
                      <a:endParaRPr lang="en-US" sz="1200" dirty="0"/>
                    </a:p>
                  </a:txBody>
                  <a:tcPr/>
                </a:tc>
                <a:extLst>
                  <a:ext uri="{0D108BD9-81ED-4DB2-BD59-A6C34878D82A}">
                    <a16:rowId xmlns:a16="http://schemas.microsoft.com/office/drawing/2014/main" val="446863863"/>
                  </a:ext>
                </a:extLst>
              </a:tr>
              <a:tr h="508695">
                <a:tc>
                  <a:txBody>
                    <a:bodyPr/>
                    <a:lstStyle/>
                    <a:p>
                      <a:r>
                        <a:rPr lang="de-DE" sz="1200" dirty="0" err="1"/>
                        <a:t>Months</a:t>
                      </a:r>
                      <a:r>
                        <a:rPr lang="de-DE" sz="1200" dirty="0"/>
                        <a:t> 4</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Manuscript</a:t>
                      </a:r>
                      <a:r>
                        <a:rPr lang="de-DE" sz="1200" dirty="0"/>
                        <a:t> </a:t>
                      </a:r>
                      <a:r>
                        <a:rPr lang="de-DE" sz="1200" dirty="0" err="1"/>
                        <a:t>preparation</a:t>
                      </a:r>
                      <a:r>
                        <a:rPr lang="de-DE" sz="1200" dirty="0"/>
                        <a:t> and </a:t>
                      </a:r>
                      <a:r>
                        <a:rPr lang="de-DE" sz="1200" dirty="0" err="1"/>
                        <a:t>submission</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Data </a:t>
                      </a:r>
                      <a:r>
                        <a:rPr lang="de-DE" sz="1200" dirty="0" err="1"/>
                        <a:t>collection</a:t>
                      </a:r>
                      <a:r>
                        <a:rPr lang="de-DE" sz="1200" dirty="0"/>
                        <a:t> and </a:t>
                      </a:r>
                      <a:r>
                        <a:rPr lang="de-DE" sz="1200" dirty="0" err="1"/>
                        <a:t>analysis</a:t>
                      </a:r>
                      <a:endParaRPr lang="en-US" sz="1200" dirty="0"/>
                    </a:p>
                    <a:p>
                      <a:endParaRPr lang="en-US" sz="1200" dirty="0"/>
                    </a:p>
                  </a:txBody>
                  <a:tcPr/>
                </a:tc>
                <a:extLst>
                  <a:ext uri="{0D108BD9-81ED-4DB2-BD59-A6C34878D82A}">
                    <a16:rowId xmlns:a16="http://schemas.microsoft.com/office/drawing/2014/main" val="2279917235"/>
                  </a:ext>
                </a:extLst>
              </a:tr>
              <a:tr h="508695">
                <a:tc>
                  <a:txBody>
                    <a:bodyPr/>
                    <a:lstStyle/>
                    <a:p>
                      <a:r>
                        <a:rPr lang="de-DE" sz="1200" dirty="0" err="1"/>
                        <a:t>Months</a:t>
                      </a:r>
                      <a:r>
                        <a:rPr lang="de-DE" sz="1200" dirty="0"/>
                        <a:t> 5</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Potential </a:t>
                      </a:r>
                      <a:r>
                        <a:rPr lang="de-DE" sz="1200" dirty="0" err="1"/>
                        <a:t>revisions</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Manuscript</a:t>
                      </a:r>
                      <a:r>
                        <a:rPr lang="de-DE" sz="1200" dirty="0"/>
                        <a:t> </a:t>
                      </a:r>
                      <a:r>
                        <a:rPr lang="de-DE" sz="1200" dirty="0" err="1"/>
                        <a:t>preparation</a:t>
                      </a:r>
                      <a:r>
                        <a:rPr lang="de-DE" sz="1200" dirty="0"/>
                        <a:t> and </a:t>
                      </a:r>
                      <a:r>
                        <a:rPr lang="de-DE" sz="1200" dirty="0" err="1"/>
                        <a:t>submission</a:t>
                      </a:r>
                      <a:endParaRPr lang="en-US" sz="1200" dirty="0"/>
                    </a:p>
                  </a:txBody>
                  <a:tcPr/>
                </a:tc>
                <a:extLst>
                  <a:ext uri="{0D108BD9-81ED-4DB2-BD59-A6C34878D82A}">
                    <a16:rowId xmlns:a16="http://schemas.microsoft.com/office/drawing/2014/main" val="2206840577"/>
                  </a:ext>
                </a:extLst>
              </a:tr>
              <a:tr h="508695">
                <a:tc>
                  <a:txBody>
                    <a:bodyPr/>
                    <a:lstStyle/>
                    <a:p>
                      <a:r>
                        <a:rPr lang="de-DE" sz="1200" dirty="0" err="1"/>
                        <a:t>Months</a:t>
                      </a:r>
                      <a:r>
                        <a:rPr lang="de-DE" sz="1200" dirty="0"/>
                        <a:t> 6</a:t>
                      </a:r>
                      <a:endParaRPr lang="en-US" sz="1200" dirty="0"/>
                    </a:p>
                  </a:txBody>
                  <a:tcP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Potential </a:t>
                      </a:r>
                      <a:r>
                        <a:rPr lang="de-DE" sz="1200" dirty="0" err="1"/>
                        <a:t>revisions</a:t>
                      </a:r>
                      <a:endParaRPr lang="en-US" sz="1200" dirty="0"/>
                    </a:p>
                  </a:txBody>
                  <a:tcPr/>
                </a:tc>
                <a:extLst>
                  <a:ext uri="{0D108BD9-81ED-4DB2-BD59-A6C34878D82A}">
                    <a16:rowId xmlns:a16="http://schemas.microsoft.com/office/drawing/2014/main" val="3700396262"/>
                  </a:ext>
                </a:extLst>
              </a:tr>
            </a:tbl>
          </a:graphicData>
        </a:graphic>
      </p:graphicFrame>
    </p:spTree>
    <p:extLst>
      <p:ext uri="{BB962C8B-B14F-4D97-AF65-F5344CB8AC3E}">
        <p14:creationId xmlns:p14="http://schemas.microsoft.com/office/powerpoint/2010/main" val="340384074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674</Words>
  <Application>Microsoft Office PowerPoint</Application>
  <PresentationFormat>Breitbild</PresentationFormat>
  <Paragraphs>88</Paragraphs>
  <Slides>8</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vt:i4>
      </vt:variant>
    </vt:vector>
  </HeadingPairs>
  <TitlesOfParts>
    <vt:vector size="13" baseType="lpstr">
      <vt:lpstr>Aptos</vt:lpstr>
      <vt:lpstr>Aptos Display</vt:lpstr>
      <vt:lpstr>Arial</vt:lpstr>
      <vt:lpstr>Wingdings</vt:lpstr>
      <vt:lpstr>Office</vt:lpstr>
      <vt:lpstr>DAAD Experiments</vt:lpstr>
      <vt:lpstr>General Plan: 2 Experiments </vt:lpstr>
      <vt:lpstr>General Information (for all Experiments)</vt:lpstr>
      <vt:lpstr>Experiment 1: Rating study</vt:lpstr>
      <vt:lpstr>Experiment 1: Rating study</vt:lpstr>
      <vt:lpstr>Experiment 2: Adaptation Experiment</vt:lpstr>
      <vt:lpstr>Experiment 2: Adaptation Experiment</vt:lpstr>
      <vt:lpstr>Time schedule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DAAD Prime Experiments</dc:title>
  <dc:creator>Christine Nussbaum</dc:creator>
  <cp:lastModifiedBy>Christine Nussbaum</cp:lastModifiedBy>
  <cp:revision>24</cp:revision>
  <dcterms:created xsi:type="dcterms:W3CDTF">2024-07-06T15:24:30Z</dcterms:created>
  <dcterms:modified xsi:type="dcterms:W3CDTF">2025-03-07T10:21:59Z</dcterms:modified>
</cp:coreProperties>
</file>