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  <p:sldMasterId id="2147483655" r:id="rId2"/>
  </p:sldMasterIdLst>
  <p:notesMasterIdLst>
    <p:notesMasterId r:id="rId13"/>
  </p:notesMasterIdLst>
  <p:handoutMasterIdLst>
    <p:handoutMasterId r:id="rId14"/>
  </p:handoutMasterIdLst>
  <p:sldIdLst>
    <p:sldId id="257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</p:sldIdLst>
  <p:sldSz cx="6858000" cy="5143500"/>
  <p:notesSz cx="6858000" cy="9144000"/>
  <p:embeddedFontLst>
    <p:embeddedFont>
      <p:font typeface="Palatino Linotype" panose="02040502050505030304" pitchFamily="18" charset="0"/>
      <p:regular r:id="rId15"/>
      <p:bold r:id="rId16"/>
      <p:italic r:id="rId17"/>
      <p:boldItalic r:id="rId18"/>
    </p:embeddedFont>
    <p:embeddedFont>
      <p:font typeface="Roboto Condensed" panose="02000000000000000000" pitchFamily="2" charset="0"/>
      <p:regular r:id="rId19"/>
      <p:bold r:id="rId20"/>
      <p:italic r:id="rId21"/>
      <p:boldItalic r:id="rId22"/>
    </p:embeddedFont>
  </p:embeddedFont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BDFBC878-E374-47AB-B12C-C90681FF5C42}">
          <p14:sldIdLst>
            <p14:sldId id="257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orient="horz" pos="3162" userDrawn="1">
          <p15:clr>
            <a:srgbClr val="A4A3A4"/>
          </p15:clr>
        </p15:guide>
        <p15:guide id="3" orient="horz" pos="2414" userDrawn="1">
          <p15:clr>
            <a:srgbClr val="A4A3A4"/>
          </p15:clr>
        </p15:guide>
        <p15:guide id="5" orient="horz" pos="2867" userDrawn="1">
          <p15:clr>
            <a:srgbClr val="A4A3A4"/>
          </p15:clr>
        </p15:guide>
        <p15:guide id="6" orient="horz" pos="214" userDrawn="1">
          <p15:clr>
            <a:srgbClr val="A4A3A4"/>
          </p15:clr>
        </p15:guide>
        <p15:guide id="7" orient="horz" pos="696" userDrawn="1">
          <p15:clr>
            <a:srgbClr val="A4A3A4"/>
          </p15:clr>
        </p15:guide>
        <p15:guide id="8" orient="horz" pos="2709" userDrawn="1">
          <p15:clr>
            <a:srgbClr val="A4A3A4"/>
          </p15:clr>
        </p15:guide>
        <p15:guide id="9" pos="1514" userDrawn="1">
          <p15:clr>
            <a:srgbClr val="A4A3A4"/>
          </p15:clr>
        </p15:guide>
        <p15:guide id="10" pos="1292" userDrawn="1">
          <p15:clr>
            <a:srgbClr val="A4A3A4"/>
          </p15:clr>
        </p15:guide>
        <p15:guide id="11" pos="4106" userDrawn="1">
          <p15:clr>
            <a:srgbClr val="A4A3A4"/>
          </p15:clr>
        </p15:guide>
        <p15:guide id="12" pos="221" userDrawn="1">
          <p15:clr>
            <a:srgbClr val="A4A3A4"/>
          </p15:clr>
        </p15:guide>
        <p15:guide id="13" pos="3025" userDrawn="1">
          <p15:clr>
            <a:srgbClr val="A4A3A4"/>
          </p15:clr>
        </p15:guide>
        <p15:guide id="14" pos="2809" userDrawn="1">
          <p15:clr>
            <a:srgbClr val="A4A3A4"/>
          </p15:clr>
        </p15:guide>
        <p15:guide id="15" pos="2378" userDrawn="1">
          <p15:clr>
            <a:srgbClr val="A4A3A4"/>
          </p15:clr>
        </p15:guide>
        <p15:guide id="16" pos="433" userDrawn="1">
          <p15:clr>
            <a:srgbClr val="A4A3A4"/>
          </p15:clr>
        </p15:guide>
        <p15:guide id="17" pos="648" userDrawn="1">
          <p15:clr>
            <a:srgbClr val="A4A3A4"/>
          </p15:clr>
        </p15:guide>
        <p15:guide id="18" pos="867" userDrawn="1">
          <p15:clr>
            <a:srgbClr val="A4A3A4"/>
          </p15:clr>
        </p15:guide>
        <p15:guide id="19" pos="1082" userDrawn="1">
          <p15:clr>
            <a:srgbClr val="A4A3A4"/>
          </p15:clr>
        </p15:guide>
        <p15:guide id="20" pos="1734" userDrawn="1">
          <p15:clr>
            <a:srgbClr val="A4A3A4"/>
          </p15:clr>
        </p15:guide>
        <p15:guide id="21" pos="1946" userDrawn="1">
          <p15:clr>
            <a:srgbClr val="A4A3A4"/>
          </p15:clr>
        </p15:guide>
        <p15:guide id="22" pos="2160" userDrawn="1">
          <p15:clr>
            <a:srgbClr val="A4A3A4"/>
          </p15:clr>
        </p15:guide>
        <p15:guide id="23" pos="2594" userDrawn="1">
          <p15:clr>
            <a:srgbClr val="A4A3A4"/>
          </p15:clr>
        </p15:guide>
        <p15:guide id="25" pos="3453" userDrawn="1">
          <p15:clr>
            <a:srgbClr val="A4A3A4"/>
          </p15:clr>
        </p15:guide>
        <p15:guide id="26" pos="3674" userDrawn="1">
          <p15:clr>
            <a:srgbClr val="A4A3A4"/>
          </p15:clr>
        </p15:guide>
        <p15:guide id="27" pos="3890" userDrawn="1">
          <p15:clr>
            <a:srgbClr val="A4A3A4"/>
          </p15:clr>
        </p15:guide>
        <p15:guide id="28" orient="horz" pos="3153" userDrawn="1">
          <p15:clr>
            <a:srgbClr val="A4A3A4"/>
          </p15:clr>
        </p15:guide>
        <p15:guide id="29" orient="horz" pos="2836" userDrawn="1">
          <p15:clr>
            <a:srgbClr val="A4A3A4"/>
          </p15:clr>
        </p15:guide>
        <p15:guide id="30" pos="32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ADD2E"/>
    <a:srgbClr val="F0A050"/>
    <a:srgbClr val="6DC41E"/>
    <a:srgbClr val="F272D7"/>
    <a:srgbClr val="FFFFFF"/>
    <a:srgbClr val="002F5D"/>
    <a:srgbClr val="BD9F21"/>
    <a:srgbClr val="FFC864"/>
    <a:srgbClr val="FFB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ittlere Formatvorlage 3 - Akz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ittlere Formatvorlage 4 - Akz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ittlere Formatvorlage 4 - Akz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ittlere Formatvorlage 4 - Akz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8034E78-7F5D-4C2E-B375-FC64B27BC917}" styleName="Dunkle Formatvorlag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unkle Formatvorlage 1 - Akz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unkle Formatvorlage 1 - Akz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unkle Formatvorlage 2 - Akzent 5/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unkle Formatvorlage 2 - Akzent 3/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660B408-B3CF-4A94-85FC-2B1E0A45F4A2}" styleName="Dunkle Formatvorlage 2 - Akzent 1/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202B0CA-FC54-4496-8BCA-5EF66A818D29}" styleName="Dunkle Formatvorlag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ittlere Formatvorlage 4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F1AB2-1976-4502-BF36-3FF5EA218861}" styleName="Mittlere Formatvorlage 4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A488322-F2BA-4B5B-9748-0D474271808F}" styleName="Mittlere Formatvorlage 3 - Akz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ittlere Formatvorlage 3 - Akz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ittlere Formatvorlage 3 - Akz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ittlere Formatvorlage 3 - Akz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ittlere Formatvorlage 3 - Akz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7292A2E-F333-43FB-9621-5CBBE7FDCDCB}" styleName="Helle Formatvorlage 2 - Akz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Helle Formatvorlage 2 - Akz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Helle Formatvorlage 2 - Akz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8B1032C-EA38-4F05-BA0D-38AFFFC7BED3}" styleName="Helle Formatvorlage 3 - Akz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Helle Formatvorlage 3 - Akz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Helle Formatvorlage 3 - Akz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38B1855-1B75-4FBE-930C-398BA8C253C6}" styleName="Designformatvorlage 2 - Akz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Designformatvorlage 2 - Akz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Designformatvorlage 2 - Akz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ittlere Formatvorlage 1 - Akz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85627" autoAdjust="0"/>
  </p:normalViewPr>
  <p:slideViewPr>
    <p:cSldViewPr snapToGrid="0" snapToObjects="1">
      <p:cViewPr varScale="1">
        <p:scale>
          <a:sx n="143" d="100"/>
          <a:sy n="143" d="100"/>
        </p:scale>
        <p:origin x="1578" y="120"/>
      </p:cViewPr>
      <p:guideLst>
        <p:guide orient="horz" pos="1620"/>
        <p:guide orient="horz" pos="3162"/>
        <p:guide orient="horz" pos="2414"/>
        <p:guide orient="horz" pos="2867"/>
        <p:guide orient="horz" pos="214"/>
        <p:guide orient="horz" pos="696"/>
        <p:guide orient="horz" pos="2709"/>
        <p:guide pos="1514"/>
        <p:guide pos="1292"/>
        <p:guide pos="4106"/>
        <p:guide pos="221"/>
        <p:guide pos="3025"/>
        <p:guide pos="2809"/>
        <p:guide pos="2378"/>
        <p:guide pos="433"/>
        <p:guide pos="648"/>
        <p:guide pos="867"/>
        <p:guide pos="1082"/>
        <p:guide pos="1734"/>
        <p:guide pos="1946"/>
        <p:guide pos="2160"/>
        <p:guide pos="2594"/>
        <p:guide pos="3453"/>
        <p:guide pos="3674"/>
        <p:guide pos="3890"/>
        <p:guide orient="horz" pos="3153"/>
        <p:guide orient="horz" pos="2836"/>
        <p:guide pos="32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84" d="100"/>
          <a:sy n="84" d="100"/>
        </p:scale>
        <p:origin x="3192" y="78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7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2642F8-4030-468B-846F-DE3B6AB6CE0D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AA542-7317-4AC6-A4A4-9C0CA743576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2496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AB2040-EA4D-4002-BC41-13AC0377AF84}" type="datetimeFigureOut">
              <a:rPr lang="de-DE" smtClean="0"/>
              <a:t>07.07.2025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ADD7A-5464-40FD-B5CC-4CA36D7CC1F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30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05171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AD241-4DA6-6EAF-A2F3-EFF3E4A75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4F3D45F-A8EA-D975-EA0A-6665398A8C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5ED6ABD-1C30-FCB7-59FA-A16E5D0A7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C29E3C1-1213-A37D-5E3D-73631CF54E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0229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1323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05018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1E28A-190C-186B-47B1-84F4DD551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D7E025C-B5ED-2FB6-6F1C-E89638C110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73ABC88-49D4-6671-1DBF-A260E47AC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712630-9CC0-13F1-90ED-1453A3F0CF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790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24032-263F-7B46-B87B-D6AADACBA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276D711-3F7F-6763-3B6B-C244FFEDEC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4F209CA-806D-8AE8-910D-6A63E2674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E89C5C-CDB1-2866-7A2E-1E4F6FEE2A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7687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A3B77-39F3-A8F4-ADB7-7DCE422BF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641A94F-4410-810D-7209-0F7063CEE7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794296F-EAFD-C4F7-D0FD-326344B2E4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5C96FD1-7AD0-08A6-BD9A-46A23B5629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54101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3417F-82DB-3035-782C-7516F459F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4FFB827-E121-63A3-CBA7-3057A5CA8C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93E8432-70E3-866D-628B-FFA159D50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31D40F2-4B85-7F2E-D4BD-EE224B6557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880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611A9-701A-2AAE-1359-F1FC975FE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A203D2C-1B27-DD92-FF70-4AAC220DFC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7963085-CF7A-25EC-3B24-3D5A5A0CEE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ECD4694-597E-1E97-9398-38BC10C596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920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0CD52-4421-89B1-C6DB-5B6F8E91B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CF080C0-2162-E465-9020-E317894D1D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FE2D1B6-AA76-7F38-6010-451B05ED6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78C19B-90D2-E714-2673-9ACF342005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ADD7A-5464-40FD-B5CC-4CA36D7CC1F5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595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 flipV="1">
            <a:off x="-1" y="4500000"/>
            <a:ext cx="3442500" cy="396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7" name="Grafik 6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87" y="4500000"/>
            <a:ext cx="3429000" cy="39600"/>
          </a:xfrm>
          <a:prstGeom prst="rect">
            <a:avLst/>
          </a:prstGeom>
        </p:spPr>
      </p:pic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249685" y="4719770"/>
            <a:ext cx="4266010" cy="144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de-DE" sz="750" dirty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de-DE" dirty="0"/>
              <a:t>C. Nussbaum</a:t>
            </a:r>
          </a:p>
        </p:txBody>
      </p:sp>
      <p:sp>
        <p:nvSpPr>
          <p:cNvPr id="6" name="Textplatzhalter 24"/>
          <p:cNvSpPr txBox="1">
            <a:spLocks/>
          </p:cNvSpPr>
          <p:nvPr userDrawn="1"/>
        </p:nvSpPr>
        <p:spPr>
          <a:xfrm>
            <a:off x="2641231" y="4884575"/>
            <a:ext cx="3874464" cy="1542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000" kern="1200" baseline="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22FCD78-D96D-4F80-9AD7-6954839C45E1}" type="slidenum">
              <a:rPr lang="de-DE" sz="750" smtClean="0">
                <a:solidFill>
                  <a:srgbClr val="002F5D"/>
                </a:solidFill>
                <a:latin typeface="Roboto Condensed" pitchFamily="2" charset="0"/>
                <a:ea typeface="Roboto Condensed" pitchFamily="2" charset="0"/>
              </a:rPr>
              <a:pPr>
                <a:defRPr/>
              </a:pPr>
              <a:t>‹Nr.›</a:t>
            </a:fld>
            <a:r>
              <a:rPr lang="de-DE" sz="750" dirty="0">
                <a:solidFill>
                  <a:srgbClr val="002F5D"/>
                </a:solidFill>
                <a:latin typeface="Roboto Condensed" pitchFamily="2" charset="0"/>
                <a:ea typeface="Roboto Condensed" pitchFamily="2" charset="0"/>
              </a:rPr>
              <a:t> / 4</a:t>
            </a:r>
          </a:p>
        </p:txBody>
      </p:sp>
    </p:spTree>
    <p:extLst>
      <p:ext uri="{BB962C8B-B14F-4D97-AF65-F5344CB8AC3E}">
        <p14:creationId xmlns:p14="http://schemas.microsoft.com/office/powerpoint/2010/main" val="3466441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nderseite für große Grafik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4312920"/>
            <a:ext cx="6858000" cy="8915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5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867" y="4644000"/>
            <a:ext cx="784428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72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 flipV="1">
            <a:off x="-1" y="4500000"/>
            <a:ext cx="3442500" cy="396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7" name="Grafik 6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0787" y="4500000"/>
            <a:ext cx="3429000" cy="39600"/>
          </a:xfrm>
          <a:prstGeom prst="rect">
            <a:avLst/>
          </a:prstGeom>
        </p:spPr>
      </p:pic>
      <p:sp>
        <p:nvSpPr>
          <p:cNvPr id="9" name="Textplatzhalter 24"/>
          <p:cNvSpPr>
            <a:spLocks noGrp="1"/>
          </p:cNvSpPr>
          <p:nvPr>
            <p:ph type="body" sz="quarter" idx="11" hasCustomPrompt="1"/>
          </p:nvPr>
        </p:nvSpPr>
        <p:spPr>
          <a:xfrm>
            <a:off x="2249685" y="4719770"/>
            <a:ext cx="4266010" cy="144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lang="de-DE" sz="750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</a:lstStyle>
          <a:p>
            <a:r>
              <a:rPr lang="de-DE" dirty="0"/>
              <a:t>C. Nussbaum, Session 02</a:t>
            </a:r>
          </a:p>
        </p:txBody>
      </p:sp>
      <p:sp>
        <p:nvSpPr>
          <p:cNvPr id="6" name="Textplatzhalter 24"/>
          <p:cNvSpPr txBox="1">
            <a:spLocks/>
          </p:cNvSpPr>
          <p:nvPr userDrawn="1"/>
        </p:nvSpPr>
        <p:spPr>
          <a:xfrm>
            <a:off x="2641231" y="4884575"/>
            <a:ext cx="3874464" cy="1542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 sz="1000" kern="1200" baseline="0" dirty="0">
                <a:solidFill>
                  <a:schemeClr val="tx2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822FCD78-D96D-4F80-9AD7-6954839C45E1}" type="slidenum">
              <a:rPr lang="de-DE" sz="750" smtClean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pPr>
                <a:defRPr/>
              </a:pPr>
              <a:t>‹Nr.›</a:t>
            </a:fld>
            <a:r>
              <a:rPr lang="de-DE" sz="750" dirty="0">
                <a:solidFill>
                  <a:schemeClr val="bg1"/>
                </a:solidFill>
                <a:latin typeface="Roboto Condensed" pitchFamily="2" charset="0"/>
                <a:ea typeface="Roboto Condensed" pitchFamily="2" charset="0"/>
              </a:rPr>
              <a:t> / 4</a:t>
            </a:r>
          </a:p>
        </p:txBody>
      </p:sp>
    </p:spTree>
    <p:extLst>
      <p:ext uri="{BB962C8B-B14F-4D97-AF65-F5344CB8AC3E}">
        <p14:creationId xmlns:p14="http://schemas.microsoft.com/office/powerpoint/2010/main" val="631931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1200152"/>
            <a:ext cx="6172200" cy="18756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»Fünfte Ebene mit Anführungszeichen«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-1" y="4500000"/>
            <a:ext cx="6858000" cy="64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pic>
        <p:nvPicPr>
          <p:cNvPr id="1026" name="Picture 2"/>
          <p:cNvPicPr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2867" y="4644000"/>
            <a:ext cx="1047454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452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1500" kern="1200" spc="15" baseline="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FontTx/>
        <a:buNone/>
        <a:defRPr sz="165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3pPr>
      <a:lvl4pPr marL="1028700" indent="0" algn="l" defTabSz="685800" rtl="0" eaLnBrk="1" latinLnBrk="0" hangingPunct="1">
        <a:spcBef>
          <a:spcPct val="20000"/>
        </a:spcBef>
        <a:buFontTx/>
        <a:buNone/>
        <a:defRPr sz="825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4pPr>
      <a:lvl5pPr marL="137160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675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342900" y="205978"/>
            <a:ext cx="6172200" cy="85725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de-DE" dirty="0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42900" y="1200152"/>
            <a:ext cx="6172200" cy="187565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»Fünfte Ebene mit Anführungszeichen«</a:t>
            </a:r>
          </a:p>
        </p:txBody>
      </p:sp>
      <p:sp>
        <p:nvSpPr>
          <p:cNvPr id="11" name="Rechteck 10"/>
          <p:cNvSpPr/>
          <p:nvPr userDrawn="1"/>
        </p:nvSpPr>
        <p:spPr>
          <a:xfrm>
            <a:off x="-1" y="4500000"/>
            <a:ext cx="6858000" cy="6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de-DE" sz="13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4619" y="4607704"/>
            <a:ext cx="785700" cy="43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151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hf hdr="0" ftr="0" dt="0"/>
  <p:txStyles>
    <p:titleStyle>
      <a:lvl1pPr algn="l" defTabSz="685800" rtl="0" eaLnBrk="1" latinLnBrk="0" hangingPunct="1">
        <a:spcBef>
          <a:spcPct val="0"/>
        </a:spcBef>
        <a:buNone/>
        <a:defRPr sz="1500" kern="1200" spc="15" baseline="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spcBef>
          <a:spcPct val="20000"/>
        </a:spcBef>
        <a:buFontTx/>
        <a:buNone/>
        <a:defRPr sz="165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Clr>
          <a:schemeClr val="accent1"/>
        </a:buClr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Clr>
          <a:schemeClr val="accent3"/>
        </a:buClr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3pPr>
      <a:lvl4pPr marL="1028700" indent="0" algn="l" defTabSz="685800" rtl="0" eaLnBrk="1" latinLnBrk="0" hangingPunct="1">
        <a:spcBef>
          <a:spcPct val="20000"/>
        </a:spcBef>
        <a:buFontTx/>
        <a:buNone/>
        <a:defRPr sz="825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4pPr>
      <a:lvl5pPr marL="1371600" indent="0" algn="l" defTabSz="685800" rtl="0" eaLnBrk="1" latinLnBrk="0" hangingPunct="1">
        <a:spcBef>
          <a:spcPct val="20000"/>
        </a:spcBef>
        <a:buFont typeface="Arial" panose="020B0604020202020204" pitchFamily="34" charset="0"/>
        <a:buNone/>
        <a:defRPr sz="675" kern="1200">
          <a:solidFill>
            <a:schemeClr val="tx1"/>
          </a:solidFill>
          <a:latin typeface="Roboto Condensed" pitchFamily="2" charset="0"/>
          <a:ea typeface="Roboto Condensed" pitchFamily="2" charset="0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160" userDrawn="1">
          <p15:clr>
            <a:srgbClr val="F26B43"/>
          </p15:clr>
        </p15:guide>
        <p15:guide id="3" pos="22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dunkel, Vorhang, groß, Uhr enthält.&#10;&#10;Automatisch generierte Beschreibung">
            <a:extLst>
              <a:ext uri="{FF2B5EF4-FFF2-40B4-BE49-F238E27FC236}">
                <a16:creationId xmlns:a16="http://schemas.microsoft.com/office/drawing/2014/main" id="{E35DBA12-3FC0-4D4B-B842-1224C3B5CD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4500000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351235" y="2876193"/>
            <a:ext cx="5120765" cy="12889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Textfeld 7"/>
          <p:cNvSpPr txBox="1"/>
          <p:nvPr/>
        </p:nvSpPr>
        <p:spPr>
          <a:xfrm>
            <a:off x="526050" y="3149320"/>
            <a:ext cx="4218749" cy="91371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dirty="0" err="1"/>
              <a:t>Simultaneous</a:t>
            </a:r>
            <a:r>
              <a:rPr lang="de-DE" sz="1600" dirty="0"/>
              <a:t> </a:t>
            </a:r>
            <a:r>
              <a:rPr lang="de-DE" sz="1600" dirty="0" err="1"/>
              <a:t>Opposite</a:t>
            </a:r>
            <a:r>
              <a:rPr lang="de-DE" sz="1600" dirty="0"/>
              <a:t> Adaptation</a:t>
            </a:r>
          </a:p>
          <a:p>
            <a:endParaRPr lang="de-DE" sz="675" dirty="0">
              <a:solidFill>
                <a:srgbClr val="002F5D"/>
              </a:solidFill>
              <a:latin typeface="Roboto Condensed" panose="02000000000000000000" pitchFamily="2" charset="0"/>
              <a:ea typeface="Roboto Condensed" panose="02000000000000000000" pitchFamily="2" charset="0"/>
              <a:cs typeface="Roboto Condensed" panose="02000000000000000000" pitchFamily="2" charset="0"/>
            </a:endParaRPr>
          </a:p>
          <a:p>
            <a:r>
              <a:rPr lang="de-DE" sz="1050" dirty="0" err="1">
                <a:solidFill>
                  <a:srgbClr val="002F5D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WiSe</a:t>
            </a:r>
            <a:r>
              <a:rPr lang="de-DE" sz="1050" dirty="0">
                <a:solidFill>
                  <a:srgbClr val="002F5D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 2022/23</a:t>
            </a:r>
            <a:br>
              <a:rPr lang="de-DE" sz="1050" dirty="0">
                <a:solidFill>
                  <a:srgbClr val="002F5D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</a:br>
            <a:r>
              <a:rPr lang="de-DE" sz="1050" dirty="0">
                <a:solidFill>
                  <a:srgbClr val="002F5D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M. Sc. Christine Nussbaum</a:t>
            </a:r>
          </a:p>
          <a:p>
            <a:r>
              <a:rPr lang="en-US" sz="1050" dirty="0">
                <a:solidFill>
                  <a:srgbClr val="002F5D"/>
                </a:solidFill>
                <a:ea typeface="Roboto Condensed" panose="02000000000000000000" pitchFamily="2" charset="0"/>
                <a:cs typeface="Roboto Condensed" panose="02000000000000000000" pitchFamily="2" charset="0"/>
              </a:rPr>
              <a:t>Department for General Psychology and Cognitive Neuroscience</a:t>
            </a:r>
          </a:p>
          <a:p>
            <a:endParaRPr lang="de-DE" sz="1500" dirty="0">
              <a:solidFill>
                <a:srgbClr val="002F5D"/>
              </a:solidFill>
              <a:ea typeface="Roboto Condensed" panose="02000000000000000000" pitchFamily="2" charset="0"/>
              <a:cs typeface="Roboto Condensed" panose="02000000000000000000" pitchFamily="2" charset="0"/>
            </a:endParaRPr>
          </a:p>
        </p:txBody>
      </p:sp>
      <p:cxnSp>
        <p:nvCxnSpPr>
          <p:cNvPr id="9" name="Gerade Verbindung 8"/>
          <p:cNvCxnSpPr/>
          <p:nvPr/>
        </p:nvCxnSpPr>
        <p:spPr>
          <a:xfrm>
            <a:off x="526051" y="3061053"/>
            <a:ext cx="341709" cy="0"/>
          </a:xfrm>
          <a:prstGeom prst="line">
            <a:avLst/>
          </a:prstGeom>
          <a:ln w="44450">
            <a:solidFill>
              <a:srgbClr val="002F5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de-DE" dirty="0"/>
              <a:t>C. Nussbaum,</a:t>
            </a:r>
          </a:p>
        </p:txBody>
      </p:sp>
    </p:spTree>
    <p:extLst>
      <p:ext uri="{BB962C8B-B14F-4D97-AF65-F5344CB8AC3E}">
        <p14:creationId xmlns:p14="http://schemas.microsoft.com/office/powerpoint/2010/main" val="981504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FFD57-E48C-BB54-BF3C-5E7F11F6A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EB4D26-2EC9-CB5E-1A01-84A251227B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AFAA568D-FBF5-C60D-24E1-EED9D6EBB4CC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847D6E14-0523-B660-B823-31EA62536FF6}"/>
              </a:ext>
            </a:extLst>
          </p:cNvPr>
          <p:cNvSpPr txBox="1"/>
          <p:nvPr/>
        </p:nvSpPr>
        <p:spPr>
          <a:xfrm>
            <a:off x="338269" y="440204"/>
            <a:ext cx="4650926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dirty="0"/>
              <a:t>Exp5: Emotion and </a:t>
            </a:r>
            <a:r>
              <a:rPr lang="de-DE" sz="1600" dirty="0" err="1"/>
              <a:t>SpID</a:t>
            </a:r>
            <a:r>
              <a:rPr lang="de-DE" sz="1600" dirty="0"/>
              <a:t> – different </a:t>
            </a:r>
            <a:r>
              <a:rPr lang="de-DE" sz="1600" dirty="0" err="1"/>
              <a:t>dataset</a:t>
            </a:r>
            <a:endParaRPr lang="de-DE" sz="1600" dirty="0"/>
          </a:p>
        </p:txBody>
      </p:sp>
      <p:pic>
        <p:nvPicPr>
          <p:cNvPr id="6" name="Grafik 5" descr="Fragezeichen mit einfarbiger Füllung">
            <a:extLst>
              <a:ext uri="{FF2B5EF4-FFF2-40B4-BE49-F238E27FC236}">
                <a16:creationId xmlns:a16="http://schemas.microsoft.com/office/drawing/2014/main" id="{CCB40DF5-F8CD-7C6E-8C41-D7EDC4E457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8723" y="71194"/>
            <a:ext cx="738020" cy="738020"/>
          </a:xfrm>
          <a:prstGeom prst="rect">
            <a:avLst/>
          </a:prstGeom>
        </p:spPr>
      </p:pic>
      <p:pic>
        <p:nvPicPr>
          <p:cNvPr id="7" name="Grafik 6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08214583-A269-AC11-11C2-84337C6F2C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936" y="1034250"/>
            <a:ext cx="5045886" cy="336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8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B4737C-5752-4171-903C-0D5DF05ECB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86D11335-F57A-4960-9D91-22D011F9DFB3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BBF6CAB-08B8-4314-A619-0377B3868FF0}"/>
              </a:ext>
            </a:extLst>
          </p:cNvPr>
          <p:cNvSpPr txBox="1"/>
          <p:nvPr/>
        </p:nvSpPr>
        <p:spPr>
          <a:xfrm>
            <a:off x="338269" y="440204"/>
            <a:ext cx="4650926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i="1" dirty="0" err="1"/>
              <a:t>simultaneous</a:t>
            </a:r>
            <a:r>
              <a:rPr lang="de-DE" sz="1600" i="1" dirty="0"/>
              <a:t> </a:t>
            </a:r>
            <a:r>
              <a:rPr lang="de-DE" sz="1600" i="1" dirty="0" err="1"/>
              <a:t>opposite</a:t>
            </a:r>
            <a:r>
              <a:rPr lang="de-DE" sz="1600" i="1" dirty="0"/>
              <a:t> </a:t>
            </a:r>
            <a:r>
              <a:rPr lang="de-DE" sz="1600" i="1" dirty="0" err="1"/>
              <a:t>aftereffects</a:t>
            </a:r>
            <a:endParaRPr lang="de-DE" sz="1600" i="1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D6B3F37-9BB5-0CFD-7283-6FE80BDB7F3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457" y="853529"/>
            <a:ext cx="2299450" cy="1480658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F52ACCA-2666-737E-8ABB-57BE4FD36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964" y="2265823"/>
            <a:ext cx="5516436" cy="2183588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93785428-943D-321E-31E0-60961F13CF87}"/>
              </a:ext>
            </a:extLst>
          </p:cNvPr>
          <p:cNvSpPr txBox="1"/>
          <p:nvPr/>
        </p:nvSpPr>
        <p:spPr>
          <a:xfrm>
            <a:off x="5613474" y="4042584"/>
            <a:ext cx="1107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i="1" dirty="0"/>
              <a:t>Bachelorarbeit D. Berges, 2022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D478A613-9C88-99E4-330D-DAB4796939FB}"/>
              </a:ext>
            </a:extLst>
          </p:cNvPr>
          <p:cNvSpPr txBox="1"/>
          <p:nvPr/>
        </p:nvSpPr>
        <p:spPr>
          <a:xfrm>
            <a:off x="5765874" y="1501533"/>
            <a:ext cx="1107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/>
              <a:t>simultaneous</a:t>
            </a:r>
            <a:r>
              <a:rPr lang="de-DE" sz="1200" i="1" dirty="0"/>
              <a:t> </a:t>
            </a:r>
            <a:r>
              <a:rPr lang="de-DE" sz="1200" i="1" dirty="0" err="1"/>
              <a:t>opposite</a:t>
            </a:r>
            <a:r>
              <a:rPr lang="de-DE" sz="1200" i="1" dirty="0"/>
              <a:t> </a:t>
            </a:r>
            <a:r>
              <a:rPr lang="de-DE" sz="1200" i="1" dirty="0" err="1"/>
              <a:t>aftereffects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172961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B4737C-5752-4171-903C-0D5DF05ECB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86D11335-F57A-4960-9D91-22D011F9DFB3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2BBF6CAB-08B8-4314-A619-0377B3868FF0}"/>
              </a:ext>
            </a:extLst>
          </p:cNvPr>
          <p:cNvSpPr txBox="1"/>
          <p:nvPr/>
        </p:nvSpPr>
        <p:spPr>
          <a:xfrm>
            <a:off x="338269" y="440204"/>
            <a:ext cx="6177426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dirty="0" err="1">
                <a:solidFill>
                  <a:srgbClr val="002350"/>
                </a:solidFill>
              </a:rPr>
              <a:t>S</a:t>
            </a:r>
            <a:r>
              <a:rPr lang="de-DE" sz="1600" dirty="0" err="1"/>
              <a:t>imultaneous</a:t>
            </a:r>
            <a:r>
              <a:rPr lang="de-DE" sz="1600" dirty="0"/>
              <a:t> </a:t>
            </a:r>
            <a:r>
              <a:rPr lang="de-DE" sz="1600" dirty="0" err="1"/>
              <a:t>Opposite</a:t>
            </a:r>
            <a:r>
              <a:rPr lang="de-DE" sz="1600" dirty="0"/>
              <a:t> </a:t>
            </a:r>
            <a:r>
              <a:rPr lang="de-DE" sz="1600" dirty="0" err="1"/>
              <a:t>Aftereffects</a:t>
            </a:r>
            <a:endParaRPr lang="de-DE" sz="1600" dirty="0"/>
          </a:p>
          <a:p>
            <a:endParaRPr lang="de-DE" sz="1500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6" name="Tabelle 7">
            <a:extLst>
              <a:ext uri="{FF2B5EF4-FFF2-40B4-BE49-F238E27FC236}">
                <a16:creationId xmlns:a16="http://schemas.microsoft.com/office/drawing/2014/main" id="{40DC4AC6-82B8-D0B0-36B2-C65A68713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981291"/>
              </p:ext>
            </p:extLst>
          </p:nvPr>
        </p:nvGraphicFramePr>
        <p:xfrm>
          <a:off x="340096" y="827472"/>
          <a:ext cx="5781806" cy="3110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0322">
                  <a:extLst>
                    <a:ext uri="{9D8B030D-6E8A-4147-A177-3AD203B41FA5}">
                      <a16:colId xmlns:a16="http://schemas.microsoft.com/office/drawing/2014/main" val="1522989455"/>
                    </a:ext>
                  </a:extLst>
                </a:gridCol>
                <a:gridCol w="1414887">
                  <a:extLst>
                    <a:ext uri="{9D8B030D-6E8A-4147-A177-3AD203B41FA5}">
                      <a16:colId xmlns:a16="http://schemas.microsoft.com/office/drawing/2014/main" val="3079192852"/>
                    </a:ext>
                  </a:extLst>
                </a:gridCol>
                <a:gridCol w="1479577">
                  <a:extLst>
                    <a:ext uri="{9D8B030D-6E8A-4147-A177-3AD203B41FA5}">
                      <a16:colId xmlns:a16="http://schemas.microsoft.com/office/drawing/2014/main" val="1782208580"/>
                    </a:ext>
                  </a:extLst>
                </a:gridCol>
                <a:gridCol w="1937020">
                  <a:extLst>
                    <a:ext uri="{9D8B030D-6E8A-4147-A177-3AD203B41FA5}">
                      <a16:colId xmlns:a16="http://schemas.microsoft.com/office/drawing/2014/main" val="3342776244"/>
                    </a:ext>
                  </a:extLst>
                </a:gridCol>
              </a:tblGrid>
              <a:tr h="777609">
                <a:tc>
                  <a:txBody>
                    <a:bodyPr/>
                    <a:lstStyle/>
                    <a:p>
                      <a:pPr algn="ctr"/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Adaptations-Dimension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tx1"/>
                          </a:solidFill>
                        </a:rPr>
                        <a:t>Kategorie-Dimension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solidFill>
                            <a:schemeClr val="tx1"/>
                          </a:solidFill>
                        </a:rPr>
                        <a:t>Ergebnis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7104519"/>
                  </a:ext>
                </a:extLst>
              </a:tr>
              <a:tr h="7776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Studie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Emotion (Wütend/Ängstlich)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Geschlecht (männlich weiblich)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buFont typeface="Wingdings" panose="05000000000000000000" pitchFamily="2" charset="2"/>
                        <a:buNone/>
                      </a:pP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337265"/>
                  </a:ext>
                </a:extLst>
              </a:tr>
              <a:tr h="7776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Studie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Emotion (Wütend/Ängstlich)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00000"/>
                          </a:solidFill>
                        </a:rPr>
                        <a:t>Identität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1" dirty="0">
                          <a:solidFill>
                            <a:srgbClr val="C00000"/>
                          </a:solidFill>
                        </a:rPr>
                        <a:t>???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1484170"/>
                  </a:ext>
                </a:extLst>
              </a:tr>
              <a:tr h="777609"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Studie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Emotion (Wütend/Ängstlich)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>
                          <a:solidFill>
                            <a:srgbClr val="C00000"/>
                          </a:solidFill>
                        </a:rPr>
                        <a:t>(Pseudo-) Wort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e-DE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72199"/>
                  </a:ext>
                </a:extLst>
              </a:tr>
            </a:tbl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7541F345-3255-4806-B712-CBABF97C3AF8}"/>
              </a:ext>
            </a:extLst>
          </p:cNvPr>
          <p:cNvSpPr txBox="1"/>
          <p:nvPr/>
        </p:nvSpPr>
        <p:spPr>
          <a:xfrm>
            <a:off x="1361588" y="4144835"/>
            <a:ext cx="43650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i="1" dirty="0"/>
              <a:t>-&gt; Studie 2 und 3 präregistriert</a:t>
            </a:r>
          </a:p>
        </p:txBody>
      </p:sp>
      <p:pic>
        <p:nvPicPr>
          <p:cNvPr id="11" name="Grafik 10" descr="Häkchen mit einfarbiger Füllung">
            <a:extLst>
              <a:ext uri="{FF2B5EF4-FFF2-40B4-BE49-F238E27FC236}">
                <a16:creationId xmlns:a16="http://schemas.microsoft.com/office/drawing/2014/main" id="{BADA6129-1D73-7691-4F40-8467EB285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0718" y="1754131"/>
            <a:ext cx="521858" cy="521858"/>
          </a:xfrm>
          <a:prstGeom prst="rect">
            <a:avLst/>
          </a:prstGeom>
        </p:spPr>
      </p:pic>
      <p:pic>
        <p:nvPicPr>
          <p:cNvPr id="12" name="Grafik 11" descr="Häkchen mit einfarbiger Füllung">
            <a:extLst>
              <a:ext uri="{FF2B5EF4-FFF2-40B4-BE49-F238E27FC236}">
                <a16:creationId xmlns:a16="http://schemas.microsoft.com/office/drawing/2014/main" id="{8242B405-6712-DF84-F9BD-E3F6A0DD9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0718" y="3288700"/>
            <a:ext cx="521858" cy="5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594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C4F8B-EEF8-169A-F086-0A9E38F47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B23BBB-FDE7-CAF4-945C-05E91FE28D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A25E4A8D-DC27-E03D-9517-62282FE82ACE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C4521F4E-76F3-191A-7D61-7A6229331302}"/>
              </a:ext>
            </a:extLst>
          </p:cNvPr>
          <p:cNvSpPr txBox="1"/>
          <p:nvPr/>
        </p:nvSpPr>
        <p:spPr>
          <a:xfrm>
            <a:off x="338269" y="440204"/>
            <a:ext cx="4650926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dirty="0"/>
              <a:t>Exp1: Emotion and </a:t>
            </a:r>
            <a:r>
              <a:rPr lang="de-DE" sz="1600" dirty="0" err="1"/>
              <a:t>SpSex</a:t>
            </a:r>
            <a:endParaRPr lang="de-DE" sz="1600" dirty="0"/>
          </a:p>
        </p:txBody>
      </p:sp>
      <p:pic>
        <p:nvPicPr>
          <p:cNvPr id="7" name="Grafik 6" descr="Ein Bild, das Text, Reihe, Diagramm, Screenshot enthält.&#10;&#10;KI-generierte Inhalte können fehlerhaft sein.">
            <a:extLst>
              <a:ext uri="{FF2B5EF4-FFF2-40B4-BE49-F238E27FC236}">
                <a16:creationId xmlns:a16="http://schemas.microsoft.com/office/drawing/2014/main" id="{CC106C3E-7E48-81D2-9C12-3ECB0327A4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3709"/>
            <a:ext cx="6858000" cy="2743200"/>
          </a:xfrm>
          <a:prstGeom prst="rect">
            <a:avLst/>
          </a:prstGeom>
        </p:spPr>
      </p:pic>
      <p:pic>
        <p:nvPicPr>
          <p:cNvPr id="8" name="Grafik 7" descr="Häkchen mit einfarbiger Füllung">
            <a:extLst>
              <a:ext uri="{FF2B5EF4-FFF2-40B4-BE49-F238E27FC236}">
                <a16:creationId xmlns:a16="http://schemas.microsoft.com/office/drawing/2014/main" id="{F92E0DA7-115E-0BB7-73B8-E457CADAC7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2096" y="98319"/>
            <a:ext cx="521858" cy="5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057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390A3-49CB-CCEF-59D8-60F78215D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A03136-89FA-D5AC-CFDB-36FD23A0025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970AFB0B-A63E-23D3-3629-5A2BCF7D93FE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BAD60D6E-9FC3-D1B0-555C-E066A74586AC}"/>
              </a:ext>
            </a:extLst>
          </p:cNvPr>
          <p:cNvSpPr txBox="1"/>
          <p:nvPr/>
        </p:nvSpPr>
        <p:spPr>
          <a:xfrm>
            <a:off x="338269" y="440204"/>
            <a:ext cx="4650926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dirty="0"/>
              <a:t>Exp3: Emotion and </a:t>
            </a:r>
            <a:r>
              <a:rPr lang="de-DE" sz="1600" dirty="0" err="1"/>
              <a:t>Pseudoword</a:t>
            </a:r>
            <a:endParaRPr lang="de-DE" sz="1600" dirty="0"/>
          </a:p>
        </p:txBody>
      </p:sp>
      <p:pic>
        <p:nvPicPr>
          <p:cNvPr id="9" name="Grafik 8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632FD2C1-8043-21B4-4101-4118E65BC15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250"/>
            <a:ext cx="6858000" cy="3429000"/>
          </a:xfrm>
          <a:prstGeom prst="rect">
            <a:avLst/>
          </a:prstGeom>
        </p:spPr>
      </p:pic>
      <p:pic>
        <p:nvPicPr>
          <p:cNvPr id="10" name="Grafik 9" descr="Häkchen mit einfarbiger Füllung">
            <a:extLst>
              <a:ext uri="{FF2B5EF4-FFF2-40B4-BE49-F238E27FC236}">
                <a16:creationId xmlns:a16="http://schemas.microsoft.com/office/drawing/2014/main" id="{CA366786-A971-1CD7-9926-7E7B46D62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5561" y="118632"/>
            <a:ext cx="521858" cy="521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7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208B0-07D4-E137-C91B-6C29E70E8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1D8009-D8BB-8DCE-C63A-B80230BAF9E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6BC384A1-A5F0-3CBF-8BAE-E0EA50153049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ACBD9967-C8AB-8AEF-2D3F-D0771BDC7B03}"/>
              </a:ext>
            </a:extLst>
          </p:cNvPr>
          <p:cNvSpPr txBox="1"/>
          <p:nvPr/>
        </p:nvSpPr>
        <p:spPr>
          <a:xfrm>
            <a:off x="338269" y="440204"/>
            <a:ext cx="4650926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dirty="0"/>
              <a:t>Exp2: Emotion and </a:t>
            </a:r>
            <a:r>
              <a:rPr lang="de-DE" sz="1600" dirty="0" err="1"/>
              <a:t>SpID</a:t>
            </a:r>
            <a:endParaRPr lang="de-DE" sz="1600" dirty="0"/>
          </a:p>
        </p:txBody>
      </p:sp>
      <p:pic>
        <p:nvPicPr>
          <p:cNvPr id="6" name="Grafik 5" descr="Fragezeichen mit einfarbiger Füllung">
            <a:extLst>
              <a:ext uri="{FF2B5EF4-FFF2-40B4-BE49-F238E27FC236}">
                <a16:creationId xmlns:a16="http://schemas.microsoft.com/office/drawing/2014/main" id="{9F530F9A-D137-1041-54E1-32EE3FFDED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8723" y="71194"/>
            <a:ext cx="738020" cy="738020"/>
          </a:xfrm>
          <a:prstGeom prst="rect">
            <a:avLst/>
          </a:prstGeom>
        </p:spPr>
      </p:pic>
      <p:pic>
        <p:nvPicPr>
          <p:cNvPr id="8" name="Grafik 7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9802E12E-BC21-4A8A-85CE-B8187B8201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140" y="809214"/>
            <a:ext cx="4486906" cy="358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623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444CF-7F03-C103-8B8E-7665755E1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F1E1D7E-F27B-081B-27CA-63F12311D0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CBB12EF3-09AA-89D8-A93B-6574E67DE35F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677D9131-3B2F-3F29-39C8-3934ED7C1B3B}"/>
              </a:ext>
            </a:extLst>
          </p:cNvPr>
          <p:cNvSpPr txBox="1"/>
          <p:nvPr/>
        </p:nvSpPr>
        <p:spPr>
          <a:xfrm>
            <a:off x="338269" y="440204"/>
            <a:ext cx="4650926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dirty="0"/>
              <a:t>Exp2: Emotion and </a:t>
            </a:r>
            <a:r>
              <a:rPr lang="de-DE" sz="1600" dirty="0" err="1"/>
              <a:t>SpID</a:t>
            </a:r>
            <a:endParaRPr lang="de-DE" sz="1600" dirty="0"/>
          </a:p>
        </p:txBody>
      </p:sp>
      <p:pic>
        <p:nvPicPr>
          <p:cNvPr id="6" name="Grafik 5" descr="Fragezeichen mit einfarbiger Füllung">
            <a:extLst>
              <a:ext uri="{FF2B5EF4-FFF2-40B4-BE49-F238E27FC236}">
                <a16:creationId xmlns:a16="http://schemas.microsoft.com/office/drawing/2014/main" id="{8B4C3BB1-95FB-4827-3A57-550A3EF496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8723" y="71194"/>
            <a:ext cx="738020" cy="738020"/>
          </a:xfrm>
          <a:prstGeom prst="rect">
            <a:avLst/>
          </a:prstGeom>
        </p:spPr>
      </p:pic>
      <p:pic>
        <p:nvPicPr>
          <p:cNvPr id="7" name="Grafik 6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31986BE2-A4E6-05E5-4A2B-2FA1EF8E197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06" y="1181378"/>
            <a:ext cx="4373226" cy="291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89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76956-EFEA-DE2C-531F-CFFA0E805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054F1A3-6673-5783-4C59-A008C64772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2A624A94-1B6B-B262-D6DD-F43371E07203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C27A528E-8A81-F233-9188-296B0A54A212}"/>
              </a:ext>
            </a:extLst>
          </p:cNvPr>
          <p:cNvSpPr txBox="1"/>
          <p:nvPr/>
        </p:nvSpPr>
        <p:spPr>
          <a:xfrm>
            <a:off x="338269" y="440204"/>
            <a:ext cx="4650926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dirty="0"/>
              <a:t>Exp4: Check - </a:t>
            </a:r>
            <a:r>
              <a:rPr lang="de-DE" sz="1600" dirty="0" err="1"/>
              <a:t>Speakerdiscrimination</a:t>
            </a:r>
            <a:endParaRPr lang="de-DE" sz="1600" dirty="0"/>
          </a:p>
        </p:txBody>
      </p:sp>
      <p:pic>
        <p:nvPicPr>
          <p:cNvPr id="6" name="Grafik 5" descr="Fragezeichen mit einfarbiger Füllung">
            <a:extLst>
              <a:ext uri="{FF2B5EF4-FFF2-40B4-BE49-F238E27FC236}">
                <a16:creationId xmlns:a16="http://schemas.microsoft.com/office/drawing/2014/main" id="{D7B6FD30-E059-9416-E403-CEBEEFF3CE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8723" y="71194"/>
            <a:ext cx="738020" cy="738020"/>
          </a:xfrm>
          <a:prstGeom prst="rect">
            <a:avLst/>
          </a:prstGeom>
        </p:spPr>
      </p:pic>
      <p:pic>
        <p:nvPicPr>
          <p:cNvPr id="8" name="Grafik 7" descr="Ein Bild, das Text, Diagramm, Reihe, parallel enthält.&#10;&#10;KI-generierte Inhalte können fehlerhaft sein.">
            <a:extLst>
              <a:ext uri="{FF2B5EF4-FFF2-40B4-BE49-F238E27FC236}">
                <a16:creationId xmlns:a16="http://schemas.microsoft.com/office/drawing/2014/main" id="{D35C0753-7386-500A-A2B3-869D270F07E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8021" y="962324"/>
            <a:ext cx="3343003" cy="334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08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8CE30-6333-7450-910C-DBA1DF31C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E549D54-B947-2737-2E5B-C4D06C357A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4" name="Gerade Verbindung 9">
            <a:extLst>
              <a:ext uri="{FF2B5EF4-FFF2-40B4-BE49-F238E27FC236}">
                <a16:creationId xmlns:a16="http://schemas.microsoft.com/office/drawing/2014/main" id="{EC33C87E-900D-E6C6-7B17-586181012349}"/>
              </a:ext>
            </a:extLst>
          </p:cNvPr>
          <p:cNvCxnSpPr/>
          <p:nvPr/>
        </p:nvCxnSpPr>
        <p:spPr>
          <a:xfrm>
            <a:off x="340096" y="359248"/>
            <a:ext cx="34689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C678209D-3F9B-8B17-56CE-71BB957BBD75}"/>
              </a:ext>
            </a:extLst>
          </p:cNvPr>
          <p:cNvSpPr txBox="1"/>
          <p:nvPr/>
        </p:nvSpPr>
        <p:spPr>
          <a:xfrm>
            <a:off x="338269" y="440204"/>
            <a:ext cx="4650926" cy="2724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600" dirty="0"/>
              <a:t>Exp5: Emotion and </a:t>
            </a:r>
            <a:r>
              <a:rPr lang="de-DE" sz="1600" dirty="0" err="1"/>
              <a:t>SpID</a:t>
            </a:r>
            <a:r>
              <a:rPr lang="de-DE" sz="1600" dirty="0"/>
              <a:t> – different </a:t>
            </a:r>
            <a:r>
              <a:rPr lang="de-DE" sz="1600" dirty="0" err="1"/>
              <a:t>dataset</a:t>
            </a:r>
            <a:endParaRPr lang="de-DE" sz="1600" dirty="0"/>
          </a:p>
        </p:txBody>
      </p:sp>
      <p:pic>
        <p:nvPicPr>
          <p:cNvPr id="6" name="Grafik 5" descr="Fragezeichen mit einfarbiger Füllung">
            <a:extLst>
              <a:ext uri="{FF2B5EF4-FFF2-40B4-BE49-F238E27FC236}">
                <a16:creationId xmlns:a16="http://schemas.microsoft.com/office/drawing/2014/main" id="{4B101D07-418E-9D8F-A1A6-D841E04A4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48723" y="71194"/>
            <a:ext cx="738020" cy="738020"/>
          </a:xfrm>
          <a:prstGeom prst="rect">
            <a:avLst/>
          </a:prstGeom>
        </p:spPr>
      </p:pic>
      <p:pic>
        <p:nvPicPr>
          <p:cNvPr id="10" name="Grafik 9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65698321-8A1B-2EA4-5C5D-34A04BEE5E8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735" y="859084"/>
            <a:ext cx="4437781" cy="355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69835"/>
      </p:ext>
    </p:extLst>
  </p:cSld>
  <p:clrMapOvr>
    <a:masterClrMapping/>
  </p:clrMapOvr>
</p:sld>
</file>

<file path=ppt/theme/theme1.xml><?xml version="1.0" encoding="utf-8"?>
<a:theme xmlns:a="http://schemas.openxmlformats.org/drawingml/2006/main" name="Universität Jena">
  <a:themeElements>
    <a:clrScheme name="Universität">
      <a:dk1>
        <a:srgbClr val="002F5D"/>
      </a:dk1>
      <a:lt1>
        <a:srgbClr val="FFFFFF"/>
      </a:lt1>
      <a:dk2>
        <a:srgbClr val="002F5D"/>
      </a:dk2>
      <a:lt2>
        <a:srgbClr val="FFFFFF"/>
      </a:lt2>
      <a:accent1>
        <a:srgbClr val="AE9A63"/>
      </a:accent1>
      <a:accent2>
        <a:srgbClr val="7682A5"/>
      </a:accent2>
      <a:accent3>
        <a:srgbClr val="8E98B7"/>
      </a:accent3>
      <a:accent4>
        <a:srgbClr val="FFFFFF"/>
      </a:accent4>
      <a:accent5>
        <a:srgbClr val="FFFFFF"/>
      </a:accent5>
      <a:accent6>
        <a:srgbClr val="FFFFFF"/>
      </a:accent6>
      <a:hlink>
        <a:srgbClr val="7682A5"/>
      </a:hlink>
      <a:folHlink>
        <a:srgbClr val="A8AFC8"/>
      </a:folHlink>
    </a:clrScheme>
    <a:fontScheme name="Universität">
      <a:majorFont>
        <a:latin typeface="Palatino nova Medium"/>
        <a:ea typeface=""/>
        <a:cs typeface=""/>
      </a:majorFont>
      <a:minorFont>
        <a:latin typeface="Roboto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Universität Jena Blau">
  <a:themeElements>
    <a:clrScheme name="Universität">
      <a:dk1>
        <a:srgbClr val="002F5D"/>
      </a:dk1>
      <a:lt1>
        <a:srgbClr val="FFFFFF"/>
      </a:lt1>
      <a:dk2>
        <a:srgbClr val="002F5D"/>
      </a:dk2>
      <a:lt2>
        <a:srgbClr val="FFFFFF"/>
      </a:lt2>
      <a:accent1>
        <a:srgbClr val="AE9A63"/>
      </a:accent1>
      <a:accent2>
        <a:srgbClr val="7682A5"/>
      </a:accent2>
      <a:accent3>
        <a:srgbClr val="8E98B7"/>
      </a:accent3>
      <a:accent4>
        <a:srgbClr val="FFFFFF"/>
      </a:accent4>
      <a:accent5>
        <a:srgbClr val="FFFFFF"/>
      </a:accent5>
      <a:accent6>
        <a:srgbClr val="FFFFFF"/>
      </a:accent6>
      <a:hlink>
        <a:srgbClr val="7682A5"/>
      </a:hlink>
      <a:folHlink>
        <a:srgbClr val="A8AFC8"/>
      </a:folHlink>
    </a:clrScheme>
    <a:fontScheme name="Universität">
      <a:majorFont>
        <a:latin typeface="Palatino nova Medium"/>
        <a:ea typeface=""/>
        <a:cs typeface=""/>
      </a:majorFont>
      <a:minorFont>
        <a:latin typeface="Roboto Condensed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alpha val="8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133</Words>
  <Application>Microsoft Office PowerPoint</Application>
  <PresentationFormat>Benutzerdefiniert</PresentationFormat>
  <Paragraphs>40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Calibri</vt:lpstr>
      <vt:lpstr>Roboto Condensed</vt:lpstr>
      <vt:lpstr>Wingdings</vt:lpstr>
      <vt:lpstr>Palatino Linotype</vt:lpstr>
      <vt:lpstr>Arial</vt:lpstr>
      <vt:lpstr>Universität Jena</vt:lpstr>
      <vt:lpstr>Universität Jena Blau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FSU Jena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Liana Franke</dc:creator>
  <cp:lastModifiedBy>christine.nussbaum</cp:lastModifiedBy>
  <cp:revision>595</cp:revision>
  <cp:lastPrinted>2017-04-12T09:06:57Z</cp:lastPrinted>
  <dcterms:created xsi:type="dcterms:W3CDTF">2017-03-23T10:34:48Z</dcterms:created>
  <dcterms:modified xsi:type="dcterms:W3CDTF">2025-07-07T18:12:44Z</dcterms:modified>
</cp:coreProperties>
</file>