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62" r:id="rId2"/>
    <p:sldId id="257" r:id="rId3"/>
    <p:sldId id="263" r:id="rId4"/>
    <p:sldId id="258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76F814-C5C7-440C-9A43-37098D4BC96B}" v="2" dt="2022-03-12T19:16:56.3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24"/>
    <p:restoredTop sz="85538"/>
  </p:normalViewPr>
  <p:slideViewPr>
    <p:cSldViewPr snapToGrid="0" snapToObjects="1">
      <p:cViewPr varScale="1">
        <p:scale>
          <a:sx n="95" d="100"/>
          <a:sy n="95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Nalundasan" userId="5e04d33cbb052535" providerId="LiveId" clId="{9436DB38-730E-4A5B-89AA-CCE2D7025C65}"/>
    <pc:docChg chg="modSld">
      <pc:chgData name="Andrew Nalundasan" userId="5e04d33cbb052535" providerId="LiveId" clId="{9436DB38-730E-4A5B-89AA-CCE2D7025C65}" dt="2022-03-12T19:19:45.304" v="1" actId="20577"/>
      <pc:docMkLst>
        <pc:docMk/>
      </pc:docMkLst>
      <pc:sldChg chg="modSp mod">
        <pc:chgData name="Andrew Nalundasan" userId="5e04d33cbb052535" providerId="LiveId" clId="{9436DB38-730E-4A5B-89AA-CCE2D7025C65}" dt="2022-03-12T19:19:45.304" v="1" actId="20577"/>
        <pc:sldMkLst>
          <pc:docMk/>
          <pc:sldMk cId="1828970723" sldId="262"/>
        </pc:sldMkLst>
        <pc:spChg chg="mod">
          <ac:chgData name="Andrew Nalundasan" userId="5e04d33cbb052535" providerId="LiveId" clId="{9436DB38-730E-4A5B-89AA-CCE2D7025C65}" dt="2022-03-12T19:19:45.304" v="1" actId="20577"/>
          <ac:spMkLst>
            <pc:docMk/>
            <pc:sldMk cId="1828970723" sldId="262"/>
            <ac:spMk id="2" creationId="{9CE829DE-C187-3D4C-824E-FD3BDDE0C002}"/>
          </ac:spMkLst>
        </pc:spChg>
      </pc:sldChg>
    </pc:docChg>
  </pc:docChgLst>
  <pc:docChgLst>
    <pc:chgData name="Andrew Nalundasan" userId="5e04d33cbb052535" providerId="LiveId" clId="{F676F814-C5C7-440C-9A43-37098D4BC96B}"/>
    <pc:docChg chg="modSld">
      <pc:chgData name="Andrew Nalundasan" userId="5e04d33cbb052535" providerId="LiveId" clId="{F676F814-C5C7-440C-9A43-37098D4BC96B}" dt="2022-03-12T19:18:02.136" v="44" actId="20577"/>
      <pc:docMkLst>
        <pc:docMk/>
      </pc:docMkLst>
      <pc:sldChg chg="modSp mod">
        <pc:chgData name="Andrew Nalundasan" userId="5e04d33cbb052535" providerId="LiveId" clId="{F676F814-C5C7-440C-9A43-37098D4BC96B}" dt="2022-03-12T19:18:02.136" v="44" actId="20577"/>
        <pc:sldMkLst>
          <pc:docMk/>
          <pc:sldMk cId="1828970723" sldId="262"/>
        </pc:sldMkLst>
        <pc:spChg chg="mod">
          <ac:chgData name="Andrew Nalundasan" userId="5e04d33cbb052535" providerId="LiveId" clId="{F676F814-C5C7-440C-9A43-37098D4BC96B}" dt="2022-03-12T19:18:02.136" v="44" actId="20577"/>
          <ac:spMkLst>
            <pc:docMk/>
            <pc:sldMk cId="1828970723" sldId="262"/>
            <ac:spMk id="3" creationId="{7C2307DD-0674-784C-A6CD-ED09A8ED9A1C}"/>
          </ac:spMkLst>
        </pc:spChg>
      </pc:sldChg>
      <pc:sldChg chg="modSp mod">
        <pc:chgData name="Andrew Nalundasan" userId="5e04d33cbb052535" providerId="LiveId" clId="{F676F814-C5C7-440C-9A43-37098D4BC96B}" dt="2022-03-12T19:17:26.202" v="0" actId="20577"/>
        <pc:sldMkLst>
          <pc:docMk/>
          <pc:sldMk cId="500100650" sldId="263"/>
        </pc:sldMkLst>
        <pc:spChg chg="mod">
          <ac:chgData name="Andrew Nalundasan" userId="5e04d33cbb052535" providerId="LiveId" clId="{F676F814-C5C7-440C-9A43-37098D4BC96B}" dt="2022-03-12T19:17:26.202" v="0" actId="20577"/>
          <ac:spMkLst>
            <pc:docMk/>
            <pc:sldMk cId="500100650" sldId="263"/>
            <ac:spMk id="32" creationId="{7C049ED3-001D-2540-A6F1-704288477A9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FA0BE-3B3A-504F-86F6-A34E1AEE14DD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569C3-44DB-7D4D-94DE-139ECAE5CC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569C3-44DB-7D4D-94DE-139ECAE5CC1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39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569C3-44DB-7D4D-94DE-139ECAE5CC1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08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may be a bit more technical; however, it lays the foundation for the next step recommendation.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569C3-44DB-7D4D-94DE-139ECAE5CC1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48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3F55E46-1798-3544-BCC8-41AF1A6861D9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7AB1C54-5449-E94B-B4E1-0A1F287EF4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69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5E46-1798-3544-BCC8-41AF1A6861D9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1C54-5449-E94B-B4E1-0A1F287EF4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6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5E46-1798-3544-BCC8-41AF1A6861D9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1C54-5449-E94B-B4E1-0A1F287EF4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54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5E46-1798-3544-BCC8-41AF1A6861D9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1C54-5449-E94B-B4E1-0A1F287EF4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52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5E46-1798-3544-BCC8-41AF1A6861D9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1C54-5449-E94B-B4E1-0A1F287EF4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125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5E46-1798-3544-BCC8-41AF1A6861D9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1C54-5449-E94B-B4E1-0A1F287EF4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07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5E46-1798-3544-BCC8-41AF1A6861D9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1C54-5449-E94B-B4E1-0A1F287EF4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909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5E46-1798-3544-BCC8-41AF1A6861D9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1C54-5449-E94B-B4E1-0A1F287EF40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20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5E46-1798-3544-BCC8-41AF1A6861D9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1C54-5449-E94B-B4E1-0A1F287EF4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72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5E46-1798-3544-BCC8-41AF1A6861D9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1C54-5449-E94B-B4E1-0A1F287EF4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8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5E46-1798-3544-BCC8-41AF1A6861D9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1C54-5449-E94B-B4E1-0A1F287EF4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5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5E46-1798-3544-BCC8-41AF1A6861D9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1C54-5449-E94B-B4E1-0A1F287EF4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77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5E46-1798-3544-BCC8-41AF1A6861D9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1C54-5449-E94B-B4E1-0A1F287EF4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97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5E46-1798-3544-BCC8-41AF1A6861D9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1C54-5449-E94B-B4E1-0A1F287EF4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74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5E46-1798-3544-BCC8-41AF1A6861D9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1C54-5449-E94B-B4E1-0A1F287EF4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5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5E46-1798-3544-BCC8-41AF1A6861D9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1C54-5449-E94B-B4E1-0A1F287EF4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7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5E46-1798-3544-BCC8-41AF1A6861D9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1C54-5449-E94B-B4E1-0A1F287EF4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30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F55E46-1798-3544-BCC8-41AF1A6861D9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AB1C54-5449-E94B-B4E1-0A1F287EF4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28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29DE-C187-3D4C-824E-FD3BDDE0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203358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Pumpkinmeter Assessment</a:t>
            </a:r>
            <a:br>
              <a:rPr lang="en-US" dirty="0"/>
            </a:br>
            <a:r>
              <a:rPr lang="en-US" dirty="0"/>
              <a:t>Executive Meeting</a:t>
            </a:r>
            <a:br>
              <a:rPr lang="en-US" dirty="0"/>
            </a:br>
            <a:r>
              <a:rPr lang="en-US" dirty="0"/>
              <a:t>March 12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07DD-0674-784C-A6CD-ED09A8ED9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814" y="3880644"/>
            <a:ext cx="10131425" cy="24852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Research Team:</a:t>
            </a:r>
          </a:p>
          <a:p>
            <a:pPr marL="0" indent="0" algn="ctr">
              <a:buNone/>
            </a:pPr>
            <a:r>
              <a:rPr lang="en-US" dirty="0"/>
              <a:t>Christine Rich</a:t>
            </a:r>
          </a:p>
          <a:p>
            <a:pPr marL="0" indent="0" algn="ctr">
              <a:buNone/>
            </a:pPr>
            <a:r>
              <a:rPr lang="en-US" dirty="0"/>
              <a:t>Tamlyn Tamura</a:t>
            </a:r>
          </a:p>
          <a:p>
            <a:pPr marL="0" indent="0" algn="ctr">
              <a:buNone/>
            </a:pPr>
            <a:r>
              <a:rPr lang="en-US" dirty="0"/>
              <a:t>Glen Lewis</a:t>
            </a:r>
          </a:p>
          <a:p>
            <a:pPr marL="0" indent="0" algn="ctr">
              <a:buNone/>
            </a:pPr>
            <a:r>
              <a:rPr lang="en-US" dirty="0"/>
              <a:t>Ian Basco</a:t>
            </a:r>
          </a:p>
          <a:p>
            <a:pPr marL="0" indent="0" algn="ctr">
              <a:buNone/>
            </a:pPr>
            <a:r>
              <a:rPr lang="en-US" dirty="0"/>
              <a:t>Andrew Nalundasan</a:t>
            </a:r>
          </a:p>
        </p:txBody>
      </p:sp>
    </p:spTree>
    <p:extLst>
      <p:ext uri="{BB962C8B-B14F-4D97-AF65-F5344CB8AC3E}">
        <p14:creationId xmlns:p14="http://schemas.microsoft.com/office/powerpoint/2010/main" val="182897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4D01CA8-BC96-0448-82EC-311A3DF627EC}"/>
              </a:ext>
            </a:extLst>
          </p:cNvPr>
          <p:cNvSpPr txBox="1"/>
          <p:nvPr/>
        </p:nvSpPr>
        <p:spPr>
          <a:xfrm>
            <a:off x="893958" y="200284"/>
            <a:ext cx="10404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Agenda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331E8AB7-43D6-A64C-9DDF-E4D29A8FB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180351"/>
              </p:ext>
            </p:extLst>
          </p:nvPr>
        </p:nvGraphicFramePr>
        <p:xfrm>
          <a:off x="2904330" y="1419754"/>
          <a:ext cx="63833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1588">
                  <a:extLst>
                    <a:ext uri="{9D8B030D-6E8A-4147-A177-3AD203B41FA5}">
                      <a16:colId xmlns:a16="http://schemas.microsoft.com/office/drawing/2014/main" val="3010571883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1089410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Slide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7946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Bottom-Line Up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51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The Conclusion was Made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43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 Assessments – Rating 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647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 Assessments – Genre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84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919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79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5541EE5-5CCE-C149-B496-B1038A7DE77B}"/>
              </a:ext>
            </a:extLst>
          </p:cNvPr>
          <p:cNvSpPr txBox="1"/>
          <p:nvPr/>
        </p:nvSpPr>
        <p:spPr>
          <a:xfrm>
            <a:off x="247431" y="1542343"/>
            <a:ext cx="825710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Subscription Streaming Market Saturated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sz="1600" dirty="0"/>
              <a:t>Primary Method of Growing Market Share = pulling customers from other services </a:t>
            </a:r>
          </a:p>
          <a:p>
            <a:pPr marL="342900" indent="-342900">
              <a:buFont typeface="+mj-lt"/>
              <a:buAutoNum type="arabicPeriod"/>
            </a:pPr>
            <a:endParaRPr lang="en-US" sz="1600" i="1" dirty="0"/>
          </a:p>
          <a:p>
            <a:pPr marL="342900" indent="-342900">
              <a:buFont typeface="+mj-lt"/>
              <a:buAutoNum type="arabicPeriod"/>
            </a:pPr>
            <a:endParaRPr lang="en-US" sz="1600" i="1" dirty="0"/>
          </a:p>
          <a:p>
            <a:pPr marL="342900" indent="-342900">
              <a:buFont typeface="+mj-lt"/>
              <a:buAutoNum type="arabicPeriod"/>
            </a:pPr>
            <a:endParaRPr lang="en-US" sz="1600" i="1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Netflix: 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sz="1600" dirty="0"/>
              <a:t>21Q1 – 21Q2 Subscriber growth: </a:t>
            </a:r>
            <a:r>
              <a:rPr lang="en-US" sz="1600" dirty="0">
                <a:solidFill>
                  <a:srgbClr val="00B050"/>
                </a:solidFill>
              </a:rPr>
              <a:t>1,540,000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sz="1600" dirty="0"/>
              <a:t>21Q1 – 21Q2 Subscriber losses: </a:t>
            </a:r>
            <a:r>
              <a:rPr lang="en-US" sz="1600" dirty="0">
                <a:solidFill>
                  <a:srgbClr val="FF0000"/>
                </a:solidFill>
              </a:rPr>
              <a:t>430,000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sz="1600" u="sng" dirty="0"/>
              <a:t>Strong customer retention</a:t>
            </a:r>
            <a:r>
              <a:rPr lang="en-US" sz="1600" dirty="0"/>
              <a:t> enabled by:</a:t>
            </a:r>
          </a:p>
          <a:p>
            <a:pPr marL="1657350" lvl="3" indent="-285750">
              <a:buFont typeface="Wingdings" pitchFamily="2" charset="2"/>
              <a:buChar char="§"/>
            </a:pPr>
            <a:r>
              <a:rPr lang="en-US" sz="1600" dirty="0"/>
              <a:t>Netflix’s Personalized Experience</a:t>
            </a:r>
          </a:p>
          <a:p>
            <a:pPr marL="1657350" lvl="3" indent="-285750">
              <a:buFont typeface="Wingdings" pitchFamily="2" charset="2"/>
              <a:buChar char="§"/>
            </a:pPr>
            <a:r>
              <a:rPr lang="en-US" sz="1600" dirty="0"/>
              <a:t>Personalized Experience driven by AI/ML powered recommendation engine</a:t>
            </a:r>
          </a:p>
          <a:p>
            <a:endParaRPr lang="en-US" i="1" dirty="0"/>
          </a:p>
          <a:p>
            <a:r>
              <a:rPr lang="en-US" i="1" dirty="0"/>
              <a:t> </a:t>
            </a:r>
          </a:p>
          <a:p>
            <a:endParaRPr lang="en-US" i="1" dirty="0"/>
          </a:p>
          <a:p>
            <a:pPr lvl="2"/>
            <a:r>
              <a:rPr lang="en-US" i="1" dirty="0"/>
              <a:t>Could be effective in creating the personalized experience people want BUT the algorithms will need modification of the rating scale.</a:t>
            </a:r>
          </a:p>
          <a:p>
            <a:pPr lvl="2"/>
            <a:endParaRPr lang="en-US" i="1" dirty="0"/>
          </a:p>
          <a:p>
            <a:pPr lvl="2"/>
            <a:r>
              <a:rPr lang="en-US" i="1" dirty="0"/>
              <a:t>The needed change will ensure an effective AI/ML powered recommendation engine.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AE450D-92CD-2240-A913-11C53157A0A0}"/>
              </a:ext>
            </a:extLst>
          </p:cNvPr>
          <p:cNvSpPr/>
          <p:nvPr/>
        </p:nvSpPr>
        <p:spPr>
          <a:xfrm>
            <a:off x="9781077" y="1866343"/>
            <a:ext cx="182880" cy="1371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6BD653-9E89-E84C-AAF6-67DF18D47C1E}"/>
              </a:ext>
            </a:extLst>
          </p:cNvPr>
          <p:cNvSpPr/>
          <p:nvPr/>
        </p:nvSpPr>
        <p:spPr>
          <a:xfrm>
            <a:off x="10478035" y="2872183"/>
            <a:ext cx="195943" cy="3657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53A6D8-C4DA-DC44-920C-3DC381B0AE10}"/>
              </a:ext>
            </a:extLst>
          </p:cNvPr>
          <p:cNvCxnSpPr>
            <a:cxnSpLocks/>
          </p:cNvCxnSpPr>
          <p:nvPr/>
        </p:nvCxnSpPr>
        <p:spPr>
          <a:xfrm flipH="1">
            <a:off x="9389192" y="3237943"/>
            <a:ext cx="192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DF98DFE-6C0A-8640-BA75-2272C9B7A059}"/>
              </a:ext>
            </a:extLst>
          </p:cNvPr>
          <p:cNvSpPr txBox="1"/>
          <p:nvPr/>
        </p:nvSpPr>
        <p:spPr>
          <a:xfrm>
            <a:off x="9594845" y="1629475"/>
            <a:ext cx="555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1.53M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D44CAE-B2A8-DF4C-A742-03B50B83AA29}"/>
              </a:ext>
            </a:extLst>
          </p:cNvPr>
          <p:cNvSpPr txBox="1"/>
          <p:nvPr/>
        </p:nvSpPr>
        <p:spPr>
          <a:xfrm>
            <a:off x="10298334" y="2645137"/>
            <a:ext cx="555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430K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B37DC862-1CE0-5C43-A644-E61C2ACFFCFE}"/>
              </a:ext>
            </a:extLst>
          </p:cNvPr>
          <p:cNvSpPr/>
          <p:nvPr/>
        </p:nvSpPr>
        <p:spPr>
          <a:xfrm>
            <a:off x="10786802" y="1890607"/>
            <a:ext cx="182880" cy="771239"/>
          </a:xfrm>
          <a:prstGeom prst="righ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557BD6-4601-3C46-8AA6-D4FC1FAEF1A6}"/>
              </a:ext>
            </a:extLst>
          </p:cNvPr>
          <p:cNvSpPr txBox="1"/>
          <p:nvPr/>
        </p:nvSpPr>
        <p:spPr>
          <a:xfrm>
            <a:off x="10940065" y="1945605"/>
            <a:ext cx="11911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1.11M Net Quarter over Quarter Growth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0A8D1E-48F2-BF45-9AF0-1E3DB294E832}"/>
              </a:ext>
            </a:extLst>
          </p:cNvPr>
          <p:cNvSpPr txBox="1"/>
          <p:nvPr/>
        </p:nvSpPr>
        <p:spPr>
          <a:xfrm>
            <a:off x="9421555" y="3231724"/>
            <a:ext cx="9019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2021</a:t>
            </a:r>
          </a:p>
          <a:p>
            <a:pPr algn="ctr"/>
            <a:r>
              <a:rPr lang="en-US" sz="1000" dirty="0"/>
              <a:t>Q1 – Q2 Growth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734F4B-4212-5C40-A2EC-FBF6AD85C442}"/>
              </a:ext>
            </a:extLst>
          </p:cNvPr>
          <p:cNvSpPr txBox="1"/>
          <p:nvPr/>
        </p:nvSpPr>
        <p:spPr>
          <a:xfrm>
            <a:off x="10125044" y="3217010"/>
            <a:ext cx="9019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2021</a:t>
            </a:r>
          </a:p>
          <a:p>
            <a:pPr algn="ctr"/>
            <a:r>
              <a:rPr lang="en-US" sz="1000" dirty="0"/>
              <a:t>Q1 – Q2 Losses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049ED3-001D-2540-A6F1-704288477A99}"/>
              </a:ext>
            </a:extLst>
          </p:cNvPr>
          <p:cNvSpPr txBox="1"/>
          <p:nvPr/>
        </p:nvSpPr>
        <p:spPr>
          <a:xfrm>
            <a:off x="9136837" y="1199908"/>
            <a:ext cx="2517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Netflix’s 2021 Q1 – Q2 Subscriber Growth and Loss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77D1BE3-A102-9E4E-B227-3630AC30B9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66232" y="2415853"/>
            <a:ext cx="1645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467CC77-999D-474E-8302-AA85EAB47DFB}"/>
              </a:ext>
            </a:extLst>
          </p:cNvPr>
          <p:cNvSpPr txBox="1"/>
          <p:nvPr/>
        </p:nvSpPr>
        <p:spPr>
          <a:xfrm rot="16200000">
            <a:off x="8510237" y="2338329"/>
            <a:ext cx="1551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Number of Viewer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83626E-2E9B-C940-AE28-2E45A7AB6BD1}"/>
              </a:ext>
            </a:extLst>
          </p:cNvPr>
          <p:cNvSpPr txBox="1"/>
          <p:nvPr/>
        </p:nvSpPr>
        <p:spPr>
          <a:xfrm>
            <a:off x="9092783" y="3732520"/>
            <a:ext cx="2517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Source: Netfix’s Q2 Earning Report</a:t>
            </a:r>
          </a:p>
        </p:txBody>
      </p:sp>
      <p:pic>
        <p:nvPicPr>
          <p:cNvPr id="40" name="Graphic 39" descr="Thumbs up sign with solid fill">
            <a:extLst>
              <a:ext uri="{FF2B5EF4-FFF2-40B4-BE49-F238E27FC236}">
                <a16:creationId xmlns:a16="http://schemas.microsoft.com/office/drawing/2014/main" id="{4B69D890-C277-3F43-8D21-8831F8135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824" y="5146715"/>
            <a:ext cx="328768" cy="328768"/>
          </a:xfrm>
          <a:prstGeom prst="rect">
            <a:avLst/>
          </a:prstGeom>
        </p:spPr>
      </p:pic>
      <p:pic>
        <p:nvPicPr>
          <p:cNvPr id="42" name="Graphic 41" descr="Transfer with solid fill">
            <a:extLst>
              <a:ext uri="{FF2B5EF4-FFF2-40B4-BE49-F238E27FC236}">
                <a16:creationId xmlns:a16="http://schemas.microsoft.com/office/drawing/2014/main" id="{9CD87B7F-658C-7843-9688-57FA38C67A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9824" y="6057336"/>
            <a:ext cx="308633" cy="308633"/>
          </a:xfrm>
          <a:prstGeom prst="rect">
            <a:avLst/>
          </a:prstGeom>
        </p:spPr>
      </p:pic>
      <p:graphicFrame>
        <p:nvGraphicFramePr>
          <p:cNvPr id="43" name="Table 43">
            <a:extLst>
              <a:ext uri="{FF2B5EF4-FFF2-40B4-BE49-F238E27FC236}">
                <a16:creationId xmlns:a16="http://schemas.microsoft.com/office/drawing/2014/main" id="{AFFA0CF7-8FF0-3442-8458-E785864DB58B}"/>
              </a:ext>
            </a:extLst>
          </p:cNvPr>
          <p:cNvGraphicFramePr>
            <a:graphicFrameLocks noGrp="1"/>
          </p:cNvGraphicFramePr>
          <p:nvPr/>
        </p:nvGraphicFramePr>
        <p:xfrm>
          <a:off x="311985" y="110898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558833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solidFill>
                            <a:schemeClr val="tx1"/>
                          </a:solidFill>
                        </a:rPr>
                        <a:t>Why the Pumpkinmeter?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14207"/>
                  </a:ext>
                </a:extLst>
              </a:tr>
            </a:tbl>
          </a:graphicData>
        </a:graphic>
      </p:graphicFrame>
      <p:graphicFrame>
        <p:nvGraphicFramePr>
          <p:cNvPr id="45" name="Table 43">
            <a:extLst>
              <a:ext uri="{FF2B5EF4-FFF2-40B4-BE49-F238E27FC236}">
                <a16:creationId xmlns:a16="http://schemas.microsoft.com/office/drawing/2014/main" id="{73EFA805-115D-0D45-A9DE-602B323CF61F}"/>
              </a:ext>
            </a:extLst>
          </p:cNvPr>
          <p:cNvGraphicFramePr>
            <a:graphicFrameLocks noGrp="1"/>
          </p:cNvGraphicFramePr>
          <p:nvPr/>
        </p:nvGraphicFramePr>
        <p:xfrm>
          <a:off x="311985" y="226982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558833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i="1" dirty="0">
                          <a:solidFill>
                            <a:schemeClr val="tx1"/>
                          </a:solidFill>
                        </a:rPr>
                        <a:t>Competitor Analysis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14207"/>
                  </a:ext>
                </a:extLst>
              </a:tr>
            </a:tbl>
          </a:graphicData>
        </a:graphic>
      </p:graphicFrame>
      <p:graphicFrame>
        <p:nvGraphicFramePr>
          <p:cNvPr id="46" name="Table 43">
            <a:extLst>
              <a:ext uri="{FF2B5EF4-FFF2-40B4-BE49-F238E27FC236}">
                <a16:creationId xmlns:a16="http://schemas.microsoft.com/office/drawing/2014/main" id="{B997446A-2578-644A-8331-E373314BB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10172"/>
              </p:ext>
            </p:extLst>
          </p:nvPr>
        </p:nvGraphicFramePr>
        <p:xfrm>
          <a:off x="311985" y="455493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558833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Pumpkinmeter’s Potential – To Attract New Viewers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14207"/>
                  </a:ext>
                </a:extLst>
              </a:tr>
            </a:tbl>
          </a:graphicData>
        </a:graphic>
      </p:graphicFrame>
      <p:graphicFrame>
        <p:nvGraphicFramePr>
          <p:cNvPr id="47" name="Table 47">
            <a:extLst>
              <a:ext uri="{FF2B5EF4-FFF2-40B4-BE49-F238E27FC236}">
                <a16:creationId xmlns:a16="http://schemas.microsoft.com/office/drawing/2014/main" id="{CA323263-63CB-9F4B-82C0-48C580159787}"/>
              </a:ext>
            </a:extLst>
          </p:cNvPr>
          <p:cNvGraphicFramePr>
            <a:graphicFrameLocks noGrp="1"/>
          </p:cNvGraphicFramePr>
          <p:nvPr/>
        </p:nvGraphicFramePr>
        <p:xfrm>
          <a:off x="8635739" y="4629575"/>
          <a:ext cx="3375475" cy="1883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469">
                  <a:extLst>
                    <a:ext uri="{9D8B030D-6E8A-4147-A177-3AD203B41FA5}">
                      <a16:colId xmlns:a16="http://schemas.microsoft.com/office/drawing/2014/main" val="3757008449"/>
                    </a:ext>
                  </a:extLst>
                </a:gridCol>
                <a:gridCol w="1138335">
                  <a:extLst>
                    <a:ext uri="{9D8B030D-6E8A-4147-A177-3AD203B41FA5}">
                      <a16:colId xmlns:a16="http://schemas.microsoft.com/office/drawing/2014/main" val="2046629562"/>
                    </a:ext>
                  </a:extLst>
                </a:gridCol>
                <a:gridCol w="1307671">
                  <a:extLst>
                    <a:ext uri="{9D8B030D-6E8A-4147-A177-3AD203B41FA5}">
                      <a16:colId xmlns:a16="http://schemas.microsoft.com/office/drawing/2014/main" val="1746924913"/>
                    </a:ext>
                  </a:extLst>
                </a:gridCol>
              </a:tblGrid>
              <a:tr h="3185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Current Rating Scale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000" dirty="0"/>
                        <a:t>Potential Scale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Potential 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59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000" dirty="0"/>
                        <a:t>Liked and Would Recommend to a Friend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000" dirty="0"/>
                        <a:t>Liked But Would Not Recommend to Friend because  Wrong Genre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823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54799"/>
                  </a:ext>
                </a:extLst>
              </a:tr>
              <a:tr h="1960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sz="1000" dirty="0"/>
                        <a:t>Enjoyed – But would not Recommend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895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r>
                        <a:rPr lang="en-US" sz="1000" dirty="0"/>
                        <a:t>Did Not Like and Would not Recommend to a Friend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80821"/>
                  </a:ext>
                </a:extLst>
              </a:tr>
              <a:tr h="2981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11942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4D01CA8-BC96-0448-82EC-311A3DF627EC}"/>
              </a:ext>
            </a:extLst>
          </p:cNvPr>
          <p:cNvSpPr txBox="1"/>
          <p:nvPr/>
        </p:nvSpPr>
        <p:spPr>
          <a:xfrm>
            <a:off x="871843" y="345340"/>
            <a:ext cx="10404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The Bottom-Line Up Front</a:t>
            </a:r>
          </a:p>
        </p:txBody>
      </p:sp>
    </p:spTree>
    <p:extLst>
      <p:ext uri="{BB962C8B-B14F-4D97-AF65-F5344CB8AC3E}">
        <p14:creationId xmlns:p14="http://schemas.microsoft.com/office/powerpoint/2010/main" val="500100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FF4213E-B184-D147-971B-E5ED858B2EF9}"/>
              </a:ext>
            </a:extLst>
          </p:cNvPr>
          <p:cNvSpPr txBox="1"/>
          <p:nvPr/>
        </p:nvSpPr>
        <p:spPr>
          <a:xfrm>
            <a:off x="615298" y="3276849"/>
            <a:ext cx="425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User 1	</a:t>
            </a:r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61D1B40-7D74-844A-84DC-7E599E950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817906"/>
              </p:ext>
            </p:extLst>
          </p:nvPr>
        </p:nvGraphicFramePr>
        <p:xfrm>
          <a:off x="615298" y="3686589"/>
          <a:ext cx="10553827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885">
                  <a:extLst>
                    <a:ext uri="{9D8B030D-6E8A-4147-A177-3AD203B41FA5}">
                      <a16:colId xmlns:a16="http://schemas.microsoft.com/office/drawing/2014/main" val="1675518051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364871457"/>
                    </a:ext>
                  </a:extLst>
                </a:gridCol>
                <a:gridCol w="3846575">
                  <a:extLst>
                    <a:ext uri="{9D8B030D-6E8A-4147-A177-3AD203B41FA5}">
                      <a16:colId xmlns:a16="http://schemas.microsoft.com/office/drawing/2014/main" val="2354781878"/>
                    </a:ext>
                  </a:extLst>
                </a:gridCol>
                <a:gridCol w="3846575">
                  <a:extLst>
                    <a:ext uri="{9D8B030D-6E8A-4147-A177-3AD203B41FA5}">
                      <a16:colId xmlns:a16="http://schemas.microsoft.com/office/drawing/2014/main" val="1499150486"/>
                    </a:ext>
                  </a:extLst>
                </a:gridCol>
              </a:tblGrid>
              <a:tr h="163495">
                <a:tc>
                  <a:txBody>
                    <a:bodyPr/>
                    <a:lstStyle/>
                    <a:p>
                      <a:r>
                        <a:rPr lang="en-US" sz="1050" dirty="0"/>
                        <a:t> Rated Movie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Movie Rating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Recommended Movie with at least 25 Ratings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Recommended Movie with at least 100 Ratings</a:t>
                      </a:r>
                    </a:p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</a:rPr>
                        <a:t>Green Highlight  </a:t>
                      </a:r>
                      <a:r>
                        <a:rPr lang="en-US" sz="1050" dirty="0"/>
                        <a:t>= Movies Seen By User 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438576"/>
                  </a:ext>
                </a:extLst>
              </a:tr>
              <a:tr h="163495">
                <a:tc>
                  <a:txBody>
                    <a:bodyPr/>
                    <a:lstStyle/>
                    <a:p>
                      <a:r>
                        <a:rPr lang="en-US" sz="1200" dirty="0"/>
                        <a:t>Defiance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Doctor Who: Voyage Of The Damned (2007) </a:t>
                      </a:r>
                      <a:endParaRPr lang="en-US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Doctor Who: Voyage Of The Damned (2007)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227735"/>
                  </a:ext>
                </a:extLst>
              </a:tr>
              <a:tr h="163495">
                <a:tc>
                  <a:txBody>
                    <a:bodyPr/>
                    <a:lstStyle/>
                    <a:p>
                      <a:r>
                        <a:rPr lang="en-US" sz="1200" dirty="0"/>
                        <a:t>Ponyo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Butterfly Circus (2009) </a:t>
                      </a:r>
                      <a:endParaRPr lang="en-US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Doctor Who: Last Christmas (2014)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956099"/>
                  </a:ext>
                </a:extLst>
              </a:tr>
              <a:tr h="163495">
                <a:tc>
                  <a:txBody>
                    <a:bodyPr/>
                    <a:lstStyle/>
                    <a:p>
                      <a:r>
                        <a:rPr lang="en-US" sz="1200" dirty="0"/>
                        <a:t>I Love You 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Cats (1998) </a:t>
                      </a:r>
                      <a:endParaRPr lang="en-US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Harry Potter and the Deathly Hallows: Part 2 (2011)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261355"/>
                  </a:ext>
                </a:extLst>
              </a:tr>
              <a:tr h="163495">
                <a:tc>
                  <a:txBody>
                    <a:bodyPr/>
                    <a:lstStyle/>
                    <a:p>
                      <a:r>
                        <a:rPr lang="en-US" sz="1200" dirty="0"/>
                        <a:t>Whiplash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Doctor Who: Last Christmas (2014) </a:t>
                      </a:r>
                      <a:endParaRPr lang="en-US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Doctor Who: A Christmas Carol (2010)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439161"/>
                  </a:ext>
                </a:extLst>
              </a:tr>
              <a:tr h="163495">
                <a:tc>
                  <a:txBody>
                    <a:bodyPr/>
                    <a:lstStyle/>
                    <a:p>
                      <a:r>
                        <a:rPr lang="en-US" sz="1200" dirty="0"/>
                        <a:t>Guardians of the Galaxy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Harry Potter and the Deathly Hallows: Part 2 (2011) </a:t>
                      </a:r>
                      <a:endParaRPr lang="en-US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Doctor Who: The Husbands of River Song (2015)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561835"/>
                  </a:ext>
                </a:extLst>
              </a:tr>
              <a:tr h="163495">
                <a:tc>
                  <a:txBody>
                    <a:bodyPr/>
                    <a:lstStyle/>
                    <a:p>
                      <a:r>
                        <a:rPr lang="en-US" sz="1200" dirty="0"/>
                        <a:t>Tusk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Doctor Who: A Christmas Carol (2010) </a:t>
                      </a:r>
                      <a:endParaRPr lang="en-US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Avengers: Infinity War - Part I (2018) </a:t>
                      </a:r>
                      <a:endParaRPr lang="en-US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366747"/>
                  </a:ext>
                </a:extLst>
              </a:tr>
              <a:tr h="163495">
                <a:tc>
                  <a:txBody>
                    <a:bodyPr/>
                    <a:lstStyle/>
                    <a:p>
                      <a:r>
                        <a:rPr lang="en-US" sz="1200" dirty="0"/>
                        <a:t>Annabelle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Doctor Who: The Husbands of River Song (2015) </a:t>
                      </a:r>
                      <a:endParaRPr lang="en-US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Harry Potter and the Deathly Hallows: Part 1 (2010) </a:t>
                      </a:r>
                      <a:endParaRPr lang="en-US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342314"/>
                  </a:ext>
                </a:extLst>
              </a:tr>
              <a:tr h="163495">
                <a:tc>
                  <a:txBody>
                    <a:bodyPr/>
                    <a:lstStyle/>
                    <a:p>
                      <a:r>
                        <a:rPr lang="en-US" sz="1200" dirty="0"/>
                        <a:t>Eddie the Eagle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Bridegroom (2013) </a:t>
                      </a:r>
                      <a:endParaRPr lang="en-US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Doctor Who: The Time of the Doctor (2013 </a:t>
                      </a:r>
                      <a:endParaRPr lang="en-US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50380"/>
                  </a:ext>
                </a:extLst>
              </a:tr>
              <a:tr h="163495">
                <a:tc>
                  <a:txBody>
                    <a:bodyPr/>
                    <a:lstStyle/>
                    <a:p>
                      <a:r>
                        <a:rPr lang="en-US" sz="1200" dirty="0"/>
                        <a:t>A Quiet 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Avengers: Infinity War - Part I (2018) </a:t>
                      </a:r>
                      <a:endParaRPr lang="en-US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Prayers for Bobby (2009) </a:t>
                      </a:r>
                      <a:endParaRPr lang="en-US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25553"/>
                  </a:ext>
                </a:extLst>
              </a:tr>
            </a:tbl>
          </a:graphicData>
        </a:graphic>
      </p:graphicFrame>
      <p:graphicFrame>
        <p:nvGraphicFramePr>
          <p:cNvPr id="23" name="Table 43">
            <a:extLst>
              <a:ext uri="{FF2B5EF4-FFF2-40B4-BE49-F238E27FC236}">
                <a16:creationId xmlns:a16="http://schemas.microsoft.com/office/drawing/2014/main" id="{A6E216E7-5BD3-D24A-A98B-C3B5CBAF5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47846"/>
              </p:ext>
            </p:extLst>
          </p:nvPr>
        </p:nvGraphicFramePr>
        <p:xfrm>
          <a:off x="601851" y="98750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558833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solidFill>
                            <a:schemeClr val="tx1"/>
                          </a:solidFill>
                        </a:rPr>
                        <a:t>Our Testing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1420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621EAD-AC08-8345-A435-DDF4EBA15B77}"/>
              </a:ext>
            </a:extLst>
          </p:cNvPr>
          <p:cNvSpPr txBox="1"/>
          <p:nvPr/>
        </p:nvSpPr>
        <p:spPr>
          <a:xfrm>
            <a:off x="601851" y="1525232"/>
            <a:ext cx="109494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/>
              <a:t>To replicate a streaming environment which has “new “and “old” movies, the data was divided into two sets to measure accuracy: </a:t>
            </a:r>
          </a:p>
          <a:p>
            <a:pPr marL="742950" lvl="1" indent="-285750" fontAlgn="base">
              <a:buFont typeface="Wingdings" pitchFamily="2" charset="2"/>
              <a:buChar char="§"/>
            </a:pPr>
            <a:r>
              <a:rPr lang="en-US" sz="1400" dirty="0"/>
              <a:t>“new” movies - movies with as few as 25 reviews</a:t>
            </a:r>
          </a:p>
          <a:p>
            <a:pPr marL="742950" lvl="1" indent="-285750" fontAlgn="base">
              <a:buFont typeface="Wingdings" pitchFamily="2" charset="2"/>
              <a:buChar char="§"/>
            </a:pPr>
            <a:r>
              <a:rPr lang="en-US" sz="1400" dirty="0"/>
              <a:t>”older” movies - movies with at least 100 reviews</a:t>
            </a:r>
          </a:p>
          <a:p>
            <a:pPr marL="285750" indent="-285750" fontAlgn="base">
              <a:buFont typeface="Wingdings" pitchFamily="2" charset="2"/>
              <a:buChar char="§"/>
            </a:pPr>
            <a:r>
              <a:rPr lang="en-US" sz="1400" dirty="0"/>
              <a:t>Recommendation Accuracy:</a:t>
            </a:r>
          </a:p>
          <a:p>
            <a:pPr marL="742950" lvl="1" indent="-285750" fontAlgn="base">
              <a:buFont typeface="Wingdings" pitchFamily="2" charset="2"/>
              <a:buChar char="§"/>
            </a:pPr>
            <a:r>
              <a:rPr lang="en-US" sz="1400" dirty="0"/>
              <a:t>User 1 – 53 % - User 1 had seen 53% or the movies recommended.</a:t>
            </a:r>
          </a:p>
          <a:p>
            <a:pPr marL="742950" lvl="1" indent="-285750" fontAlgn="base">
              <a:buFont typeface="Wingdings" pitchFamily="2" charset="2"/>
              <a:buChar char="§"/>
            </a:pPr>
            <a:r>
              <a:rPr lang="en-US" sz="1400" dirty="0"/>
              <a:t>User 2 – 13% -  User 2 had not seen any of the movies recommended. User 2 researched the recommendations and assessed only 13% would be of interest to them.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756FE1-4C9B-EB42-B142-A337F872A4B1}"/>
              </a:ext>
            </a:extLst>
          </p:cNvPr>
          <p:cNvSpPr txBox="1"/>
          <p:nvPr/>
        </p:nvSpPr>
        <p:spPr>
          <a:xfrm>
            <a:off x="874531" y="136156"/>
            <a:ext cx="10404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How We Came to that Conclusion</a:t>
            </a:r>
          </a:p>
        </p:txBody>
      </p:sp>
    </p:spTree>
    <p:extLst>
      <p:ext uri="{BB962C8B-B14F-4D97-AF65-F5344CB8AC3E}">
        <p14:creationId xmlns:p14="http://schemas.microsoft.com/office/powerpoint/2010/main" val="281068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43">
            <a:extLst>
              <a:ext uri="{FF2B5EF4-FFF2-40B4-BE49-F238E27FC236}">
                <a16:creationId xmlns:a16="http://schemas.microsoft.com/office/drawing/2014/main" id="{A6E216E7-5BD3-D24A-A98B-C3B5CBAF5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157056"/>
              </p:ext>
            </p:extLst>
          </p:nvPr>
        </p:nvGraphicFramePr>
        <p:xfrm>
          <a:off x="601851" y="95893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558833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solidFill>
                            <a:schemeClr val="tx1"/>
                          </a:solidFill>
                        </a:rPr>
                        <a:t>Assessment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1420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621EAD-AC08-8345-A435-DDF4EBA15B77}"/>
              </a:ext>
            </a:extLst>
          </p:cNvPr>
          <p:cNvSpPr txBox="1"/>
          <p:nvPr/>
        </p:nvSpPr>
        <p:spPr>
          <a:xfrm>
            <a:off x="121467" y="2191127"/>
            <a:ext cx="1094944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fontAlgn="base">
              <a:buFont typeface="Wingdings" pitchFamily="2" charset="2"/>
              <a:buChar char="§"/>
            </a:pPr>
            <a:r>
              <a:rPr lang="en-US" sz="1600" dirty="0"/>
              <a:t>An individual who used every value in the numeric scale to rate movies was harder for the ML to group with like viewers – Proving Less Accurate.</a:t>
            </a:r>
          </a:p>
          <a:p>
            <a:pPr marL="742950" lvl="1" indent="-285750" fontAlgn="base">
              <a:buFont typeface="Wingdings" pitchFamily="2" charset="2"/>
              <a:buChar char="§"/>
            </a:pPr>
            <a:endParaRPr lang="en-US" sz="1600" dirty="0"/>
          </a:p>
          <a:p>
            <a:pPr marL="742950" lvl="1" indent="-285750" fontAlgn="base">
              <a:buFont typeface="Wingdings" pitchFamily="2" charset="2"/>
              <a:buChar char="§"/>
            </a:pPr>
            <a:endParaRPr lang="en-US" dirty="0"/>
          </a:p>
          <a:p>
            <a:pPr marL="742950" lvl="1" indent="-285750" fontAlgn="base">
              <a:buFont typeface="Wingdings" pitchFamily="2" charset="2"/>
              <a:buChar char="§"/>
            </a:pPr>
            <a:endParaRPr lang="en-US" dirty="0"/>
          </a:p>
          <a:p>
            <a:pPr marL="742950" lvl="1" indent="-285750" fontAlgn="base">
              <a:buFont typeface="Wingdings" pitchFamily="2" charset="2"/>
              <a:buChar char="§"/>
            </a:pPr>
            <a:endParaRPr lang="en-US" dirty="0"/>
          </a:p>
          <a:p>
            <a:pPr marL="742950" lvl="1" indent="-285750" fontAlgn="base">
              <a:buFont typeface="Wingdings" pitchFamily="2" charset="2"/>
              <a:buChar char="§"/>
            </a:pPr>
            <a:endParaRPr lang="en-US" dirty="0"/>
          </a:p>
          <a:p>
            <a:pPr marL="742950" lvl="1" indent="-285750" fontAlgn="base">
              <a:buFont typeface="Wingdings" pitchFamily="2" charset="2"/>
              <a:buChar char="§"/>
            </a:pPr>
            <a:endParaRPr lang="en-US" dirty="0"/>
          </a:p>
          <a:p>
            <a:pPr lvl="1" fontAlgn="base"/>
            <a:endParaRPr lang="en-US" dirty="0"/>
          </a:p>
          <a:p>
            <a:pPr marL="742950" lvl="1" indent="-285750" fontAlgn="base">
              <a:buFont typeface="Wingdings" pitchFamily="2" charset="2"/>
              <a:buChar char="§"/>
            </a:pPr>
            <a:r>
              <a:rPr lang="en-US" sz="1600" dirty="0"/>
              <a:t>An individual who used a few values with large differences, (e.g., 5 = Loved, 3 = Liked, 1 = Did Not Like) were easier for the ML to consistently group with similar viewers – Proved More Accurate 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4E8345-23EA-D24F-ADD0-FC1E24202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481683"/>
              </p:ext>
            </p:extLst>
          </p:nvPr>
        </p:nvGraphicFramePr>
        <p:xfrm>
          <a:off x="1274355" y="2885387"/>
          <a:ext cx="370694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925">
                  <a:extLst>
                    <a:ext uri="{9D8B030D-6E8A-4147-A177-3AD203B41FA5}">
                      <a16:colId xmlns:a16="http://schemas.microsoft.com/office/drawing/2014/main" val="97836679"/>
                    </a:ext>
                  </a:extLst>
                </a:gridCol>
                <a:gridCol w="1210491">
                  <a:extLst>
                    <a:ext uri="{9D8B030D-6E8A-4147-A177-3AD203B41FA5}">
                      <a16:colId xmlns:a16="http://schemas.microsoft.com/office/drawing/2014/main" val="3019198810"/>
                    </a:ext>
                  </a:extLst>
                </a:gridCol>
                <a:gridCol w="1149532">
                  <a:extLst>
                    <a:ext uri="{9D8B030D-6E8A-4147-A177-3AD203B41FA5}">
                      <a16:colId xmlns:a16="http://schemas.microsoft.com/office/drawing/2014/main" val="1824650251"/>
                    </a:ext>
                  </a:extLst>
                </a:gridCol>
              </a:tblGrid>
              <a:tr h="15691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Movie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Rating (1-5)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84610"/>
                  </a:ext>
                </a:extLst>
              </a:tr>
              <a:tr h="15691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Batman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239511"/>
                  </a:ext>
                </a:extLst>
              </a:tr>
              <a:tr h="15691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Die 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620150"/>
                  </a:ext>
                </a:extLst>
              </a:tr>
              <a:tr h="15691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Tremors (Original)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Horror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36804"/>
                  </a:ext>
                </a:extLst>
              </a:tr>
              <a:tr h="15691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Alien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Horror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956903"/>
                  </a:ext>
                </a:extLst>
              </a:tr>
              <a:tr h="15691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Jason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Horror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454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CBEE484-8666-C844-BD4A-356959319311}"/>
              </a:ext>
            </a:extLst>
          </p:cNvPr>
          <p:cNvSpPr txBox="1"/>
          <p:nvPr/>
        </p:nvSpPr>
        <p:spPr>
          <a:xfrm>
            <a:off x="5274425" y="3246961"/>
            <a:ext cx="6252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Easy to determine that viewer has an above average liking of action movies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22DAA9-C175-E149-A1B0-4A19E083B31E}"/>
              </a:ext>
            </a:extLst>
          </p:cNvPr>
          <p:cNvSpPr txBox="1"/>
          <p:nvPr/>
        </p:nvSpPr>
        <p:spPr>
          <a:xfrm>
            <a:off x="5274425" y="3917297"/>
            <a:ext cx="6252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Hard to determine if viewer likes or dislikes horror movies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4771F1D4-F373-494D-B186-7747D1360D62}"/>
              </a:ext>
            </a:extLst>
          </p:cNvPr>
          <p:cNvSpPr/>
          <p:nvPr/>
        </p:nvSpPr>
        <p:spPr>
          <a:xfrm>
            <a:off x="5067429" y="3126530"/>
            <a:ext cx="182880" cy="54864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9787D10-B04F-0445-9E02-B49FF44B2650}"/>
              </a:ext>
            </a:extLst>
          </p:cNvPr>
          <p:cNvSpPr/>
          <p:nvPr/>
        </p:nvSpPr>
        <p:spPr>
          <a:xfrm>
            <a:off x="5067429" y="3702505"/>
            <a:ext cx="182880" cy="73736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F08402D7-59DA-3546-B306-DA0A0FB6B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136918"/>
              </p:ext>
            </p:extLst>
          </p:nvPr>
        </p:nvGraphicFramePr>
        <p:xfrm>
          <a:off x="1274355" y="5209128"/>
          <a:ext cx="370694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925">
                  <a:extLst>
                    <a:ext uri="{9D8B030D-6E8A-4147-A177-3AD203B41FA5}">
                      <a16:colId xmlns:a16="http://schemas.microsoft.com/office/drawing/2014/main" val="97836679"/>
                    </a:ext>
                  </a:extLst>
                </a:gridCol>
                <a:gridCol w="1210491">
                  <a:extLst>
                    <a:ext uri="{9D8B030D-6E8A-4147-A177-3AD203B41FA5}">
                      <a16:colId xmlns:a16="http://schemas.microsoft.com/office/drawing/2014/main" val="3019198810"/>
                    </a:ext>
                  </a:extLst>
                </a:gridCol>
                <a:gridCol w="1149532">
                  <a:extLst>
                    <a:ext uri="{9D8B030D-6E8A-4147-A177-3AD203B41FA5}">
                      <a16:colId xmlns:a16="http://schemas.microsoft.com/office/drawing/2014/main" val="1824650251"/>
                    </a:ext>
                  </a:extLst>
                </a:gridCol>
              </a:tblGrid>
              <a:tr h="15691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Movie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Rating (1-5)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84610"/>
                  </a:ext>
                </a:extLst>
              </a:tr>
              <a:tr h="15691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Batman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239511"/>
                  </a:ext>
                </a:extLst>
              </a:tr>
              <a:tr h="15691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Die 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620150"/>
                  </a:ext>
                </a:extLst>
              </a:tr>
              <a:tr h="15691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Tremors (Original)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36804"/>
                  </a:ext>
                </a:extLst>
              </a:tr>
              <a:tr h="15691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Alien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Horror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956903"/>
                  </a:ext>
                </a:extLst>
              </a:tr>
              <a:tr h="15691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Jason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Horror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4549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228F024-F2E5-FA47-9AF1-91EE8F02E387}"/>
              </a:ext>
            </a:extLst>
          </p:cNvPr>
          <p:cNvSpPr txBox="1"/>
          <p:nvPr/>
        </p:nvSpPr>
        <p:spPr>
          <a:xfrm>
            <a:off x="5298541" y="5871799"/>
            <a:ext cx="6252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Easy to determine that viewer loves action movies, likes comedies, and dislike horror.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A0E11FD8-2D18-6246-ABEE-EB517CF80C3A}"/>
              </a:ext>
            </a:extLst>
          </p:cNvPr>
          <p:cNvSpPr/>
          <p:nvPr/>
        </p:nvSpPr>
        <p:spPr>
          <a:xfrm>
            <a:off x="5091545" y="5503666"/>
            <a:ext cx="182880" cy="123117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" name="Table 43">
            <a:extLst>
              <a:ext uri="{FF2B5EF4-FFF2-40B4-BE49-F238E27FC236}">
                <a16:creationId xmlns:a16="http://schemas.microsoft.com/office/drawing/2014/main" id="{72C590CB-E87D-804C-82E0-AD372F8BA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21271"/>
              </p:ext>
            </p:extLst>
          </p:nvPr>
        </p:nvGraphicFramePr>
        <p:xfrm>
          <a:off x="601851" y="181468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558833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solidFill>
                            <a:schemeClr val="tx1"/>
                          </a:solidFill>
                        </a:rPr>
                        <a:t>Rating Scale Type and Range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142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885FDA-80AB-C841-9421-A657C39A7A99}"/>
              </a:ext>
            </a:extLst>
          </p:cNvPr>
          <p:cNvSpPr txBox="1"/>
          <p:nvPr/>
        </p:nvSpPr>
        <p:spPr>
          <a:xfrm>
            <a:off x="601851" y="1358650"/>
            <a:ext cx="927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Recommendation Accuracy influenced by the range and type of the rating scale used &amp; how genre is assigned.</a:t>
            </a:r>
          </a:p>
          <a:p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98DC9D-C05C-424E-96FC-F87497E42D9A}"/>
              </a:ext>
            </a:extLst>
          </p:cNvPr>
          <p:cNvSpPr txBox="1"/>
          <p:nvPr/>
        </p:nvSpPr>
        <p:spPr>
          <a:xfrm>
            <a:off x="893958" y="141426"/>
            <a:ext cx="10404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Our Assessment – Rating Scale</a:t>
            </a:r>
          </a:p>
        </p:txBody>
      </p:sp>
    </p:spTree>
    <p:extLst>
      <p:ext uri="{BB962C8B-B14F-4D97-AF65-F5344CB8AC3E}">
        <p14:creationId xmlns:p14="http://schemas.microsoft.com/office/powerpoint/2010/main" val="185067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C8561519-A40C-804F-9D0B-431B27419DC6}"/>
              </a:ext>
            </a:extLst>
          </p:cNvPr>
          <p:cNvSpPr txBox="1"/>
          <p:nvPr/>
        </p:nvSpPr>
        <p:spPr>
          <a:xfrm>
            <a:off x="495150" y="171709"/>
            <a:ext cx="10404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Next Steps</a:t>
            </a:r>
          </a:p>
        </p:txBody>
      </p:sp>
      <p:graphicFrame>
        <p:nvGraphicFramePr>
          <p:cNvPr id="22" name="Table 43">
            <a:extLst>
              <a:ext uri="{FF2B5EF4-FFF2-40B4-BE49-F238E27FC236}">
                <a16:creationId xmlns:a16="http://schemas.microsoft.com/office/drawing/2014/main" id="{3A83020E-CC8D-2748-BDF5-CECE07BEC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995124"/>
              </p:ext>
            </p:extLst>
          </p:nvPr>
        </p:nvGraphicFramePr>
        <p:xfrm>
          <a:off x="589495" y="121351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558833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Recommended Next Steps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1420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3FA1CF4-753D-0D4D-BA08-4958464E7E45}"/>
              </a:ext>
            </a:extLst>
          </p:cNvPr>
          <p:cNvSpPr txBox="1"/>
          <p:nvPr/>
        </p:nvSpPr>
        <p:spPr>
          <a:xfrm>
            <a:off x="109110" y="1757981"/>
            <a:ext cx="109494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fontAlgn="base">
              <a:buFont typeface="Wingdings" pitchFamily="2" charset="2"/>
              <a:buChar char="§"/>
            </a:pPr>
            <a:r>
              <a:rPr lang="en-US" sz="2000" dirty="0"/>
              <a:t>Redesign the type and range of the rating scale</a:t>
            </a:r>
          </a:p>
          <a:p>
            <a:pPr marL="1200150" lvl="2" indent="-285750" fontAlgn="base">
              <a:buFont typeface="Wingdings" pitchFamily="2" charset="2"/>
              <a:buChar char="§"/>
            </a:pPr>
            <a:r>
              <a:rPr lang="en-US" sz="2000" dirty="0"/>
              <a:t>Potential ROI: Improve accuracy = Improved Customer Experience = New Long-Term Customers, Expanding Market Share</a:t>
            </a:r>
          </a:p>
          <a:p>
            <a:pPr marL="742950" lvl="1" indent="-285750" fontAlgn="base">
              <a:buFont typeface="Wingdings" pitchFamily="2" charset="2"/>
              <a:buChar char="§"/>
            </a:pPr>
            <a:r>
              <a:rPr lang="en-US" sz="2000" dirty="0"/>
              <a:t>Expand the Testing</a:t>
            </a:r>
          </a:p>
          <a:p>
            <a:pPr marL="1200150" lvl="2" indent="-285750" fontAlgn="base">
              <a:buFont typeface="Wingdings" pitchFamily="2" charset="2"/>
              <a:buChar char="§"/>
            </a:pPr>
            <a:r>
              <a:rPr lang="en-US" sz="2000" dirty="0"/>
              <a:t>The test pool was a limited group that most likely does not represents any of the customer segment very well</a:t>
            </a:r>
          </a:p>
          <a:p>
            <a:pPr marL="1200150" lvl="2" indent="-285750" fontAlgn="base">
              <a:buFont typeface="Wingdings" pitchFamily="2" charset="2"/>
              <a:buChar char="§"/>
            </a:pPr>
            <a:endParaRPr lang="en-US" sz="2000" dirty="0"/>
          </a:p>
          <a:p>
            <a:pPr marL="742950" lvl="1" indent="-285750" fontAlgn="base">
              <a:buFont typeface="Wingdings" pitchFamily="2" charset="2"/>
              <a:buChar char="§"/>
            </a:pPr>
            <a:r>
              <a:rPr lang="en-US" sz="2000" dirty="0"/>
              <a:t>Bringing Genre into the Models</a:t>
            </a:r>
          </a:p>
          <a:p>
            <a:pPr marL="1200150" lvl="2" indent="-285750" fontAlgn="base">
              <a:buFont typeface="Wingdings" pitchFamily="2" charset="2"/>
              <a:buChar char="§"/>
            </a:pPr>
            <a:r>
              <a:rPr lang="en-US" sz="2000" dirty="0"/>
              <a:t>Allow Raters to select genre for a predefined list?</a:t>
            </a:r>
          </a:p>
          <a:p>
            <a:pPr marL="1200150" lvl="2" indent="-285750" fontAlgn="base">
              <a:buFont typeface="Wingdings" pitchFamily="2" charset="2"/>
              <a:buChar char="§"/>
            </a:pPr>
            <a:r>
              <a:rPr lang="en-US" sz="2000" dirty="0"/>
              <a:t>Potential ROI: Improved accuracy as ML can better segment viewers into homogeneous group who share a common perception of what a horror movie is (for example). </a:t>
            </a:r>
          </a:p>
          <a:p>
            <a:pPr marL="1657350" lvl="3" indent="-285750" fontAlgn="base">
              <a:buFont typeface="Wingdings" pitchFamily="2" charset="2"/>
              <a:buChar char="§"/>
            </a:pPr>
            <a:r>
              <a:rPr lang="en-US" sz="2000" dirty="0"/>
              <a:t>Improve accuracy = Improved Customer Experience = New Long-Term Customers, Expanding Market Share </a:t>
            </a:r>
          </a:p>
          <a:p>
            <a:pPr marL="1200150" lvl="2" indent="-285750" fontAlgn="base">
              <a:buFont typeface="Wingdings" pitchFamily="2" charset="2"/>
              <a:buChar char="§"/>
            </a:pPr>
            <a:endParaRPr lang="en-US" sz="2000" dirty="0"/>
          </a:p>
          <a:p>
            <a:pPr marL="742950" lvl="1" indent="-285750" fontAlgn="base">
              <a:buFont typeface="Wingdings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609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43">
            <a:extLst>
              <a:ext uri="{FF2B5EF4-FFF2-40B4-BE49-F238E27FC236}">
                <a16:creationId xmlns:a16="http://schemas.microsoft.com/office/drawing/2014/main" id="{A6E216E7-5BD3-D24A-A98B-C3B5CBAF5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979599"/>
              </p:ext>
            </p:extLst>
          </p:nvPr>
        </p:nvGraphicFramePr>
        <p:xfrm>
          <a:off x="601851" y="100179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558833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solidFill>
                            <a:schemeClr val="tx1"/>
                          </a:solidFill>
                        </a:rPr>
                        <a:t>Assessment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14207"/>
                  </a:ext>
                </a:extLst>
              </a:tr>
            </a:tbl>
          </a:graphicData>
        </a:graphic>
      </p:graphicFrame>
      <p:graphicFrame>
        <p:nvGraphicFramePr>
          <p:cNvPr id="16" name="Table 43">
            <a:extLst>
              <a:ext uri="{FF2B5EF4-FFF2-40B4-BE49-F238E27FC236}">
                <a16:creationId xmlns:a16="http://schemas.microsoft.com/office/drawing/2014/main" id="{72C590CB-E87D-804C-82E0-AD372F8BA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750941"/>
              </p:ext>
            </p:extLst>
          </p:nvPr>
        </p:nvGraphicFramePr>
        <p:xfrm>
          <a:off x="601851" y="194327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558833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solidFill>
                            <a:schemeClr val="tx1"/>
                          </a:solidFill>
                        </a:rPr>
                        <a:t>Movie Genre Assignment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142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885FDA-80AB-C841-9421-A657C39A7A99}"/>
              </a:ext>
            </a:extLst>
          </p:cNvPr>
          <p:cNvSpPr txBox="1"/>
          <p:nvPr/>
        </p:nvSpPr>
        <p:spPr>
          <a:xfrm>
            <a:off x="601851" y="1390579"/>
            <a:ext cx="927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Recommendation Accuracy influenced by the range and type of the rating scale used &amp; </a:t>
            </a:r>
            <a:r>
              <a:rPr lang="en-US" sz="1600" u="sng" dirty="0"/>
              <a:t>how genre is assigned</a:t>
            </a:r>
            <a:r>
              <a:rPr lang="en-US" sz="1600" dirty="0"/>
              <a:t>.</a:t>
            </a:r>
          </a:p>
          <a:p>
            <a:endParaRPr lang="en-US" sz="1600" dirty="0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17A37DAE-D233-E046-8D2F-64E4FC87A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073932"/>
              </p:ext>
            </p:extLst>
          </p:nvPr>
        </p:nvGraphicFramePr>
        <p:xfrm>
          <a:off x="745252" y="3320572"/>
          <a:ext cx="3920599" cy="17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555">
                  <a:extLst>
                    <a:ext uri="{9D8B030D-6E8A-4147-A177-3AD203B41FA5}">
                      <a16:colId xmlns:a16="http://schemas.microsoft.com/office/drawing/2014/main" val="97836679"/>
                    </a:ext>
                  </a:extLst>
                </a:gridCol>
                <a:gridCol w="1280258">
                  <a:extLst>
                    <a:ext uri="{9D8B030D-6E8A-4147-A177-3AD203B41FA5}">
                      <a16:colId xmlns:a16="http://schemas.microsoft.com/office/drawing/2014/main" val="3019198810"/>
                    </a:ext>
                  </a:extLst>
                </a:gridCol>
                <a:gridCol w="1215786">
                  <a:extLst>
                    <a:ext uri="{9D8B030D-6E8A-4147-A177-3AD203B41FA5}">
                      <a16:colId xmlns:a16="http://schemas.microsoft.com/office/drawing/2014/main" val="1824650251"/>
                    </a:ext>
                  </a:extLst>
                </a:gridCol>
              </a:tblGrid>
              <a:tr h="15691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Movie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Rating (1-5)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84610"/>
                  </a:ext>
                </a:extLst>
              </a:tr>
              <a:tr h="15691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Batman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239511"/>
                  </a:ext>
                </a:extLst>
              </a:tr>
              <a:tr h="15691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Die 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Action | Christmas | 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620150"/>
                  </a:ext>
                </a:extLst>
              </a:tr>
              <a:tr h="15691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Tremors (Original)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Horror | 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4636804"/>
                  </a:ext>
                </a:extLst>
              </a:tr>
              <a:tr h="15691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Alien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Horror | Action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4956903"/>
                  </a:ext>
                </a:extLst>
              </a:tr>
              <a:tr h="15691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Jason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Horror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454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E3E8078-D476-F540-983E-B4A95C67F252}"/>
              </a:ext>
            </a:extLst>
          </p:cNvPr>
          <p:cNvSpPr txBox="1"/>
          <p:nvPr/>
        </p:nvSpPr>
        <p:spPr>
          <a:xfrm>
            <a:off x="4958973" y="3554212"/>
            <a:ext cx="6252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Easy to determine that viewer like action movies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8C1CF-AB61-B844-B23A-287EC20BCB98}"/>
              </a:ext>
            </a:extLst>
          </p:cNvPr>
          <p:cNvSpPr txBox="1"/>
          <p:nvPr/>
        </p:nvSpPr>
        <p:spPr>
          <a:xfrm>
            <a:off x="4958973" y="4117913"/>
            <a:ext cx="6252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Hard to determine if viewer likes horror, action, comedy or Christmas movies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AE91AC97-C4DD-BD4E-A9F4-EB4573677164}"/>
              </a:ext>
            </a:extLst>
          </p:cNvPr>
          <p:cNvSpPr/>
          <p:nvPr/>
        </p:nvSpPr>
        <p:spPr>
          <a:xfrm>
            <a:off x="4751977" y="3906042"/>
            <a:ext cx="182880" cy="73152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B170DF-4345-D44A-992C-7C9339B8AA15}"/>
              </a:ext>
            </a:extLst>
          </p:cNvPr>
          <p:cNvSpPr txBox="1"/>
          <p:nvPr/>
        </p:nvSpPr>
        <p:spPr>
          <a:xfrm>
            <a:off x="121467" y="2348778"/>
            <a:ext cx="10949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fontAlgn="base">
              <a:buFont typeface="Wingdings" pitchFamily="2" charset="2"/>
              <a:buChar char="§"/>
            </a:pPr>
            <a:r>
              <a:rPr lang="en-US" sz="1600" dirty="0"/>
              <a:t>Movies can have multiple genres applied to it. Makes it difficult for AI/ML to determine which genre the the viewer likes.</a:t>
            </a:r>
          </a:p>
          <a:p>
            <a:pPr marL="742950" lvl="1" indent="-285750" fontAlgn="base">
              <a:buFont typeface="Wingdings" pitchFamily="2" charset="2"/>
              <a:buChar char="§"/>
            </a:pPr>
            <a:r>
              <a:rPr lang="en-US" sz="1600" dirty="0"/>
              <a:t>Even an updated rating scale would make it difficult for the AI/ML to clearly, consistently map rates to movie genre.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92B497B-E92A-C74F-8C14-71B4CCD6A82F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4665851" y="3708100"/>
            <a:ext cx="29312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AFB1C4-DE5C-6146-8FAD-1C339964597E}"/>
              </a:ext>
            </a:extLst>
          </p:cNvPr>
          <p:cNvSpPr txBox="1"/>
          <p:nvPr/>
        </p:nvSpPr>
        <p:spPr>
          <a:xfrm>
            <a:off x="4958973" y="4776931"/>
            <a:ext cx="6252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Easy to determine that viewer does not like horror movies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DA1005-9CAA-AC49-A556-54D15D534E3F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4665851" y="4930819"/>
            <a:ext cx="29312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66CA894-DE0A-CE45-BDA2-CBDBBF86974F}"/>
              </a:ext>
            </a:extLst>
          </p:cNvPr>
          <p:cNvSpPr txBox="1"/>
          <p:nvPr/>
        </p:nvSpPr>
        <p:spPr>
          <a:xfrm>
            <a:off x="893958" y="179845"/>
            <a:ext cx="10404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Next Step – Bringing Genres Into the Models</a:t>
            </a:r>
          </a:p>
        </p:txBody>
      </p:sp>
    </p:spTree>
    <p:extLst>
      <p:ext uri="{BB962C8B-B14F-4D97-AF65-F5344CB8AC3E}">
        <p14:creationId xmlns:p14="http://schemas.microsoft.com/office/powerpoint/2010/main" val="179963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C8561519-A40C-804F-9D0B-431B27419DC6}"/>
              </a:ext>
            </a:extLst>
          </p:cNvPr>
          <p:cNvSpPr txBox="1"/>
          <p:nvPr/>
        </p:nvSpPr>
        <p:spPr>
          <a:xfrm>
            <a:off x="893957" y="171709"/>
            <a:ext cx="10404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Questions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AFBC5AD6-E8CA-6646-AEDA-B622CB32C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386995"/>
              </p:ext>
            </p:extLst>
          </p:nvPr>
        </p:nvGraphicFramePr>
        <p:xfrm>
          <a:off x="2904330" y="1419754"/>
          <a:ext cx="63833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1588">
                  <a:extLst>
                    <a:ext uri="{9D8B030D-6E8A-4147-A177-3AD203B41FA5}">
                      <a16:colId xmlns:a16="http://schemas.microsoft.com/office/drawing/2014/main" val="3010571883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1089410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7946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AI/ML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Ian Basco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51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1 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Andrew Nalundasan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43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2 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Christine Rich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647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Assessment Document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Tamlyn Tamura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84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Executive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Glen Lewis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919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755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{3D37EDFD-F065-5149-9E6F-368C81F64D3A}tf10001058</Template>
  <TotalTime>267</TotalTime>
  <Words>1070</Words>
  <Application>Microsoft Office PowerPoint</Application>
  <PresentationFormat>Widescreen</PresentationFormat>
  <Paragraphs>219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Celestial</vt:lpstr>
      <vt:lpstr>Pumpkinmeter Assessment Executive Meeting March 12th,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 Lewis</dc:creator>
  <cp:lastModifiedBy>Andrew Nalundasan</cp:lastModifiedBy>
  <cp:revision>18</cp:revision>
  <dcterms:created xsi:type="dcterms:W3CDTF">2022-03-03T18:57:59Z</dcterms:created>
  <dcterms:modified xsi:type="dcterms:W3CDTF">2022-03-12T19:19:49Z</dcterms:modified>
</cp:coreProperties>
</file>