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61" r:id="rId3"/>
    <p:sldId id="262" r:id="rId4"/>
    <p:sldId id="311" r:id="rId5"/>
    <p:sldId id="258" r:id="rId6"/>
    <p:sldId id="257" r:id="rId7"/>
    <p:sldId id="259" r:id="rId8"/>
    <p:sldId id="260" r:id="rId9"/>
    <p:sldId id="263" r:id="rId10"/>
    <p:sldId id="301" r:id="rId11"/>
    <p:sldId id="302" r:id="rId12"/>
    <p:sldId id="303" r:id="rId13"/>
    <p:sldId id="266" r:id="rId14"/>
    <p:sldId id="267" r:id="rId15"/>
    <p:sldId id="276" r:id="rId16"/>
    <p:sldId id="277" r:id="rId17"/>
    <p:sldId id="275" r:id="rId18"/>
    <p:sldId id="304" r:id="rId19"/>
    <p:sldId id="268" r:id="rId20"/>
    <p:sldId id="300" r:id="rId21"/>
    <p:sldId id="271" r:id="rId22"/>
    <p:sldId id="278" r:id="rId23"/>
    <p:sldId id="279" r:id="rId24"/>
    <p:sldId id="281" r:id="rId25"/>
    <p:sldId id="280" r:id="rId26"/>
    <p:sldId id="282" r:id="rId27"/>
    <p:sldId id="283" r:id="rId28"/>
    <p:sldId id="299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8" r:id="rId38"/>
    <p:sldId id="294" r:id="rId39"/>
    <p:sldId id="305" r:id="rId40"/>
    <p:sldId id="308" r:id="rId41"/>
    <p:sldId id="309" r:id="rId42"/>
    <p:sldId id="310" r:id="rId43"/>
    <p:sldId id="312" r:id="rId44"/>
    <p:sldId id="313" r:id="rId45"/>
    <p:sldId id="318" r:id="rId46"/>
    <p:sldId id="314" r:id="rId47"/>
    <p:sldId id="264" r:id="rId48"/>
    <p:sldId id="315" r:id="rId49"/>
    <p:sldId id="316" r:id="rId50"/>
    <p:sldId id="317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6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6448A-37B3-4485-AD25-747AF2AE628E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4A752-5D0F-458A-A53C-4D3B6442D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07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4A752-5D0F-458A-A53C-4D3B6442DE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97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</a:t>
            </a:r>
            <a:r>
              <a:rPr lang="en-US" baseline="0" dirty="0" smtClean="0"/>
              <a:t> some files!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4A752-5D0F-458A-A53C-4D3B6442DE3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6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</a:t>
            </a:r>
            <a:r>
              <a:rPr lang="en-US" baseline="0" dirty="0" smtClean="0"/>
              <a:t> some files!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4A752-5D0F-458A-A53C-4D3B6442DE3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10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</a:t>
            </a:r>
            <a:r>
              <a:rPr lang="en-US" baseline="0" dirty="0" smtClean="0"/>
              <a:t> some files!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4A752-5D0F-458A-A53C-4D3B6442DE3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70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A765-FB21-45D3-9991-CBA67F6C5995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1779-DFE7-481E-99E5-BC706C642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49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A765-FB21-45D3-9991-CBA67F6C5995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1779-DFE7-481E-99E5-BC706C642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98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A765-FB21-45D3-9991-CBA67F6C5995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1779-DFE7-481E-99E5-BC706C642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2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A765-FB21-45D3-9991-CBA67F6C5995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1779-DFE7-481E-99E5-BC706C642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1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A765-FB21-45D3-9991-CBA67F6C5995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1779-DFE7-481E-99E5-BC706C642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36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A765-FB21-45D3-9991-CBA67F6C5995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1779-DFE7-481E-99E5-BC706C642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9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A765-FB21-45D3-9991-CBA67F6C5995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1779-DFE7-481E-99E5-BC706C642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39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A765-FB21-45D3-9991-CBA67F6C5995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1779-DFE7-481E-99E5-BC706C642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42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A765-FB21-45D3-9991-CBA67F6C5995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1779-DFE7-481E-99E5-BC706C642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23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A765-FB21-45D3-9991-CBA67F6C5995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1779-DFE7-481E-99E5-BC706C642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28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A765-FB21-45D3-9991-CBA67F6C5995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1779-DFE7-481E-99E5-BC706C642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29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DA765-FB21-45D3-9991-CBA67F6C5995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E1779-DFE7-481E-99E5-BC706C642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33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hub/gitignore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uides.github.com/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</a:t>
            </a:r>
            <a:r>
              <a:rPr lang="en-US" dirty="0" err="1" smtClean="0"/>
              <a:t>Git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Christine Stawitz and Celine </a:t>
            </a:r>
            <a:r>
              <a:rPr lang="en-US" dirty="0" err="1" smtClean="0"/>
              <a:t>Pastore</a:t>
            </a:r>
            <a:endParaRPr lang="en-US" dirty="0" smtClean="0"/>
          </a:p>
          <a:p>
            <a:r>
              <a:rPr lang="en-US" dirty="0"/>
              <a:t>1</a:t>
            </a:r>
            <a:r>
              <a:rPr lang="en-US" dirty="0" smtClean="0"/>
              <a:t>/18/2017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625" y="4179012"/>
            <a:ext cx="23431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70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and committing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add a file to tracking, or “stage”, use “</a:t>
            </a:r>
            <a:r>
              <a:rPr lang="en-US" dirty="0" err="1" smtClean="0"/>
              <a:t>git</a:t>
            </a:r>
            <a:r>
              <a:rPr lang="en-US" dirty="0" smtClean="0"/>
              <a:t> add &lt;filename&gt;”</a:t>
            </a:r>
          </a:p>
          <a:p>
            <a:r>
              <a:rPr lang="en-US" dirty="0" smtClean="0"/>
              <a:t>To remove, “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rm</a:t>
            </a:r>
            <a:r>
              <a:rPr lang="en-US" dirty="0" smtClean="0"/>
              <a:t> &lt;filename&gt;”</a:t>
            </a:r>
          </a:p>
          <a:p>
            <a:r>
              <a:rPr lang="en-US" dirty="0" smtClean="0"/>
              <a:t>To commit changes, use “</a:t>
            </a:r>
            <a:r>
              <a:rPr lang="en-US" dirty="0" err="1" smtClean="0"/>
              <a:t>git</a:t>
            </a:r>
            <a:r>
              <a:rPr lang="en-US" dirty="0" smtClean="0"/>
              <a:t> commit –m “”&lt;Message detailing what you changed&gt;”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" y="4146898"/>
            <a:ext cx="11677650" cy="157921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7239000" y="4508500"/>
            <a:ext cx="1028700" cy="5016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6921500" y="5217318"/>
            <a:ext cx="1346200" cy="5778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33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and committing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push to the remote repository, “</a:t>
            </a:r>
            <a:r>
              <a:rPr lang="en-US" dirty="0" err="1" smtClean="0"/>
              <a:t>git</a:t>
            </a:r>
            <a:r>
              <a:rPr lang="en-US" dirty="0" smtClean="0"/>
              <a:t> push origin master”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" y="2637532"/>
            <a:ext cx="12169775" cy="367436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6648450" y="2838450"/>
            <a:ext cx="1028700" cy="5016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6870700" y="6088956"/>
            <a:ext cx="1346200" cy="5778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83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staging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“</a:t>
            </a:r>
            <a:r>
              <a:rPr lang="en-US" dirty="0" err="1" smtClean="0"/>
              <a:t>git</a:t>
            </a:r>
            <a:r>
              <a:rPr lang="en-US" dirty="0" smtClean="0"/>
              <a:t> add” seems like a useless step, you can commit and add in one step using “-a” argument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2" y="3081337"/>
            <a:ext cx="102774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60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you mess up?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“add” phase – </a:t>
            </a:r>
            <a:r>
              <a:rPr lang="en-US" dirty="0" err="1" smtClean="0"/>
              <a:t>git</a:t>
            </a:r>
            <a:r>
              <a:rPr lang="en-US" dirty="0" smtClean="0"/>
              <a:t> reset HEAD &lt;filename&gt;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2410115"/>
            <a:ext cx="10858500" cy="2057400"/>
          </a:xfrm>
          <a:prstGeom prst="rect">
            <a:avLst/>
          </a:prstGeom>
        </p:spPr>
      </p:pic>
      <p:pic>
        <p:nvPicPr>
          <p:cNvPr id="5" name="Picture 3" descr="https://upload.wikimedia.org/wikipedia/commons/3/3b/Paris_Tuileries_Garden_Facepalm_statu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4358462"/>
            <a:ext cx="3747476" cy="249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805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you mess up?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 “</a:t>
            </a:r>
            <a:r>
              <a:rPr lang="en-US" dirty="0" err="1" smtClean="0"/>
              <a:t>git</a:t>
            </a:r>
            <a:r>
              <a:rPr lang="en-US" dirty="0" smtClean="0"/>
              <a:t> add” again if you changed something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86" y="2416175"/>
            <a:ext cx="1098232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40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you mess up?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309" y="2190750"/>
            <a:ext cx="10515600" cy="4351338"/>
          </a:xfrm>
        </p:spPr>
        <p:txBody>
          <a:bodyPr/>
          <a:lstStyle/>
          <a:p>
            <a:r>
              <a:rPr lang="en-US" dirty="0" smtClean="0"/>
              <a:t>At the commit stage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git</a:t>
            </a:r>
            <a:r>
              <a:rPr lang="en-US" dirty="0" smtClean="0"/>
              <a:t> commit --amend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3409816"/>
            <a:ext cx="7878618" cy="95660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57132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$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git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commit -m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Courier New" panose="02070309020205020404" pitchFamily="49" charset="0"/>
              </a:rPr>
              <a:t>'initial commit'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$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git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add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forgotten_file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$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git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commit --amend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53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you mess up?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309" y="2190750"/>
            <a:ext cx="10515600" cy="4351338"/>
          </a:xfrm>
        </p:spPr>
        <p:txBody>
          <a:bodyPr/>
          <a:lstStyle/>
          <a:p>
            <a:r>
              <a:rPr lang="en-US" dirty="0" smtClean="0"/>
              <a:t>Reverting to previous version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3656037"/>
            <a:ext cx="7878618" cy="46416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57132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$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git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checkout –-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R/</a:t>
            </a:r>
            <a:r>
              <a:rPr lang="en-US" altLang="en-US" sz="1600" dirty="0" err="1" smtClean="0">
                <a:solidFill>
                  <a:srgbClr val="333333"/>
                </a:solidFill>
                <a:latin typeface="Courier New" panose="02070309020205020404" pitchFamily="49" charset="0"/>
              </a:rPr>
              <a:t>HelloWorld.R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27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git</a:t>
            </a:r>
            <a:r>
              <a:rPr lang="en-US" dirty="0" smtClean="0"/>
              <a:t> log”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 shows all changes (information overload!)</a:t>
            </a:r>
          </a:p>
          <a:p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–p shows diff</a:t>
            </a:r>
          </a:p>
          <a:p>
            <a:pPr lvl="1"/>
            <a:r>
              <a:rPr lang="en-US" dirty="0" smtClean="0"/>
              <a:t>–S&lt;text&gt; searches all edits for “text”</a:t>
            </a:r>
          </a:p>
          <a:p>
            <a:pPr lvl="1"/>
            <a:r>
              <a:rPr lang="en-US" dirty="0" smtClean="0"/>
              <a:t>–grep “” searches commits for “”</a:t>
            </a:r>
          </a:p>
          <a:p>
            <a:pPr lvl="1"/>
            <a:r>
              <a:rPr lang="en-US" dirty="0" smtClean="0"/>
              <a:t>-n shows n last commits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37" y="5020423"/>
            <a:ext cx="98393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5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Undoing a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log shows you the unique hash value corresponding to each commit</a:t>
            </a:r>
          </a:p>
          <a:p>
            <a:r>
              <a:rPr lang="en-US" dirty="0" smtClean="0"/>
              <a:t>If you want to undo one commit, run “</a:t>
            </a:r>
            <a:r>
              <a:rPr lang="en-US" dirty="0" err="1" smtClean="0"/>
              <a:t>git</a:t>
            </a:r>
            <a:r>
              <a:rPr lang="en-US" dirty="0" smtClean="0"/>
              <a:t> revert &lt;hash&gt;”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75" y="3678237"/>
            <a:ext cx="11493649" cy="263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25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git</a:t>
            </a:r>
            <a:r>
              <a:rPr lang="en-US" dirty="0" smtClean="0"/>
              <a:t> diff” is also helpful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Shows you exactly which lines changed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996" y="2765424"/>
            <a:ext cx="9537392" cy="150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8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Source code management </a:t>
            </a:r>
            <a:r>
              <a:rPr lang="en-US" dirty="0" smtClean="0"/>
              <a:t>or </a:t>
            </a:r>
            <a:r>
              <a:rPr lang="en-US" i="1" dirty="0" smtClean="0"/>
              <a:t>version control</a:t>
            </a:r>
          </a:p>
          <a:p>
            <a:pPr lvl="1"/>
            <a:r>
              <a:rPr lang="en-US" i="1" dirty="0" smtClean="0"/>
              <a:t>Generally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1"/>
                </a:solidFill>
              </a:rPr>
              <a:t>“management </a:t>
            </a:r>
            <a:r>
              <a:rPr lang="en-US" dirty="0">
                <a:solidFill>
                  <a:schemeClr val="accent1"/>
                </a:solidFill>
              </a:rPr>
              <a:t>of changes to documents, computer programs, large web sites, and other collections of </a:t>
            </a:r>
            <a:r>
              <a:rPr lang="en-US" dirty="0" smtClean="0">
                <a:solidFill>
                  <a:schemeClr val="accent1"/>
                </a:solidFill>
              </a:rPr>
              <a:t>information</a:t>
            </a:r>
            <a:r>
              <a:rPr lang="en-US" i="1" dirty="0" smtClean="0">
                <a:solidFill>
                  <a:schemeClr val="accent1"/>
                </a:solidFill>
              </a:rPr>
              <a:t>”</a:t>
            </a:r>
          </a:p>
          <a:p>
            <a:pPr lvl="1"/>
            <a:r>
              <a:rPr lang="en-US" i="1" dirty="0" smtClean="0"/>
              <a:t>Specifically: </a:t>
            </a:r>
            <a:r>
              <a:rPr lang="en-US" dirty="0" smtClean="0"/>
              <a:t>refers to a way of managing, tracking, and modifying changes to a piece of computer code across a group of individuals</a:t>
            </a:r>
          </a:p>
        </p:txBody>
      </p:sp>
    </p:spTree>
    <p:extLst>
      <p:ext uri="{BB962C8B-B14F-4D97-AF65-F5344CB8AC3E}">
        <p14:creationId xmlns:p14="http://schemas.microsoft.com/office/powerpoint/2010/main" val="313145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stash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git</a:t>
            </a:r>
            <a:r>
              <a:rPr lang="en-US" dirty="0" smtClean="0"/>
              <a:t> stash” allows you to save changes in your local working directory without committing them</a:t>
            </a:r>
          </a:p>
          <a:p>
            <a:r>
              <a:rPr lang="en-US" dirty="0" smtClean="0"/>
              <a:t>Useful if you want to switch to a different branch and work on something else, but your code is in a bit of a messy state</a:t>
            </a:r>
          </a:p>
        </p:txBody>
      </p:sp>
    </p:spTree>
    <p:extLst>
      <p:ext uri="{BB962C8B-B14F-4D97-AF65-F5344CB8AC3E}">
        <p14:creationId xmlns:p14="http://schemas.microsoft.com/office/powerpoint/2010/main" val="181250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up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-&gt; Move/create/edit/delete files -&gt; </a:t>
            </a:r>
            <a:r>
              <a:rPr lang="en-US" dirty="0" err="1" smtClean="0"/>
              <a:t>git</a:t>
            </a:r>
            <a:r>
              <a:rPr lang="en-US" dirty="0" smtClean="0"/>
              <a:t> add -&gt; </a:t>
            </a:r>
            <a:r>
              <a:rPr lang="en-US" dirty="0" err="1" smtClean="0"/>
              <a:t>git</a:t>
            </a:r>
            <a:r>
              <a:rPr lang="en-US" dirty="0" smtClean="0"/>
              <a:t> commit -&gt; </a:t>
            </a:r>
            <a:r>
              <a:rPr lang="en-US" dirty="0" err="1" smtClean="0"/>
              <a:t>git</a:t>
            </a:r>
            <a:r>
              <a:rPr lang="en-US" dirty="0" smtClean="0"/>
              <a:t> push origin master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git</a:t>
            </a:r>
            <a:r>
              <a:rPr lang="en-US" dirty="0" smtClean="0"/>
              <a:t> pull” instead of clone if it is an existing repository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1"/>
                </a:solidFill>
              </a:rPr>
              <a:t>Important note:</a:t>
            </a:r>
            <a:r>
              <a:rPr lang="en-US" dirty="0" smtClean="0"/>
              <a:t> “commit” is key to take advantage of version tracking. Without “commit”, you can lose your changes!</a:t>
            </a:r>
          </a:p>
          <a:p>
            <a:pPr lvl="1"/>
            <a:r>
              <a:rPr lang="en-US" dirty="0" smtClean="0"/>
              <a:t>“push” makes your changes available on different computers</a:t>
            </a:r>
          </a:p>
        </p:txBody>
      </p:sp>
    </p:spTree>
    <p:extLst>
      <p:ext uri="{BB962C8B-B14F-4D97-AF65-F5344CB8AC3E}">
        <p14:creationId xmlns:p14="http://schemas.microsoft.com/office/powerpoint/2010/main" val="320479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blogs.adobe.com/captivate/files/2013/08/collaborate-and-lear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2983"/>
            <a:ext cx="12192000" cy="71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Organizations, workflows, branching, pull requests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77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4345" y="1690688"/>
            <a:ext cx="8327655" cy="435133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4183" y="1690688"/>
            <a:ext cx="35190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Allow changes in permissions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Multiple repositories for different things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Teams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0133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for collaboration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you have more than 2 or 3 people collaborating, it is helpful to establish some sort of workflow</a:t>
            </a:r>
          </a:p>
          <a:p>
            <a:pPr lvl="1"/>
            <a:r>
              <a:rPr lang="en-US" dirty="0" smtClean="0"/>
              <a:t>Ensures there is always a working copy of the code for your collaborators to work with</a:t>
            </a:r>
          </a:p>
          <a:p>
            <a:pPr lvl="1"/>
            <a:r>
              <a:rPr lang="en-US" dirty="0" smtClean="0"/>
              <a:t>Allows simultaneous work on multiple edits/projects</a:t>
            </a:r>
          </a:p>
          <a:p>
            <a:pPr lvl="1"/>
            <a:r>
              <a:rPr lang="en-US" dirty="0" smtClean="0"/>
              <a:t>Makes it easier to review others’ code/ask for feedback</a:t>
            </a:r>
          </a:p>
          <a:p>
            <a:pPr lvl="1"/>
            <a:r>
              <a:rPr lang="en-US" dirty="0" smtClean="0"/>
              <a:t>Cuts down on likelihood of merge conflicts</a:t>
            </a:r>
          </a:p>
        </p:txBody>
      </p:sp>
      <p:pic>
        <p:nvPicPr>
          <p:cNvPr id="4" name="Picture 2" descr="http://4.bp.blogspot.com/_TPQpa5WIkkE/SXouNCub7_I/AAAAAAAAGCc/ghLi9fecUIA/s400/superfish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4147705"/>
            <a:ext cx="1761196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73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far, we have been working in the ”master” branch</a:t>
            </a:r>
          </a:p>
          <a:p>
            <a:endParaRPr lang="en-US" dirty="0"/>
          </a:p>
          <a:p>
            <a:r>
              <a:rPr lang="en-US" b="1" i="1" dirty="0">
                <a:solidFill>
                  <a:schemeClr val="accent1"/>
                </a:solidFill>
              </a:rPr>
              <a:t>Branch: </a:t>
            </a:r>
            <a:r>
              <a:rPr lang="en-US" dirty="0"/>
              <a:t>an independent line of development within a repository. </a:t>
            </a:r>
            <a:endParaRPr lang="en-US" dirty="0" smtClean="0"/>
          </a:p>
          <a:p>
            <a:pPr lvl="1"/>
            <a:r>
              <a:rPr lang="en-US" dirty="0" smtClean="0"/>
              <a:t>For the nerds: a branch is a pointer to the version of the repository you are working with.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6148" name="Picture 4" descr="http://images.clipartpanda.com/branch-clipart-9cpo5MRd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993" y="14467"/>
            <a:ext cx="4148570" cy="181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44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364" y="4665758"/>
            <a:ext cx="4639396" cy="21922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do this, just do “</a:t>
            </a:r>
            <a:r>
              <a:rPr lang="en-US" dirty="0" err="1" smtClean="0"/>
              <a:t>git</a:t>
            </a:r>
            <a:r>
              <a:rPr lang="en-US" dirty="0" smtClean="0"/>
              <a:t> branch &lt;</a:t>
            </a:r>
            <a:r>
              <a:rPr lang="en-US" dirty="0" err="1" smtClean="0"/>
              <a:t>branchname</a:t>
            </a:r>
            <a:r>
              <a:rPr lang="en-US" dirty="0" smtClean="0"/>
              <a:t>&gt;”</a:t>
            </a:r>
          </a:p>
          <a:p>
            <a:r>
              <a:rPr lang="en-US" dirty="0" smtClean="0"/>
              <a:t>This command </a:t>
            </a:r>
            <a:r>
              <a:rPr lang="en-US" i="1" dirty="0" smtClean="0"/>
              <a:t>creates </a:t>
            </a:r>
            <a:r>
              <a:rPr lang="en-US" dirty="0" smtClean="0"/>
              <a:t>a branch but doesn’t switch to it</a:t>
            </a:r>
          </a:p>
          <a:p>
            <a:r>
              <a:rPr lang="en-US" dirty="0" smtClean="0"/>
              <a:t>To create and switch to a branch, or (without -b) just switch to an existing branch use “</a:t>
            </a:r>
            <a:r>
              <a:rPr lang="en-US" dirty="0" err="1" smtClean="0"/>
              <a:t>git</a:t>
            </a:r>
            <a:r>
              <a:rPr lang="en-US" dirty="0" smtClean="0"/>
              <a:t> checkout –b &lt;</a:t>
            </a:r>
            <a:r>
              <a:rPr lang="en-US" dirty="0" err="1" smtClean="0"/>
              <a:t>branchname</a:t>
            </a:r>
            <a:r>
              <a:rPr lang="en-US" dirty="0" smtClean="0"/>
              <a:t>&gt;”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Your working directory is now operating in that branch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418" y="3816278"/>
            <a:ext cx="9753600" cy="628650"/>
          </a:xfrm>
          <a:prstGeom prst="rect">
            <a:avLst/>
          </a:prstGeom>
        </p:spPr>
      </p:pic>
      <p:pic>
        <p:nvPicPr>
          <p:cNvPr id="6" name="Picture 4" descr="http://images.clipartpanda.com/branch-clipart-9cpo5MRd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993" y="14467"/>
            <a:ext cx="4148570" cy="181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80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between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Switching between branches changes the files in your local working directory, but branch changes are preserved on the server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255" y="2799177"/>
            <a:ext cx="7224568" cy="3834842"/>
          </a:xfrm>
          <a:prstGeom prst="rect">
            <a:avLst/>
          </a:prstGeom>
        </p:spPr>
      </p:pic>
      <p:pic>
        <p:nvPicPr>
          <p:cNvPr id="5" name="Picture 4" descr="http://images.clipartpanda.com/branch-clipart-9cpo5MRd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993" y="14467"/>
            <a:ext cx="4148570" cy="181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the branch with others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and checking out a branch just creates it locally</a:t>
            </a:r>
          </a:p>
          <a:p>
            <a:r>
              <a:rPr lang="en-US" dirty="0" smtClean="0"/>
              <a:t>To let others collaborate on it, you need </a:t>
            </a:r>
            <a:r>
              <a:rPr lang="en-US" dirty="0"/>
              <a:t>to run </a:t>
            </a:r>
            <a:r>
              <a:rPr lang="en-US" dirty="0" smtClean="0"/>
              <a:t>“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push --set-upstream </a:t>
            </a:r>
            <a:r>
              <a:rPr lang="en-US" dirty="0" smtClean="0"/>
              <a:t>origin &lt;</a:t>
            </a:r>
            <a:r>
              <a:rPr lang="en-US" dirty="0" err="1" smtClean="0"/>
              <a:t>branchname</a:t>
            </a:r>
            <a:r>
              <a:rPr lang="en-US" dirty="0" smtClean="0"/>
              <a:t>&gt;”</a:t>
            </a:r>
            <a:endParaRPr lang="en-US" dirty="0"/>
          </a:p>
        </p:txBody>
      </p:sp>
      <p:pic>
        <p:nvPicPr>
          <p:cNvPr id="5" name="Picture 4" descr="http://images.clipartpanda.com/branch-clipart-9cpo5MRd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993" y="14467"/>
            <a:ext cx="4148570" cy="181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109" y="3869634"/>
            <a:ext cx="11553781" cy="187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73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OK, so how do you integrate changes?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git</a:t>
            </a:r>
            <a:r>
              <a:rPr lang="en-US" b="1" dirty="0"/>
              <a:t> fetch: </a:t>
            </a:r>
            <a:r>
              <a:rPr lang="en-US" dirty="0"/>
              <a:t>syncs changes to local </a:t>
            </a:r>
            <a:r>
              <a:rPr lang="en-US" i="1" dirty="0"/>
              <a:t>without merging </a:t>
            </a:r>
          </a:p>
          <a:p>
            <a:pPr marL="0" indent="0">
              <a:buNone/>
            </a:pPr>
            <a:r>
              <a:rPr lang="en-US" b="1" dirty="0" err="1"/>
              <a:t>git</a:t>
            </a:r>
            <a:r>
              <a:rPr lang="en-US" b="1" dirty="0"/>
              <a:t> merge: </a:t>
            </a:r>
            <a:r>
              <a:rPr lang="en-US" dirty="0"/>
              <a:t>does merge with pulled changes (</a:t>
            </a:r>
            <a:r>
              <a:rPr lang="en-US" b="1" dirty="0"/>
              <a:t>pull</a:t>
            </a:r>
            <a:r>
              <a:rPr lang="en-US" dirty="0"/>
              <a:t> merges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b="1" dirty="0" err="1"/>
              <a:t>g</a:t>
            </a:r>
            <a:r>
              <a:rPr lang="en-US" b="1" dirty="0" err="1" smtClean="0"/>
              <a:t>it</a:t>
            </a:r>
            <a:r>
              <a:rPr lang="en-US" b="1" dirty="0" smtClean="0"/>
              <a:t> rebase: </a:t>
            </a:r>
            <a:r>
              <a:rPr lang="en-US" dirty="0" smtClean="0"/>
              <a:t>puts your changes on top of master (if someone else has made changes) 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git</a:t>
            </a:r>
            <a:r>
              <a:rPr lang="en-US" b="1" dirty="0"/>
              <a:t> </a:t>
            </a:r>
            <a:r>
              <a:rPr lang="en-US" b="1" dirty="0" smtClean="0"/>
              <a:t>branch -d: </a:t>
            </a:r>
            <a:r>
              <a:rPr lang="en-US" dirty="0" smtClean="0"/>
              <a:t>deletes branch specified after -d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Fetch and rebase the master branch with yours 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Test your code with the changes from master before merging</a:t>
            </a:r>
          </a:p>
        </p:txBody>
      </p:sp>
      <p:pic>
        <p:nvPicPr>
          <p:cNvPr id="7170" name="Picture 2" descr="http://blog.brunoraljic.com/wp-content/uploads/2012/12/merge_sig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914" y="0"/>
            <a:ext cx="2268393" cy="226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25" y="5772451"/>
            <a:ext cx="10771575" cy="80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</a:t>
            </a:r>
            <a:r>
              <a:rPr lang="en-US" dirty="0" err="1" smtClean="0"/>
              <a:t>Github</a:t>
            </a:r>
            <a:r>
              <a:rPr lang="en-US" dirty="0" smtClean="0"/>
              <a:t> so good?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Unlike traditional version control, </a:t>
            </a:r>
            <a:r>
              <a:rPr lang="en-US" dirty="0" err="1" smtClean="0"/>
              <a:t>Git</a:t>
            </a:r>
            <a:r>
              <a:rPr lang="en-US" dirty="0" smtClean="0"/>
              <a:t> does not require you to “check out” code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instead it tracks </a:t>
            </a:r>
            <a:r>
              <a:rPr lang="en-US" i="1" dirty="0" smtClean="0"/>
              <a:t>snapshots </a:t>
            </a:r>
            <a:r>
              <a:rPr lang="en-US" dirty="0" smtClean="0"/>
              <a:t>at every point</a:t>
            </a:r>
            <a:endParaRPr lang="en-US" i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1168841" y="545459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32597" y="545459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4296354" y="545459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168841" y="6604000"/>
            <a:ext cx="9259014" cy="11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210754" y="6273753"/>
            <a:ext cx="233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5" idx="1"/>
          </p:cNvCxnSpPr>
          <p:nvPr/>
        </p:nvCxnSpPr>
        <p:spPr>
          <a:xfrm>
            <a:off x="2013004" y="5911795"/>
            <a:ext cx="719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576761" y="5893242"/>
            <a:ext cx="719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loud Callout 12"/>
          <p:cNvSpPr/>
          <p:nvPr/>
        </p:nvSpPr>
        <p:spPr>
          <a:xfrm>
            <a:off x="5526157" y="5269929"/>
            <a:ext cx="2115047" cy="1037645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AAHHHH!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6" idx="3"/>
          </p:cNvCxnSpPr>
          <p:nvPr/>
        </p:nvCxnSpPr>
        <p:spPr>
          <a:xfrm flipV="1">
            <a:off x="5210754" y="5893242"/>
            <a:ext cx="3686756" cy="18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897510" y="543604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1+3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3995339"/>
            <a:ext cx="1052512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385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3" grpId="0" animBg="1"/>
      <p:bldP spid="1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changes,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Now merge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Checkout master branch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merge &lt;your branch&gt;</a:t>
            </a:r>
            <a:endParaRPr lang="en-US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Delete branch with </a:t>
            </a:r>
            <a:r>
              <a:rPr lang="en-US" dirty="0" err="1" smtClean="0"/>
              <a:t>git</a:t>
            </a:r>
            <a:r>
              <a:rPr lang="en-US" dirty="0" smtClean="0"/>
              <a:t> branch –d &lt;</a:t>
            </a:r>
            <a:r>
              <a:rPr lang="en-US" dirty="0" err="1" smtClean="0"/>
              <a:t>branchname</a:t>
            </a:r>
            <a:r>
              <a:rPr lang="en-US" dirty="0" smtClean="0"/>
              <a:t>&gt;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132" y="3558653"/>
            <a:ext cx="7972425" cy="1657350"/>
          </a:xfrm>
          <a:prstGeom prst="rect">
            <a:avLst/>
          </a:prstGeom>
        </p:spPr>
      </p:pic>
      <p:pic>
        <p:nvPicPr>
          <p:cNvPr id="6" name="Picture 2" descr="http://blog.brunoraljic.com/wp-content/uploads/2012/12/merge_sig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914" y="0"/>
            <a:ext cx="2268393" cy="226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50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i="1" dirty="0" smtClean="0">
                <a:solidFill>
                  <a:schemeClr val="accent1"/>
                </a:solidFill>
              </a:rPr>
              <a:t>fork</a:t>
            </a:r>
            <a:r>
              <a:rPr lang="en-US" i="1" dirty="0" smtClean="0"/>
              <a:t> </a:t>
            </a:r>
            <a:r>
              <a:rPr lang="en-US" dirty="0" smtClean="0"/>
              <a:t>is a copy of an existing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</a:p>
          <a:p>
            <a:r>
              <a:rPr lang="en-US" dirty="0" smtClean="0"/>
              <a:t>You might want to fork a repository, rather than branch it, </a:t>
            </a:r>
            <a:r>
              <a:rPr lang="en-US" i="1" dirty="0" smtClean="0"/>
              <a:t>if</a:t>
            </a:r>
          </a:p>
          <a:p>
            <a:pPr lvl="1"/>
            <a:r>
              <a:rPr lang="en-US" dirty="0" smtClean="0"/>
              <a:t> You want to make specific code modifications to a repository you’re not an author of</a:t>
            </a:r>
          </a:p>
          <a:p>
            <a:pPr lvl="1"/>
            <a:r>
              <a:rPr lang="en-US" dirty="0" smtClean="0"/>
              <a:t>A project you are involved with is diverging into multiple projects</a:t>
            </a:r>
          </a:p>
          <a:p>
            <a:r>
              <a:rPr lang="en-US" dirty="0" smtClean="0"/>
              <a:t>You might want to merge a fork if your changes become useful to others</a:t>
            </a:r>
          </a:p>
          <a:p>
            <a:pPr lvl="1"/>
            <a:endParaRPr lang="en-US" dirty="0"/>
          </a:p>
        </p:txBody>
      </p:sp>
      <p:pic>
        <p:nvPicPr>
          <p:cNvPr id="11266" name="Picture 2" descr="http://pngimg.com/upload/fork_PNG306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221" y="-1613694"/>
            <a:ext cx="5283200" cy="5283200"/>
          </a:xfrm>
          <a:prstGeom prst="rect">
            <a:avLst/>
          </a:prstGeom>
          <a:noFill/>
          <a:scene3d>
            <a:camera prst="orthographicFront">
              <a:rot lat="600000" lon="20999996" rev="162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920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Formalizing merges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some point in a collaboration size (i.e., large working group), freely merging can cause problems</a:t>
            </a:r>
          </a:p>
          <a:p>
            <a:r>
              <a:rPr lang="en-US" dirty="0" smtClean="0"/>
              <a:t>Having an </a:t>
            </a:r>
            <a:r>
              <a:rPr lang="en-US" dirty="0" smtClean="0">
                <a:solidFill>
                  <a:schemeClr val="accent1"/>
                </a:solidFill>
              </a:rPr>
              <a:t>administrator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1"/>
                </a:solidFill>
              </a:rPr>
              <a:t>pull requests </a:t>
            </a:r>
            <a:r>
              <a:rPr lang="en-US" dirty="0" smtClean="0"/>
              <a:t>become super helpful</a:t>
            </a:r>
          </a:p>
          <a:p>
            <a:r>
              <a:rPr lang="en-US" dirty="0" smtClean="0"/>
              <a:t>A </a:t>
            </a:r>
            <a:r>
              <a:rPr lang="en-US" dirty="0">
                <a:solidFill>
                  <a:schemeClr val="accent1"/>
                </a:solidFill>
              </a:rPr>
              <a:t>pull </a:t>
            </a:r>
            <a:r>
              <a:rPr lang="en-US" dirty="0" smtClean="0">
                <a:solidFill>
                  <a:schemeClr val="accent1"/>
                </a:solidFill>
              </a:rPr>
              <a:t>request </a:t>
            </a:r>
            <a:r>
              <a:rPr lang="en-US" dirty="0" smtClean="0"/>
              <a:t>is a formal documentation of merging your changes into the master branch or fork</a:t>
            </a:r>
          </a:p>
          <a:p>
            <a:pPr lvl="1"/>
            <a:r>
              <a:rPr lang="en-US" dirty="0" smtClean="0"/>
              <a:t>Other collaborators can see your request and approve or disapprove it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/>
              <a:t>Git</a:t>
            </a:r>
            <a:r>
              <a:rPr lang="en-US" dirty="0" smtClean="0"/>
              <a:t> auto-checks if there are likely to be merge conflicts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25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First, checkout a branch and make some changes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75222"/>
          <a:stretch/>
        </p:blipFill>
        <p:spPr>
          <a:xfrm>
            <a:off x="0" y="1985538"/>
            <a:ext cx="11941050" cy="11320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51109"/>
          <a:stretch/>
        </p:blipFill>
        <p:spPr>
          <a:xfrm>
            <a:off x="0" y="3305494"/>
            <a:ext cx="11928338" cy="223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05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868" y="1690688"/>
            <a:ext cx="10942544" cy="51673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pull request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105891" y="3574473"/>
            <a:ext cx="450109" cy="1235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3964" y="2604655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Write in some informative text!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833" y="1690688"/>
            <a:ext cx="8796568" cy="142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17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38" y="1864800"/>
            <a:ext cx="9532062" cy="45012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pull request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354618" y="2687782"/>
            <a:ext cx="2467985" cy="14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975003" y="2604655"/>
            <a:ext cx="3087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will tell you if it can be auto-merged, and these drop downs allow you do to a diff!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47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649" y="1027906"/>
            <a:ext cx="10398702" cy="561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65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 to track to-dos or bugs</a:t>
            </a:r>
          </a:p>
          <a:p>
            <a:r>
              <a:rPr lang="en-US" dirty="0" smtClean="0"/>
              <a:t>You can assign to yourself or others</a:t>
            </a:r>
          </a:p>
          <a:p>
            <a:r>
              <a:rPr lang="en-US" dirty="0" smtClean="0"/>
              <a:t>Create deadlines</a:t>
            </a:r>
          </a:p>
          <a:p>
            <a:r>
              <a:rPr lang="en-US" dirty="0" smtClean="0"/>
              <a:t>Close when </a:t>
            </a:r>
            <a:r>
              <a:rPr lang="en-US" smtClean="0"/>
              <a:t>the issues are fixed!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17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Being an administrator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Protect branches</a:t>
            </a:r>
          </a:p>
          <a:p>
            <a:r>
              <a:rPr lang="en-US" dirty="0" smtClean="0"/>
              <a:t>Provide issue and pull request templates</a:t>
            </a:r>
          </a:p>
          <a:p>
            <a:r>
              <a:rPr lang="en-US" dirty="0" smtClean="0"/>
              <a:t>Enable auto-checks before merging</a:t>
            </a:r>
          </a:p>
          <a:p>
            <a:r>
              <a:rPr lang="en-US" dirty="0" smtClean="0"/>
              <a:t>Create a CONTRIBUTING.md file that defines a workflow and other procedures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81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stuff!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Documentation, .</a:t>
            </a:r>
            <a:r>
              <a:rPr lang="en-US" dirty="0" err="1" smtClean="0"/>
              <a:t>Gitignore</a:t>
            </a:r>
            <a:r>
              <a:rPr lang="en-US" dirty="0" smtClean="0"/>
              <a:t> files, </a:t>
            </a:r>
            <a:r>
              <a:rPr lang="en-US" dirty="0" err="1" smtClean="0"/>
              <a:t>Rstudio</a:t>
            </a:r>
            <a:r>
              <a:rPr lang="en-US" dirty="0" smtClean="0"/>
              <a:t> integration</a:t>
            </a:r>
            <a:endParaRPr lang="en-US" dirty="0"/>
          </a:p>
        </p:txBody>
      </p:sp>
      <p:pic>
        <p:nvPicPr>
          <p:cNvPr id="3074" name="Picture 2" descr="http://sr.photos1.fotosearch.com/bthumb/CSP/CSP992/k129850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884" y="2807421"/>
            <a:ext cx="161925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78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components of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accent1"/>
                </a:solidFill>
              </a:rPr>
              <a:t>Repository</a:t>
            </a:r>
            <a:r>
              <a:rPr lang="en-US" i="1" dirty="0" smtClean="0"/>
              <a:t>: </a:t>
            </a:r>
            <a:r>
              <a:rPr lang="en-US" dirty="0" smtClean="0"/>
              <a:t>where files for a project are stored; has unique URL</a:t>
            </a:r>
          </a:p>
          <a:p>
            <a:r>
              <a:rPr lang="en-US" b="1" i="1" dirty="0" smtClean="0">
                <a:solidFill>
                  <a:schemeClr val="accent1"/>
                </a:solidFill>
              </a:rPr>
              <a:t>Cloning: </a:t>
            </a:r>
            <a:r>
              <a:rPr lang="en-US" dirty="0" smtClean="0"/>
              <a:t>create and/or sync a local copy on your computer of a remote repository</a:t>
            </a:r>
            <a:endParaRPr lang="en-US" b="1" i="1" dirty="0" smtClean="0">
              <a:solidFill>
                <a:schemeClr val="accent1"/>
              </a:solidFill>
            </a:endParaRPr>
          </a:p>
          <a:p>
            <a:r>
              <a:rPr lang="en-US" b="1" i="1" dirty="0" smtClean="0">
                <a:solidFill>
                  <a:schemeClr val="accent1"/>
                </a:solidFill>
              </a:rPr>
              <a:t>Fork: </a:t>
            </a:r>
            <a:r>
              <a:rPr lang="en-US" dirty="0" smtClean="0"/>
              <a:t>a copy of a repository – when you don’t want to impact the original</a:t>
            </a:r>
            <a:endParaRPr lang="en-US" b="1" i="1" dirty="0">
              <a:solidFill>
                <a:schemeClr val="accent1"/>
              </a:solidFill>
            </a:endParaRPr>
          </a:p>
          <a:p>
            <a:r>
              <a:rPr lang="en-US" b="1" i="1" dirty="0" smtClean="0">
                <a:solidFill>
                  <a:schemeClr val="accent1"/>
                </a:solidFill>
              </a:rPr>
              <a:t>Branch: </a:t>
            </a:r>
            <a:r>
              <a:rPr lang="en-US" dirty="0" smtClean="0"/>
              <a:t>an independent line of development within a repository. Default branch is “master”</a:t>
            </a:r>
            <a:endParaRPr lang="en-US" b="1" i="1" dirty="0">
              <a:solidFill>
                <a:schemeClr val="accent1"/>
              </a:solidFill>
            </a:endParaRPr>
          </a:p>
          <a:p>
            <a:r>
              <a:rPr lang="en-US" b="1" i="1" dirty="0">
                <a:solidFill>
                  <a:schemeClr val="accent1"/>
                </a:solidFill>
              </a:rPr>
              <a:t>Pull request</a:t>
            </a:r>
            <a:r>
              <a:rPr lang="en-US" b="1" i="1" dirty="0" smtClean="0">
                <a:solidFill>
                  <a:schemeClr val="accent1"/>
                </a:solidFill>
              </a:rPr>
              <a:t>: </a:t>
            </a:r>
            <a:r>
              <a:rPr lang="en-US" dirty="0" smtClean="0"/>
              <a:t>tell others about changes you’ve pushed to a </a:t>
            </a:r>
            <a:r>
              <a:rPr lang="en-US" dirty="0" err="1" smtClean="0"/>
              <a:t>Git</a:t>
            </a:r>
            <a:r>
              <a:rPr lang="en-US" dirty="0" smtClean="0"/>
              <a:t> repository.</a:t>
            </a:r>
            <a:endParaRPr lang="en-US" b="1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95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will auto-track everything in the directory!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this is not optimal</a:t>
            </a:r>
          </a:p>
          <a:p>
            <a:pPr lvl="1"/>
            <a:r>
              <a:rPr lang="en-US" dirty="0" smtClean="0"/>
              <a:t>Figures</a:t>
            </a:r>
          </a:p>
          <a:p>
            <a:pPr lvl="1"/>
            <a:r>
              <a:rPr lang="en-US" dirty="0" smtClean="0"/>
              <a:t>Any output (.csv, .log)</a:t>
            </a:r>
          </a:p>
          <a:p>
            <a:r>
              <a:rPr lang="en-US" dirty="0" smtClean="0"/>
              <a:t>To stop tracking certain types of files, a .</a:t>
            </a:r>
            <a:r>
              <a:rPr lang="en-US" dirty="0" err="1" smtClean="0"/>
              <a:t>gitignore</a:t>
            </a:r>
            <a:r>
              <a:rPr lang="en-US" dirty="0" smtClean="0"/>
              <a:t> file is useful</a:t>
            </a:r>
          </a:p>
          <a:p>
            <a:pPr lvl="1"/>
            <a:r>
              <a:rPr lang="en-US" dirty="0" smtClean="0"/>
              <a:t>Tells </a:t>
            </a:r>
            <a:r>
              <a:rPr lang="en-US" dirty="0" err="1" smtClean="0"/>
              <a:t>git</a:t>
            </a:r>
            <a:r>
              <a:rPr lang="en-US" dirty="0" smtClean="0"/>
              <a:t> to ignore filenames matching any regular expression</a:t>
            </a:r>
          </a:p>
          <a:p>
            <a:r>
              <a:rPr lang="en-US" dirty="0" smtClean="0"/>
              <a:t>..(you can also move or delete the file)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45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.</a:t>
            </a:r>
            <a:r>
              <a:rPr lang="en-US" dirty="0" err="1" smtClean="0"/>
              <a:t>gitignore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Windows: </a:t>
            </a:r>
          </a:p>
          <a:p>
            <a:pPr lvl="1"/>
            <a:r>
              <a:rPr lang="en-US" dirty="0" smtClean="0"/>
              <a:t>create my.txt in your working directory</a:t>
            </a:r>
          </a:p>
          <a:p>
            <a:pPr lvl="1"/>
            <a:r>
              <a:rPr lang="en-US" dirty="0" smtClean="0"/>
              <a:t>Rename it in the command line using “</a:t>
            </a:r>
            <a:r>
              <a:rPr lang="en-US" dirty="0" err="1" smtClean="0"/>
              <a:t>ren</a:t>
            </a:r>
            <a:r>
              <a:rPr lang="en-US" dirty="0" smtClean="0"/>
              <a:t>”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Edit in a standard .txt editor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 Mac terminal in your working directory:</a:t>
            </a:r>
          </a:p>
          <a:p>
            <a:pPr lvl="1"/>
            <a:r>
              <a:rPr lang="en-US" dirty="0" smtClean="0"/>
              <a:t>touch .</a:t>
            </a:r>
            <a:r>
              <a:rPr lang="en-US" dirty="0" err="1" smtClean="0"/>
              <a:t>gitignore</a:t>
            </a:r>
            <a:endParaRPr lang="en-US" dirty="0" smtClean="0"/>
          </a:p>
          <a:p>
            <a:pPr lvl="1"/>
            <a:r>
              <a:rPr lang="en-US" dirty="0"/>
              <a:t>defaults write </a:t>
            </a:r>
            <a:r>
              <a:rPr lang="en-US" dirty="0" err="1"/>
              <a:t>com.apple.finder</a:t>
            </a:r>
            <a:r>
              <a:rPr lang="en-US" dirty="0"/>
              <a:t> </a:t>
            </a:r>
            <a:r>
              <a:rPr lang="en-US" dirty="0" err="1"/>
              <a:t>AppleShowAllFiles</a:t>
            </a:r>
            <a:r>
              <a:rPr lang="en-US" dirty="0"/>
              <a:t> YES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Edit in standard .txt editor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125" y="3111500"/>
            <a:ext cx="2876550" cy="228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54063"/>
          <a:stretch/>
        </p:blipFill>
        <p:spPr>
          <a:xfrm>
            <a:off x="2018434" y="3815556"/>
            <a:ext cx="1704975" cy="43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39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Voila!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05" y="1580427"/>
            <a:ext cx="8048625" cy="2219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39" y="4192587"/>
            <a:ext cx="8943975" cy="23336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3799752"/>
            <a:ext cx="455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creating .</a:t>
            </a:r>
            <a:r>
              <a:rPr lang="en-US" dirty="0" err="1" smtClean="0"/>
              <a:t>gitignore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14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sweet documentation you see on </a:t>
            </a:r>
            <a:r>
              <a:rPr lang="en-US" dirty="0" err="1" smtClean="0"/>
              <a:t>git</a:t>
            </a:r>
            <a:r>
              <a:rPr lang="en-US" dirty="0" smtClean="0"/>
              <a:t> repository homepages is created in Markdown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creates </a:t>
            </a:r>
            <a:r>
              <a:rPr lang="en-US" dirty="0" err="1" smtClean="0"/>
              <a:t>README.Rmd</a:t>
            </a:r>
            <a:r>
              <a:rPr lang="en-US" dirty="0" smtClean="0"/>
              <a:t> when you create a repository</a:t>
            </a:r>
          </a:p>
          <a:p>
            <a:r>
              <a:rPr lang="en-US" dirty="0" smtClean="0"/>
              <a:t>Just edit that file and push the changes to create documentation</a:t>
            </a:r>
          </a:p>
          <a:p>
            <a:pPr lvl="1"/>
            <a:r>
              <a:rPr lang="en-US" dirty="0" smtClean="0"/>
              <a:t>Or edit the file on the </a:t>
            </a:r>
            <a:r>
              <a:rPr lang="en-US" dirty="0" err="1" smtClean="0"/>
              <a:t>git</a:t>
            </a:r>
            <a:r>
              <a:rPr lang="en-US" dirty="0" smtClean="0"/>
              <a:t> website</a:t>
            </a:r>
          </a:p>
          <a:p>
            <a:r>
              <a:rPr lang="en-US" dirty="0" smtClean="0"/>
              <a:t>If you want to get fancier (math, citations, figures) use </a:t>
            </a:r>
            <a:r>
              <a:rPr lang="en-US" dirty="0" err="1" smtClean="0"/>
              <a:t>Pandoc</a:t>
            </a:r>
            <a:r>
              <a:rPr lang="en-US" dirty="0"/>
              <a:t> (http://pandoc.org/)</a:t>
            </a:r>
          </a:p>
        </p:txBody>
      </p:sp>
    </p:spTree>
    <p:extLst>
      <p:ext uri="{BB962C8B-B14F-4D97-AF65-F5344CB8AC3E}">
        <p14:creationId xmlns:p14="http://schemas.microsoft.com/office/powerpoint/2010/main" val="264374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Markdown syntax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9" y="1593177"/>
            <a:ext cx="7897235" cy="52648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70885"/>
          <a:stretch/>
        </p:blipFill>
        <p:spPr>
          <a:xfrm>
            <a:off x="7809345" y="2151062"/>
            <a:ext cx="3283527" cy="1133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98834" y="1736209"/>
            <a:ext cx="338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chunks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93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from 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devtools</a:t>
            </a:r>
            <a:r>
              <a:rPr lang="en-US" dirty="0" smtClean="0"/>
              <a:t> R package allows you to install and update code directly from GitHub OR from a local folder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13" y="2988524"/>
            <a:ext cx="11613174" cy="1144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13" y="4362824"/>
            <a:ext cx="11341344" cy="84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3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r>
              <a:rPr lang="en-US" dirty="0" smtClean="0"/>
              <a:t>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work directly with </a:t>
            </a:r>
            <a:r>
              <a:rPr lang="en-US" dirty="0" err="1" smtClean="0"/>
              <a:t>Git</a:t>
            </a:r>
            <a:r>
              <a:rPr lang="en-US" dirty="0" smtClean="0"/>
              <a:t> projects inside of </a:t>
            </a:r>
            <a:r>
              <a:rPr lang="en-US" dirty="0" err="1" smtClean="0"/>
              <a:t>Rstudio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More: https</a:t>
            </a:r>
            <a:r>
              <a:rPr lang="en-US" dirty="0"/>
              <a:t>://www.r-bloggers.com/rstudio-and-github/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7746" r="53889"/>
          <a:stretch/>
        </p:blipFill>
        <p:spPr>
          <a:xfrm>
            <a:off x="2643830" y="2487827"/>
            <a:ext cx="5197945" cy="286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04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Ebook</a:t>
            </a:r>
            <a:r>
              <a:rPr lang="en-US" dirty="0" smtClean="0"/>
              <a:t> tutorial!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://git-scm.com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Useful .</a:t>
            </a:r>
            <a:r>
              <a:rPr lang="en-US" dirty="0" err="1" smtClean="0"/>
              <a:t>gitignore</a:t>
            </a:r>
            <a:r>
              <a:rPr lang="en-US" dirty="0"/>
              <a:t> files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github.com/github/gitignore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/>
              <a:t> guides: </a:t>
            </a:r>
            <a:r>
              <a:rPr lang="en-US" dirty="0">
                <a:hlinkClick r:id="rId4"/>
              </a:rPr>
              <a:t>https://guides.github.com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94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only thing in </a:t>
            </a:r>
            <a:r>
              <a:rPr lang="en-US" dirty="0" err="1" smtClean="0"/>
              <a:t>Git</a:t>
            </a:r>
            <a:r>
              <a:rPr lang="en-US" dirty="0" smtClean="0"/>
              <a:t> that is hard</a:t>
            </a:r>
          </a:p>
          <a:p>
            <a:r>
              <a:rPr lang="en-US" dirty="0" smtClean="0"/>
              <a:t>If you can bear it, you should probably just move a change out then re-copy it in rather than try to resolve conflicts</a:t>
            </a:r>
          </a:p>
          <a:p>
            <a:r>
              <a:rPr lang="en-US" dirty="0" smtClean="0"/>
              <a:t>If you HAVE TO you can try to resolve</a:t>
            </a:r>
            <a:endParaRPr lang="en-US" dirty="0"/>
          </a:p>
        </p:txBody>
      </p:sp>
      <p:pic>
        <p:nvPicPr>
          <p:cNvPr id="14338" name="Picture 2" descr="http://static5.businessinsider.com/image/50f0c59e6bb3f7b23800000b-1173-879/nuclear-weapon-bomb-castle-romeo-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585" y="3730607"/>
            <a:ext cx="4173415" cy="312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93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merge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2179"/>
            <a:ext cx="10515600" cy="4351338"/>
          </a:xfrm>
        </p:spPr>
        <p:txBody>
          <a:bodyPr/>
          <a:lstStyle/>
          <a:p>
            <a:r>
              <a:rPr lang="en-US" dirty="0" smtClean="0"/>
              <a:t>If a change you are trying to merge in directly conflicts with someone else’s (usually happens if you don’t fetch or pull)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201" y="2615773"/>
            <a:ext cx="84486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24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Handling local vs. server code; pulls, commits, and pushes</a:t>
            </a:r>
            <a:endParaRPr lang="en-US" dirty="0"/>
          </a:p>
        </p:txBody>
      </p:sp>
      <p:pic>
        <p:nvPicPr>
          <p:cNvPr id="5122" name="Picture 2" descr="http://sweetclipart.com/multisite/sweetclipart/files/imagecache/middle/baby_blocks_past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647" y="104775"/>
            <a:ext cx="5238750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59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merge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2179"/>
            <a:ext cx="10515600" cy="4351338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will create a local file which shows the conflict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Theoretically, you just fix the file and commit again, but it is rarely that easy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36" y="2455984"/>
            <a:ext cx="10555496" cy="177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7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 smtClean="0"/>
              <a:t>Default, free repositories are public</a:t>
            </a:r>
          </a:p>
          <a:p>
            <a:r>
              <a:rPr lang="en-US" dirty="0" smtClean="0"/>
              <a:t>Free private repositories for students</a:t>
            </a:r>
          </a:p>
          <a:p>
            <a:pPr lvl="1"/>
            <a:r>
              <a:rPr lang="en-US" dirty="0" smtClean="0"/>
              <a:t>https://education.github.com/pack/join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784" y="2277618"/>
            <a:ext cx="3686175" cy="3619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800784" y="3535680"/>
            <a:ext cx="3781616" cy="70713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7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“Cloning”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terminal: </a:t>
            </a:r>
            <a:r>
              <a:rPr lang="en-US" dirty="0" smtClean="0">
                <a:solidFill>
                  <a:schemeClr val="accent1"/>
                </a:solidFill>
              </a:rPr>
              <a:t>“</a:t>
            </a:r>
            <a:r>
              <a:rPr lang="en-US" dirty="0" err="1" smtClean="0">
                <a:solidFill>
                  <a:schemeClr val="accent1"/>
                </a:solidFill>
              </a:rPr>
              <a:t>git</a:t>
            </a:r>
            <a:r>
              <a:rPr lang="en-US" dirty="0" smtClean="0">
                <a:solidFill>
                  <a:schemeClr val="accent1"/>
                </a:solidFill>
              </a:rPr>
              <a:t> clone &lt;link&gt;”</a:t>
            </a:r>
          </a:p>
          <a:p>
            <a:endParaRPr lang="en-US" dirty="0"/>
          </a:p>
        </p:txBody>
      </p:sp>
      <p:pic>
        <p:nvPicPr>
          <p:cNvPr id="13314" name="Picture 2" descr="http://vignette3.wikia.nocookie.net/starwars/images/5/56/Clone_trooper_squad.png/revision/latest?cb=2014092707133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4276" y="192976"/>
            <a:ext cx="2141817" cy="1847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21705"/>
          <a:stretch/>
        </p:blipFill>
        <p:spPr>
          <a:xfrm>
            <a:off x="781050" y="2494272"/>
            <a:ext cx="10483850" cy="409448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18300" y="4533900"/>
            <a:ext cx="4546600" cy="2120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3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vs. server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folder is now a snapshot of code</a:t>
            </a:r>
          </a:p>
          <a:p>
            <a:r>
              <a:rPr lang="en-US" dirty="0" smtClean="0"/>
              <a:t>To update the code on your machine, you “pull” from the remote repository</a:t>
            </a:r>
          </a:p>
          <a:p>
            <a:r>
              <a:rPr lang="en-US" dirty="0" smtClean="0"/>
              <a:t>To update the code on the server with the code on your machine, you “push”</a:t>
            </a:r>
          </a:p>
          <a:p>
            <a:r>
              <a:rPr lang="en-US" dirty="0" smtClean="0"/>
              <a:t>You can always start over from the remote repository by deleting and re-cloning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06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and committing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an &lt;</a:t>
            </a:r>
            <a:r>
              <a:rPr lang="en-US" dirty="0" err="1" smtClean="0"/>
              <a:t>yourname</a:t>
            </a:r>
            <a:r>
              <a:rPr lang="en-US" dirty="0" smtClean="0"/>
              <a:t>&gt;.R file to your local repository</a:t>
            </a:r>
          </a:p>
          <a:p>
            <a:r>
              <a:rPr lang="en-US" dirty="0" smtClean="0"/>
              <a:t>OK! You now have local changes and you want to update the server version</a:t>
            </a:r>
          </a:p>
          <a:p>
            <a:r>
              <a:rPr lang="en-US" dirty="0" smtClean="0"/>
              <a:t>Use “</a:t>
            </a:r>
            <a:r>
              <a:rPr lang="en-US" dirty="0" err="1" smtClean="0"/>
              <a:t>git</a:t>
            </a:r>
            <a:r>
              <a:rPr lang="en-US" dirty="0" smtClean="0"/>
              <a:t> status” to see which files need to be added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2" y="4025900"/>
            <a:ext cx="11763375" cy="22860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7880350" y="4286250"/>
            <a:ext cx="1028700" cy="5016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8197850" y="6019800"/>
            <a:ext cx="1346200" cy="5778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74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1904</TotalTime>
  <Words>1611</Words>
  <Application>Microsoft Office PowerPoint</Application>
  <PresentationFormat>Widescreen</PresentationFormat>
  <Paragraphs>226</Paragraphs>
  <Slides>50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Calibri Light</vt:lpstr>
      <vt:lpstr>Courier New</vt:lpstr>
      <vt:lpstr>Office Theme</vt:lpstr>
      <vt:lpstr>Intro to Git!</vt:lpstr>
      <vt:lpstr>What is version control?</vt:lpstr>
      <vt:lpstr>What makes Github so good?</vt:lpstr>
      <vt:lpstr>Key components of Github</vt:lpstr>
      <vt:lpstr>The basics</vt:lpstr>
      <vt:lpstr>Creating a repository</vt:lpstr>
      <vt:lpstr>“Cloning”</vt:lpstr>
      <vt:lpstr>Local vs. server code</vt:lpstr>
      <vt:lpstr>Making and committing changes</vt:lpstr>
      <vt:lpstr>Making and committing changes</vt:lpstr>
      <vt:lpstr>Making and committing changes</vt:lpstr>
      <vt:lpstr>Skipping staging </vt:lpstr>
      <vt:lpstr>What if you mess up?</vt:lpstr>
      <vt:lpstr>What if you mess up?</vt:lpstr>
      <vt:lpstr>What if you mess up?</vt:lpstr>
      <vt:lpstr>What if you mess up?</vt:lpstr>
      <vt:lpstr>“git log”</vt:lpstr>
      <vt:lpstr>Undoing a commit</vt:lpstr>
      <vt:lpstr>“git diff” is also helpful </vt:lpstr>
      <vt:lpstr>Git stash</vt:lpstr>
      <vt:lpstr>Wrapping up basics</vt:lpstr>
      <vt:lpstr>Collaboration</vt:lpstr>
      <vt:lpstr>Organizations</vt:lpstr>
      <vt:lpstr>Tools for collaboration</vt:lpstr>
      <vt:lpstr>Branches</vt:lpstr>
      <vt:lpstr>Making a branch</vt:lpstr>
      <vt:lpstr>Switching between branches</vt:lpstr>
      <vt:lpstr>Sharing the branch with others</vt:lpstr>
      <vt:lpstr>OK, so how do you integrate changes?</vt:lpstr>
      <vt:lpstr>Integrating changes, continued</vt:lpstr>
      <vt:lpstr>Forks</vt:lpstr>
      <vt:lpstr>Formalizing merges</vt:lpstr>
      <vt:lpstr>First, checkout a branch and make some changes</vt:lpstr>
      <vt:lpstr>Creating a pull request</vt:lpstr>
      <vt:lpstr>Creating a pull request</vt:lpstr>
      <vt:lpstr>PowerPoint Presentation</vt:lpstr>
      <vt:lpstr>Issues</vt:lpstr>
      <vt:lpstr>Being an administrator</vt:lpstr>
      <vt:lpstr>Advanced stuff!</vt:lpstr>
      <vt:lpstr>Git will auto-track everything in the directory!</vt:lpstr>
      <vt:lpstr>Creating a .gitignore file</vt:lpstr>
      <vt:lpstr>Voila!</vt:lpstr>
      <vt:lpstr>Documentation</vt:lpstr>
      <vt:lpstr>Markdown syntax</vt:lpstr>
      <vt:lpstr>Installing from GitHub</vt:lpstr>
      <vt:lpstr>Rstudio integration</vt:lpstr>
      <vt:lpstr>References </vt:lpstr>
      <vt:lpstr>Merge conflicts</vt:lpstr>
      <vt:lpstr>More merge conflicts</vt:lpstr>
      <vt:lpstr>More merge conflicts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Christine Stawitz</dc:creator>
  <cp:lastModifiedBy>Christine Stawitz</cp:lastModifiedBy>
  <cp:revision>57</cp:revision>
  <dcterms:created xsi:type="dcterms:W3CDTF">2016-06-15T19:52:43Z</dcterms:created>
  <dcterms:modified xsi:type="dcterms:W3CDTF">2017-01-18T22:59:39Z</dcterms:modified>
</cp:coreProperties>
</file>