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10693400" cy="7559293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25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 ?>
<Relationships xmlns="http://schemas.openxmlformats.org/package/2006/relationships">
	<Relationship Id="rId3" Type="http://schemas.openxmlformats.org/officeDocument/2006/relationships/presProps" Target="presProps.xml" />
	<Relationship Id="rId2" Type="http://schemas.openxmlformats.org/officeDocument/2006/relationships/slide" Target="slides/slide1.xml" />
	<Relationship Id="rId1" Type="http://schemas.openxmlformats.org/officeDocument/2006/relationships/slideMaster" Target="slideMasters/slideMaster1.xml" />
	<Relationship Id="rId6" Type="http://schemas.openxmlformats.org/officeDocument/2006/relationships/tableStyles" Target="tableStyles.xml" />
	<Relationship Id="rId5" Type="http://schemas.openxmlformats.org/officeDocument/2006/relationships/theme" Target="theme/theme1.xml" />
	<Relationship Id="rId4" Type="http://schemas.openxmlformats.org/officeDocument/2006/relationships/viewProps" Target="viewProps.xml" />
	<Relationship Id="rId7" Type="http://schemas.openxmlformats.org/officeDocument/2006/relationships/slide" Target="slides/slide2.xml" />
	<Relationship Id="rId8" Type="http://schemas.openxmlformats.org/officeDocument/2006/relationships/slide" Target="slides/slide3.xml" />
	<Relationship Id="rId9" Type="http://schemas.openxmlformats.org/officeDocument/2006/relationships/slide" Target="slides/slide4.xml" />
	<Relationship Id="rId10" Type="http://schemas.openxmlformats.org/officeDocument/2006/relationships/slide" Target="slides/slide5.xml" />
	<Relationship Id="rId11" Type="http://schemas.openxmlformats.org/officeDocument/2006/relationships/slide" Target="slides/slide6.xml" />
	<Relationship Id="rId12" Type="http://schemas.openxmlformats.org/officeDocument/2006/relationships/slide" Target="slides/slide7.xml" />
	<Relationship Id="rId13" Type="http://schemas.openxmlformats.org/officeDocument/2006/relationships/slide" Target="slides/slide8.xml" />
	<Relationship Id="rId14" Type="http://schemas.openxmlformats.org/officeDocument/2006/relationships/slide" Target="slides/slide9.xml" />
	<Relationship Id="rId15" Type="http://schemas.openxmlformats.org/officeDocument/2006/relationships/slide" Target="slides/slide10.xml" />
	<Relationship Id="rId16" Type="http://schemas.openxmlformats.org/officeDocument/2006/relationships/slide" Target="slides/slide11.xml" />
	<Relationship Id="rId17" Type="http://schemas.openxmlformats.org/officeDocument/2006/relationships/slide" Target="slides/slide12.xml" />
	<Relationship Id="rId18" Type="http://schemas.openxmlformats.org/officeDocument/2006/relationships/slide" Target="slides/slide13.xml" />
	<Relationship Id="rId19" Type="http://schemas.openxmlformats.org/officeDocument/2006/relationships/slide" Target="slides/slide14.xml" />
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1.jpeg" />
	<Relationship Id="rId3" Type="http://schemas.openxmlformats.org/officeDocument/2006/relationships/image" Target="../media/image2.jpeg" />
</Relationships>
</file>

<file path=ppt/slides/_rels/slide10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35.jpeg" />
</Relationships>
</file>

<file path=ppt/slides/_rels/slide11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36.jpeg" />
	<Relationship Id="rId3" Type="http://schemas.openxmlformats.org/officeDocument/2006/relationships/image" Target="../media/image37.jpeg" />
</Relationships>
</file>

<file path=ppt/slides/_rels/slide12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38.jpeg" />
	<Relationship Id="rId3" Type="http://schemas.openxmlformats.org/officeDocument/2006/relationships/image" Target="../media/image39.jpeg" />
</Relationships>
</file>

<file path=ppt/slides/_rels/slide13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13.jpeg" />
</Relationships>
</file>

<file path=ppt/slides/_rels/slide14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14.jpeg" />
</Relationships>
</file>

<file path=ppt/slides/_rels/slide2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3.jpeg" />
	<Relationship Id="rId3" Type="http://schemas.openxmlformats.org/officeDocument/2006/relationships/image" Target="../media/image4.jpeg" />
	<Relationship Id="rId4" Type="http://schemas.openxmlformats.org/officeDocument/2006/relationships/image" Target="../media/image5.jpeg" />
</Relationships>
</file>

<file path=ppt/slides/_rels/slide3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6.jpeg" />
</Relationships>
</file>

<file path=ppt/slides/_rels/slide4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7.jpeg" />
	<Relationship Id="rId3" Type="http://schemas.openxmlformats.org/officeDocument/2006/relationships/image" Target="../media/image8.jpeg" />
</Relationships>
</file>

<file path=ppt/slides/_rels/slide5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9.jpeg" />
	<Relationship Id="rId3" Type="http://schemas.openxmlformats.org/officeDocument/2006/relationships/image" Target="../media/image10.jpeg" />
</Relationships>
</file>

<file path=ppt/slides/_rels/slide6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11.jpeg" />
	<Relationship Id="rId3" Type="http://schemas.openxmlformats.org/officeDocument/2006/relationships/image" Target="../media/image12.jpeg" />
</Relationships>
</file>

<file path=ppt/slides/_rels/slide7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13.jpeg" />
	<Relationship Id="rId3" Type="http://schemas.openxmlformats.org/officeDocument/2006/relationships/image" Target="../media/image14.jpeg" />
	<Relationship Id="rId4" Type="http://schemas.openxmlformats.org/officeDocument/2006/relationships/image" Target="../media/image15.jpeg" />
</Relationships>
</file>

<file path=ppt/slides/_rels/slide8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16.jpeg" />
	<Relationship Id="rId3" Type="http://schemas.openxmlformats.org/officeDocument/2006/relationships/image" Target="../media/image17.jpeg" />
	<Relationship Id="rId4" Type="http://schemas.openxmlformats.org/officeDocument/2006/relationships/image" Target="../media/image18.jpeg" />
	<Relationship Id="rId5" Type="http://schemas.openxmlformats.org/officeDocument/2006/relationships/image" Target="../media/image19.jpeg" />
	<Relationship Id="rId6" Type="http://schemas.openxmlformats.org/officeDocument/2006/relationships/image" Target="../media/image20.jpeg" />
	<Relationship Id="rId7" Type="http://schemas.openxmlformats.org/officeDocument/2006/relationships/image" Target="../media/image21.jpeg" />
	<Relationship Id="rId8" Type="http://schemas.openxmlformats.org/officeDocument/2006/relationships/image" Target="../media/image22.jpeg" />
	<Relationship Id="rId9" Type="http://schemas.openxmlformats.org/officeDocument/2006/relationships/image" Target="../media/image23.jpeg" />
	<Relationship Id="rId10" Type="http://schemas.openxmlformats.org/officeDocument/2006/relationships/image" Target="../media/image24.jpeg" />
	<Relationship Id="rId11" Type="http://schemas.openxmlformats.org/officeDocument/2006/relationships/image" Target="../media/image25.jpeg" />
	<Relationship Id="rId12" Type="http://schemas.openxmlformats.org/officeDocument/2006/relationships/image" Target="../media/image26.jpeg" />
	<Relationship Id="rId13" Type="http://schemas.openxmlformats.org/officeDocument/2006/relationships/image" Target="../media/image27.jpeg" />
	<Relationship Id="rId14" Type="http://schemas.openxmlformats.org/officeDocument/2006/relationships/image" Target="../media/image28.jpeg" />
	<Relationship Id="rId15" Type="http://schemas.openxmlformats.org/officeDocument/2006/relationships/image" Target="../media/image29.jpeg" />
	<Relationship Id="rId16" Type="http://schemas.openxmlformats.org/officeDocument/2006/relationships/image" Target="../media/image30.jpeg" />
	<Relationship Id="rId17" Type="http://schemas.openxmlformats.org/officeDocument/2006/relationships/image" Target="../media/image31.jpeg" />
</Relationships>
</file>

<file path=ppt/slides/_rels/slide9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32.jpeg" />
	<Relationship Id="rId3" Type="http://schemas.openxmlformats.org/officeDocument/2006/relationships/image" Target="../media/image33.jpeg" />
	<Relationship Id="rId4" Type="http://schemas.openxmlformats.org/officeDocument/2006/relationships/image" Target="../media/image34.jpeg" />
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6501384"/>
            <a:ext cx="9144000" cy="356615"/>
          </a:xfrm>
          <a:custGeom>
            <a:avLst/>
            <a:gdLst>
              <a:gd name="connsiteX0" fmla="*/ 0 w 9144000"/>
              <a:gd name="connsiteY0" fmla="*/ 356615 h 356615"/>
              <a:gd name="connsiteX1" fmla="*/ 9144000 w 9144000"/>
              <a:gd name="connsiteY1" fmla="*/ 356615 h 356615"/>
              <a:gd name="connsiteX2" fmla="*/ 9144000 w 9144000"/>
              <a:gd name="connsiteY2" fmla="*/ 0 h 356615"/>
              <a:gd name="connsiteX3" fmla="*/ 0 w 9144000"/>
              <a:gd name="connsiteY3" fmla="*/ 0 h 356615"/>
              <a:gd name="connsiteX4" fmla="*/ 0 w 9144000"/>
              <a:gd name="connsiteY4" fmla="*/ 356615 h 35661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356615">
                <a:moveTo>
                  <a:pt x="0" y="356615"/>
                </a:moveTo>
                <a:lnTo>
                  <a:pt x="9144000" y="356615"/>
                </a:lnTo>
                <a:lnTo>
                  <a:pt x="9144000" y="0"/>
                </a:lnTo>
                <a:lnTo>
                  <a:pt x="0" y="0"/>
                </a:lnTo>
                <a:lnTo>
                  <a:pt x="0" y="356615"/>
                </a:lnTo>
              </a:path>
            </a:pathLst>
          </a:custGeom>
          <a:solidFill>
            <a:srgbClr val="cee00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0"/>
            <a:ext cx="9144000" cy="70103"/>
          </a:xfrm>
          <a:custGeom>
            <a:avLst/>
            <a:gdLst>
              <a:gd name="connsiteX0" fmla="*/ 0 w 9144000"/>
              <a:gd name="connsiteY0" fmla="*/ 70103 h 70103"/>
              <a:gd name="connsiteX1" fmla="*/ 9144000 w 9144000"/>
              <a:gd name="connsiteY1" fmla="*/ 70103 h 70103"/>
              <a:gd name="connsiteX2" fmla="*/ 9144000 w 9144000"/>
              <a:gd name="connsiteY2" fmla="*/ 0 h 70103"/>
              <a:gd name="connsiteX3" fmla="*/ 0 w 9144000"/>
              <a:gd name="connsiteY3" fmla="*/ 0 h 70103"/>
              <a:gd name="connsiteX4" fmla="*/ 0 w 9144000"/>
              <a:gd name="connsiteY4" fmla="*/ 70103 h 7010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70103">
                <a:moveTo>
                  <a:pt x="0" y="70103"/>
                </a:moveTo>
                <a:lnTo>
                  <a:pt x="9144000" y="70103"/>
                </a:lnTo>
                <a:lnTo>
                  <a:pt x="9144000" y="0"/>
                </a:lnTo>
                <a:lnTo>
                  <a:pt x="0" y="0"/>
                </a:lnTo>
                <a:lnTo>
                  <a:pt x="0" y="70103"/>
                </a:lnTo>
              </a:path>
            </a:pathLst>
          </a:custGeom>
          <a:solidFill>
            <a:srgbClr val="cee00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389121" y="2892298"/>
            <a:ext cx="2428240" cy="474472"/>
          </a:xfrm>
          <a:custGeom>
            <a:avLst/>
            <a:gdLst>
              <a:gd name="connsiteX0" fmla="*/ 6350 w 2428240"/>
              <a:gd name="connsiteY0" fmla="*/ 468122 h 474472"/>
              <a:gd name="connsiteX1" fmla="*/ 2421890 w 2428240"/>
              <a:gd name="connsiteY1" fmla="*/ 468122 h 474472"/>
              <a:gd name="connsiteX2" fmla="*/ 2421890 w 2428240"/>
              <a:gd name="connsiteY2" fmla="*/ 6350 h 474472"/>
              <a:gd name="connsiteX3" fmla="*/ 6350 w 2428240"/>
              <a:gd name="connsiteY3" fmla="*/ 6350 h 474472"/>
              <a:gd name="connsiteX4" fmla="*/ 6350 w 2428240"/>
              <a:gd name="connsiteY4" fmla="*/ 468122 h 47447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428240" h="474472">
                <a:moveTo>
                  <a:pt x="6350" y="468122"/>
                </a:moveTo>
                <a:lnTo>
                  <a:pt x="2421890" y="468122"/>
                </a:lnTo>
                <a:lnTo>
                  <a:pt x="2421890" y="6350"/>
                </a:lnTo>
                <a:lnTo>
                  <a:pt x="6350" y="6350"/>
                </a:lnTo>
                <a:lnTo>
                  <a:pt x="6350" y="468122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4a7ebb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5100" y="177800"/>
            <a:ext cx="3263900" cy="9525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89300" y="2819400"/>
            <a:ext cx="2616200" cy="7366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2641600" y="1625600"/>
            <a:ext cx="3911600" cy="723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700"/>
              </a:lnSpc>
              <a:tabLst>
							</a:tabLst>
            </a:pPr>
            <a:r>
              <a:rPr lang="en-US" altLang="zh-CN" sz="4406" b="1" dirty="0" smtClean="0">
                <a:solidFill>
                  <a:srgbClr val="1f497d"/>
                </a:solidFill>
                <a:latin typeface="微软雅黑" pitchFamily="18" charset="0"/>
                <a:cs typeface="微软雅黑" pitchFamily="18" charset="0"/>
              </a:rPr>
              <a:t>财务规划建议书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102100" y="4445000"/>
            <a:ext cx="10668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1403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高级理财顾问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368800" y="4876800"/>
            <a:ext cx="5334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1403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梁心怡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140200" y="5143500"/>
            <a:ext cx="9906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							</a:tabLst>
            </a:pPr>
            <a:r>
              <a:rPr lang="en-US" altLang="zh-CN" sz="14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Shinie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Leaung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860800" y="5511800"/>
            <a:ext cx="15494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1403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手机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4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: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18666147237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581400" y="5727700"/>
            <a:ext cx="20955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1403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邮箱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4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: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shiniexinyi@163.com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530600" y="2997200"/>
            <a:ext cx="21336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>
							</a:tabLst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致：李似锦先生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6501384"/>
            <a:ext cx="9144000" cy="356615"/>
          </a:xfrm>
          <a:custGeom>
            <a:avLst/>
            <a:gdLst>
              <a:gd name="connsiteX0" fmla="*/ 0 w 9144000"/>
              <a:gd name="connsiteY0" fmla="*/ 356615 h 356615"/>
              <a:gd name="connsiteX1" fmla="*/ 9144000 w 9144000"/>
              <a:gd name="connsiteY1" fmla="*/ 356615 h 356615"/>
              <a:gd name="connsiteX2" fmla="*/ 9144000 w 9144000"/>
              <a:gd name="connsiteY2" fmla="*/ 0 h 356615"/>
              <a:gd name="connsiteX3" fmla="*/ 0 w 9144000"/>
              <a:gd name="connsiteY3" fmla="*/ 0 h 356615"/>
              <a:gd name="connsiteX4" fmla="*/ 0 w 9144000"/>
              <a:gd name="connsiteY4" fmla="*/ 356615 h 35661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356615">
                <a:moveTo>
                  <a:pt x="0" y="356615"/>
                </a:moveTo>
                <a:lnTo>
                  <a:pt x="9144000" y="356615"/>
                </a:lnTo>
                <a:lnTo>
                  <a:pt x="9144000" y="0"/>
                </a:lnTo>
                <a:lnTo>
                  <a:pt x="0" y="0"/>
                </a:lnTo>
                <a:lnTo>
                  <a:pt x="0" y="356615"/>
                </a:lnTo>
              </a:path>
            </a:pathLst>
          </a:custGeom>
          <a:solidFill>
            <a:srgbClr val="cee00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0"/>
            <a:ext cx="9144000" cy="70103"/>
          </a:xfrm>
          <a:custGeom>
            <a:avLst/>
            <a:gdLst>
              <a:gd name="connsiteX0" fmla="*/ 0 w 9144000"/>
              <a:gd name="connsiteY0" fmla="*/ 70103 h 70103"/>
              <a:gd name="connsiteX1" fmla="*/ 9144000 w 9144000"/>
              <a:gd name="connsiteY1" fmla="*/ 70103 h 70103"/>
              <a:gd name="connsiteX2" fmla="*/ 9144000 w 9144000"/>
              <a:gd name="connsiteY2" fmla="*/ 0 h 70103"/>
              <a:gd name="connsiteX3" fmla="*/ 0 w 9144000"/>
              <a:gd name="connsiteY3" fmla="*/ 0 h 70103"/>
              <a:gd name="connsiteX4" fmla="*/ 0 w 9144000"/>
              <a:gd name="connsiteY4" fmla="*/ 70103 h 7010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70103">
                <a:moveTo>
                  <a:pt x="0" y="70103"/>
                </a:moveTo>
                <a:lnTo>
                  <a:pt x="9144000" y="70103"/>
                </a:lnTo>
                <a:lnTo>
                  <a:pt x="9144000" y="0"/>
                </a:lnTo>
                <a:lnTo>
                  <a:pt x="0" y="0"/>
                </a:lnTo>
                <a:lnTo>
                  <a:pt x="0" y="70103"/>
                </a:lnTo>
              </a:path>
            </a:pathLst>
          </a:custGeom>
          <a:solidFill>
            <a:srgbClr val="cee00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5100" y="177800"/>
            <a:ext cx="8382000" cy="6223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6501384"/>
            <a:ext cx="9144000" cy="356615"/>
          </a:xfrm>
          <a:custGeom>
            <a:avLst/>
            <a:gdLst>
              <a:gd name="connsiteX0" fmla="*/ 0 w 9144000"/>
              <a:gd name="connsiteY0" fmla="*/ 356615 h 356615"/>
              <a:gd name="connsiteX1" fmla="*/ 9144000 w 9144000"/>
              <a:gd name="connsiteY1" fmla="*/ 356615 h 356615"/>
              <a:gd name="connsiteX2" fmla="*/ 9144000 w 9144000"/>
              <a:gd name="connsiteY2" fmla="*/ 0 h 356615"/>
              <a:gd name="connsiteX3" fmla="*/ 0 w 9144000"/>
              <a:gd name="connsiteY3" fmla="*/ 0 h 356615"/>
              <a:gd name="connsiteX4" fmla="*/ 0 w 9144000"/>
              <a:gd name="connsiteY4" fmla="*/ 356615 h 35661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356615">
                <a:moveTo>
                  <a:pt x="0" y="356615"/>
                </a:moveTo>
                <a:lnTo>
                  <a:pt x="9144000" y="356615"/>
                </a:lnTo>
                <a:lnTo>
                  <a:pt x="9144000" y="0"/>
                </a:lnTo>
                <a:lnTo>
                  <a:pt x="0" y="0"/>
                </a:lnTo>
                <a:lnTo>
                  <a:pt x="0" y="356615"/>
                </a:lnTo>
              </a:path>
            </a:pathLst>
          </a:custGeom>
          <a:solidFill>
            <a:srgbClr val="cee00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0"/>
            <a:ext cx="9144000" cy="70103"/>
          </a:xfrm>
          <a:custGeom>
            <a:avLst/>
            <a:gdLst>
              <a:gd name="connsiteX0" fmla="*/ 0 w 9144000"/>
              <a:gd name="connsiteY0" fmla="*/ 70103 h 70103"/>
              <a:gd name="connsiteX1" fmla="*/ 9144000 w 9144000"/>
              <a:gd name="connsiteY1" fmla="*/ 70103 h 70103"/>
              <a:gd name="connsiteX2" fmla="*/ 9144000 w 9144000"/>
              <a:gd name="connsiteY2" fmla="*/ 0 h 70103"/>
              <a:gd name="connsiteX3" fmla="*/ 0 w 9144000"/>
              <a:gd name="connsiteY3" fmla="*/ 0 h 70103"/>
              <a:gd name="connsiteX4" fmla="*/ 0 w 9144000"/>
              <a:gd name="connsiteY4" fmla="*/ 70103 h 7010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70103">
                <a:moveTo>
                  <a:pt x="0" y="70103"/>
                </a:moveTo>
                <a:lnTo>
                  <a:pt x="9144000" y="70103"/>
                </a:lnTo>
                <a:lnTo>
                  <a:pt x="9144000" y="0"/>
                </a:lnTo>
                <a:lnTo>
                  <a:pt x="0" y="0"/>
                </a:lnTo>
                <a:lnTo>
                  <a:pt x="0" y="70103"/>
                </a:lnTo>
              </a:path>
            </a:pathLst>
          </a:custGeom>
          <a:solidFill>
            <a:srgbClr val="cee00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5100" y="177800"/>
            <a:ext cx="3263900" cy="9525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6900" y="1397000"/>
            <a:ext cx="7950200" cy="3987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6501384"/>
            <a:ext cx="9144000" cy="356615"/>
          </a:xfrm>
          <a:custGeom>
            <a:avLst/>
            <a:gdLst>
              <a:gd name="connsiteX0" fmla="*/ 0 w 9144000"/>
              <a:gd name="connsiteY0" fmla="*/ 356615 h 356615"/>
              <a:gd name="connsiteX1" fmla="*/ 9144000 w 9144000"/>
              <a:gd name="connsiteY1" fmla="*/ 356615 h 356615"/>
              <a:gd name="connsiteX2" fmla="*/ 9144000 w 9144000"/>
              <a:gd name="connsiteY2" fmla="*/ 0 h 356615"/>
              <a:gd name="connsiteX3" fmla="*/ 0 w 9144000"/>
              <a:gd name="connsiteY3" fmla="*/ 0 h 356615"/>
              <a:gd name="connsiteX4" fmla="*/ 0 w 9144000"/>
              <a:gd name="connsiteY4" fmla="*/ 356615 h 35661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356615">
                <a:moveTo>
                  <a:pt x="0" y="356615"/>
                </a:moveTo>
                <a:lnTo>
                  <a:pt x="9144000" y="356615"/>
                </a:lnTo>
                <a:lnTo>
                  <a:pt x="9144000" y="0"/>
                </a:lnTo>
                <a:lnTo>
                  <a:pt x="0" y="0"/>
                </a:lnTo>
                <a:lnTo>
                  <a:pt x="0" y="356615"/>
                </a:lnTo>
              </a:path>
            </a:pathLst>
          </a:custGeom>
          <a:solidFill>
            <a:srgbClr val="cee00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0"/>
            <a:ext cx="9144000" cy="70103"/>
          </a:xfrm>
          <a:custGeom>
            <a:avLst/>
            <a:gdLst>
              <a:gd name="connsiteX0" fmla="*/ 0 w 9144000"/>
              <a:gd name="connsiteY0" fmla="*/ 70103 h 70103"/>
              <a:gd name="connsiteX1" fmla="*/ 9144000 w 9144000"/>
              <a:gd name="connsiteY1" fmla="*/ 70103 h 70103"/>
              <a:gd name="connsiteX2" fmla="*/ 9144000 w 9144000"/>
              <a:gd name="connsiteY2" fmla="*/ 0 h 70103"/>
              <a:gd name="connsiteX3" fmla="*/ 0 w 9144000"/>
              <a:gd name="connsiteY3" fmla="*/ 0 h 70103"/>
              <a:gd name="connsiteX4" fmla="*/ 0 w 9144000"/>
              <a:gd name="connsiteY4" fmla="*/ 70103 h 7010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70103">
                <a:moveTo>
                  <a:pt x="0" y="70103"/>
                </a:moveTo>
                <a:lnTo>
                  <a:pt x="9144000" y="70103"/>
                </a:lnTo>
                <a:lnTo>
                  <a:pt x="9144000" y="0"/>
                </a:lnTo>
                <a:lnTo>
                  <a:pt x="0" y="0"/>
                </a:lnTo>
                <a:lnTo>
                  <a:pt x="0" y="70103"/>
                </a:lnTo>
              </a:path>
            </a:pathLst>
          </a:custGeom>
          <a:solidFill>
            <a:srgbClr val="cee00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5100" y="177800"/>
            <a:ext cx="3263900" cy="9525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1300" y="1257300"/>
            <a:ext cx="8661400" cy="5143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330200"/>
            <a:ext cx="9169400" cy="6883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1320800" y="800100"/>
            <a:ext cx="4584700" cy="990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100"/>
              </a:lnSpc>
              <a:tabLst>
                <a:tab pos="342900" algn="l"/>
              </a:tabLst>
            </a:pPr>
            <a:r>
              <a:rPr lang="en-US" altLang="zh-CN" sz="4200" dirty="0" smtClean="0">
                <a:solidFill>
                  <a:srgbClr val="00339a"/>
                </a:solidFill>
                <a:latin typeface="Times New Roman" pitchFamily="18" charset="0"/>
                <a:cs typeface="Times New Roman" pitchFamily="18" charset="0"/>
              </a:rPr>
              <a:t>路径压缩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6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SetName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Find(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SetType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S,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ElementType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X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)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663700" y="1841500"/>
            <a:ext cx="101600" cy="12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>
							</a:tabLst>
            </a:pP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{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981200" y="1816100"/>
            <a:ext cx="3505200" cy="812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                <a:tab pos="317500" algn="l"/>
              </a:tabLst>
            </a:pPr>
            <a:r>
              <a:rPr lang="en-US" altLang="zh-CN" sz="1397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if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(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S[X]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&lt;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)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397" b="1" dirty="0" smtClean="0">
                <a:solidFill>
                  <a:srgbClr val="009a00"/>
                </a:solidFill>
                <a:latin typeface="Courier New" pitchFamily="18" charset="0"/>
                <a:cs typeface="Courier New" pitchFamily="18" charset="0"/>
              </a:rPr>
              <a:t>/*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dirty="0" smtClean="0">
                <a:solidFill>
                  <a:srgbClr val="009a00"/>
                </a:solidFill>
                <a:latin typeface="Times New Roman" pitchFamily="18" charset="0"/>
                <a:cs typeface="Times New Roman" pitchFamily="18" charset="0"/>
              </a:rPr>
              <a:t>找到集合的根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397" b="1" dirty="0" smtClean="0">
                <a:solidFill>
                  <a:srgbClr val="009a00"/>
                </a:solidFill>
                <a:latin typeface="Courier New" pitchFamily="18" charset="0"/>
                <a:cs typeface="Courier New" pitchFamily="18" charset="0"/>
              </a:rPr>
              <a:t>*/</a:t>
            </a:r>
          </a:p>
          <a:p>
            <a:pPr>
              <a:lnSpc>
                <a:spcPts val="1600"/>
              </a:lnSpc>
              <a:tabLst>
                <a:tab pos="317500" algn="l"/>
              </a:tabLst>
            </a:pPr>
            <a:r>
              <a:rPr lang="en-US" altLang="zh-CN" dirty="0" smtClean="0"/>
              <a:t>	</a:t>
            </a:r>
            <a:r>
              <a:rPr lang="en-US" altLang="zh-CN" sz="1397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return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X;</a:t>
            </a:r>
          </a:p>
          <a:p>
            <a:pPr>
              <a:lnSpc>
                <a:spcPts val="1600"/>
              </a:lnSpc>
              <a:tabLst>
                <a:tab pos="317500" algn="l"/>
              </a:tabLst>
            </a:pPr>
            <a:r>
              <a:rPr lang="en-US" altLang="zh-CN" sz="1397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else</a:t>
            </a:r>
          </a:p>
          <a:p>
            <a:pPr>
              <a:lnSpc>
                <a:spcPts val="1600"/>
              </a:lnSpc>
              <a:tabLst>
                <a:tab pos="317500" algn="l"/>
              </a:tabLst>
            </a:pPr>
            <a:r>
              <a:rPr lang="en-US" altLang="zh-CN" dirty="0" smtClean="0"/>
              <a:t>	</a:t>
            </a:r>
            <a:r>
              <a:rPr lang="en-US" altLang="zh-CN" sz="1397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return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S[X]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Find(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S,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S[X]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);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883400" y="1828800"/>
            <a:ext cx="2324100" cy="774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先找到根；</a:t>
            </a:r>
          </a:p>
          <a:p>
            <a:pPr>
              <a:lnSpc>
                <a:spcPts val="21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把根变成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Garamond" pitchFamily="18" charset="0"/>
                <a:cs typeface="Garamond" pitchFamily="18" charset="0"/>
              </a:rPr>
              <a:t>X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的父结点；</a:t>
            </a:r>
          </a:p>
          <a:p>
            <a:pPr>
              <a:lnSpc>
                <a:spcPts val="21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再返回根。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663700" y="2794000"/>
            <a:ext cx="3924300" cy="3263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>
                <a:tab pos="990600" algn="l"/>
                <a:tab pos="1435100" algn="l"/>
                <a:tab pos="1663700" algn="l"/>
                <a:tab pos="2743200" algn="l"/>
                <a:tab pos="3352800" algn="l"/>
                <a:tab pos="3810000" algn="l"/>
              </a:tabLst>
            </a:pP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}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400"/>
              </a:lnSpc>
              <a:tabLst>
                <a:tab pos="990600" algn="l"/>
                <a:tab pos="1435100" algn="l"/>
                <a:tab pos="1663700" algn="l"/>
                <a:tab pos="2743200" algn="l"/>
                <a:tab pos="3352800" algn="l"/>
                <a:tab pos="3810000" algn="l"/>
              </a:tabLst>
            </a:pPr>
            <a:r>
              <a:rPr lang="en-US" altLang="zh-CN" dirty="0" smtClean="0"/>
              <a:t>				</a:t>
            </a:r>
            <a:r>
              <a:rPr lang="en-US" altLang="zh-CN" sz="1602" b="1" dirty="0" smtClean="0">
                <a:solidFill>
                  <a:srgbClr val="ffffcc"/>
                </a:solidFill>
                <a:latin typeface="Courier New" pitchFamily="18" charset="0"/>
                <a:cs typeface="Courier New" pitchFamily="18" charset="0"/>
              </a:rPr>
              <a:t>X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600"/>
              </a:lnSpc>
              <a:tabLst>
                <a:tab pos="990600" algn="l"/>
                <a:tab pos="1435100" algn="l"/>
                <a:tab pos="1663700" algn="l"/>
                <a:tab pos="2743200" algn="l"/>
                <a:tab pos="3352800" algn="l"/>
                <a:tab pos="3810000" algn="l"/>
              </a:tabLst>
            </a:pPr>
            <a:r>
              <a:rPr lang="en-US" altLang="zh-CN" dirty="0" smtClean="0"/>
              <a:t>						</a:t>
            </a:r>
            <a:r>
              <a:rPr lang="en-US" altLang="zh-CN" sz="1602" b="1" dirty="0" smtClean="0">
                <a:solidFill>
                  <a:srgbClr val="ffffcc"/>
                </a:solidFill>
                <a:latin typeface="Courier New" pitchFamily="18" charset="0"/>
                <a:cs typeface="Courier New" pitchFamily="18" charset="0"/>
              </a:rPr>
              <a:t>X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600"/>
              </a:lnSpc>
              <a:tabLst>
                <a:tab pos="990600" algn="l"/>
                <a:tab pos="1435100" algn="l"/>
                <a:tab pos="1663700" algn="l"/>
                <a:tab pos="2743200" algn="l"/>
                <a:tab pos="3352800" algn="l"/>
                <a:tab pos="3810000" algn="l"/>
              </a:tabLst>
            </a:pPr>
            <a:r>
              <a:rPr lang="en-US" altLang="zh-CN" dirty="0" smtClean="0"/>
              <a:t>					</a:t>
            </a:r>
            <a:r>
              <a:rPr lang="en-US" altLang="zh-CN" sz="1602" b="1" dirty="0" smtClean="0">
                <a:solidFill>
                  <a:srgbClr val="ffffcc"/>
                </a:solidFill>
                <a:latin typeface="Courier New" pitchFamily="18" charset="0"/>
                <a:cs typeface="Courier New" pitchFamily="18" charset="0"/>
              </a:rPr>
              <a:t>X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600"/>
              </a:lnSpc>
              <a:tabLst>
                <a:tab pos="990600" algn="l"/>
                <a:tab pos="1435100" algn="l"/>
                <a:tab pos="1663700" algn="l"/>
                <a:tab pos="2743200" algn="l"/>
                <a:tab pos="3352800" algn="l"/>
                <a:tab pos="3810000" algn="l"/>
              </a:tabLst>
            </a:pPr>
            <a:r>
              <a:rPr lang="en-US" altLang="zh-CN" dirty="0" smtClean="0"/>
              <a:t>	</a:t>
            </a:r>
            <a:r>
              <a:rPr lang="en-US" altLang="zh-CN" sz="1602" b="1" dirty="0" smtClean="0">
                <a:solidFill>
                  <a:srgbClr val="ffffcc"/>
                </a:solidFill>
                <a:latin typeface="Courier New" pitchFamily="18" charset="0"/>
                <a:cs typeface="Courier New" pitchFamily="18" charset="0"/>
              </a:rPr>
              <a:t>X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>
                <a:tab pos="990600" algn="l"/>
                <a:tab pos="1435100" algn="l"/>
                <a:tab pos="1663700" algn="l"/>
                <a:tab pos="2743200" algn="l"/>
                <a:tab pos="3352800" algn="l"/>
                <a:tab pos="3810000" algn="l"/>
              </a:tabLst>
            </a:pPr>
            <a:r>
              <a:rPr lang="en-US" altLang="zh-CN" dirty="0" smtClean="0"/>
              <a:t>		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不用路径压缩</a:t>
            </a:r>
          </a:p>
          <a:p>
            <a:pPr>
              <a:lnSpc>
                <a:spcPts val="2100"/>
              </a:lnSpc>
              <a:tabLst>
                <a:tab pos="990600" algn="l"/>
                <a:tab pos="1435100" algn="l"/>
                <a:tab pos="1663700" algn="l"/>
                <a:tab pos="2743200" algn="l"/>
                <a:tab pos="3352800" algn="l"/>
                <a:tab pos="3810000" algn="l"/>
              </a:tabLst>
            </a:pPr>
            <a:r>
              <a:rPr lang="en-US" altLang="zh-CN" dirty="0" smtClean="0"/>
              <a:t>			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会死咩？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774839" y="348995"/>
            <a:ext cx="9144000" cy="6858000"/>
          </a:xfrm>
          <a:custGeom>
            <a:avLst/>
            <a:gdLst>
              <a:gd name="connsiteX0" fmla="*/ 0 w 9144000"/>
              <a:gd name="connsiteY0" fmla="*/ 0 h 6858000"/>
              <a:gd name="connsiteX1" fmla="*/ 0 w 9144000"/>
              <a:gd name="connsiteY1" fmla="*/ 6857999 h 6858000"/>
              <a:gd name="connsiteX2" fmla="*/ 9143999 w 9144000"/>
              <a:gd name="connsiteY2" fmla="*/ 6857999 h 6858000"/>
              <a:gd name="connsiteX3" fmla="*/ 9143999 w 9144000"/>
              <a:gd name="connsiteY3" fmla="*/ 0 h 6858000"/>
              <a:gd name="connsiteX4" fmla="*/ 0 w 9144000"/>
              <a:gd name="connsiteY4" fmla="*/ 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0"/>
                </a:moveTo>
                <a:lnTo>
                  <a:pt x="0" y="6857999"/>
                </a:lnTo>
                <a:lnTo>
                  <a:pt x="9143999" y="6857999"/>
                </a:lnTo>
                <a:lnTo>
                  <a:pt x="9143999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146314" y="568070"/>
            <a:ext cx="8248650" cy="628649"/>
          </a:xfrm>
          <a:custGeom>
            <a:avLst/>
            <a:gdLst>
              <a:gd name="connsiteX0" fmla="*/ 9525 w 8248650"/>
              <a:gd name="connsiteY0" fmla="*/ 619125 h 628649"/>
              <a:gd name="connsiteX1" fmla="*/ 9525 w 8248650"/>
              <a:gd name="connsiteY1" fmla="*/ 9525 h 628649"/>
              <a:gd name="connsiteX2" fmla="*/ 8239124 w 8248650"/>
              <a:gd name="connsiteY2" fmla="*/ 9525 h 62864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8248650" h="628649">
                <a:moveTo>
                  <a:pt x="9525" y="619125"/>
                </a:moveTo>
                <a:lnTo>
                  <a:pt x="9525" y="9525"/>
                </a:lnTo>
                <a:lnTo>
                  <a:pt x="8239124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222514" y="6511670"/>
            <a:ext cx="8248650" cy="38100"/>
          </a:xfrm>
          <a:custGeom>
            <a:avLst/>
            <a:gdLst>
              <a:gd name="connsiteX0" fmla="*/ 9525 w 8248650"/>
              <a:gd name="connsiteY0" fmla="*/ 9525 h 38100"/>
              <a:gd name="connsiteX1" fmla="*/ 8239124 w 8248650"/>
              <a:gd name="connsiteY1" fmla="*/ 9525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8650" h="38100">
                <a:moveTo>
                  <a:pt x="9525" y="9525"/>
                </a:moveTo>
                <a:lnTo>
                  <a:pt x="8239124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155323" y="5243067"/>
            <a:ext cx="97281" cy="275590"/>
          </a:xfrm>
          <a:custGeom>
            <a:avLst/>
            <a:gdLst>
              <a:gd name="connsiteX0" fmla="*/ 90932 w 97281"/>
              <a:gd name="connsiteY0" fmla="*/ 6350 h 275590"/>
              <a:gd name="connsiteX1" fmla="*/ 6350 w 97281"/>
              <a:gd name="connsiteY1" fmla="*/ 269240 h 27559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97281" h="275590">
                <a:moveTo>
                  <a:pt x="90932" y="6350"/>
                </a:moveTo>
                <a:lnTo>
                  <a:pt x="6350" y="26924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861427" y="3777996"/>
            <a:ext cx="228600" cy="457200"/>
          </a:xfrm>
          <a:custGeom>
            <a:avLst/>
            <a:gdLst>
              <a:gd name="connsiteX0" fmla="*/ 0 w 228600"/>
              <a:gd name="connsiteY0" fmla="*/ 0 h 457200"/>
              <a:gd name="connsiteX1" fmla="*/ 0 w 228600"/>
              <a:gd name="connsiteY1" fmla="*/ 457200 h 457200"/>
              <a:gd name="connsiteX2" fmla="*/ 228600 w 228600"/>
              <a:gd name="connsiteY2" fmla="*/ 457200 h 457200"/>
              <a:gd name="connsiteX3" fmla="*/ 228600 w 228600"/>
              <a:gd name="connsiteY3" fmla="*/ 0 h 457200"/>
              <a:gd name="connsiteX4" fmla="*/ 0 w 228600"/>
              <a:gd name="connsiteY4" fmla="*/ 0 h 457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28600" h="457200">
                <a:moveTo>
                  <a:pt x="0" y="0"/>
                </a:moveTo>
                <a:lnTo>
                  <a:pt x="0" y="457200"/>
                </a:lnTo>
                <a:lnTo>
                  <a:pt x="228600" y="457200"/>
                </a:lnTo>
                <a:lnTo>
                  <a:pt x="228600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635889" y="2781045"/>
            <a:ext cx="2755900" cy="2509774"/>
          </a:xfrm>
          <a:custGeom>
            <a:avLst/>
            <a:gdLst>
              <a:gd name="connsiteX0" fmla="*/ 871982 w 2755900"/>
              <a:gd name="connsiteY0" fmla="*/ 1991360 h 2509774"/>
              <a:gd name="connsiteX1" fmla="*/ 6350 w 2755900"/>
              <a:gd name="connsiteY1" fmla="*/ 1035050 h 2509774"/>
              <a:gd name="connsiteX2" fmla="*/ 1377950 w 2755900"/>
              <a:gd name="connsiteY2" fmla="*/ 6350 h 2509774"/>
              <a:gd name="connsiteX3" fmla="*/ 2749550 w 2755900"/>
              <a:gd name="connsiteY3" fmla="*/ 1035050 h 2509774"/>
              <a:gd name="connsiteX4" fmla="*/ 1386332 w 2755900"/>
              <a:gd name="connsiteY4" fmla="*/ 2063750 h 2509774"/>
              <a:gd name="connsiteX5" fmla="*/ 1009904 w 2755900"/>
              <a:gd name="connsiteY5" fmla="*/ 2503424 h 2509774"/>
              <a:gd name="connsiteX6" fmla="*/ 871982 w 2755900"/>
              <a:gd name="connsiteY6" fmla="*/ 1991360 h 250977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2755900" h="2509774">
                <a:moveTo>
                  <a:pt x="871982" y="1991360"/>
                </a:moveTo>
                <a:cubicBezTo>
                  <a:pt x="349250" y="1835150"/>
                  <a:pt x="6350" y="1456436"/>
                  <a:pt x="6350" y="1035050"/>
                </a:cubicBezTo>
                <a:cubicBezTo>
                  <a:pt x="6350" y="466598"/>
                  <a:pt x="620521" y="6350"/>
                  <a:pt x="1377950" y="6350"/>
                </a:cubicBezTo>
                <a:cubicBezTo>
                  <a:pt x="2135378" y="6350"/>
                  <a:pt x="2749550" y="466598"/>
                  <a:pt x="2749550" y="1035050"/>
                </a:cubicBezTo>
                <a:cubicBezTo>
                  <a:pt x="2749550" y="1600454"/>
                  <a:pt x="2140711" y="2059939"/>
                  <a:pt x="1386332" y="2063750"/>
                </a:cubicBezTo>
                <a:lnTo>
                  <a:pt x="1009904" y="2503424"/>
                </a:lnTo>
                <a:lnTo>
                  <a:pt x="871982" y="199136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670439" y="6597395"/>
            <a:ext cx="3733800" cy="457200"/>
          </a:xfrm>
          <a:custGeom>
            <a:avLst/>
            <a:gdLst>
              <a:gd name="connsiteX0" fmla="*/ 0 w 3733800"/>
              <a:gd name="connsiteY0" fmla="*/ 0 h 457200"/>
              <a:gd name="connsiteX1" fmla="*/ 0 w 3733800"/>
              <a:gd name="connsiteY1" fmla="*/ 457200 h 457200"/>
              <a:gd name="connsiteX2" fmla="*/ 3733800 w 3733800"/>
              <a:gd name="connsiteY2" fmla="*/ 457200 h 457200"/>
              <a:gd name="connsiteX3" fmla="*/ 3733800 w 3733800"/>
              <a:gd name="connsiteY3" fmla="*/ 0 h 457200"/>
              <a:gd name="connsiteX4" fmla="*/ 0 w 3733800"/>
              <a:gd name="connsiteY4" fmla="*/ 0 h 457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733800" h="457200">
                <a:moveTo>
                  <a:pt x="0" y="0"/>
                </a:moveTo>
                <a:lnTo>
                  <a:pt x="0" y="457200"/>
                </a:lnTo>
                <a:lnTo>
                  <a:pt x="3733800" y="457200"/>
                </a:lnTo>
                <a:lnTo>
                  <a:pt x="3733800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330200"/>
            <a:ext cx="9169400" cy="6883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2413000" y="3759200"/>
            <a:ext cx="114300" cy="279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>
							</a:tabLst>
            </a:pPr>
            <a:r>
              <a:rPr lang="en-US" altLang="zh-CN" sz="1823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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413000" y="4356100"/>
            <a:ext cx="1892300" cy="368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900"/>
              </a:lnSpc>
              <a:tabLst>
							</a:tabLst>
            </a:pPr>
            <a:r>
              <a:rPr lang="en-US" altLang="zh-CN" sz="1823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</a:t>
            </a:r>
            <a:r>
              <a:rPr lang="en-US" altLang="zh-CN" sz="182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23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</a:t>
            </a:r>
            <a:r>
              <a:rPr lang="en-US" altLang="zh-CN" sz="182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23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823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1823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182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23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</a:t>
            </a:r>
            <a:r>
              <a:rPr lang="en-US" altLang="zh-CN" sz="1823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1823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182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23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823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1823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1823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182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23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zh-CN" sz="182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23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</a:t>
            </a:r>
            <a:r>
              <a:rPr lang="en-US" altLang="zh-CN" sz="1823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1823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))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565900" y="3733800"/>
            <a:ext cx="2184400" cy="596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700"/>
              </a:lnSpc>
              <a:tabLst>
							</a:tabLst>
            </a:pPr>
            <a:r>
              <a:rPr lang="en-US" altLang="zh-CN" sz="2842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4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4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84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84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CN" sz="284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84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42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</a:t>
            </a:r>
            <a:r>
              <a:rPr lang="en-US" altLang="zh-CN" sz="13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65536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)=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797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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200900" y="3771900"/>
            <a:ext cx="2400300" cy="381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0"/>
              </a:lnSpc>
              <a:tabLst>
							</a:tabLst>
            </a:pPr>
            <a:r>
              <a:rPr lang="en-US" altLang="zh-CN" sz="19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logloglogloglog</a:t>
            </a:r>
            <a:r>
              <a:rPr lang="en-US" altLang="zh-CN" sz="27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1779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65536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835900" y="3848100"/>
            <a:ext cx="1905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>
							</a:tabLst>
            </a:pPr>
            <a:r>
              <a:rPr lang="en-US" altLang="zh-CN" sz="27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84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4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?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320800" y="825500"/>
            <a:ext cx="7924800" cy="2019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100"/>
              </a:lnSpc>
              <a:tabLst>
                <a:tab pos="292100" algn="l"/>
                <a:tab pos="1663700" algn="l"/>
              </a:tabLst>
            </a:pPr>
            <a:r>
              <a:rPr lang="en-US" altLang="zh-CN" sz="4200" dirty="0" smtClean="0">
                <a:solidFill>
                  <a:srgbClr val="00339a"/>
                </a:solidFill>
                <a:latin typeface="Times New Roman" pitchFamily="18" charset="0"/>
                <a:cs typeface="Times New Roman" pitchFamily="18" charset="0"/>
              </a:rPr>
              <a:t>时间复杂度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500"/>
              </a:lnSpc>
              <a:tabLst>
                <a:tab pos="292100" algn="l"/>
                <a:tab pos="1663700" algn="l"/>
              </a:tabLst>
            </a:pP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【引理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(Tarjan)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】令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19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CN" sz="19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为交错执行</a:t>
            </a:r>
            <a:r>
              <a:rPr lang="en-US" altLang="zh-CN" sz="1997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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次带路径压缩的查找和</a:t>
            </a:r>
          </a:p>
          <a:p>
            <a:pPr>
              <a:lnSpc>
                <a:spcPts val="2700"/>
              </a:lnSpc>
              <a:tabLst>
                <a:tab pos="292100" algn="l"/>
                <a:tab pos="1663700" algn="l"/>
              </a:tabLst>
            </a:pPr>
            <a:r>
              <a:rPr lang="en-US" altLang="zh-CN" dirty="0" smtClean="0"/>
              <a:t>	</a:t>
            </a:r>
            <a:r>
              <a:rPr lang="en-US" altLang="zh-CN" sz="1997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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次按秩归并的最坏情况时间。则存在正常数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sz="13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和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sz="13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使得</a:t>
            </a:r>
            <a:r>
              <a:rPr lang="en-US" altLang="zh-CN" sz="19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>
              <a:lnSpc>
                <a:spcPts val="2400"/>
              </a:lnSpc>
              <a:tabLst>
                <a:tab pos="292100" algn="l"/>
                <a:tab pos="1663700" algn="l"/>
              </a:tabLst>
            </a:pPr>
            <a:r>
              <a:rPr lang="en-US" altLang="zh-CN" dirty="0" smtClean="0"/>
              <a:t>		</a:t>
            </a:r>
            <a:r>
              <a:rPr lang="en-US" altLang="zh-CN" sz="1997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sz="13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1997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ff"/>
                </a:solidFill>
                <a:latin typeface="Symbol" pitchFamily="18" charset="0"/>
                <a:cs typeface="Symbol" pitchFamily="18" charset="0"/>
              </a:rPr>
              <a:t>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b="1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CN" sz="1997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b="1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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19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CN" sz="19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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sz="13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1997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ff"/>
                </a:solidFill>
                <a:latin typeface="Symbol" pitchFamily="18" charset="0"/>
                <a:cs typeface="Symbol" pitchFamily="18" charset="0"/>
              </a:rPr>
              <a:t>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b="1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CN" sz="1997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b="1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587500" y="3035300"/>
            <a:ext cx="4635500" cy="1651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>
                <a:tab pos="38100" algn="l"/>
                <a:tab pos="825500" algn="l"/>
                <a:tab pos="3175000" algn="l"/>
              </a:tabLst>
            </a:pPr>
            <a:r>
              <a:rPr lang="en-US" altLang="zh-CN" dirty="0" smtClean="0"/>
              <a:t>	</a:t>
            </a:r>
            <a:r>
              <a:rPr lang="en-US" altLang="zh-CN" sz="1997" dirty="0" smtClean="0">
                <a:solidFill>
                  <a:srgbClr val="0000ff"/>
                </a:solidFill>
                <a:latin typeface="Wingdings" pitchFamily="18" charset="0"/>
                <a:cs typeface="Wingdings" pitchFamily="18" charset="0"/>
              </a:rPr>
              <a:t>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Ackermann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函数和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ff"/>
                </a:solidFill>
                <a:latin typeface="Symbol" pitchFamily="18" charset="0"/>
                <a:cs typeface="Symbol" pitchFamily="18" charset="0"/>
              </a:rPr>
              <a:t>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b="1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CN" sz="1997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b="1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300"/>
              </a:lnSpc>
              <a:tabLst>
                <a:tab pos="38100" algn="l"/>
                <a:tab pos="825500" algn="l"/>
                <a:tab pos="3175000" algn="l"/>
              </a:tabLst>
            </a:pPr>
            <a:r>
              <a:rPr lang="en-US" altLang="zh-CN" dirty="0" smtClean="0"/>
              <a:t>		</a:t>
            </a:r>
            <a:r>
              <a:rPr lang="en-US" altLang="zh-CN" sz="1823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</a:t>
            </a:r>
            <a:r>
              <a:rPr lang="en-US" altLang="zh-CN" sz="182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23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106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63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zh-CN" sz="1823" dirty="0" smtClean="0">
                <a:latin typeface="Times New Roman" pitchFamily="18" charset="0"/>
                <a:cs typeface="Times New Roman" pitchFamily="18" charset="0"/>
              </a:rPr>
              <a:t>                                          </a:t>
            </a:r>
            <a:r>
              <a:rPr lang="en-US" altLang="zh-CN" sz="1823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182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23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</a:t>
            </a:r>
            <a:r>
              <a:rPr lang="en-US" altLang="zh-CN" sz="1823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182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23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182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23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zh-CN" sz="182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23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</a:t>
            </a:r>
            <a:r>
              <a:rPr lang="en-US" altLang="zh-CN" sz="1823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1600"/>
              </a:lnSpc>
              <a:tabLst>
                <a:tab pos="38100" algn="l"/>
                <a:tab pos="825500" algn="l"/>
                <a:tab pos="3175000" algn="l"/>
              </a:tabLst>
            </a:pPr>
            <a:r>
              <a:rPr lang="en-US" altLang="zh-CN" dirty="0" smtClean="0"/>
              <a:t>		</a:t>
            </a:r>
            <a:r>
              <a:rPr lang="en-US" altLang="zh-CN" sz="1823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</a:t>
            </a:r>
          </a:p>
          <a:p>
            <a:pPr>
              <a:lnSpc>
                <a:spcPts val="2300"/>
              </a:lnSpc>
              <a:tabLst>
                <a:tab pos="38100" algn="l"/>
                <a:tab pos="825500" algn="l"/>
                <a:tab pos="3175000" algn="l"/>
              </a:tabLst>
            </a:pPr>
            <a:r>
              <a:rPr lang="en-US" altLang="zh-CN" sz="1823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823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1823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1823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182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23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zh-CN" sz="1823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182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23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</a:t>
            </a:r>
            <a:r>
              <a:rPr lang="en-US" altLang="zh-CN" sz="182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23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</a:t>
            </a:r>
            <a:r>
              <a:rPr lang="en-US" altLang="zh-CN" sz="182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23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823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1823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182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23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</a:t>
            </a:r>
            <a:r>
              <a:rPr lang="en-US" altLang="zh-CN" sz="1823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1823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182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23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1823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1823" dirty="0" smtClean="0">
                <a:latin typeface="Times New Roman" pitchFamily="18" charset="0"/>
                <a:cs typeface="Times New Roman" pitchFamily="18" charset="0"/>
              </a:rPr>
              <a:t>                          </a:t>
            </a:r>
            <a:r>
              <a:rPr lang="en-US" altLang="zh-CN" sz="1823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182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23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</a:t>
            </a:r>
            <a:r>
              <a:rPr lang="en-US" altLang="zh-CN" sz="182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23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182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23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182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23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zh-CN" sz="182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23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</a:t>
            </a:r>
            <a:r>
              <a:rPr lang="en-US" altLang="zh-CN" sz="1823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1700"/>
              </a:lnSpc>
              <a:tabLst>
                <a:tab pos="38100" algn="l"/>
                <a:tab pos="825500" algn="l"/>
                <a:tab pos="3175000" algn="l"/>
              </a:tabLst>
            </a:pPr>
            <a:r>
              <a:rPr lang="en-US" altLang="zh-CN" dirty="0" smtClean="0"/>
              <a:t>		</a:t>
            </a:r>
            <a:r>
              <a:rPr lang="en-US" altLang="zh-CN" sz="1823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</a:t>
            </a:r>
          </a:p>
          <a:p>
            <a:pPr>
              <a:lnSpc>
                <a:spcPts val="1500"/>
              </a:lnSpc>
              <a:tabLst>
                <a:tab pos="38100" algn="l"/>
                <a:tab pos="825500" algn="l"/>
                <a:tab pos="3175000" algn="l"/>
              </a:tabLst>
            </a:pPr>
            <a:r>
              <a:rPr lang="en-US" altLang="zh-CN" dirty="0" smtClean="0"/>
              <a:t>			</a:t>
            </a:r>
            <a:r>
              <a:rPr lang="en-US" altLang="zh-CN" sz="1823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182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23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</a:t>
            </a:r>
            <a:r>
              <a:rPr lang="en-US" altLang="zh-CN" sz="182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23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182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23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182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23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zh-CN" sz="182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23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</a:t>
            </a:r>
            <a:r>
              <a:rPr lang="en-US" altLang="zh-CN" sz="182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23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765300" y="4902200"/>
            <a:ext cx="6921500" cy="1143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							</a:tabLst>
            </a:pPr>
            <a:r>
              <a:rPr lang="en-US" altLang="zh-CN" sz="1602" b="1" u="sng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http://mathworld.wolfram.com/AckermannFunction.html</a:t>
            </a:r>
          </a:p>
          <a:p>
            <a:pPr>
              <a:lnSpc>
                <a:spcPts val="4000"/>
              </a:lnSpc>
              <a:tabLst>
							</a:tabLst>
            </a:pPr>
            <a:r>
              <a:rPr lang="en-US" altLang="zh-CN" sz="2185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</a:t>
            </a:r>
            <a:r>
              <a:rPr lang="en-US" altLang="zh-CN" sz="206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6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067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CN" sz="206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067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06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206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67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</a:t>
            </a:r>
            <a:r>
              <a:rPr lang="en-US" altLang="zh-CN" sz="206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6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min{</a:t>
            </a:r>
            <a:r>
              <a:rPr lang="en-US" altLang="zh-CN" sz="206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67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06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67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</a:t>
            </a:r>
            <a:r>
              <a:rPr lang="en-US" altLang="zh-CN" sz="206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06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|</a:t>
            </a:r>
            <a:r>
              <a:rPr lang="en-US" altLang="zh-CN" sz="206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67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06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067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06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541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</a:t>
            </a:r>
            <a:r>
              <a:rPr lang="en-US" altLang="zh-CN" sz="2067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CN" sz="206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67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541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</a:t>
            </a:r>
            <a:r>
              <a:rPr lang="en-US" altLang="zh-CN" sz="206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206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67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</a:t>
            </a:r>
            <a:r>
              <a:rPr lang="en-US" altLang="zh-CN" sz="206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6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log</a:t>
            </a:r>
            <a:r>
              <a:rPr lang="en-US" altLang="zh-CN" sz="206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67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06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6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}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7" dirty="0" smtClean="0">
                <a:solidFill>
                  <a:srgbClr val="ff0000"/>
                </a:solidFill>
                <a:latin typeface="Symbol" pitchFamily="18" charset="0"/>
                <a:cs typeface="Symbol" pitchFamily="18" charset="0"/>
              </a:rPr>
              <a:t>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O(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log</a:t>
            </a:r>
            <a:r>
              <a:rPr lang="en-US" altLang="zh-CN" sz="1302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*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ff0000"/>
                </a:solidFill>
                <a:latin typeface="Symbol" pitchFamily="18" charset="0"/>
                <a:cs typeface="Symbol" pitchFamily="18" charset="0"/>
              </a:rPr>
              <a:t>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7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500"/>
              </a:lnSpc>
              <a:tabLst>
							</a:tabLst>
            </a:pPr>
            <a:r>
              <a:rPr lang="en-US" altLang="zh-CN" sz="1997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log</a:t>
            </a:r>
            <a:r>
              <a:rPr lang="en-US" altLang="zh-CN" sz="1302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*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b="1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(Ackermann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反函数</a:t>
            </a:r>
            <a:r>
              <a:rPr lang="en-US" altLang="zh-CN" sz="19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对</a:t>
            </a:r>
            <a:r>
              <a:rPr lang="en-US" altLang="zh-CN" sz="1997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求对数直到结果</a:t>
            </a:r>
            <a:r>
              <a:rPr lang="en-US" altLang="zh-CN" sz="1997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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的次数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302500" y="3200400"/>
            <a:ext cx="1397000" cy="800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>
                <a:tab pos="444500" algn="l"/>
                <a:tab pos="723900" algn="l"/>
              </a:tabLst>
            </a:pPr>
            <a:r>
              <a:rPr lang="en-US" altLang="zh-CN" sz="19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log</a:t>
            </a:r>
            <a:r>
              <a:rPr lang="en-US" altLang="zh-CN" sz="13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*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13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65536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  <a:p>
            <a:pPr>
              <a:lnSpc>
                <a:spcPts val="2900"/>
              </a:lnSpc>
              <a:tabLst>
                <a:tab pos="444500" algn="l"/>
                <a:tab pos="723900" algn="l"/>
              </a:tabLst>
            </a:pPr>
            <a:r>
              <a:rPr lang="en-US" altLang="zh-CN" dirty="0" smtClean="0"/>
              <a:t>	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因为</a:t>
            </a:r>
            <a:r>
              <a:rPr lang="en-US" altLang="zh-CN" sz="1271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1271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pPr>
              <a:lnSpc>
                <a:spcPts val="1400"/>
              </a:lnSpc>
              <a:tabLst>
                <a:tab pos="444500" algn="l"/>
                <a:tab pos="723900" algn="l"/>
              </a:tabLst>
            </a:pPr>
            <a:r>
              <a:rPr lang="en-US" altLang="zh-CN" dirty="0" smtClean="0"/>
              <a:t>		</a:t>
            </a:r>
            <a:r>
              <a:rPr lang="en-US" altLang="zh-CN" sz="1779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1271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6501384"/>
            <a:ext cx="9144000" cy="356615"/>
          </a:xfrm>
          <a:custGeom>
            <a:avLst/>
            <a:gdLst>
              <a:gd name="connsiteX0" fmla="*/ 0 w 9144000"/>
              <a:gd name="connsiteY0" fmla="*/ 356615 h 356615"/>
              <a:gd name="connsiteX1" fmla="*/ 9144000 w 9144000"/>
              <a:gd name="connsiteY1" fmla="*/ 356615 h 356615"/>
              <a:gd name="connsiteX2" fmla="*/ 9144000 w 9144000"/>
              <a:gd name="connsiteY2" fmla="*/ 0 h 356615"/>
              <a:gd name="connsiteX3" fmla="*/ 0 w 9144000"/>
              <a:gd name="connsiteY3" fmla="*/ 0 h 356615"/>
              <a:gd name="connsiteX4" fmla="*/ 0 w 9144000"/>
              <a:gd name="connsiteY4" fmla="*/ 356615 h 35661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356615">
                <a:moveTo>
                  <a:pt x="0" y="356615"/>
                </a:moveTo>
                <a:lnTo>
                  <a:pt x="9144000" y="356615"/>
                </a:lnTo>
                <a:lnTo>
                  <a:pt x="9144000" y="0"/>
                </a:lnTo>
                <a:lnTo>
                  <a:pt x="0" y="0"/>
                </a:lnTo>
                <a:lnTo>
                  <a:pt x="0" y="356615"/>
                </a:lnTo>
              </a:path>
            </a:pathLst>
          </a:custGeom>
          <a:solidFill>
            <a:srgbClr val="cee00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0"/>
            <a:ext cx="9144000" cy="70103"/>
          </a:xfrm>
          <a:custGeom>
            <a:avLst/>
            <a:gdLst>
              <a:gd name="connsiteX0" fmla="*/ 0 w 9144000"/>
              <a:gd name="connsiteY0" fmla="*/ 70103 h 70103"/>
              <a:gd name="connsiteX1" fmla="*/ 9144000 w 9144000"/>
              <a:gd name="connsiteY1" fmla="*/ 70103 h 70103"/>
              <a:gd name="connsiteX2" fmla="*/ 9144000 w 9144000"/>
              <a:gd name="connsiteY2" fmla="*/ 0 h 70103"/>
              <a:gd name="connsiteX3" fmla="*/ 0 w 9144000"/>
              <a:gd name="connsiteY3" fmla="*/ 0 h 70103"/>
              <a:gd name="connsiteX4" fmla="*/ 0 w 9144000"/>
              <a:gd name="connsiteY4" fmla="*/ 70103 h 7010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70103">
                <a:moveTo>
                  <a:pt x="0" y="70103"/>
                </a:moveTo>
                <a:lnTo>
                  <a:pt x="9144000" y="70103"/>
                </a:lnTo>
                <a:lnTo>
                  <a:pt x="9144000" y="0"/>
                </a:lnTo>
                <a:lnTo>
                  <a:pt x="0" y="0"/>
                </a:lnTo>
                <a:lnTo>
                  <a:pt x="0" y="70103"/>
                </a:lnTo>
              </a:path>
            </a:pathLst>
          </a:custGeom>
          <a:solidFill>
            <a:srgbClr val="cee00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5100" y="177800"/>
            <a:ext cx="3263900" cy="9525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9700" y="1397000"/>
            <a:ext cx="3390900" cy="8509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108700" y="254000"/>
            <a:ext cx="2933700" cy="5969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406400" y="1600200"/>
            <a:ext cx="2832100" cy="34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>
							</a:tabLst>
            </a:pP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給您的财务建议：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213100" y="2946400"/>
            <a:ext cx="34671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>
							</a:tabLst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资产短线保值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增值计划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213100" y="3670300"/>
            <a:ext cx="30099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>
							</a:tabLst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创业、留学储蓄计划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213100" y="4406900"/>
            <a:ext cx="20955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>
							</a:tabLst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重疾保障计划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6501384"/>
            <a:ext cx="9144000" cy="356615"/>
          </a:xfrm>
          <a:custGeom>
            <a:avLst/>
            <a:gdLst>
              <a:gd name="connsiteX0" fmla="*/ 0 w 9144000"/>
              <a:gd name="connsiteY0" fmla="*/ 356615 h 356615"/>
              <a:gd name="connsiteX1" fmla="*/ 9144000 w 9144000"/>
              <a:gd name="connsiteY1" fmla="*/ 356615 h 356615"/>
              <a:gd name="connsiteX2" fmla="*/ 9144000 w 9144000"/>
              <a:gd name="connsiteY2" fmla="*/ 0 h 356615"/>
              <a:gd name="connsiteX3" fmla="*/ 0 w 9144000"/>
              <a:gd name="connsiteY3" fmla="*/ 0 h 356615"/>
              <a:gd name="connsiteX4" fmla="*/ 0 w 9144000"/>
              <a:gd name="connsiteY4" fmla="*/ 356615 h 35661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356615">
                <a:moveTo>
                  <a:pt x="0" y="356615"/>
                </a:moveTo>
                <a:lnTo>
                  <a:pt x="9144000" y="356615"/>
                </a:lnTo>
                <a:lnTo>
                  <a:pt x="9144000" y="0"/>
                </a:lnTo>
                <a:lnTo>
                  <a:pt x="0" y="0"/>
                </a:lnTo>
                <a:lnTo>
                  <a:pt x="0" y="356615"/>
                </a:lnTo>
              </a:path>
            </a:pathLst>
          </a:custGeom>
          <a:solidFill>
            <a:srgbClr val="cee00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0"/>
            <a:ext cx="9144000" cy="70103"/>
          </a:xfrm>
          <a:custGeom>
            <a:avLst/>
            <a:gdLst>
              <a:gd name="connsiteX0" fmla="*/ 0 w 9144000"/>
              <a:gd name="connsiteY0" fmla="*/ 70103 h 70103"/>
              <a:gd name="connsiteX1" fmla="*/ 9144000 w 9144000"/>
              <a:gd name="connsiteY1" fmla="*/ 70103 h 70103"/>
              <a:gd name="connsiteX2" fmla="*/ 9144000 w 9144000"/>
              <a:gd name="connsiteY2" fmla="*/ 0 h 70103"/>
              <a:gd name="connsiteX3" fmla="*/ 0 w 9144000"/>
              <a:gd name="connsiteY3" fmla="*/ 0 h 70103"/>
              <a:gd name="connsiteX4" fmla="*/ 0 w 9144000"/>
              <a:gd name="connsiteY4" fmla="*/ 70103 h 7010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70103">
                <a:moveTo>
                  <a:pt x="0" y="70103"/>
                </a:moveTo>
                <a:lnTo>
                  <a:pt x="9144000" y="70103"/>
                </a:lnTo>
                <a:lnTo>
                  <a:pt x="9144000" y="0"/>
                </a:lnTo>
                <a:lnTo>
                  <a:pt x="0" y="0"/>
                </a:lnTo>
                <a:lnTo>
                  <a:pt x="0" y="70103"/>
                </a:lnTo>
              </a:path>
            </a:pathLst>
          </a:custGeom>
          <a:solidFill>
            <a:srgbClr val="cee00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18261" y="1119886"/>
            <a:ext cx="3181096" cy="411988"/>
          </a:xfrm>
          <a:custGeom>
            <a:avLst/>
            <a:gdLst>
              <a:gd name="connsiteX0" fmla="*/ 6350 w 3181096"/>
              <a:gd name="connsiteY0" fmla="*/ 405638 h 411988"/>
              <a:gd name="connsiteX1" fmla="*/ 3174746 w 3181096"/>
              <a:gd name="connsiteY1" fmla="*/ 405638 h 411988"/>
              <a:gd name="connsiteX2" fmla="*/ 3174746 w 3181096"/>
              <a:gd name="connsiteY2" fmla="*/ 6350 h 411988"/>
              <a:gd name="connsiteX3" fmla="*/ 6350 w 3181096"/>
              <a:gd name="connsiteY3" fmla="*/ 6350 h 411988"/>
              <a:gd name="connsiteX4" fmla="*/ 6350 w 3181096"/>
              <a:gd name="connsiteY4" fmla="*/ 405638 h 41198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181096" h="411988">
                <a:moveTo>
                  <a:pt x="6350" y="405638"/>
                </a:moveTo>
                <a:lnTo>
                  <a:pt x="3174746" y="405638"/>
                </a:lnTo>
                <a:lnTo>
                  <a:pt x="3174746" y="6350"/>
                </a:lnTo>
                <a:lnTo>
                  <a:pt x="6350" y="6350"/>
                </a:lnTo>
                <a:lnTo>
                  <a:pt x="6350" y="405638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dbcd7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5100" y="177800"/>
            <a:ext cx="3390900" cy="1524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406400" y="1219200"/>
            <a:ext cx="29337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							</a:tabLst>
            </a:pP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1.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资产短线保值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增值计划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06400" y="2082800"/>
            <a:ext cx="40767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							</a:tabLst>
            </a:pP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投资标的：安联寰通收益及增长基金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06400" y="2692400"/>
            <a:ext cx="26924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							</a:tabLst>
            </a:pP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投资金额：</a:t>
            </a:r>
            <a:r>
              <a:rPr lang="en-US" altLang="zh-CN" sz="2004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HKD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200,000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06400" y="3302000"/>
            <a:ext cx="12700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							</a:tabLst>
            </a:pPr>
            <a:r>
              <a:rPr lang="en-US" altLang="zh-CN" sz="200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投资目标：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06400" y="3911600"/>
            <a:ext cx="83820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							</a:tabLst>
            </a:pP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一．保持资金的灵活性，同时获得每年约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10%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的固定收益，最大的能力保障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927100" y="4216400"/>
            <a:ext cx="17780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							</a:tabLst>
            </a:pP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资金的安全性。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06400" y="4826000"/>
            <a:ext cx="83820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							</a:tabLst>
            </a:pPr>
            <a:r>
              <a:rPr lang="en-US" altLang="zh-CN" sz="200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二．将</a:t>
            </a:r>
            <a:r>
              <a:rPr lang="en-US" altLang="zh-CN" sz="200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每年的</a:t>
            </a:r>
            <a:r>
              <a:rPr lang="en-US" altLang="zh-CN" sz="200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固定</a:t>
            </a:r>
            <a:r>
              <a:rPr lang="en-US" altLang="zh-CN" sz="200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收益</a:t>
            </a:r>
            <a:r>
              <a:rPr lang="en-US" altLang="zh-CN" sz="200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00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投放</a:t>
            </a:r>
            <a:r>
              <a:rPr lang="en-US" altLang="zh-CN" sz="200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到环球</a:t>
            </a:r>
            <a:r>
              <a:rPr lang="en-US" altLang="zh-CN" sz="200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基金</a:t>
            </a:r>
            <a:r>
              <a:rPr lang="en-US" altLang="zh-CN" sz="200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定投账</a:t>
            </a:r>
            <a:r>
              <a:rPr lang="en-US" altLang="zh-CN" sz="200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户</a:t>
            </a:r>
            <a:r>
              <a:rPr lang="en-US" altLang="zh-CN" sz="200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00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追求中</a:t>
            </a:r>
            <a:r>
              <a:rPr lang="en-US" altLang="zh-CN" sz="200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长线</a:t>
            </a:r>
            <a:r>
              <a:rPr lang="en-US" altLang="zh-CN" sz="200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更大收益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927100" y="5130800"/>
            <a:ext cx="2540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							</a:tabLst>
            </a:pP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。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6501384"/>
            <a:ext cx="9144000" cy="356615"/>
          </a:xfrm>
          <a:custGeom>
            <a:avLst/>
            <a:gdLst>
              <a:gd name="connsiteX0" fmla="*/ 0 w 9144000"/>
              <a:gd name="connsiteY0" fmla="*/ 356615 h 356615"/>
              <a:gd name="connsiteX1" fmla="*/ 9144000 w 9144000"/>
              <a:gd name="connsiteY1" fmla="*/ 356615 h 356615"/>
              <a:gd name="connsiteX2" fmla="*/ 9144000 w 9144000"/>
              <a:gd name="connsiteY2" fmla="*/ 0 h 356615"/>
              <a:gd name="connsiteX3" fmla="*/ 0 w 9144000"/>
              <a:gd name="connsiteY3" fmla="*/ 0 h 356615"/>
              <a:gd name="connsiteX4" fmla="*/ 0 w 9144000"/>
              <a:gd name="connsiteY4" fmla="*/ 356615 h 35661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356615">
                <a:moveTo>
                  <a:pt x="0" y="356615"/>
                </a:moveTo>
                <a:lnTo>
                  <a:pt x="9144000" y="356615"/>
                </a:lnTo>
                <a:lnTo>
                  <a:pt x="9144000" y="0"/>
                </a:lnTo>
                <a:lnTo>
                  <a:pt x="0" y="0"/>
                </a:lnTo>
                <a:lnTo>
                  <a:pt x="0" y="356615"/>
                </a:lnTo>
              </a:path>
            </a:pathLst>
          </a:custGeom>
          <a:solidFill>
            <a:srgbClr val="cee00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0"/>
            <a:ext cx="9144000" cy="70103"/>
          </a:xfrm>
          <a:custGeom>
            <a:avLst/>
            <a:gdLst>
              <a:gd name="connsiteX0" fmla="*/ 0 w 9144000"/>
              <a:gd name="connsiteY0" fmla="*/ 70103 h 70103"/>
              <a:gd name="connsiteX1" fmla="*/ 9144000 w 9144000"/>
              <a:gd name="connsiteY1" fmla="*/ 70103 h 70103"/>
              <a:gd name="connsiteX2" fmla="*/ 9144000 w 9144000"/>
              <a:gd name="connsiteY2" fmla="*/ 0 h 70103"/>
              <a:gd name="connsiteX3" fmla="*/ 0 w 9144000"/>
              <a:gd name="connsiteY3" fmla="*/ 0 h 70103"/>
              <a:gd name="connsiteX4" fmla="*/ 0 w 9144000"/>
              <a:gd name="connsiteY4" fmla="*/ 70103 h 7010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70103">
                <a:moveTo>
                  <a:pt x="0" y="70103"/>
                </a:moveTo>
                <a:lnTo>
                  <a:pt x="9144000" y="70103"/>
                </a:lnTo>
                <a:lnTo>
                  <a:pt x="9144000" y="0"/>
                </a:lnTo>
                <a:lnTo>
                  <a:pt x="0" y="0"/>
                </a:lnTo>
                <a:lnTo>
                  <a:pt x="0" y="70103"/>
                </a:lnTo>
              </a:path>
            </a:pathLst>
          </a:custGeom>
          <a:solidFill>
            <a:srgbClr val="cee00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5100" y="177800"/>
            <a:ext cx="3263900" cy="9525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52600" y="1689100"/>
            <a:ext cx="6070600" cy="47752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3162300" y="1054100"/>
            <a:ext cx="28067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							</a:tabLst>
            </a:pP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安联寰通收益及增长基金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543300" y="1358900"/>
            <a:ext cx="20447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							</a:tabLst>
            </a:pP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成立直今派息情况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6501384"/>
            <a:ext cx="9144000" cy="356615"/>
          </a:xfrm>
          <a:custGeom>
            <a:avLst/>
            <a:gdLst>
              <a:gd name="connsiteX0" fmla="*/ 0 w 9144000"/>
              <a:gd name="connsiteY0" fmla="*/ 356615 h 356615"/>
              <a:gd name="connsiteX1" fmla="*/ 9144000 w 9144000"/>
              <a:gd name="connsiteY1" fmla="*/ 356615 h 356615"/>
              <a:gd name="connsiteX2" fmla="*/ 9144000 w 9144000"/>
              <a:gd name="connsiteY2" fmla="*/ 0 h 356615"/>
              <a:gd name="connsiteX3" fmla="*/ 0 w 9144000"/>
              <a:gd name="connsiteY3" fmla="*/ 0 h 356615"/>
              <a:gd name="connsiteX4" fmla="*/ 0 w 9144000"/>
              <a:gd name="connsiteY4" fmla="*/ 356615 h 35661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356615">
                <a:moveTo>
                  <a:pt x="0" y="356615"/>
                </a:moveTo>
                <a:lnTo>
                  <a:pt x="9144000" y="356615"/>
                </a:lnTo>
                <a:lnTo>
                  <a:pt x="9144000" y="0"/>
                </a:lnTo>
                <a:lnTo>
                  <a:pt x="0" y="0"/>
                </a:lnTo>
                <a:lnTo>
                  <a:pt x="0" y="356615"/>
                </a:lnTo>
              </a:path>
            </a:pathLst>
          </a:custGeom>
          <a:solidFill>
            <a:srgbClr val="cee00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0"/>
            <a:ext cx="9144000" cy="70103"/>
          </a:xfrm>
          <a:custGeom>
            <a:avLst/>
            <a:gdLst>
              <a:gd name="connsiteX0" fmla="*/ 0 w 9144000"/>
              <a:gd name="connsiteY0" fmla="*/ 70103 h 70103"/>
              <a:gd name="connsiteX1" fmla="*/ 9144000 w 9144000"/>
              <a:gd name="connsiteY1" fmla="*/ 70103 h 70103"/>
              <a:gd name="connsiteX2" fmla="*/ 9144000 w 9144000"/>
              <a:gd name="connsiteY2" fmla="*/ 0 h 70103"/>
              <a:gd name="connsiteX3" fmla="*/ 0 w 9144000"/>
              <a:gd name="connsiteY3" fmla="*/ 0 h 70103"/>
              <a:gd name="connsiteX4" fmla="*/ 0 w 9144000"/>
              <a:gd name="connsiteY4" fmla="*/ 70103 h 7010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70103">
                <a:moveTo>
                  <a:pt x="0" y="70103"/>
                </a:moveTo>
                <a:lnTo>
                  <a:pt x="9144000" y="70103"/>
                </a:lnTo>
                <a:lnTo>
                  <a:pt x="9144000" y="0"/>
                </a:lnTo>
                <a:lnTo>
                  <a:pt x="0" y="0"/>
                </a:lnTo>
                <a:lnTo>
                  <a:pt x="0" y="70103"/>
                </a:lnTo>
              </a:path>
            </a:pathLst>
          </a:custGeom>
          <a:solidFill>
            <a:srgbClr val="cee00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5100" y="177800"/>
            <a:ext cx="3263900" cy="9525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0400" y="1701800"/>
            <a:ext cx="7835900" cy="40005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2514600" y="1130300"/>
            <a:ext cx="40894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							</a:tabLst>
            </a:pP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过往一年按</a:t>
            </a:r>
            <a:r>
              <a:rPr lang="en-US" altLang="zh-CN" sz="2004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资产类别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统计的平均收益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6501384"/>
            <a:ext cx="9144000" cy="356615"/>
          </a:xfrm>
          <a:custGeom>
            <a:avLst/>
            <a:gdLst>
              <a:gd name="connsiteX0" fmla="*/ 0 w 9144000"/>
              <a:gd name="connsiteY0" fmla="*/ 356615 h 356615"/>
              <a:gd name="connsiteX1" fmla="*/ 9144000 w 9144000"/>
              <a:gd name="connsiteY1" fmla="*/ 356615 h 356615"/>
              <a:gd name="connsiteX2" fmla="*/ 9144000 w 9144000"/>
              <a:gd name="connsiteY2" fmla="*/ 0 h 356615"/>
              <a:gd name="connsiteX3" fmla="*/ 0 w 9144000"/>
              <a:gd name="connsiteY3" fmla="*/ 0 h 356615"/>
              <a:gd name="connsiteX4" fmla="*/ 0 w 9144000"/>
              <a:gd name="connsiteY4" fmla="*/ 356615 h 35661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356615">
                <a:moveTo>
                  <a:pt x="0" y="356615"/>
                </a:moveTo>
                <a:lnTo>
                  <a:pt x="9144000" y="356615"/>
                </a:lnTo>
                <a:lnTo>
                  <a:pt x="9144000" y="0"/>
                </a:lnTo>
                <a:lnTo>
                  <a:pt x="0" y="0"/>
                </a:lnTo>
                <a:lnTo>
                  <a:pt x="0" y="356615"/>
                </a:lnTo>
              </a:path>
            </a:pathLst>
          </a:custGeom>
          <a:solidFill>
            <a:srgbClr val="cee00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0"/>
            <a:ext cx="9144000" cy="70103"/>
          </a:xfrm>
          <a:custGeom>
            <a:avLst/>
            <a:gdLst>
              <a:gd name="connsiteX0" fmla="*/ 0 w 9144000"/>
              <a:gd name="connsiteY0" fmla="*/ 70103 h 70103"/>
              <a:gd name="connsiteX1" fmla="*/ 9144000 w 9144000"/>
              <a:gd name="connsiteY1" fmla="*/ 70103 h 70103"/>
              <a:gd name="connsiteX2" fmla="*/ 9144000 w 9144000"/>
              <a:gd name="connsiteY2" fmla="*/ 0 h 70103"/>
              <a:gd name="connsiteX3" fmla="*/ 0 w 9144000"/>
              <a:gd name="connsiteY3" fmla="*/ 0 h 70103"/>
              <a:gd name="connsiteX4" fmla="*/ 0 w 9144000"/>
              <a:gd name="connsiteY4" fmla="*/ 70103 h 7010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70103">
                <a:moveTo>
                  <a:pt x="0" y="70103"/>
                </a:moveTo>
                <a:lnTo>
                  <a:pt x="9144000" y="70103"/>
                </a:lnTo>
                <a:lnTo>
                  <a:pt x="9144000" y="0"/>
                </a:lnTo>
                <a:lnTo>
                  <a:pt x="0" y="0"/>
                </a:lnTo>
                <a:lnTo>
                  <a:pt x="0" y="70103"/>
                </a:lnTo>
              </a:path>
            </a:pathLst>
          </a:custGeom>
          <a:solidFill>
            <a:srgbClr val="cee00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5100" y="177800"/>
            <a:ext cx="3263900" cy="9525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6100" y="1549400"/>
            <a:ext cx="8051800" cy="431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2514600" y="1130300"/>
            <a:ext cx="40894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							</a:tabLst>
            </a:pP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过往一年按</a:t>
            </a:r>
            <a:r>
              <a:rPr lang="en-US" altLang="zh-CN" sz="2004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地区类别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统计的平均收益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6501384"/>
            <a:ext cx="9144000" cy="356615"/>
          </a:xfrm>
          <a:custGeom>
            <a:avLst/>
            <a:gdLst>
              <a:gd name="connsiteX0" fmla="*/ 0 w 9144000"/>
              <a:gd name="connsiteY0" fmla="*/ 356615 h 356615"/>
              <a:gd name="connsiteX1" fmla="*/ 9144000 w 9144000"/>
              <a:gd name="connsiteY1" fmla="*/ 356615 h 356615"/>
              <a:gd name="connsiteX2" fmla="*/ 9144000 w 9144000"/>
              <a:gd name="connsiteY2" fmla="*/ 0 h 356615"/>
              <a:gd name="connsiteX3" fmla="*/ 0 w 9144000"/>
              <a:gd name="connsiteY3" fmla="*/ 0 h 356615"/>
              <a:gd name="connsiteX4" fmla="*/ 0 w 9144000"/>
              <a:gd name="connsiteY4" fmla="*/ 356615 h 35661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356615">
                <a:moveTo>
                  <a:pt x="0" y="356615"/>
                </a:moveTo>
                <a:lnTo>
                  <a:pt x="9144000" y="356615"/>
                </a:lnTo>
                <a:lnTo>
                  <a:pt x="9144000" y="0"/>
                </a:lnTo>
                <a:lnTo>
                  <a:pt x="0" y="0"/>
                </a:lnTo>
                <a:lnTo>
                  <a:pt x="0" y="356615"/>
                </a:lnTo>
              </a:path>
            </a:pathLst>
          </a:custGeom>
          <a:solidFill>
            <a:srgbClr val="cee00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0"/>
            <a:ext cx="9144000" cy="70103"/>
          </a:xfrm>
          <a:custGeom>
            <a:avLst/>
            <a:gdLst>
              <a:gd name="connsiteX0" fmla="*/ 0 w 9144000"/>
              <a:gd name="connsiteY0" fmla="*/ 70103 h 70103"/>
              <a:gd name="connsiteX1" fmla="*/ 9144000 w 9144000"/>
              <a:gd name="connsiteY1" fmla="*/ 70103 h 70103"/>
              <a:gd name="connsiteX2" fmla="*/ 9144000 w 9144000"/>
              <a:gd name="connsiteY2" fmla="*/ 0 h 70103"/>
              <a:gd name="connsiteX3" fmla="*/ 0 w 9144000"/>
              <a:gd name="connsiteY3" fmla="*/ 0 h 70103"/>
              <a:gd name="connsiteX4" fmla="*/ 0 w 9144000"/>
              <a:gd name="connsiteY4" fmla="*/ 70103 h 7010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70103">
                <a:moveTo>
                  <a:pt x="0" y="70103"/>
                </a:moveTo>
                <a:lnTo>
                  <a:pt x="9144000" y="70103"/>
                </a:lnTo>
                <a:lnTo>
                  <a:pt x="9144000" y="0"/>
                </a:lnTo>
                <a:lnTo>
                  <a:pt x="0" y="0"/>
                </a:lnTo>
                <a:lnTo>
                  <a:pt x="0" y="70103"/>
                </a:lnTo>
              </a:path>
            </a:pathLst>
          </a:custGeom>
          <a:solidFill>
            <a:srgbClr val="cee00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5100" y="177800"/>
            <a:ext cx="3263900" cy="9525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42100" y="825500"/>
            <a:ext cx="2044700" cy="11049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19100" y="2197100"/>
            <a:ext cx="8305800" cy="30353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2832100" y="1181100"/>
            <a:ext cx="34544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							</a:tabLst>
            </a:pP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产品供应商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德国安联保险集团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6501384"/>
            <a:ext cx="9144000" cy="356615"/>
          </a:xfrm>
          <a:custGeom>
            <a:avLst/>
            <a:gdLst>
              <a:gd name="connsiteX0" fmla="*/ 0 w 9144000"/>
              <a:gd name="connsiteY0" fmla="*/ 356615 h 356615"/>
              <a:gd name="connsiteX1" fmla="*/ 9144000 w 9144000"/>
              <a:gd name="connsiteY1" fmla="*/ 356615 h 356615"/>
              <a:gd name="connsiteX2" fmla="*/ 9144000 w 9144000"/>
              <a:gd name="connsiteY2" fmla="*/ 0 h 356615"/>
              <a:gd name="connsiteX3" fmla="*/ 0 w 9144000"/>
              <a:gd name="connsiteY3" fmla="*/ 0 h 356615"/>
              <a:gd name="connsiteX4" fmla="*/ 0 w 9144000"/>
              <a:gd name="connsiteY4" fmla="*/ 356615 h 35661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356615">
                <a:moveTo>
                  <a:pt x="0" y="356615"/>
                </a:moveTo>
                <a:lnTo>
                  <a:pt x="9144000" y="356615"/>
                </a:lnTo>
                <a:lnTo>
                  <a:pt x="9144000" y="0"/>
                </a:lnTo>
                <a:lnTo>
                  <a:pt x="0" y="0"/>
                </a:lnTo>
                <a:lnTo>
                  <a:pt x="0" y="356615"/>
                </a:lnTo>
              </a:path>
            </a:pathLst>
          </a:custGeom>
          <a:solidFill>
            <a:srgbClr val="cee00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0"/>
            <a:ext cx="9144000" cy="70103"/>
          </a:xfrm>
          <a:custGeom>
            <a:avLst/>
            <a:gdLst>
              <a:gd name="connsiteX0" fmla="*/ 0 w 9144000"/>
              <a:gd name="connsiteY0" fmla="*/ 70103 h 70103"/>
              <a:gd name="connsiteX1" fmla="*/ 9144000 w 9144000"/>
              <a:gd name="connsiteY1" fmla="*/ 70103 h 70103"/>
              <a:gd name="connsiteX2" fmla="*/ 9144000 w 9144000"/>
              <a:gd name="connsiteY2" fmla="*/ 0 h 70103"/>
              <a:gd name="connsiteX3" fmla="*/ 0 w 9144000"/>
              <a:gd name="connsiteY3" fmla="*/ 0 h 70103"/>
              <a:gd name="connsiteX4" fmla="*/ 0 w 9144000"/>
              <a:gd name="connsiteY4" fmla="*/ 70103 h 7010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70103">
                <a:moveTo>
                  <a:pt x="0" y="70103"/>
                </a:moveTo>
                <a:lnTo>
                  <a:pt x="9144000" y="70103"/>
                </a:lnTo>
                <a:lnTo>
                  <a:pt x="9144000" y="0"/>
                </a:lnTo>
                <a:lnTo>
                  <a:pt x="0" y="0"/>
                </a:lnTo>
                <a:lnTo>
                  <a:pt x="0" y="70103"/>
                </a:lnTo>
              </a:path>
            </a:pathLst>
          </a:custGeom>
          <a:solidFill>
            <a:srgbClr val="cee00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569709" y="1319530"/>
            <a:ext cx="803656" cy="443991"/>
          </a:xfrm>
          <a:custGeom>
            <a:avLst/>
            <a:gdLst>
              <a:gd name="connsiteX0" fmla="*/ 6350 w 803656"/>
              <a:gd name="connsiteY0" fmla="*/ 437641 h 443991"/>
              <a:gd name="connsiteX1" fmla="*/ 797306 w 803656"/>
              <a:gd name="connsiteY1" fmla="*/ 437641 h 443991"/>
              <a:gd name="connsiteX2" fmla="*/ 797306 w 803656"/>
              <a:gd name="connsiteY2" fmla="*/ 6350 h 443991"/>
              <a:gd name="connsiteX3" fmla="*/ 6350 w 803656"/>
              <a:gd name="connsiteY3" fmla="*/ 6350 h 443991"/>
              <a:gd name="connsiteX4" fmla="*/ 6350 w 803656"/>
              <a:gd name="connsiteY4" fmla="*/ 437641 h 4439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03656" h="443991">
                <a:moveTo>
                  <a:pt x="6350" y="437641"/>
                </a:moveTo>
                <a:lnTo>
                  <a:pt x="797306" y="437641"/>
                </a:lnTo>
                <a:lnTo>
                  <a:pt x="797306" y="6350"/>
                </a:lnTo>
                <a:lnTo>
                  <a:pt x="6350" y="6350"/>
                </a:lnTo>
                <a:lnTo>
                  <a:pt x="6350" y="437641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d444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452617" y="1319530"/>
            <a:ext cx="805179" cy="443991"/>
          </a:xfrm>
          <a:custGeom>
            <a:avLst/>
            <a:gdLst>
              <a:gd name="connsiteX0" fmla="*/ 6350 w 805179"/>
              <a:gd name="connsiteY0" fmla="*/ 437641 h 443991"/>
              <a:gd name="connsiteX1" fmla="*/ 798829 w 805179"/>
              <a:gd name="connsiteY1" fmla="*/ 437641 h 443991"/>
              <a:gd name="connsiteX2" fmla="*/ 798829 w 805179"/>
              <a:gd name="connsiteY2" fmla="*/ 6350 h 443991"/>
              <a:gd name="connsiteX3" fmla="*/ 6350 w 805179"/>
              <a:gd name="connsiteY3" fmla="*/ 6350 h 443991"/>
              <a:gd name="connsiteX4" fmla="*/ 6350 w 805179"/>
              <a:gd name="connsiteY4" fmla="*/ 437641 h 4439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05179" h="443991">
                <a:moveTo>
                  <a:pt x="6350" y="437641"/>
                </a:moveTo>
                <a:lnTo>
                  <a:pt x="798829" y="437641"/>
                </a:lnTo>
                <a:lnTo>
                  <a:pt x="798829" y="6350"/>
                </a:lnTo>
                <a:lnTo>
                  <a:pt x="6350" y="6350"/>
                </a:lnTo>
                <a:lnTo>
                  <a:pt x="6350" y="437641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d444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703566" y="1325625"/>
            <a:ext cx="805180" cy="443991"/>
          </a:xfrm>
          <a:custGeom>
            <a:avLst/>
            <a:gdLst>
              <a:gd name="connsiteX0" fmla="*/ 6350 w 805180"/>
              <a:gd name="connsiteY0" fmla="*/ 437641 h 443991"/>
              <a:gd name="connsiteX1" fmla="*/ 798829 w 805180"/>
              <a:gd name="connsiteY1" fmla="*/ 437641 h 443991"/>
              <a:gd name="connsiteX2" fmla="*/ 798829 w 805180"/>
              <a:gd name="connsiteY2" fmla="*/ 6350 h 443991"/>
              <a:gd name="connsiteX3" fmla="*/ 6350 w 805180"/>
              <a:gd name="connsiteY3" fmla="*/ 6350 h 443991"/>
              <a:gd name="connsiteX4" fmla="*/ 6350 w 805180"/>
              <a:gd name="connsiteY4" fmla="*/ 437641 h 4439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05180" h="443991">
                <a:moveTo>
                  <a:pt x="6350" y="437641"/>
                </a:moveTo>
                <a:lnTo>
                  <a:pt x="798829" y="437641"/>
                </a:lnTo>
                <a:lnTo>
                  <a:pt x="798829" y="6350"/>
                </a:lnTo>
                <a:lnTo>
                  <a:pt x="6350" y="6350"/>
                </a:lnTo>
                <a:lnTo>
                  <a:pt x="6350" y="437641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d444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25374" y="2891789"/>
            <a:ext cx="4463796" cy="2103119"/>
          </a:xfrm>
          <a:custGeom>
            <a:avLst/>
            <a:gdLst>
              <a:gd name="connsiteX0" fmla="*/ 0 w 4463796"/>
              <a:gd name="connsiteY0" fmla="*/ 2103119 h 2103119"/>
              <a:gd name="connsiteX1" fmla="*/ 4463796 w 4463796"/>
              <a:gd name="connsiteY1" fmla="*/ 2103119 h 2103119"/>
              <a:gd name="connsiteX2" fmla="*/ 4463796 w 4463796"/>
              <a:gd name="connsiteY2" fmla="*/ 0 h 2103119"/>
              <a:gd name="connsiteX3" fmla="*/ 0 w 4463796"/>
              <a:gd name="connsiteY3" fmla="*/ 0 h 2103119"/>
              <a:gd name="connsiteX4" fmla="*/ 0 w 4463796"/>
              <a:gd name="connsiteY4" fmla="*/ 2103119 h 210311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463796" h="2103119">
                <a:moveTo>
                  <a:pt x="0" y="2103119"/>
                </a:moveTo>
                <a:lnTo>
                  <a:pt x="4463796" y="2103119"/>
                </a:lnTo>
                <a:lnTo>
                  <a:pt x="4463796" y="0"/>
                </a:lnTo>
                <a:lnTo>
                  <a:pt x="0" y="0"/>
                </a:lnTo>
                <a:lnTo>
                  <a:pt x="0" y="210311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12420" y="2878835"/>
            <a:ext cx="4489704" cy="2129027"/>
          </a:xfrm>
          <a:custGeom>
            <a:avLst/>
            <a:gdLst>
              <a:gd name="connsiteX0" fmla="*/ 12954 w 4489704"/>
              <a:gd name="connsiteY0" fmla="*/ 2116073 h 2129027"/>
              <a:gd name="connsiteX1" fmla="*/ 4476750 w 4489704"/>
              <a:gd name="connsiteY1" fmla="*/ 2116073 h 2129027"/>
              <a:gd name="connsiteX2" fmla="*/ 4476750 w 4489704"/>
              <a:gd name="connsiteY2" fmla="*/ 12954 h 2129027"/>
              <a:gd name="connsiteX3" fmla="*/ 12954 w 4489704"/>
              <a:gd name="connsiteY3" fmla="*/ 12954 h 2129027"/>
              <a:gd name="connsiteX4" fmla="*/ 12954 w 4489704"/>
              <a:gd name="connsiteY4" fmla="*/ 2116073 h 212902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489704" h="2129027">
                <a:moveTo>
                  <a:pt x="12954" y="2116073"/>
                </a:moveTo>
                <a:lnTo>
                  <a:pt x="4476750" y="2116073"/>
                </a:lnTo>
                <a:lnTo>
                  <a:pt x="4476750" y="12954"/>
                </a:lnTo>
                <a:lnTo>
                  <a:pt x="12954" y="12954"/>
                </a:lnTo>
                <a:lnTo>
                  <a:pt x="12954" y="2116073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18261" y="1119886"/>
            <a:ext cx="2819908" cy="411988"/>
          </a:xfrm>
          <a:custGeom>
            <a:avLst/>
            <a:gdLst>
              <a:gd name="connsiteX0" fmla="*/ 6350 w 2819908"/>
              <a:gd name="connsiteY0" fmla="*/ 405638 h 411988"/>
              <a:gd name="connsiteX1" fmla="*/ 2813558 w 2819908"/>
              <a:gd name="connsiteY1" fmla="*/ 405638 h 411988"/>
              <a:gd name="connsiteX2" fmla="*/ 2813558 w 2819908"/>
              <a:gd name="connsiteY2" fmla="*/ 6350 h 411988"/>
              <a:gd name="connsiteX3" fmla="*/ 6350 w 2819908"/>
              <a:gd name="connsiteY3" fmla="*/ 6350 h 411988"/>
              <a:gd name="connsiteX4" fmla="*/ 6350 w 2819908"/>
              <a:gd name="connsiteY4" fmla="*/ 405638 h 41198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819908" h="411988">
                <a:moveTo>
                  <a:pt x="6350" y="405638"/>
                </a:moveTo>
                <a:lnTo>
                  <a:pt x="2813558" y="405638"/>
                </a:lnTo>
                <a:lnTo>
                  <a:pt x="2813558" y="6350"/>
                </a:lnTo>
                <a:lnTo>
                  <a:pt x="6350" y="6350"/>
                </a:lnTo>
                <a:lnTo>
                  <a:pt x="6350" y="405638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dbcd7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5100" y="177800"/>
            <a:ext cx="3263900" cy="15240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21300" y="1219200"/>
            <a:ext cx="1041400" cy="7112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38900" y="1231900"/>
            <a:ext cx="1041400" cy="7112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308600" y="2413000"/>
            <a:ext cx="1143000" cy="7366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591300" y="2565400"/>
            <a:ext cx="850900" cy="4191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384800" y="3340100"/>
            <a:ext cx="990600" cy="4064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6591300" y="3429000"/>
            <a:ext cx="850900" cy="2413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5448300" y="4076700"/>
            <a:ext cx="863600" cy="6858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6591300" y="4076700"/>
            <a:ext cx="965200" cy="5969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5448300" y="5029200"/>
            <a:ext cx="850900" cy="6858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6591300" y="5245100"/>
            <a:ext cx="863600" cy="2921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7569200" y="1244600"/>
            <a:ext cx="1041400" cy="7112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7594600" y="2654300"/>
            <a:ext cx="952500" cy="2540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7670800" y="3352800"/>
            <a:ext cx="863600" cy="3937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16"/>
          <a:srcRect/>
          <a:stretch>
            <a:fillRect/>
          </a:stretch>
        </p:blipFill>
        <p:spPr bwMode="auto">
          <a:xfrm>
            <a:off x="7632700" y="4279900"/>
            <a:ext cx="863600" cy="2794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17"/>
          <a:srcRect/>
          <a:stretch>
            <a:fillRect/>
          </a:stretch>
        </p:blipFill>
        <p:spPr bwMode="auto">
          <a:xfrm>
            <a:off x="7683500" y="5029200"/>
            <a:ext cx="838200" cy="6985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6667500" y="1409700"/>
            <a:ext cx="584200" cy="29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>
							</a:tabLst>
            </a:pPr>
            <a:r>
              <a:rPr lang="en-US" altLang="zh-CN" sz="23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储蓄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549900" y="1397000"/>
            <a:ext cx="584200" cy="29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>
							</a:tabLst>
            </a:pPr>
            <a:r>
              <a:rPr lang="en-US" altLang="zh-CN" sz="23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保障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797800" y="1422400"/>
            <a:ext cx="584200" cy="29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>
							</a:tabLst>
            </a:pPr>
            <a:r>
              <a:rPr lang="en-US" altLang="zh-CN" sz="23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投资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30200" y="2171700"/>
            <a:ext cx="2070100" cy="1054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                <a:tab pos="38100" algn="l"/>
              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目標投资年期：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10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年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500"/>
              </a:lnSpc>
              <a:tabLst>
                <a:tab pos="381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优势：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68300" y="3289300"/>
            <a:ext cx="152400" cy="1676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							</a:tabLst>
            </a:pPr>
            <a:r>
              <a:rPr lang="en-US" altLang="zh-CN" sz="1596" dirty="0" smtClean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✓</a:t>
            </a:r>
          </a:p>
          <a:p>
            <a:pPr>
              <a:lnSpc>
                <a:spcPts val="1900"/>
              </a:lnSpc>
              <a:tabLst>
							</a:tabLst>
            </a:pPr>
            <a:r>
              <a:rPr lang="en-US" altLang="zh-CN" sz="1596" dirty="0" smtClean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✓</a:t>
            </a:r>
          </a:p>
          <a:p>
            <a:pPr>
              <a:lnSpc>
                <a:spcPts val="1900"/>
              </a:lnSpc>
              <a:tabLst>
							</a:tabLst>
            </a:pPr>
            <a:r>
              <a:rPr lang="en-US" altLang="zh-CN" sz="1596" dirty="0" smtClean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✓</a:t>
            </a:r>
          </a:p>
          <a:p>
            <a:pPr>
              <a:lnSpc>
                <a:spcPts val="1900"/>
              </a:lnSpc>
              <a:tabLst>
							</a:tabLst>
            </a:pPr>
            <a:r>
              <a:rPr lang="en-US" altLang="zh-CN" sz="1596" dirty="0" smtClean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✓</a:t>
            </a:r>
          </a:p>
          <a:p>
            <a:pPr>
              <a:lnSpc>
                <a:spcPts val="1900"/>
              </a:lnSpc>
              <a:tabLst>
							</a:tabLst>
            </a:pPr>
            <a:r>
              <a:rPr lang="en-US" altLang="zh-CN" sz="1596" dirty="0" smtClean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✓</a:t>
            </a:r>
          </a:p>
          <a:p>
            <a:pPr>
              <a:lnSpc>
                <a:spcPts val="1900"/>
              </a:lnSpc>
              <a:tabLst>
							</a:tabLst>
            </a:pPr>
            <a:r>
              <a:rPr lang="en-US" altLang="zh-CN" sz="1596" dirty="0" smtClean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✓</a:t>
            </a:r>
          </a:p>
          <a:p>
            <a:pPr>
              <a:lnSpc>
                <a:spcPts val="1900"/>
              </a:lnSpc>
              <a:tabLst>
							</a:tabLst>
            </a:pPr>
            <a:r>
              <a:rPr lang="en-US" altLang="zh-CN" sz="1596" dirty="0" smtClean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✓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60400" y="3289300"/>
            <a:ext cx="3759200" cy="1676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							</a:tabLst>
            </a:pP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完成最短供款期（</a:t>
            </a: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年）后可行驶供款假期</a:t>
            </a:r>
          </a:p>
          <a:p>
            <a:pPr>
              <a:lnSpc>
                <a:spcPts val="1800"/>
              </a:lnSpc>
              <a:tabLst>
							</a:tabLst>
            </a:pP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十多间环球知名资产管理公司</a:t>
            </a:r>
          </a:p>
          <a:p>
            <a:pPr>
              <a:lnSpc>
                <a:spcPts val="1900"/>
              </a:lnSpc>
              <a:tabLst>
							</a:tabLst>
            </a:pP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过百只强势基金选择</a:t>
            </a:r>
          </a:p>
          <a:p>
            <a:pPr>
              <a:lnSpc>
                <a:spcPts val="1900"/>
              </a:lnSpc>
              <a:tabLst>
							</a:tabLst>
            </a:pP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有效资产配置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＋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适时投资策略</a:t>
            </a:r>
          </a:p>
          <a:p>
            <a:pPr>
              <a:lnSpc>
                <a:spcPts val="2000"/>
              </a:lnSpc>
              <a:tabLst>
							</a:tabLst>
            </a:pP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目标每年回报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9%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以上</a:t>
            </a:r>
          </a:p>
          <a:p>
            <a:pPr>
              <a:lnSpc>
                <a:spcPts val="1900"/>
              </a:lnSpc>
              <a:tabLst>
							</a:tabLst>
            </a:pP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可随时提取累积供款（</a:t>
            </a: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户口）户口价值</a:t>
            </a:r>
          </a:p>
          <a:p>
            <a:pPr>
              <a:lnSpc>
                <a:spcPts val="1900"/>
              </a:lnSpc>
              <a:tabLst>
							</a:tabLst>
            </a:pP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总户口价值可于</a:t>
            </a:r>
            <a:r>
              <a:rPr lang="en-US" altLang="zh-CN" sz="1596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12</a:t>
            </a:r>
            <a:r>
              <a:rPr lang="en-US" altLang="zh-CN" sz="1596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年</a:t>
            </a: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后全数提取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06400" y="1219200"/>
            <a:ext cx="25400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							</a:tabLst>
            </a:pP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2.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创业、留学储蓄计划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6501384"/>
            <a:ext cx="9144000" cy="356615"/>
          </a:xfrm>
          <a:custGeom>
            <a:avLst/>
            <a:gdLst>
              <a:gd name="connsiteX0" fmla="*/ 0 w 9144000"/>
              <a:gd name="connsiteY0" fmla="*/ 356615 h 356615"/>
              <a:gd name="connsiteX1" fmla="*/ 9144000 w 9144000"/>
              <a:gd name="connsiteY1" fmla="*/ 356615 h 356615"/>
              <a:gd name="connsiteX2" fmla="*/ 9144000 w 9144000"/>
              <a:gd name="connsiteY2" fmla="*/ 0 h 356615"/>
              <a:gd name="connsiteX3" fmla="*/ 0 w 9144000"/>
              <a:gd name="connsiteY3" fmla="*/ 0 h 356615"/>
              <a:gd name="connsiteX4" fmla="*/ 0 w 9144000"/>
              <a:gd name="connsiteY4" fmla="*/ 356615 h 35661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356615">
                <a:moveTo>
                  <a:pt x="0" y="356615"/>
                </a:moveTo>
                <a:lnTo>
                  <a:pt x="9144000" y="356615"/>
                </a:lnTo>
                <a:lnTo>
                  <a:pt x="9144000" y="0"/>
                </a:lnTo>
                <a:lnTo>
                  <a:pt x="0" y="0"/>
                </a:lnTo>
                <a:lnTo>
                  <a:pt x="0" y="356615"/>
                </a:lnTo>
              </a:path>
            </a:pathLst>
          </a:custGeom>
          <a:solidFill>
            <a:srgbClr val="cee00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0"/>
            <a:ext cx="9144000" cy="70103"/>
          </a:xfrm>
          <a:custGeom>
            <a:avLst/>
            <a:gdLst>
              <a:gd name="connsiteX0" fmla="*/ 0 w 9144000"/>
              <a:gd name="connsiteY0" fmla="*/ 70103 h 70103"/>
              <a:gd name="connsiteX1" fmla="*/ 9144000 w 9144000"/>
              <a:gd name="connsiteY1" fmla="*/ 70103 h 70103"/>
              <a:gd name="connsiteX2" fmla="*/ 9144000 w 9144000"/>
              <a:gd name="connsiteY2" fmla="*/ 0 h 70103"/>
              <a:gd name="connsiteX3" fmla="*/ 0 w 9144000"/>
              <a:gd name="connsiteY3" fmla="*/ 0 h 70103"/>
              <a:gd name="connsiteX4" fmla="*/ 0 w 9144000"/>
              <a:gd name="connsiteY4" fmla="*/ 70103 h 7010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70103">
                <a:moveTo>
                  <a:pt x="0" y="70103"/>
                </a:moveTo>
                <a:lnTo>
                  <a:pt x="9144000" y="70103"/>
                </a:lnTo>
                <a:lnTo>
                  <a:pt x="9144000" y="0"/>
                </a:lnTo>
                <a:lnTo>
                  <a:pt x="0" y="0"/>
                </a:lnTo>
                <a:lnTo>
                  <a:pt x="0" y="70103"/>
                </a:lnTo>
              </a:path>
            </a:pathLst>
          </a:custGeom>
          <a:solidFill>
            <a:srgbClr val="cee00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510021" y="1485138"/>
            <a:ext cx="2823971" cy="339851"/>
          </a:xfrm>
          <a:custGeom>
            <a:avLst/>
            <a:gdLst>
              <a:gd name="connsiteX0" fmla="*/ 0 w 2823971"/>
              <a:gd name="connsiteY0" fmla="*/ 339851 h 339851"/>
              <a:gd name="connsiteX1" fmla="*/ 2823971 w 2823971"/>
              <a:gd name="connsiteY1" fmla="*/ 339851 h 339851"/>
              <a:gd name="connsiteX2" fmla="*/ 2823971 w 2823971"/>
              <a:gd name="connsiteY2" fmla="*/ 0 h 339851"/>
              <a:gd name="connsiteX3" fmla="*/ 0 w 2823971"/>
              <a:gd name="connsiteY3" fmla="*/ 0 h 339851"/>
              <a:gd name="connsiteX4" fmla="*/ 0 w 2823971"/>
              <a:gd name="connsiteY4" fmla="*/ 339851 h 3398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823971" h="339851">
                <a:moveTo>
                  <a:pt x="0" y="339851"/>
                </a:moveTo>
                <a:lnTo>
                  <a:pt x="2823971" y="339851"/>
                </a:lnTo>
                <a:lnTo>
                  <a:pt x="2823971" y="0"/>
                </a:lnTo>
                <a:lnTo>
                  <a:pt x="0" y="0"/>
                </a:lnTo>
                <a:lnTo>
                  <a:pt x="0" y="339851"/>
                </a:lnTo>
              </a:path>
            </a:pathLst>
          </a:custGeom>
          <a:solidFill>
            <a:srgbClr val="ae484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490971" y="1466088"/>
            <a:ext cx="2862071" cy="377951"/>
          </a:xfrm>
          <a:custGeom>
            <a:avLst/>
            <a:gdLst>
              <a:gd name="connsiteX0" fmla="*/ 19050 w 2862071"/>
              <a:gd name="connsiteY0" fmla="*/ 358901 h 377951"/>
              <a:gd name="connsiteX1" fmla="*/ 2843021 w 2862071"/>
              <a:gd name="connsiteY1" fmla="*/ 358901 h 377951"/>
              <a:gd name="connsiteX2" fmla="*/ 2843021 w 2862071"/>
              <a:gd name="connsiteY2" fmla="*/ 19050 h 377951"/>
              <a:gd name="connsiteX3" fmla="*/ 19050 w 2862071"/>
              <a:gd name="connsiteY3" fmla="*/ 19050 h 377951"/>
              <a:gd name="connsiteX4" fmla="*/ 19050 w 2862071"/>
              <a:gd name="connsiteY4" fmla="*/ 358901 h 3779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862071" h="377951">
                <a:moveTo>
                  <a:pt x="19050" y="358901"/>
                </a:moveTo>
                <a:lnTo>
                  <a:pt x="2843021" y="358901"/>
                </a:lnTo>
                <a:lnTo>
                  <a:pt x="2843021" y="19050"/>
                </a:lnTo>
                <a:lnTo>
                  <a:pt x="19050" y="19050"/>
                </a:lnTo>
                <a:lnTo>
                  <a:pt x="19050" y="358901"/>
                </a:ln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828294" y="1485138"/>
            <a:ext cx="2823972" cy="339851"/>
          </a:xfrm>
          <a:custGeom>
            <a:avLst/>
            <a:gdLst>
              <a:gd name="connsiteX0" fmla="*/ 0 w 2823972"/>
              <a:gd name="connsiteY0" fmla="*/ 339851 h 339851"/>
              <a:gd name="connsiteX1" fmla="*/ 2823971 w 2823972"/>
              <a:gd name="connsiteY1" fmla="*/ 339851 h 339851"/>
              <a:gd name="connsiteX2" fmla="*/ 2823971 w 2823972"/>
              <a:gd name="connsiteY2" fmla="*/ 0 h 339851"/>
              <a:gd name="connsiteX3" fmla="*/ 0 w 2823972"/>
              <a:gd name="connsiteY3" fmla="*/ 0 h 339851"/>
              <a:gd name="connsiteX4" fmla="*/ 0 w 2823972"/>
              <a:gd name="connsiteY4" fmla="*/ 339851 h 3398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823972" h="339851">
                <a:moveTo>
                  <a:pt x="0" y="339851"/>
                </a:moveTo>
                <a:lnTo>
                  <a:pt x="2823971" y="339851"/>
                </a:lnTo>
                <a:lnTo>
                  <a:pt x="2823971" y="0"/>
                </a:lnTo>
                <a:lnTo>
                  <a:pt x="0" y="0"/>
                </a:lnTo>
                <a:lnTo>
                  <a:pt x="0" y="339851"/>
                </a:lnTo>
              </a:path>
            </a:pathLst>
          </a:custGeom>
          <a:solidFill>
            <a:srgbClr val="ae484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809244" y="1466088"/>
            <a:ext cx="2862072" cy="377951"/>
          </a:xfrm>
          <a:custGeom>
            <a:avLst/>
            <a:gdLst>
              <a:gd name="connsiteX0" fmla="*/ 19050 w 2862072"/>
              <a:gd name="connsiteY0" fmla="*/ 358901 h 377951"/>
              <a:gd name="connsiteX1" fmla="*/ 2843021 w 2862072"/>
              <a:gd name="connsiteY1" fmla="*/ 358901 h 377951"/>
              <a:gd name="connsiteX2" fmla="*/ 2843021 w 2862072"/>
              <a:gd name="connsiteY2" fmla="*/ 19050 h 377951"/>
              <a:gd name="connsiteX3" fmla="*/ 19050 w 2862072"/>
              <a:gd name="connsiteY3" fmla="*/ 19050 h 377951"/>
              <a:gd name="connsiteX4" fmla="*/ 19050 w 2862072"/>
              <a:gd name="connsiteY4" fmla="*/ 358901 h 3779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862072" h="377951">
                <a:moveTo>
                  <a:pt x="19050" y="358901"/>
                </a:moveTo>
                <a:lnTo>
                  <a:pt x="2843021" y="358901"/>
                </a:lnTo>
                <a:lnTo>
                  <a:pt x="2843021" y="19050"/>
                </a:lnTo>
                <a:lnTo>
                  <a:pt x="19050" y="19050"/>
                </a:lnTo>
                <a:lnTo>
                  <a:pt x="19050" y="358901"/>
                </a:ln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5100" y="177800"/>
            <a:ext cx="3263900" cy="9525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9300" y="1435100"/>
            <a:ext cx="3048000" cy="5207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435600" y="1435100"/>
            <a:ext cx="2971800" cy="520700"/>
          </a:xfrm>
          <a:prstGeom prst="rect">
            <a:avLst/>
          </a:prstGeom>
          <a:noFill/>
        </p:spPr>
      </p:pic>
      <p:graphicFrame>
        <p:nvGraphicFramePr>
          <p:cNvPr id="4" name="表格 4"/>
          <p:cNvGraphicFramePr>
            <a:graphicFrameLocks noGrp="1"/>
          </p:cNvGraphicFramePr>
          <p:nvPr/>
        </p:nvGraphicFramePr>
        <p:xfrm>
          <a:off x="4940300" y="2420873"/>
          <a:ext cx="3960876" cy="2560701"/>
        </p:xfrm>
        <a:graphic>
          <a:graphicData uri="http://schemas.openxmlformats.org/drawingml/2006/table">
            <a:tbl>
              <a:tblPr/>
              <a:tblGrid>
                <a:gridCol w="360045"/>
                <a:gridCol w="720216"/>
                <a:gridCol w="720090"/>
                <a:gridCol w="720216"/>
                <a:gridCol w="720090"/>
                <a:gridCol w="720217"/>
              </a:tblGrid>
              <a:tr h="4955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3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计划</a:t>
                      </a:r>
                      <a:endParaRPr lang="zh-CN" altLang="en-US" sz="1103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r>
                        <a:rPr lang="en-US" altLang="zh-CN" sz="1103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年期</a:t>
                      </a:r>
                      <a:endParaRPr lang="zh-CN" altLang="en-US" sz="1103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0" cmpd="sng">
                      <a:solidFill>
                        <a:srgbClr val="000000"/>
                      </a:solidFill>
                      <a:prstDash val="soli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mpd="sng">
                      <a:solidFill>
                        <a:srgbClr val="000000"/>
                      </a:solidFill>
                      <a:prstDash val="soli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3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存款总额</a:t>
                      </a:r>
                      <a:endParaRPr lang="zh-CN" altLang="en-US" sz="1103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3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现金价值</a:t>
                      </a:r>
                      <a:endParaRPr lang="zh-CN" altLang="en-US" sz="1103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l"/>
                      <a:r>
                        <a:rPr lang="en-US" altLang="zh-CN" sz="1103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（</a:t>
                      </a:r>
                      <a:r>
                        <a:rPr lang="en-US" altLang="zh-CN" sz="1103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9%</a:t>
                      </a:r>
                      <a:r>
                        <a:rPr lang="en-US" altLang="zh-CN" sz="1103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）</a:t>
                      </a:r>
                      <a:endParaRPr lang="zh-CN" altLang="en-US" sz="1103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3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户口总值</a:t>
                      </a:r>
                      <a:endParaRPr lang="zh-CN" altLang="en-US" sz="1103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l"/>
                      <a:r>
                        <a:rPr lang="en-US" altLang="zh-CN" sz="1103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（</a:t>
                      </a:r>
                      <a:r>
                        <a:rPr lang="en-US" altLang="zh-CN" sz="1103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9%</a:t>
                      </a:r>
                      <a:r>
                        <a:rPr lang="en-US" altLang="zh-CN" sz="1103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）</a:t>
                      </a:r>
                      <a:endParaRPr lang="zh-CN" altLang="en-US" sz="1103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3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净回报</a:t>
                      </a:r>
                      <a:endParaRPr lang="zh-CN" altLang="en-US" sz="1103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3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百分比</a:t>
                      </a:r>
                      <a:endParaRPr lang="zh-CN" altLang="en-US" sz="1103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mpd="sng">
                      <a:solidFill>
                        <a:srgbClr val="000000"/>
                      </a:solidFill>
                      <a:prstDash val="soli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a"/>
                    </a:solidFill>
                  </a:tcPr>
                </a:tc>
              </a:tr>
              <a:tr h="3341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3" dirty="0" smtClean="0">
                          <a:solidFill>
                            <a:srgbClr val="5a5a5a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zh-CN" altLang="en-US" sz="1103" dirty="0" smtClean="0">
                        <a:solidFill>
                          <a:srgbClr val="5a5a5a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3" dirty="0" smtClean="0">
                          <a:solidFill>
                            <a:srgbClr val="5a5a5a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900,000</a:t>
                      </a:r>
                      <a:endParaRPr lang="zh-CN" altLang="en-US" sz="1103" dirty="0" smtClean="0">
                        <a:solidFill>
                          <a:srgbClr val="5a5a5a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3" dirty="0" smtClean="0">
                          <a:solidFill>
                            <a:srgbClr val="5a5a5a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736,902</a:t>
                      </a:r>
                      <a:endParaRPr lang="zh-CN" altLang="en-US" sz="1103" dirty="0" smtClean="0">
                        <a:solidFill>
                          <a:srgbClr val="5a5a5a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3" dirty="0" smtClean="0">
                          <a:solidFill>
                            <a:srgbClr val="5a5a5a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991,672</a:t>
                      </a:r>
                      <a:endParaRPr lang="zh-CN" altLang="en-US" sz="1103" dirty="0" smtClean="0">
                        <a:solidFill>
                          <a:srgbClr val="5a5a5a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3" dirty="0" smtClean="0">
                          <a:solidFill>
                            <a:srgbClr val="5a5a5a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91,672</a:t>
                      </a:r>
                      <a:endParaRPr lang="zh-CN" altLang="en-US" sz="1103" dirty="0" smtClean="0">
                        <a:solidFill>
                          <a:srgbClr val="5a5a5a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3" dirty="0" smtClean="0">
                          <a:solidFill>
                            <a:srgbClr val="5a5a5a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10.2%</a:t>
                      </a:r>
                      <a:endParaRPr lang="zh-CN" altLang="en-US" sz="1103" dirty="0" smtClean="0">
                        <a:solidFill>
                          <a:srgbClr val="5a5a5a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9484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3" dirty="0" smtClean="0">
                          <a:solidFill>
                            <a:srgbClr val="5a5a5a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zh-CN" altLang="en-US" sz="1103" dirty="0" smtClean="0">
                        <a:solidFill>
                          <a:srgbClr val="5a5a5a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3" dirty="0" smtClean="0">
                          <a:solidFill>
                            <a:srgbClr val="5a5a5a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1,800,000</a:t>
                      </a:r>
                      <a:endParaRPr lang="zh-CN" altLang="en-US" sz="1103" dirty="0" smtClean="0">
                        <a:solidFill>
                          <a:srgbClr val="5a5a5a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3" dirty="0" smtClean="0">
                          <a:solidFill>
                            <a:srgbClr val="5a5a5a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2,091,840</a:t>
                      </a:r>
                      <a:endParaRPr lang="zh-CN" altLang="en-US" sz="1103" dirty="0" smtClean="0">
                        <a:solidFill>
                          <a:srgbClr val="5a5a5a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3" dirty="0" smtClean="0">
                          <a:solidFill>
                            <a:srgbClr val="5a5a5a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2,341,666</a:t>
                      </a:r>
                      <a:endParaRPr lang="zh-CN" altLang="en-US" sz="1103" dirty="0" smtClean="0">
                        <a:solidFill>
                          <a:srgbClr val="5a5a5a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3" dirty="0" smtClean="0">
                          <a:solidFill>
                            <a:srgbClr val="5a5a5a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541,666</a:t>
                      </a:r>
                      <a:endParaRPr lang="zh-CN" altLang="en-US" sz="1103" dirty="0" smtClean="0">
                        <a:solidFill>
                          <a:srgbClr val="5a5a5a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3" dirty="0" smtClean="0">
                          <a:solidFill>
                            <a:srgbClr val="5a5a5a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30.1%</a:t>
                      </a:r>
                      <a:endParaRPr lang="zh-CN" altLang="en-US" sz="1103" dirty="0" smtClean="0">
                        <a:solidFill>
                          <a:srgbClr val="5a5a5a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3400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3" dirty="0" smtClean="0">
                          <a:solidFill>
                            <a:srgbClr val="5a5a5a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  <a:endParaRPr lang="zh-CN" altLang="en-US" sz="1103" dirty="0" smtClean="0">
                        <a:solidFill>
                          <a:srgbClr val="5a5a5a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3" dirty="0" smtClean="0">
                          <a:solidFill>
                            <a:srgbClr val="5a5a5a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1,800,000</a:t>
                      </a:r>
                      <a:endParaRPr lang="zh-CN" altLang="en-US" sz="1103" dirty="0" smtClean="0">
                        <a:solidFill>
                          <a:srgbClr val="5a5a5a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3" dirty="0" smtClean="0">
                          <a:solidFill>
                            <a:srgbClr val="5a5a5a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3,245,293</a:t>
                      </a:r>
                      <a:endParaRPr lang="zh-CN" altLang="en-US" sz="1103" dirty="0" smtClean="0">
                        <a:solidFill>
                          <a:srgbClr val="5a5a5a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3" dirty="0" smtClean="0">
                          <a:solidFill>
                            <a:srgbClr val="5a5a5a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3,245,293</a:t>
                      </a:r>
                      <a:endParaRPr lang="zh-CN" altLang="en-US" sz="1103" dirty="0" smtClean="0">
                        <a:solidFill>
                          <a:srgbClr val="5a5a5a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3" dirty="0" smtClean="0">
                          <a:solidFill>
                            <a:srgbClr val="5a5a5a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1,445,293</a:t>
                      </a:r>
                      <a:endParaRPr lang="zh-CN" altLang="en-US" sz="1103" dirty="0" smtClean="0">
                        <a:solidFill>
                          <a:srgbClr val="5a5a5a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3" dirty="0" smtClean="0">
                          <a:solidFill>
                            <a:srgbClr val="5a5a5a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80.3%</a:t>
                      </a:r>
                      <a:endParaRPr lang="zh-CN" altLang="en-US" sz="1103" dirty="0" smtClean="0">
                        <a:solidFill>
                          <a:srgbClr val="5a5a5a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3401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3" dirty="0" smtClean="0">
                          <a:solidFill>
                            <a:srgbClr val="5a5a5a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  <a:endParaRPr lang="zh-CN" altLang="en-US" sz="1103" dirty="0" smtClean="0">
                        <a:solidFill>
                          <a:srgbClr val="5a5a5a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3" dirty="0" smtClean="0">
                          <a:solidFill>
                            <a:srgbClr val="5a5a5a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1,800,000</a:t>
                      </a:r>
                      <a:endParaRPr lang="zh-CN" altLang="en-US" sz="1103" dirty="0" smtClean="0">
                        <a:solidFill>
                          <a:srgbClr val="5a5a5a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3" dirty="0" smtClean="0">
                          <a:solidFill>
                            <a:srgbClr val="5a5a5a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4,622,346</a:t>
                      </a:r>
                      <a:endParaRPr lang="zh-CN" altLang="en-US" sz="1103" dirty="0" smtClean="0">
                        <a:solidFill>
                          <a:srgbClr val="5a5a5a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3" dirty="0" smtClean="0">
                          <a:solidFill>
                            <a:srgbClr val="5a5a5a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4,622,346</a:t>
                      </a:r>
                      <a:endParaRPr lang="zh-CN" altLang="en-US" sz="1103" dirty="0" smtClean="0">
                        <a:solidFill>
                          <a:srgbClr val="5a5a5a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3" dirty="0" smtClean="0">
                          <a:solidFill>
                            <a:srgbClr val="5a5a5a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2,822,346</a:t>
                      </a:r>
                      <a:endParaRPr lang="zh-CN" altLang="en-US" sz="1103" dirty="0" smtClean="0">
                        <a:solidFill>
                          <a:srgbClr val="5a5a5a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3" dirty="0" smtClean="0">
                          <a:solidFill>
                            <a:srgbClr val="5a5a5a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156.7%</a:t>
                      </a:r>
                      <a:endParaRPr lang="zh-CN" altLang="en-US" sz="1103" dirty="0" smtClean="0">
                        <a:solidFill>
                          <a:srgbClr val="5a5a5a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3400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3" dirty="0" smtClean="0">
                          <a:solidFill>
                            <a:srgbClr val="5a5a5a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25</a:t>
                      </a:r>
                      <a:endParaRPr lang="zh-CN" altLang="en-US" sz="1103" dirty="0" smtClean="0">
                        <a:solidFill>
                          <a:srgbClr val="5a5a5a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3" dirty="0" smtClean="0">
                          <a:solidFill>
                            <a:srgbClr val="5a5a5a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1,800,000</a:t>
                      </a:r>
                      <a:endParaRPr lang="zh-CN" altLang="en-US" sz="1103" dirty="0" smtClean="0">
                        <a:solidFill>
                          <a:srgbClr val="5a5a5a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3" dirty="0" smtClean="0">
                          <a:solidFill>
                            <a:srgbClr val="5a5a5a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6,582,764</a:t>
                      </a:r>
                      <a:endParaRPr lang="zh-CN" altLang="en-US" sz="1103" dirty="0" smtClean="0">
                        <a:solidFill>
                          <a:srgbClr val="5a5a5a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3" dirty="0" smtClean="0">
                          <a:solidFill>
                            <a:srgbClr val="5a5a5a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6,582,764</a:t>
                      </a:r>
                      <a:endParaRPr lang="zh-CN" altLang="en-US" sz="1103" dirty="0" smtClean="0">
                        <a:solidFill>
                          <a:srgbClr val="5a5a5a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3" dirty="0" smtClean="0">
                          <a:solidFill>
                            <a:srgbClr val="5a5a5a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4,782,764</a:t>
                      </a:r>
                      <a:endParaRPr lang="zh-CN" altLang="en-US" sz="1103" dirty="0" smtClean="0">
                        <a:solidFill>
                          <a:srgbClr val="5a5a5a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3" dirty="0" smtClean="0">
                          <a:solidFill>
                            <a:srgbClr val="5a5a5a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265.7%</a:t>
                      </a:r>
                      <a:endParaRPr lang="zh-CN" altLang="en-US" sz="1103" dirty="0" smtClean="0">
                        <a:solidFill>
                          <a:srgbClr val="5a5a5a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341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3" dirty="0" smtClean="0">
                          <a:solidFill>
                            <a:srgbClr val="5a5a5a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  <a:endParaRPr lang="zh-CN" altLang="en-US" sz="1103" dirty="0" smtClean="0">
                        <a:solidFill>
                          <a:srgbClr val="5a5a5a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mpd="sng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3" dirty="0" smtClean="0">
                          <a:solidFill>
                            <a:srgbClr val="5a5a5a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1,800,000</a:t>
                      </a:r>
                      <a:endParaRPr lang="zh-CN" altLang="en-US" sz="1103" dirty="0" smtClean="0">
                        <a:solidFill>
                          <a:srgbClr val="5a5a5a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3" dirty="0" smtClean="0">
                          <a:solidFill>
                            <a:srgbClr val="5a5a5a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9,697,930</a:t>
                      </a:r>
                      <a:endParaRPr lang="zh-CN" altLang="en-US" sz="1103" dirty="0" smtClean="0">
                        <a:solidFill>
                          <a:srgbClr val="5a5a5a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3" dirty="0" smtClean="0">
                          <a:solidFill>
                            <a:srgbClr val="5a5a5a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9,697,930</a:t>
                      </a:r>
                      <a:endParaRPr lang="zh-CN" altLang="en-US" sz="1103" dirty="0" smtClean="0">
                        <a:solidFill>
                          <a:srgbClr val="5a5a5a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3" dirty="0" smtClean="0">
                          <a:solidFill>
                            <a:srgbClr val="5a5a5a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7,897,930</a:t>
                      </a:r>
                      <a:endParaRPr lang="zh-CN" altLang="en-US" sz="1103" dirty="0" smtClean="0">
                        <a:solidFill>
                          <a:srgbClr val="5a5a5a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3" dirty="0" smtClean="0">
                          <a:solidFill>
                            <a:srgbClr val="5a5a5a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438.8%</a:t>
                      </a:r>
                      <a:endParaRPr lang="zh-CN" altLang="en-US" sz="1103" dirty="0" smtClean="0">
                        <a:solidFill>
                          <a:srgbClr val="5a5a5a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表格 4"/>
          <p:cNvGraphicFramePr>
            <a:graphicFrameLocks noGrp="1"/>
          </p:cNvGraphicFramePr>
          <p:nvPr/>
        </p:nvGraphicFramePr>
        <p:xfrm>
          <a:off x="258762" y="2420873"/>
          <a:ext cx="3960812" cy="2560701"/>
        </p:xfrm>
        <a:graphic>
          <a:graphicData uri="http://schemas.openxmlformats.org/drawingml/2006/table">
            <a:tbl>
              <a:tblPr/>
              <a:tblGrid>
                <a:gridCol w="360070"/>
                <a:gridCol w="720128"/>
                <a:gridCol w="720216"/>
                <a:gridCol w="720089"/>
                <a:gridCol w="720216"/>
                <a:gridCol w="720090"/>
              </a:tblGrid>
              <a:tr h="4955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3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计划</a:t>
                      </a:r>
                      <a:endParaRPr lang="zh-CN" altLang="en-US" sz="1103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r>
                        <a:rPr lang="en-US" altLang="zh-CN" sz="1103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年期</a:t>
                      </a:r>
                      <a:endParaRPr lang="zh-CN" altLang="en-US" sz="1103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0" cmpd="sng">
                      <a:solidFill>
                        <a:srgbClr val="000000"/>
                      </a:solidFill>
                      <a:prstDash val="soli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mpd="sng">
                      <a:solidFill>
                        <a:srgbClr val="000000"/>
                      </a:solidFill>
                      <a:prstDash val="soli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3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存款总额</a:t>
                      </a:r>
                      <a:endParaRPr lang="zh-CN" altLang="en-US" sz="1103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3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现金价值</a:t>
                      </a:r>
                      <a:endParaRPr lang="zh-CN" altLang="en-US" sz="1103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l"/>
                      <a:r>
                        <a:rPr lang="en-US" altLang="zh-CN" sz="1103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（</a:t>
                      </a:r>
                      <a:r>
                        <a:rPr lang="en-US" altLang="zh-CN" sz="1103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9%</a:t>
                      </a:r>
                      <a:r>
                        <a:rPr lang="en-US" altLang="zh-CN" sz="1103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）</a:t>
                      </a:r>
                      <a:endParaRPr lang="zh-CN" altLang="en-US" sz="1103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3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户口总值</a:t>
                      </a:r>
                      <a:endParaRPr lang="zh-CN" altLang="en-US" sz="1103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l"/>
                      <a:r>
                        <a:rPr lang="en-US" altLang="zh-CN" sz="1103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（</a:t>
                      </a:r>
                      <a:r>
                        <a:rPr lang="en-US" altLang="zh-CN" sz="1103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9%</a:t>
                      </a:r>
                      <a:r>
                        <a:rPr lang="en-US" altLang="zh-CN" sz="1103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）</a:t>
                      </a:r>
                      <a:endParaRPr lang="zh-CN" altLang="en-US" sz="1103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3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净回报</a:t>
                      </a:r>
                      <a:endParaRPr lang="zh-CN" altLang="en-US" sz="1103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3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百分比</a:t>
                      </a:r>
                      <a:endParaRPr lang="zh-CN" altLang="en-US" sz="1103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mpd="sng">
                      <a:solidFill>
                        <a:srgbClr val="000000"/>
                      </a:solidFill>
                      <a:prstDash val="soli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a"/>
                    </a:solidFill>
                  </a:tcPr>
                </a:tc>
              </a:tr>
              <a:tr h="3341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3" dirty="0" smtClean="0">
                          <a:solidFill>
                            <a:srgbClr val="5a5a5a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zh-CN" altLang="en-US" sz="1103" dirty="0" smtClean="0">
                        <a:solidFill>
                          <a:srgbClr val="5a5a5a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3" dirty="0" smtClean="0">
                          <a:solidFill>
                            <a:srgbClr val="5a5a5a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600,000</a:t>
                      </a:r>
                      <a:endParaRPr lang="zh-CN" altLang="en-US" sz="1103" dirty="0" smtClean="0">
                        <a:solidFill>
                          <a:srgbClr val="5a5a5a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3" dirty="0" smtClean="0">
                          <a:solidFill>
                            <a:srgbClr val="5a5a5a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490,932</a:t>
                      </a:r>
                      <a:endParaRPr lang="zh-CN" altLang="en-US" sz="1103" dirty="0" smtClean="0">
                        <a:solidFill>
                          <a:srgbClr val="5a5a5a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3" dirty="0" smtClean="0">
                          <a:solidFill>
                            <a:srgbClr val="5a5a5a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659,932</a:t>
                      </a:r>
                      <a:endParaRPr lang="zh-CN" altLang="en-US" sz="1103" dirty="0" smtClean="0">
                        <a:solidFill>
                          <a:srgbClr val="5a5a5a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3" dirty="0" smtClean="0">
                          <a:solidFill>
                            <a:srgbClr val="5a5a5a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59,932</a:t>
                      </a:r>
                      <a:endParaRPr lang="zh-CN" altLang="en-US" sz="1103" dirty="0" smtClean="0">
                        <a:solidFill>
                          <a:srgbClr val="5a5a5a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3" dirty="0" smtClean="0">
                          <a:solidFill>
                            <a:srgbClr val="5a5a5a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10.0%</a:t>
                      </a:r>
                      <a:endParaRPr lang="zh-CN" altLang="en-US" sz="1103" dirty="0" smtClean="0">
                        <a:solidFill>
                          <a:srgbClr val="5a5a5a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9484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3" dirty="0" smtClean="0">
                          <a:solidFill>
                            <a:srgbClr val="5a5a5a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zh-CN" altLang="en-US" sz="1103" dirty="0" smtClean="0">
                        <a:solidFill>
                          <a:srgbClr val="5a5a5a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3" dirty="0" smtClean="0">
                          <a:solidFill>
                            <a:srgbClr val="5a5a5a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1,200,000</a:t>
                      </a:r>
                      <a:endParaRPr lang="zh-CN" altLang="en-US" sz="1103" dirty="0" smtClean="0">
                        <a:solidFill>
                          <a:srgbClr val="5a5a5a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3" dirty="0" smtClean="0">
                          <a:solidFill>
                            <a:srgbClr val="5a5a5a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1,392,015</a:t>
                      </a:r>
                      <a:endParaRPr lang="zh-CN" altLang="en-US" sz="1103" dirty="0" smtClean="0">
                        <a:solidFill>
                          <a:srgbClr val="5a5a5a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3" dirty="0" smtClean="0">
                          <a:solidFill>
                            <a:srgbClr val="5a5a5a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1,558,273</a:t>
                      </a:r>
                      <a:endParaRPr lang="zh-CN" altLang="en-US" sz="1103" dirty="0" smtClean="0">
                        <a:solidFill>
                          <a:srgbClr val="5a5a5a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3" dirty="0" smtClean="0">
                          <a:solidFill>
                            <a:srgbClr val="5a5a5a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358,273</a:t>
                      </a:r>
                      <a:endParaRPr lang="zh-CN" altLang="en-US" sz="1103" dirty="0" smtClean="0">
                        <a:solidFill>
                          <a:srgbClr val="5a5a5a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3" dirty="0" smtClean="0">
                          <a:solidFill>
                            <a:srgbClr val="5a5a5a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29.9%</a:t>
                      </a:r>
                      <a:endParaRPr lang="zh-CN" altLang="en-US" sz="1103" dirty="0" smtClean="0">
                        <a:solidFill>
                          <a:srgbClr val="5a5a5a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3400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3" dirty="0" smtClean="0">
                          <a:solidFill>
                            <a:srgbClr val="5a5a5a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  <a:endParaRPr lang="zh-CN" altLang="en-US" sz="1103" dirty="0" smtClean="0">
                        <a:solidFill>
                          <a:srgbClr val="5a5a5a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3" dirty="0" smtClean="0">
                          <a:solidFill>
                            <a:srgbClr val="5a5a5a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1,200,000</a:t>
                      </a:r>
                      <a:endParaRPr lang="zh-CN" altLang="en-US" sz="1103" dirty="0" smtClean="0">
                        <a:solidFill>
                          <a:srgbClr val="5a5a5a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3" dirty="0" smtClean="0">
                          <a:solidFill>
                            <a:srgbClr val="5a5a5a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2,158,217</a:t>
                      </a:r>
                      <a:endParaRPr lang="zh-CN" altLang="en-US" sz="1103" dirty="0" smtClean="0">
                        <a:solidFill>
                          <a:srgbClr val="5a5a5a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3" dirty="0" smtClean="0">
                          <a:solidFill>
                            <a:srgbClr val="5a5a5a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2,158,217</a:t>
                      </a:r>
                      <a:endParaRPr lang="zh-CN" altLang="en-US" sz="1103" dirty="0" smtClean="0">
                        <a:solidFill>
                          <a:srgbClr val="5a5a5a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3" dirty="0" smtClean="0">
                          <a:solidFill>
                            <a:srgbClr val="5a5a5a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958,217</a:t>
                      </a:r>
                      <a:endParaRPr lang="zh-CN" altLang="en-US" sz="1103" dirty="0" smtClean="0">
                        <a:solidFill>
                          <a:srgbClr val="5a5a5a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3" dirty="0" smtClean="0">
                          <a:solidFill>
                            <a:srgbClr val="5a5a5a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79.9%</a:t>
                      </a:r>
                      <a:endParaRPr lang="zh-CN" altLang="en-US" sz="1103" dirty="0" smtClean="0">
                        <a:solidFill>
                          <a:srgbClr val="5a5a5a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3401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3" dirty="0" smtClean="0">
                          <a:solidFill>
                            <a:srgbClr val="5a5a5a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  <a:endParaRPr lang="zh-CN" altLang="en-US" sz="1103" dirty="0" smtClean="0">
                        <a:solidFill>
                          <a:srgbClr val="5a5a5a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3" dirty="0" smtClean="0">
                          <a:solidFill>
                            <a:srgbClr val="5a5a5a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1,200,000</a:t>
                      </a:r>
                      <a:endParaRPr lang="zh-CN" altLang="en-US" sz="1103" dirty="0" smtClean="0">
                        <a:solidFill>
                          <a:srgbClr val="5a5a5a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3" dirty="0" smtClean="0">
                          <a:solidFill>
                            <a:srgbClr val="5a5a5a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3,072,624</a:t>
                      </a:r>
                      <a:endParaRPr lang="zh-CN" altLang="en-US" sz="1103" dirty="0" smtClean="0">
                        <a:solidFill>
                          <a:srgbClr val="5a5a5a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3" dirty="0" smtClean="0">
                          <a:solidFill>
                            <a:srgbClr val="5a5a5a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3,072,624</a:t>
                      </a:r>
                      <a:endParaRPr lang="zh-CN" altLang="en-US" sz="1103" dirty="0" smtClean="0">
                        <a:solidFill>
                          <a:srgbClr val="5a5a5a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3" dirty="0" smtClean="0">
                          <a:solidFill>
                            <a:srgbClr val="5a5a5a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1,872,624</a:t>
                      </a:r>
                      <a:endParaRPr lang="zh-CN" altLang="en-US" sz="1103" dirty="0" smtClean="0">
                        <a:solidFill>
                          <a:srgbClr val="5a5a5a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3" dirty="0" smtClean="0">
                          <a:solidFill>
                            <a:srgbClr val="5a5a5a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156.1%</a:t>
                      </a:r>
                      <a:endParaRPr lang="zh-CN" altLang="en-US" sz="1103" dirty="0" smtClean="0">
                        <a:solidFill>
                          <a:srgbClr val="5a5a5a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3400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3" dirty="0" smtClean="0">
                          <a:solidFill>
                            <a:srgbClr val="5a5a5a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25</a:t>
                      </a:r>
                      <a:endParaRPr lang="zh-CN" altLang="en-US" sz="1103" dirty="0" smtClean="0">
                        <a:solidFill>
                          <a:srgbClr val="5a5a5a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3" dirty="0" smtClean="0">
                          <a:solidFill>
                            <a:srgbClr val="5a5a5a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1,200,000</a:t>
                      </a:r>
                      <a:endParaRPr lang="zh-CN" altLang="en-US" sz="1103" dirty="0" smtClean="0">
                        <a:solidFill>
                          <a:srgbClr val="5a5a5a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3" dirty="0" smtClean="0">
                          <a:solidFill>
                            <a:srgbClr val="5a5a5a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4,374,401</a:t>
                      </a:r>
                      <a:endParaRPr lang="zh-CN" altLang="en-US" sz="1103" dirty="0" smtClean="0">
                        <a:solidFill>
                          <a:srgbClr val="5a5a5a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3" dirty="0" smtClean="0">
                          <a:solidFill>
                            <a:srgbClr val="5a5a5a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434,374,40</a:t>
                      </a:r>
                      <a:endParaRPr lang="zh-CN" altLang="en-US" sz="1103" dirty="0" smtClean="0">
                        <a:solidFill>
                          <a:srgbClr val="5a5a5a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3" dirty="0" smtClean="0">
                          <a:solidFill>
                            <a:srgbClr val="5a5a5a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3,143,744</a:t>
                      </a:r>
                      <a:endParaRPr lang="zh-CN" altLang="en-US" sz="1103" dirty="0" smtClean="0">
                        <a:solidFill>
                          <a:srgbClr val="5a5a5a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3" dirty="0" smtClean="0">
                          <a:solidFill>
                            <a:srgbClr val="5a5a5a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262.0%</a:t>
                      </a:r>
                      <a:endParaRPr lang="zh-CN" altLang="en-US" sz="1103" dirty="0" smtClean="0">
                        <a:solidFill>
                          <a:srgbClr val="5a5a5a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341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3" dirty="0" smtClean="0">
                          <a:solidFill>
                            <a:srgbClr val="5a5a5a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  <a:endParaRPr lang="zh-CN" altLang="en-US" sz="1103" dirty="0" smtClean="0">
                        <a:solidFill>
                          <a:srgbClr val="5a5a5a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mpd="sng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3" dirty="0" smtClean="0">
                          <a:solidFill>
                            <a:srgbClr val="5a5a5a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1,200,000</a:t>
                      </a:r>
                      <a:endParaRPr lang="zh-CN" altLang="en-US" sz="1103" dirty="0" smtClean="0">
                        <a:solidFill>
                          <a:srgbClr val="5a5a5a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3" dirty="0" smtClean="0">
                          <a:solidFill>
                            <a:srgbClr val="5a5a5a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6,442,983</a:t>
                      </a:r>
                      <a:endParaRPr lang="zh-CN" altLang="en-US" sz="1103" dirty="0" smtClean="0">
                        <a:solidFill>
                          <a:srgbClr val="5a5a5a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3" dirty="0" smtClean="0">
                          <a:solidFill>
                            <a:srgbClr val="5a5a5a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6,442,983</a:t>
                      </a:r>
                      <a:endParaRPr lang="zh-CN" altLang="en-US" sz="1103" dirty="0" smtClean="0">
                        <a:solidFill>
                          <a:srgbClr val="5a5a5a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3" dirty="0" smtClean="0">
                          <a:solidFill>
                            <a:srgbClr val="5a5a5a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5,242,983</a:t>
                      </a:r>
                      <a:endParaRPr lang="zh-CN" altLang="en-US" sz="1103" dirty="0" smtClean="0">
                        <a:solidFill>
                          <a:srgbClr val="5a5a5a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3" dirty="0" smtClean="0">
                          <a:solidFill>
                            <a:srgbClr val="5a5a5a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436.9%</a:t>
                      </a:r>
                      <a:endParaRPr lang="zh-CN" altLang="en-US" sz="1103" dirty="0" smtClean="0">
                        <a:solidFill>
                          <a:srgbClr val="5a5a5a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 rot="0">
            <a:off x="5626100" y="1562100"/>
            <a:ext cx="25654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>
							</a:tabLst>
            </a:pPr>
            <a:r>
              <a:rPr lang="en-US" altLang="zh-CN" sz="159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每年投资额度：</a:t>
            </a:r>
            <a:r>
              <a:rPr lang="en-US" altLang="zh-CN" sz="159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HKD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59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180,000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952500" y="1562100"/>
            <a:ext cx="25654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>
							</a:tabLst>
            </a:pPr>
            <a:r>
              <a:rPr lang="en-US" altLang="zh-CN" sz="159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每年投资额度：</a:t>
            </a:r>
            <a:r>
              <a:rPr lang="en-US" altLang="zh-CN" sz="159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HKD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59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120,000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雨林木风</cp:lastModifiedBy>
  <cp:revision>3</cp:revision>
  <dcterms:created xsi:type="dcterms:W3CDTF">2006-08-16T00:00:00Z</dcterms:created>
  <dcterms:modified xsi:type="dcterms:W3CDTF">2010-04-24T16:48:41Z</dcterms:modified>
</cp:coreProperties>
</file>