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	<Relationship Id="rId4" Type="http://schemas.openxmlformats.org/officeDocument/2006/relationships/image" Target="../media/image5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	<Relationship Id="rId3" Type="http://schemas.openxmlformats.org/officeDocument/2006/relationships/image" Target="../media/image7.jpeg" />
	<Relationship Id="rId4" Type="http://schemas.openxmlformats.org/officeDocument/2006/relationships/image" Target="../media/image8.jpeg" />
	<Relationship Id="rId5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536700" y="2324100"/>
            <a:ext cx="5346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4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小白专场：</a:t>
            </a:r>
            <a:r>
              <a:rPr lang="en-US" altLang="zh-CN" sz="39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堆中的路径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7501" y="2519298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16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483"/>
                  <a:pt x="308355" y="393700"/>
                  <a:pt x="203200" y="393700"/>
                </a:cubicBezTo>
                <a:cubicBezTo>
                  <a:pt x="97916" y="393700"/>
                  <a:pt x="12700" y="308483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7901" y="3129026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7916" y="12700"/>
                  <a:pt x="203200" y="12700"/>
                </a:cubicBezTo>
                <a:cubicBezTo>
                  <a:pt x="308355" y="12700"/>
                  <a:pt x="393700" y="97916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16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30701" y="3738626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7916" y="12700"/>
                  <a:pt x="203200" y="12700"/>
                </a:cubicBezTo>
                <a:cubicBezTo>
                  <a:pt x="308355" y="12700"/>
                  <a:pt x="393700" y="97916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16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98925" y="3475101"/>
            <a:ext cx="327025" cy="327025"/>
          </a:xfrm>
          <a:custGeom>
            <a:avLst/>
            <a:gdLst>
              <a:gd name="connsiteX0" fmla="*/ 314325 w 327025"/>
              <a:gd name="connsiteY0" fmla="*/ 12700 h 327025"/>
              <a:gd name="connsiteX1" fmla="*/ 12700 w 327025"/>
              <a:gd name="connsiteY1" fmla="*/ 314325 h 327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7025" h="327025">
                <a:moveTo>
                  <a:pt x="314325" y="12700"/>
                </a:moveTo>
                <a:lnTo>
                  <a:pt x="12700" y="3143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51426" y="2824098"/>
            <a:ext cx="371475" cy="365125"/>
          </a:xfrm>
          <a:custGeom>
            <a:avLst/>
            <a:gdLst>
              <a:gd name="connsiteX0" fmla="*/ 358775 w 371475"/>
              <a:gd name="connsiteY0" fmla="*/ 12700 h 365125"/>
              <a:gd name="connsiteX1" fmla="*/ 12700 w 371475"/>
              <a:gd name="connsiteY1" fmla="*/ 3524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1475" h="365125">
                <a:moveTo>
                  <a:pt x="358775" y="12700"/>
                </a:moveTo>
                <a:lnTo>
                  <a:pt x="12700" y="3524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4701" y="3129026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355" y="12700"/>
                  <a:pt x="203200" y="12700"/>
                </a:cubicBezTo>
                <a:cubicBezTo>
                  <a:pt x="97916" y="12700"/>
                  <a:pt x="12700" y="97916"/>
                  <a:pt x="12700" y="203200"/>
                </a:cubicBezTo>
                <a:cubicBezTo>
                  <a:pt x="12700" y="308355"/>
                  <a:pt x="97916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35575" y="2824098"/>
            <a:ext cx="327025" cy="327025"/>
          </a:xfrm>
          <a:custGeom>
            <a:avLst/>
            <a:gdLst>
              <a:gd name="connsiteX0" fmla="*/ 12700 w 327025"/>
              <a:gd name="connsiteY0" fmla="*/ 12700 h 327025"/>
              <a:gd name="connsiteX1" fmla="*/ 314325 w 327025"/>
              <a:gd name="connsiteY1" fmla="*/ 314325 h 327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7025" h="327025">
                <a:moveTo>
                  <a:pt x="12700" y="12700"/>
                </a:moveTo>
                <a:lnTo>
                  <a:pt x="314325" y="3143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92701" y="3738626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355" y="12700"/>
                  <a:pt x="203200" y="12700"/>
                </a:cubicBezTo>
                <a:cubicBezTo>
                  <a:pt x="97916" y="12700"/>
                  <a:pt x="12700" y="97916"/>
                  <a:pt x="12700" y="203200"/>
                </a:cubicBezTo>
                <a:cubicBezTo>
                  <a:pt x="12700" y="308355"/>
                  <a:pt x="97916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56125" y="3475101"/>
            <a:ext cx="255650" cy="292100"/>
          </a:xfrm>
          <a:custGeom>
            <a:avLst/>
            <a:gdLst>
              <a:gd name="connsiteX0" fmla="*/ 12700 w 255650"/>
              <a:gd name="connsiteY0" fmla="*/ 12700 h 292100"/>
              <a:gd name="connsiteX1" fmla="*/ 242951 w 255650"/>
              <a:gd name="connsiteY1" fmla="*/ 279400 h 29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5650" h="292100">
                <a:moveTo>
                  <a:pt x="12700" y="12700"/>
                </a:moveTo>
                <a:lnTo>
                  <a:pt x="242951" y="2794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520700"/>
            <a:ext cx="78867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76200" algn="l"/>
                <a:tab pos="635000" algn="l"/>
              </a:tabLst>
            </a:pPr>
            <a:r>
              <a:rPr lang="en-US" altLang="zh-CN" sz="42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6200" algn="l"/>
                <a:tab pos="635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将一系列给定数字插入一个初始为空的小顶堆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H[]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。随后对任意给</a:t>
            </a:r>
          </a:p>
          <a:p>
            <a:pPr>
              <a:lnSpc>
                <a:spcPts val="2900"/>
              </a:lnSpc>
              <a:tabLst>
                <a:tab pos="76200" algn="l"/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定的下标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`i`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，打印从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H[i]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到根结点的路径。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438400"/>
            <a:ext cx="16002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###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输入样例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3124200"/>
            <a:ext cx="16891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543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###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输出样例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2641600"/>
            <a:ext cx="635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29200" y="3187700"/>
            <a:ext cx="635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86200" y="3213100"/>
            <a:ext cx="7112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2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48200" y="3873500"/>
            <a:ext cx="2667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802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050" y="1212850"/>
            <a:ext cx="3289300" cy="3213100"/>
          </a:xfrm>
          <a:custGeom>
            <a:avLst/>
            <a:gdLst>
              <a:gd name="connsiteX0" fmla="*/ 3033776 w 3289300"/>
              <a:gd name="connsiteY0" fmla="*/ 3206750 h 3213100"/>
              <a:gd name="connsiteX1" fmla="*/ 3083559 w 3289300"/>
              <a:gd name="connsiteY1" fmla="*/ 3007359 h 3213100"/>
              <a:gd name="connsiteX2" fmla="*/ 3282950 w 3289300"/>
              <a:gd name="connsiteY2" fmla="*/ 2957576 h 3213100"/>
              <a:gd name="connsiteX3" fmla="*/ 3033776 w 3289300"/>
              <a:gd name="connsiteY3" fmla="*/ 3206750 h 3213100"/>
              <a:gd name="connsiteX4" fmla="*/ 6350 w 3289300"/>
              <a:gd name="connsiteY4" fmla="*/ 3206750 h 3213100"/>
              <a:gd name="connsiteX5" fmla="*/ 6350 w 3289300"/>
              <a:gd name="connsiteY5" fmla="*/ 6350 h 3213100"/>
              <a:gd name="connsiteX6" fmla="*/ 3282950 w 3289300"/>
              <a:gd name="connsiteY6" fmla="*/ 6350 h 3213100"/>
              <a:gd name="connsiteX7" fmla="*/ 3282950 w 3289300"/>
              <a:gd name="connsiteY7" fmla="*/ 2957576 h 3213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289300" h="3213100">
                <a:moveTo>
                  <a:pt x="3033776" y="3206750"/>
                </a:moveTo>
                <a:lnTo>
                  <a:pt x="3083559" y="3007359"/>
                </a:lnTo>
                <a:lnTo>
                  <a:pt x="3282950" y="2957576"/>
                </a:lnTo>
                <a:lnTo>
                  <a:pt x="3033776" y="3206750"/>
                </a:lnTo>
                <a:lnTo>
                  <a:pt x="6350" y="3206750"/>
                </a:lnTo>
                <a:lnTo>
                  <a:pt x="6350" y="6350"/>
                </a:lnTo>
                <a:lnTo>
                  <a:pt x="3282950" y="6350"/>
                </a:lnTo>
                <a:lnTo>
                  <a:pt x="3282950" y="2957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8450" y="1249425"/>
            <a:ext cx="4813300" cy="3024123"/>
          </a:xfrm>
          <a:custGeom>
            <a:avLst/>
            <a:gdLst>
              <a:gd name="connsiteX0" fmla="*/ 4572507 w 4813300"/>
              <a:gd name="connsiteY0" fmla="*/ 3017774 h 3024123"/>
              <a:gd name="connsiteX1" fmla="*/ 4619370 w 4813300"/>
              <a:gd name="connsiteY1" fmla="*/ 2830195 h 3024123"/>
              <a:gd name="connsiteX2" fmla="*/ 4806950 w 4813300"/>
              <a:gd name="connsiteY2" fmla="*/ 2783332 h 3024123"/>
              <a:gd name="connsiteX3" fmla="*/ 4572507 w 4813300"/>
              <a:gd name="connsiteY3" fmla="*/ 3017774 h 3024123"/>
              <a:gd name="connsiteX4" fmla="*/ 6350 w 4813300"/>
              <a:gd name="connsiteY4" fmla="*/ 3017774 h 3024123"/>
              <a:gd name="connsiteX5" fmla="*/ 6350 w 4813300"/>
              <a:gd name="connsiteY5" fmla="*/ 6350 h 3024123"/>
              <a:gd name="connsiteX6" fmla="*/ 4806950 w 4813300"/>
              <a:gd name="connsiteY6" fmla="*/ 6350 h 3024123"/>
              <a:gd name="connsiteX7" fmla="*/ 4806950 w 4813300"/>
              <a:gd name="connsiteY7" fmla="*/ 2783332 h 3024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813300" h="3024123">
                <a:moveTo>
                  <a:pt x="4572507" y="3017774"/>
                </a:moveTo>
                <a:lnTo>
                  <a:pt x="4619370" y="2830195"/>
                </a:lnTo>
                <a:lnTo>
                  <a:pt x="4806950" y="2783332"/>
                </a:lnTo>
                <a:lnTo>
                  <a:pt x="4572507" y="3017774"/>
                </a:lnTo>
                <a:lnTo>
                  <a:pt x="6350" y="3017774"/>
                </a:lnTo>
                <a:lnTo>
                  <a:pt x="6350" y="6350"/>
                </a:lnTo>
                <a:lnTo>
                  <a:pt x="4806950" y="6350"/>
                </a:lnTo>
                <a:lnTo>
                  <a:pt x="4806950" y="27833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1206500"/>
            <a:ext cx="3302000" cy="3225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2100" y="1244600"/>
            <a:ext cx="4826000" cy="303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42799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堆的表示及其操作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1460500"/>
            <a:ext cx="24384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44500" algn="l"/>
                <a:tab pos="762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1001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-10001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44500" algn="l"/>
                <a:tab pos="762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H[MAXN],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44500" algn="l"/>
                <a:tab pos="762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H[0]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MINH;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设置“岗哨”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444500" algn="l"/>
                <a:tab pos="762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1473200"/>
            <a:ext cx="45720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66700" algn="l"/>
                <a:tab pos="914400" algn="l"/>
                <a:tab pos="18415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66700" algn="l"/>
                <a:tab pos="914400" algn="l"/>
                <a:tab pos="1841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266700" algn="l"/>
                <a:tab pos="914400" algn="l"/>
                <a:tab pos="18415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。这里省略检查堆是否已满的代码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200"/>
              </a:lnSpc>
              <a:tabLst>
                <a:tab pos="266700" algn="l"/>
                <a:tab pos="914400" algn="l"/>
                <a:tab pos="184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66700" algn="l"/>
                <a:tab pos="914400" algn="l"/>
                <a:tab pos="184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(i=++size;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H[i/2]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i/=2)</a:t>
            </a:r>
          </a:p>
          <a:p>
            <a:pPr>
              <a:lnSpc>
                <a:spcPts val="2100"/>
              </a:lnSpc>
              <a:tabLst>
                <a:tab pos="266700" algn="l"/>
                <a:tab pos="914400" algn="l"/>
                <a:tab pos="184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H[i/2];</a:t>
            </a:r>
          </a:p>
          <a:p>
            <a:pPr>
              <a:lnSpc>
                <a:spcPts val="2100"/>
              </a:lnSpc>
              <a:tabLst>
                <a:tab pos="266700" algn="l"/>
                <a:tab pos="914400" algn="l"/>
                <a:tab pos="184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X;</a:t>
            </a:r>
          </a:p>
          <a:p>
            <a:pPr>
              <a:lnSpc>
                <a:spcPts val="2100"/>
              </a:lnSpc>
              <a:tabLst>
                <a:tab pos="266700" algn="l"/>
                <a:tab pos="914400" algn="l"/>
                <a:tab pos="1841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98850" y="1136650"/>
            <a:ext cx="5041900" cy="5194300"/>
          </a:xfrm>
          <a:custGeom>
            <a:avLst/>
            <a:gdLst>
              <a:gd name="connsiteX0" fmla="*/ 4643881 w 5041900"/>
              <a:gd name="connsiteY0" fmla="*/ 5187950 h 5194300"/>
              <a:gd name="connsiteX1" fmla="*/ 4722241 w 5041900"/>
              <a:gd name="connsiteY1" fmla="*/ 4874653 h 5194300"/>
              <a:gd name="connsiteX2" fmla="*/ 5035550 w 5041900"/>
              <a:gd name="connsiteY2" fmla="*/ 4796320 h 5194300"/>
              <a:gd name="connsiteX3" fmla="*/ 4643881 w 5041900"/>
              <a:gd name="connsiteY3" fmla="*/ 5187950 h 5194300"/>
              <a:gd name="connsiteX4" fmla="*/ 6350 w 5041900"/>
              <a:gd name="connsiteY4" fmla="*/ 5187950 h 5194300"/>
              <a:gd name="connsiteX5" fmla="*/ 6350 w 5041900"/>
              <a:gd name="connsiteY5" fmla="*/ 6350 h 5194300"/>
              <a:gd name="connsiteX6" fmla="*/ 5035550 w 5041900"/>
              <a:gd name="connsiteY6" fmla="*/ 6350 h 5194300"/>
              <a:gd name="connsiteX7" fmla="*/ 5035550 w 5041900"/>
              <a:gd name="connsiteY7" fmla="*/ 4796320 h 519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041900" h="5194300">
                <a:moveTo>
                  <a:pt x="4643881" y="5187950"/>
                </a:moveTo>
                <a:lnTo>
                  <a:pt x="4722241" y="4874653"/>
                </a:lnTo>
                <a:lnTo>
                  <a:pt x="5035550" y="4796320"/>
                </a:lnTo>
                <a:lnTo>
                  <a:pt x="4643881" y="5187950"/>
                </a:lnTo>
                <a:lnTo>
                  <a:pt x="6350" y="5187950"/>
                </a:lnTo>
                <a:lnTo>
                  <a:pt x="6350" y="6350"/>
                </a:lnTo>
                <a:lnTo>
                  <a:pt x="5035550" y="6350"/>
                </a:lnTo>
                <a:lnTo>
                  <a:pt x="5035550" y="47963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050" y="1136650"/>
            <a:ext cx="2832100" cy="2603500"/>
          </a:xfrm>
          <a:custGeom>
            <a:avLst/>
            <a:gdLst>
              <a:gd name="connsiteX0" fmla="*/ 2623947 w 2832100"/>
              <a:gd name="connsiteY0" fmla="*/ 2597150 h 2603500"/>
              <a:gd name="connsiteX1" fmla="*/ 2664332 w 2832100"/>
              <a:gd name="connsiteY1" fmla="*/ 2435733 h 2603500"/>
              <a:gd name="connsiteX2" fmla="*/ 2825750 w 2832100"/>
              <a:gd name="connsiteY2" fmla="*/ 2395346 h 2603500"/>
              <a:gd name="connsiteX3" fmla="*/ 2623947 w 2832100"/>
              <a:gd name="connsiteY3" fmla="*/ 2597150 h 2603500"/>
              <a:gd name="connsiteX4" fmla="*/ 6350 w 2832100"/>
              <a:gd name="connsiteY4" fmla="*/ 2597150 h 2603500"/>
              <a:gd name="connsiteX5" fmla="*/ 6350 w 2832100"/>
              <a:gd name="connsiteY5" fmla="*/ 6350 h 2603500"/>
              <a:gd name="connsiteX6" fmla="*/ 2825750 w 2832100"/>
              <a:gd name="connsiteY6" fmla="*/ 6350 h 2603500"/>
              <a:gd name="connsiteX7" fmla="*/ 2825750 w 2832100"/>
              <a:gd name="connsiteY7" fmla="*/ 2395346 h 260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832100" h="2603500">
                <a:moveTo>
                  <a:pt x="2623947" y="2597150"/>
                </a:moveTo>
                <a:lnTo>
                  <a:pt x="2664332" y="2435733"/>
                </a:lnTo>
                <a:lnTo>
                  <a:pt x="2825750" y="2395346"/>
                </a:lnTo>
                <a:lnTo>
                  <a:pt x="2623947" y="2597150"/>
                </a:lnTo>
                <a:lnTo>
                  <a:pt x="6350" y="2597150"/>
                </a:lnTo>
                <a:lnTo>
                  <a:pt x="6350" y="6350"/>
                </a:lnTo>
                <a:lnTo>
                  <a:pt x="2825750" y="6350"/>
                </a:lnTo>
                <a:lnTo>
                  <a:pt x="2825750" y="23953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02100"/>
            <a:ext cx="50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700" y="1130300"/>
            <a:ext cx="2844800" cy="2616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00" y="1130300"/>
            <a:ext cx="5054600" cy="520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1600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主程序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19500" y="1231900"/>
            <a:ext cx="1219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19500" y="14859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14800" y="1549400"/>
            <a:ext cx="42545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5400" algn="l"/>
                <a:tab pos="4191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54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%d",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&amp;n,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&amp;m);</a:t>
            </a:r>
          </a:p>
          <a:p>
            <a:pPr>
              <a:lnSpc>
                <a:spcPts val="1900"/>
              </a:lnSpc>
              <a:tabLst>
                <a:tab pos="254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Create();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堆初始化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254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(i=0;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i&lt;n;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i++)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以逐个插入方式建堆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254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&amp;x);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33900" y="2984500"/>
            <a:ext cx="863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Insert(x);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40200" y="3225800"/>
            <a:ext cx="76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19500" y="61214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1244600"/>
            <a:ext cx="135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15113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9800" y="1816100"/>
            <a:ext cx="21463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读入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根据输入序列建堆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个要求：打印到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根的路径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3162300"/>
            <a:ext cx="121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34290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14800" y="3543300"/>
            <a:ext cx="44323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" algn="l"/>
                <a:tab pos="952500" algn="l"/>
                <a:tab pos="1587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(i=0;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i&lt;m;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i++)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38100" algn="l"/>
                <a:tab pos="952500" algn="l"/>
                <a:tab pos="1587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scanf("%d",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&amp;j);</a:t>
            </a:r>
          </a:p>
          <a:p>
            <a:pPr>
              <a:lnSpc>
                <a:spcPts val="2100"/>
              </a:lnSpc>
              <a:tabLst>
                <a:tab pos="38100" algn="l"/>
                <a:tab pos="952500" algn="l"/>
                <a:tab pos="1587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printf("%d",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H[j]);</a:t>
            </a:r>
          </a:p>
          <a:p>
            <a:pPr>
              <a:lnSpc>
                <a:spcPts val="2100"/>
              </a:lnSpc>
              <a:tabLst>
                <a:tab pos="38100" algn="l"/>
                <a:tab pos="952500" algn="l"/>
                <a:tab pos="1587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(j&gt;1)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596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沿根方向输出各结点</a:t>
            </a:r>
            <a:r>
              <a:rPr lang="en-US" altLang="zh-CN" sz="1596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38100" algn="l"/>
                <a:tab pos="952500" algn="l"/>
                <a:tab pos="15875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/=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2;</a:t>
            </a:r>
          </a:p>
          <a:p>
            <a:pPr>
              <a:lnSpc>
                <a:spcPts val="2100"/>
              </a:lnSpc>
              <a:tabLst>
                <a:tab pos="38100" algn="l"/>
                <a:tab pos="952500" algn="l"/>
                <a:tab pos="1587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printf("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%d",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H[j]);</a:t>
            </a:r>
          </a:p>
          <a:p>
            <a:pPr>
              <a:lnSpc>
                <a:spcPts val="2100"/>
              </a:lnSpc>
              <a:tabLst>
                <a:tab pos="38100" algn="l"/>
                <a:tab pos="952500" algn="l"/>
                <a:tab pos="1587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38100" algn="l"/>
                <a:tab pos="952500" algn="l"/>
                <a:tab pos="1587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printf("\n");</a:t>
            </a:r>
          </a:p>
          <a:p>
            <a:pPr>
              <a:lnSpc>
                <a:spcPts val="2000"/>
              </a:lnSpc>
              <a:tabLst>
                <a:tab pos="38100" algn="l"/>
                <a:tab pos="952500" algn="l"/>
                <a:tab pos="1587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4c6d4e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38100" algn="l"/>
                <a:tab pos="952500" algn="l"/>
                <a:tab pos="1587500" algn="l"/>
              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