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0693400" cy="7559293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	<Relationship Id="rId13" Type="http://schemas.openxmlformats.org/officeDocument/2006/relationships/slide" Target="slides/slide8.xml" />
	<Relationship Id="rId14" Type="http://schemas.openxmlformats.org/officeDocument/2006/relationships/slide" Target="slides/slide9.xml" />
	<Relationship Id="rId15" Type="http://schemas.openxmlformats.org/officeDocument/2006/relationships/slide" Target="slides/slide10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</Relationships>
</file>

<file path=ppt/slides/_rels/slide1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0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.jpeg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.jpeg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.jpeg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7.jpeg" />
</Relationships>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8.jpeg" />
</Relationships>
</file>

<file path=ppt/slides/_rels/slide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9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71739" y="1555496"/>
            <a:ext cx="7950200" cy="939800"/>
          </a:xfrm>
          <a:custGeom>
            <a:avLst/>
            <a:gdLst>
              <a:gd name="connsiteX0" fmla="*/ 12700 w 7950200"/>
              <a:gd name="connsiteY0" fmla="*/ 927099 h 939800"/>
              <a:gd name="connsiteX1" fmla="*/ 12700 w 7950200"/>
              <a:gd name="connsiteY1" fmla="*/ 12700 h 939800"/>
              <a:gd name="connsiteX2" fmla="*/ 7937499 w 7950200"/>
              <a:gd name="connsiteY2" fmla="*/ 12700 h 93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7950200" h="939800">
                <a:moveTo>
                  <a:pt x="12700" y="927099"/>
                </a:moveTo>
                <a:lnTo>
                  <a:pt x="12700" y="12700"/>
                </a:lnTo>
                <a:lnTo>
                  <a:pt x="7937499" y="12700"/>
                </a:lnTo>
              </a:path>
            </a:pathLst>
          </a:custGeom>
          <a:ln w="254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46514" y="4301871"/>
            <a:ext cx="6531102" cy="38100"/>
          </a:xfrm>
          <a:custGeom>
            <a:avLst/>
            <a:gdLst>
              <a:gd name="connsiteX0" fmla="*/ 9525 w 6531102"/>
              <a:gd name="connsiteY0" fmla="*/ 9525 h 38100"/>
              <a:gd name="connsiteX1" fmla="*/ 6521576 w 6531102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531102" h="38100">
                <a:moveTo>
                  <a:pt x="9525" y="9525"/>
                </a:moveTo>
                <a:lnTo>
                  <a:pt x="6521576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597400" y="2032000"/>
            <a:ext cx="27813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							</a:tabLst>
            </a:pPr>
            <a:r>
              <a:rPr lang="en-US" altLang="zh-CN" sz="43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小白专场：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97400" y="2844800"/>
            <a:ext cx="40640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600"/>
              </a:lnSpc>
              <a:tabLst>
							</a:tabLst>
            </a:pPr>
            <a:r>
              <a:rPr lang="en-US" altLang="zh-CN" sz="43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哈利</a:t>
            </a:r>
            <a:r>
              <a:rPr lang="en-US" altLang="zh-CN" sz="4397" b="1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altLang="zh-CN" sz="43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波特的考试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62500" y="4406900"/>
            <a:ext cx="2514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浙江大学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陈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越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90939" y="1819148"/>
            <a:ext cx="2921000" cy="50800"/>
          </a:xfrm>
          <a:custGeom>
            <a:avLst/>
            <a:gdLst>
              <a:gd name="connsiteX0" fmla="*/ 12700 w 2921000"/>
              <a:gd name="connsiteY0" fmla="*/ 12700 h 50800"/>
              <a:gd name="connsiteX1" fmla="*/ 2908299 w 2921000"/>
              <a:gd name="connsiteY1" fmla="*/ 127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921000" h="50800">
                <a:moveTo>
                  <a:pt x="12700" y="12700"/>
                </a:moveTo>
                <a:lnTo>
                  <a:pt x="2908299" y="12700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139" y="3308096"/>
            <a:ext cx="1854200" cy="50800"/>
          </a:xfrm>
          <a:custGeom>
            <a:avLst/>
            <a:gdLst>
              <a:gd name="connsiteX0" fmla="*/ 12700 w 1854200"/>
              <a:gd name="connsiteY0" fmla="*/ 12700 h 50800"/>
              <a:gd name="connsiteX1" fmla="*/ 1841499 w 1854200"/>
              <a:gd name="connsiteY1" fmla="*/ 127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54200" h="50800">
                <a:moveTo>
                  <a:pt x="12700" y="12700"/>
                </a:moveTo>
                <a:lnTo>
                  <a:pt x="1841499" y="12700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95739" y="5441696"/>
            <a:ext cx="1778000" cy="50800"/>
          </a:xfrm>
          <a:custGeom>
            <a:avLst/>
            <a:gdLst>
              <a:gd name="connsiteX0" fmla="*/ 12700 w 1778000"/>
              <a:gd name="connsiteY0" fmla="*/ 12700 h 50800"/>
              <a:gd name="connsiteX1" fmla="*/ 1765299 w 1778000"/>
              <a:gd name="connsiteY1" fmla="*/ 127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8000" h="50800">
                <a:moveTo>
                  <a:pt x="12700" y="12700"/>
                </a:moveTo>
                <a:lnTo>
                  <a:pt x="1765299" y="12700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76539" y="6051296"/>
            <a:ext cx="4445000" cy="50800"/>
          </a:xfrm>
          <a:custGeom>
            <a:avLst/>
            <a:gdLst>
              <a:gd name="connsiteX0" fmla="*/ 12700 w 4445000"/>
              <a:gd name="connsiteY0" fmla="*/ 12700 h 50800"/>
              <a:gd name="connsiteX1" fmla="*/ 4432299 w 4445000"/>
              <a:gd name="connsiteY1" fmla="*/ 127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445000" h="50800">
                <a:moveTo>
                  <a:pt x="12700" y="12700"/>
                </a:moveTo>
                <a:lnTo>
                  <a:pt x="4432299" y="12700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32039" y="1449324"/>
            <a:ext cx="609600" cy="304799"/>
          </a:xfrm>
          <a:custGeom>
            <a:avLst/>
            <a:gdLst>
              <a:gd name="connsiteX0" fmla="*/ 0 w 609600"/>
              <a:gd name="connsiteY0" fmla="*/ 0 h 304799"/>
              <a:gd name="connsiteX1" fmla="*/ 0 w 609600"/>
              <a:gd name="connsiteY1" fmla="*/ 304799 h 304799"/>
              <a:gd name="connsiteX2" fmla="*/ 609600 w 609600"/>
              <a:gd name="connsiteY2" fmla="*/ 304799 h 304799"/>
              <a:gd name="connsiteX3" fmla="*/ 609600 w 609600"/>
              <a:gd name="connsiteY3" fmla="*/ 0 h 304799"/>
              <a:gd name="connsiteX4" fmla="*/ 0 w 609600"/>
              <a:gd name="connsiteY4" fmla="*/ 0 h 3047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09600" h="304799">
                <a:moveTo>
                  <a:pt x="0" y="0"/>
                </a:moveTo>
                <a:lnTo>
                  <a:pt x="0" y="304799"/>
                </a:lnTo>
                <a:lnTo>
                  <a:pt x="609600" y="304799"/>
                </a:lnTo>
                <a:lnTo>
                  <a:pt x="6096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97000" y="1549400"/>
            <a:ext cx="4191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bool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97000" y="1981200"/>
            <a:ext cx="1016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14500" y="1981200"/>
            <a:ext cx="1587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Vertex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j,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k;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97000" y="2501900"/>
            <a:ext cx="6350000" cy="400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317500" algn="l"/>
                <a:tab pos="635000" algn="l"/>
                <a:tab pos="952500" algn="l"/>
                <a:tab pos="1270000" algn="l"/>
                <a:tab pos="1587500" algn="l"/>
                <a:tab pos="19177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初始化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600"/>
              </a:lnSpc>
              <a:tabLst>
                <a:tab pos="317500" algn="l"/>
                <a:tab pos="635000" algn="l"/>
                <a:tab pos="952500" algn="l"/>
                <a:tab pos="1270000" algn="l"/>
                <a:tab pos="1587500" algn="l"/>
                <a:tab pos="19177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i=0;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i&lt;Graph-&gt;Nv;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i++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1600"/>
              </a:lnSpc>
              <a:tabLst>
                <a:tab pos="317500" algn="l"/>
                <a:tab pos="635000" algn="l"/>
                <a:tab pos="952500" algn="l"/>
                <a:tab pos="1270000" algn="l"/>
                <a:tab pos="1587500" algn="l"/>
                <a:tab pos="1917700" algn="l"/>
              </a:tabLst>
            </a:pPr>
            <a:r>
              <a:rPr lang="en-US" altLang="zh-CN" dirty="0" smtClean="0"/>
              <a:t>		</a:t>
            </a: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j=0;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j&lt;Graph-&gt;Nv;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j++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1600"/>
              </a:lnSpc>
              <a:tabLst>
                <a:tab pos="317500" algn="l"/>
                <a:tab pos="635000" algn="l"/>
                <a:tab pos="952500" algn="l"/>
                <a:tab pos="1270000" algn="l"/>
                <a:tab pos="1587500" algn="l"/>
                <a:tab pos="1917700" algn="l"/>
              </a:tabLst>
            </a:pPr>
            <a:r>
              <a:rPr lang="en-US" altLang="zh-CN" dirty="0" smtClean="0"/>
              <a:t>			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D[i][j]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Graph-&gt;G[i][j];</a:t>
            </a:r>
          </a:p>
          <a:p>
            <a:pPr>
              <a:lnSpc>
                <a:spcPts val="1600"/>
              </a:lnSpc>
              <a:tabLst>
                <a:tab pos="317500" algn="l"/>
                <a:tab pos="635000" algn="l"/>
                <a:tab pos="952500" algn="l"/>
                <a:tab pos="1270000" algn="l"/>
                <a:tab pos="1587500" algn="l"/>
                <a:tab pos="1917700" algn="l"/>
              </a:tabLst>
            </a:pPr>
            <a:r>
              <a:rPr lang="en-US" altLang="zh-CN" dirty="0" smtClean="0"/>
              <a:t>			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path[i][j]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-1;</a:t>
            </a:r>
          </a:p>
          <a:p>
            <a:pPr>
              <a:lnSpc>
                <a:spcPts val="1600"/>
              </a:lnSpc>
              <a:tabLst>
                <a:tab pos="317500" algn="l"/>
                <a:tab pos="635000" algn="l"/>
                <a:tab pos="952500" algn="l"/>
                <a:tab pos="1270000" algn="l"/>
                <a:tab pos="1587500" algn="l"/>
                <a:tab pos="1917700" algn="l"/>
              </a:tabLst>
            </a:pPr>
            <a:r>
              <a:rPr lang="en-US" altLang="zh-CN" dirty="0" smtClean="0"/>
              <a:t>		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317500" algn="l"/>
                <a:tab pos="635000" algn="l"/>
                <a:tab pos="952500" algn="l"/>
                <a:tab pos="1270000" algn="l"/>
                <a:tab pos="1587500" algn="l"/>
                <a:tab pos="19177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k=0;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k&lt;Graph-&gt;Nv;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k++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1600"/>
              </a:lnSpc>
              <a:tabLst>
                <a:tab pos="317500" algn="l"/>
                <a:tab pos="635000" algn="l"/>
                <a:tab pos="952500" algn="l"/>
                <a:tab pos="1270000" algn="l"/>
                <a:tab pos="1587500" algn="l"/>
                <a:tab pos="1917700" algn="l"/>
              </a:tabLst>
            </a:pPr>
            <a:r>
              <a:rPr lang="en-US" altLang="zh-CN" dirty="0" smtClean="0"/>
              <a:t>		</a:t>
            </a: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i=0;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i&lt;Graph-&gt;Nv;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i++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1600"/>
              </a:lnSpc>
              <a:tabLst>
                <a:tab pos="317500" algn="l"/>
                <a:tab pos="635000" algn="l"/>
                <a:tab pos="952500" algn="l"/>
                <a:tab pos="1270000" algn="l"/>
                <a:tab pos="1587500" algn="l"/>
                <a:tab pos="1917700" algn="l"/>
              </a:tabLst>
            </a:pPr>
            <a:r>
              <a:rPr lang="en-US" altLang="zh-CN" dirty="0" smtClean="0"/>
              <a:t>			</a:t>
            </a: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j=0;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j&lt;Graph-&gt;Nv;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j++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1600"/>
              </a:lnSpc>
              <a:tabLst>
                <a:tab pos="317500" algn="l"/>
                <a:tab pos="635000" algn="l"/>
                <a:tab pos="952500" algn="l"/>
                <a:tab pos="1270000" algn="l"/>
                <a:tab pos="1587500" algn="l"/>
                <a:tab pos="1917700" algn="l"/>
              </a:tabLst>
            </a:pPr>
            <a:r>
              <a:rPr lang="en-US" altLang="zh-CN" dirty="0" smtClean="0"/>
              <a:t>				</a:t>
            </a: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D[i][k]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D[k][j]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D[i][j]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1600"/>
              </a:lnSpc>
              <a:tabLst>
                <a:tab pos="317500" algn="l"/>
                <a:tab pos="635000" algn="l"/>
                <a:tab pos="952500" algn="l"/>
                <a:tab pos="1270000" algn="l"/>
                <a:tab pos="1587500" algn="l"/>
                <a:tab pos="1917700" algn="l"/>
              </a:tabLst>
            </a:pPr>
            <a:r>
              <a:rPr lang="en-US" altLang="zh-CN" dirty="0" smtClean="0"/>
              <a:t>					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D[i][j]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D[i][k]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D[k][j];</a:t>
            </a:r>
          </a:p>
          <a:p>
            <a:pPr>
              <a:lnSpc>
                <a:spcPts val="1600"/>
              </a:lnSpc>
              <a:tabLst>
                <a:tab pos="317500" algn="l"/>
                <a:tab pos="635000" algn="l"/>
                <a:tab pos="952500" algn="l"/>
                <a:tab pos="1270000" algn="l"/>
                <a:tab pos="1587500" algn="l"/>
                <a:tab pos="1917700" algn="l"/>
              </a:tabLst>
            </a:pPr>
            <a:r>
              <a:rPr lang="en-US" altLang="zh-CN" dirty="0" smtClean="0"/>
              <a:t>					</a:t>
            </a: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i==j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&amp;&amp;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D[i][j]&lt;0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若发现负值圈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600"/>
              </a:lnSpc>
              <a:tabLst>
                <a:tab pos="317500" algn="l"/>
                <a:tab pos="635000" algn="l"/>
                <a:tab pos="952500" algn="l"/>
                <a:tab pos="1270000" algn="l"/>
                <a:tab pos="1587500" algn="l"/>
                <a:tab pos="1917700" algn="l"/>
              </a:tabLst>
            </a:pPr>
            <a:r>
              <a:rPr lang="en-US" altLang="zh-CN" dirty="0" smtClean="0"/>
              <a:t>						</a:t>
            </a: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false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不能正确解决，返回错误标记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600"/>
              </a:lnSpc>
              <a:tabLst>
                <a:tab pos="317500" algn="l"/>
                <a:tab pos="635000" algn="l"/>
                <a:tab pos="952500" algn="l"/>
                <a:tab pos="1270000" algn="l"/>
                <a:tab pos="1587500" algn="l"/>
                <a:tab pos="1917700" algn="l"/>
              </a:tabLst>
            </a:pPr>
            <a:r>
              <a:rPr lang="en-US" altLang="zh-CN" dirty="0" smtClean="0"/>
              <a:t>					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path[i][j]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k;</a:t>
            </a:r>
          </a:p>
          <a:p>
            <a:pPr>
              <a:lnSpc>
                <a:spcPts val="1600"/>
              </a:lnSpc>
              <a:tabLst>
                <a:tab pos="317500" algn="l"/>
                <a:tab pos="635000" algn="l"/>
                <a:tab pos="952500" algn="l"/>
                <a:tab pos="1270000" algn="l"/>
                <a:tab pos="1587500" algn="l"/>
                <a:tab pos="1917700" algn="l"/>
              </a:tabLst>
            </a:pPr>
            <a:r>
              <a:rPr lang="en-US" altLang="zh-CN" dirty="0" smtClean="0"/>
              <a:t>				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17500" algn="l"/>
                <a:tab pos="635000" algn="l"/>
                <a:tab pos="952500" algn="l"/>
                <a:tab pos="1270000" algn="l"/>
                <a:tab pos="1587500" algn="l"/>
                <a:tab pos="19177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true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算法执行完毕，返回正确标记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600"/>
              </a:lnSpc>
              <a:tabLst>
                <a:tab pos="317500" algn="l"/>
                <a:tab pos="635000" algn="l"/>
                <a:tab pos="952500" algn="l"/>
                <a:tab pos="1270000" algn="l"/>
                <a:tab pos="1587500" algn="l"/>
                <a:tab pos="1917700" algn="l"/>
              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82700" y="800100"/>
            <a:ext cx="5956300" cy="113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                <a:tab pos="38100" algn="l"/>
                <a:tab pos="1384300" algn="l"/>
              </a:tabLst>
            </a:pPr>
            <a:r>
              <a:rPr lang="en-US" altLang="zh-CN" dirty="0" smtClean="0"/>
              <a:t>	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模块的引用与裁剪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8100" algn="l"/>
                <a:tab pos="1384300" algn="l"/>
              </a:tabLst>
            </a:pP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Floyd(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MGraph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Graph,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WeightType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D[][MaxVertexNum],</a:t>
            </a:r>
          </a:p>
          <a:p>
            <a:pPr>
              <a:lnSpc>
                <a:spcPts val="1600"/>
              </a:lnSpc>
              <a:tabLst>
                <a:tab pos="38100" algn="l"/>
                <a:tab pos="1384300" algn="l"/>
              </a:tabLst>
            </a:pPr>
            <a:r>
              <a:rPr lang="en-US" altLang="zh-CN" dirty="0" smtClean="0"/>
              <a:t>		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Vertex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path[][MaxVertexNum]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63481" y="4469129"/>
            <a:ext cx="2500883" cy="1401749"/>
          </a:xfrm>
          <a:custGeom>
            <a:avLst/>
            <a:gdLst>
              <a:gd name="connsiteX0" fmla="*/ 19050 w 2500883"/>
              <a:gd name="connsiteY0" fmla="*/ 19050 h 1401749"/>
              <a:gd name="connsiteX1" fmla="*/ 604266 w 2500883"/>
              <a:gd name="connsiteY1" fmla="*/ 932688 h 1401749"/>
              <a:gd name="connsiteX2" fmla="*/ 2481833 w 2500883"/>
              <a:gd name="connsiteY2" fmla="*/ 1202435 h 14017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2500883" h="1401749">
                <a:moveTo>
                  <a:pt x="19050" y="19050"/>
                </a:moveTo>
                <a:cubicBezTo>
                  <a:pt x="112014" y="364998"/>
                  <a:pt x="317754" y="687323"/>
                  <a:pt x="604266" y="932688"/>
                </a:cubicBezTo>
                <a:cubicBezTo>
                  <a:pt x="1161288" y="1410461"/>
                  <a:pt x="1922526" y="1520190"/>
                  <a:pt x="2481833" y="1202435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22789" y="1701545"/>
            <a:ext cx="1790700" cy="879347"/>
          </a:xfrm>
          <a:custGeom>
            <a:avLst/>
            <a:gdLst>
              <a:gd name="connsiteX0" fmla="*/ 1771650 w 1790700"/>
              <a:gd name="connsiteY0" fmla="*/ 19050 h 879347"/>
              <a:gd name="connsiteX1" fmla="*/ 19050 w 1790700"/>
              <a:gd name="connsiteY1" fmla="*/ 860298 h 8793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90700" h="879347">
                <a:moveTo>
                  <a:pt x="1771650" y="19050"/>
                </a:moveTo>
                <a:cubicBezTo>
                  <a:pt x="952500" y="19050"/>
                  <a:pt x="235458" y="363474"/>
                  <a:pt x="19050" y="860298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32370" y="2669285"/>
            <a:ext cx="444464" cy="1760220"/>
          </a:xfrm>
          <a:custGeom>
            <a:avLst/>
            <a:gdLst>
              <a:gd name="connsiteX0" fmla="*/ 114300 w 444464"/>
              <a:gd name="connsiteY0" fmla="*/ 19050 h 1760220"/>
              <a:gd name="connsiteX1" fmla="*/ 19050 w 444464"/>
              <a:gd name="connsiteY1" fmla="*/ 1741170 h 17602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44464" h="1760220">
                <a:moveTo>
                  <a:pt x="114300" y="19050"/>
                </a:moveTo>
                <a:cubicBezTo>
                  <a:pt x="563880" y="521208"/>
                  <a:pt x="521208" y="1291590"/>
                  <a:pt x="19050" y="1741170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378200" y="4876800"/>
            <a:ext cx="4953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600"/>
              </a:lnSpc>
              <a:tabLst>
							</a:tabLst>
            </a:pPr>
            <a:r>
              <a:rPr lang="en-US" altLang="zh-CN" sz="4397" dirty="0" smtClean="0">
                <a:solidFill>
                  <a:srgbClr val="0000ff"/>
                </a:solidFill>
                <a:latin typeface="Wingdings 2" pitchFamily="18" charset="0"/>
                <a:cs typeface="Wingdings 2" pitchFamily="18" charset="0"/>
              </a:rPr>
              <a:t>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774700"/>
            <a:ext cx="21336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题意理解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08300" y="5308600"/>
            <a:ext cx="508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1902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haha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94100" y="1574800"/>
            <a:ext cx="508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1902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hehe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83400" y="3302000"/>
            <a:ext cx="11684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600"/>
              </a:lnSpc>
              <a:tabLst>
							</a:tabLst>
            </a:pPr>
            <a:r>
              <a:rPr lang="en-US" altLang="zh-CN" sz="4397" dirty="0" smtClean="0">
                <a:solidFill>
                  <a:srgbClr val="0000ff"/>
                </a:solidFill>
                <a:latin typeface="Wingdings 2" pitchFamily="18" charset="0"/>
                <a:cs typeface="Wingdings 2" pitchFamily="18" charset="0"/>
              </a:rPr>
              <a:t></a:t>
            </a:r>
            <a:r>
              <a:rPr lang="en-US" altLang="zh-CN" sz="19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2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lalala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87800" y="1930400"/>
            <a:ext cx="4953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600"/>
              </a:lnSpc>
              <a:tabLst>
							</a:tabLst>
            </a:pPr>
            <a:r>
              <a:rPr lang="en-US" altLang="zh-CN" sz="4397" dirty="0" smtClean="0">
                <a:solidFill>
                  <a:srgbClr val="0000ff"/>
                </a:solidFill>
                <a:latin typeface="Wingdings 2" pitchFamily="18" charset="0"/>
                <a:cs typeface="Wingdings 2" pitchFamily="18" charset="0"/>
              </a:rPr>
              <a:t>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49889" y="1866645"/>
            <a:ext cx="317500" cy="317500"/>
          </a:xfrm>
          <a:custGeom>
            <a:avLst/>
            <a:gdLst>
              <a:gd name="connsiteX0" fmla="*/ 158750 w 317500"/>
              <a:gd name="connsiteY0" fmla="*/ 6350 h 317500"/>
              <a:gd name="connsiteX1" fmla="*/ 6350 w 317500"/>
              <a:gd name="connsiteY1" fmla="*/ 158750 h 317500"/>
              <a:gd name="connsiteX2" fmla="*/ 158750 w 317500"/>
              <a:gd name="connsiteY2" fmla="*/ 311150 h 317500"/>
              <a:gd name="connsiteX3" fmla="*/ 311150 w 317500"/>
              <a:gd name="connsiteY3" fmla="*/ 158750 h 317500"/>
              <a:gd name="connsiteX4" fmla="*/ 158750 w 317500"/>
              <a:gd name="connsiteY4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500">
                <a:moveTo>
                  <a:pt x="158750" y="6350"/>
                </a:moveTo>
                <a:cubicBezTo>
                  <a:pt x="74930" y="6350"/>
                  <a:pt x="6350" y="74930"/>
                  <a:pt x="6350" y="158750"/>
                </a:cubicBezTo>
                <a:cubicBezTo>
                  <a:pt x="6350" y="242570"/>
                  <a:pt x="74930" y="311150"/>
                  <a:pt x="158750" y="311150"/>
                </a:cubicBezTo>
                <a:cubicBezTo>
                  <a:pt x="242570" y="311150"/>
                  <a:pt x="311150" y="242570"/>
                  <a:pt x="311150" y="158750"/>
                </a:cubicBezTo>
                <a:cubicBezTo>
                  <a:pt x="311150" y="74930"/>
                  <a:pt x="242570" y="6350"/>
                  <a:pt x="1587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40489" y="1866645"/>
            <a:ext cx="317500" cy="317500"/>
          </a:xfrm>
          <a:custGeom>
            <a:avLst/>
            <a:gdLst>
              <a:gd name="connsiteX0" fmla="*/ 158750 w 317500"/>
              <a:gd name="connsiteY0" fmla="*/ 6350 h 317500"/>
              <a:gd name="connsiteX1" fmla="*/ 6350 w 317500"/>
              <a:gd name="connsiteY1" fmla="*/ 158750 h 317500"/>
              <a:gd name="connsiteX2" fmla="*/ 158750 w 317500"/>
              <a:gd name="connsiteY2" fmla="*/ 311150 h 317500"/>
              <a:gd name="connsiteX3" fmla="*/ 311150 w 317500"/>
              <a:gd name="connsiteY3" fmla="*/ 158750 h 317500"/>
              <a:gd name="connsiteX4" fmla="*/ 158750 w 317500"/>
              <a:gd name="connsiteY4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500">
                <a:moveTo>
                  <a:pt x="158750" y="6350"/>
                </a:moveTo>
                <a:cubicBezTo>
                  <a:pt x="74930" y="6350"/>
                  <a:pt x="6350" y="74930"/>
                  <a:pt x="6350" y="158750"/>
                </a:cubicBezTo>
                <a:cubicBezTo>
                  <a:pt x="6350" y="242570"/>
                  <a:pt x="74930" y="311150"/>
                  <a:pt x="158750" y="311150"/>
                </a:cubicBezTo>
                <a:cubicBezTo>
                  <a:pt x="242570" y="311150"/>
                  <a:pt x="311150" y="242570"/>
                  <a:pt x="311150" y="158750"/>
                </a:cubicBezTo>
                <a:cubicBezTo>
                  <a:pt x="311150" y="74930"/>
                  <a:pt x="242570" y="6350"/>
                  <a:pt x="1587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49889" y="2781045"/>
            <a:ext cx="317500" cy="317500"/>
          </a:xfrm>
          <a:custGeom>
            <a:avLst/>
            <a:gdLst>
              <a:gd name="connsiteX0" fmla="*/ 158750 w 317500"/>
              <a:gd name="connsiteY0" fmla="*/ 6350 h 317500"/>
              <a:gd name="connsiteX1" fmla="*/ 6350 w 317500"/>
              <a:gd name="connsiteY1" fmla="*/ 158750 h 317500"/>
              <a:gd name="connsiteX2" fmla="*/ 158750 w 317500"/>
              <a:gd name="connsiteY2" fmla="*/ 311150 h 317500"/>
              <a:gd name="connsiteX3" fmla="*/ 311150 w 317500"/>
              <a:gd name="connsiteY3" fmla="*/ 158750 h 317500"/>
              <a:gd name="connsiteX4" fmla="*/ 158750 w 317500"/>
              <a:gd name="connsiteY4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500">
                <a:moveTo>
                  <a:pt x="158750" y="6350"/>
                </a:moveTo>
                <a:cubicBezTo>
                  <a:pt x="74930" y="6350"/>
                  <a:pt x="6350" y="74930"/>
                  <a:pt x="6350" y="158750"/>
                </a:cubicBezTo>
                <a:cubicBezTo>
                  <a:pt x="6350" y="242570"/>
                  <a:pt x="74930" y="311150"/>
                  <a:pt x="158750" y="311150"/>
                </a:cubicBezTo>
                <a:cubicBezTo>
                  <a:pt x="242570" y="311150"/>
                  <a:pt x="311150" y="242570"/>
                  <a:pt x="311150" y="158750"/>
                </a:cubicBezTo>
                <a:cubicBezTo>
                  <a:pt x="311150" y="74930"/>
                  <a:pt x="242570" y="6350"/>
                  <a:pt x="1587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40489" y="2781045"/>
            <a:ext cx="317500" cy="317500"/>
          </a:xfrm>
          <a:custGeom>
            <a:avLst/>
            <a:gdLst>
              <a:gd name="connsiteX0" fmla="*/ 158750 w 317500"/>
              <a:gd name="connsiteY0" fmla="*/ 6350 h 317500"/>
              <a:gd name="connsiteX1" fmla="*/ 6350 w 317500"/>
              <a:gd name="connsiteY1" fmla="*/ 158750 h 317500"/>
              <a:gd name="connsiteX2" fmla="*/ 158750 w 317500"/>
              <a:gd name="connsiteY2" fmla="*/ 311150 h 317500"/>
              <a:gd name="connsiteX3" fmla="*/ 311150 w 317500"/>
              <a:gd name="connsiteY3" fmla="*/ 158750 h 317500"/>
              <a:gd name="connsiteX4" fmla="*/ 158750 w 317500"/>
              <a:gd name="connsiteY4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500">
                <a:moveTo>
                  <a:pt x="158750" y="6350"/>
                </a:moveTo>
                <a:cubicBezTo>
                  <a:pt x="74930" y="6350"/>
                  <a:pt x="6350" y="74930"/>
                  <a:pt x="6350" y="158750"/>
                </a:cubicBezTo>
                <a:cubicBezTo>
                  <a:pt x="6350" y="242570"/>
                  <a:pt x="74930" y="311150"/>
                  <a:pt x="158750" y="311150"/>
                </a:cubicBezTo>
                <a:cubicBezTo>
                  <a:pt x="242570" y="311150"/>
                  <a:pt x="311150" y="242570"/>
                  <a:pt x="311150" y="158750"/>
                </a:cubicBezTo>
                <a:cubicBezTo>
                  <a:pt x="311150" y="74930"/>
                  <a:pt x="242570" y="6350"/>
                  <a:pt x="1587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31077" y="2781045"/>
            <a:ext cx="317500" cy="317500"/>
          </a:xfrm>
          <a:custGeom>
            <a:avLst/>
            <a:gdLst>
              <a:gd name="connsiteX0" fmla="*/ 158750 w 317500"/>
              <a:gd name="connsiteY0" fmla="*/ 6350 h 317500"/>
              <a:gd name="connsiteX1" fmla="*/ 6350 w 317500"/>
              <a:gd name="connsiteY1" fmla="*/ 158750 h 317500"/>
              <a:gd name="connsiteX2" fmla="*/ 158750 w 317500"/>
              <a:gd name="connsiteY2" fmla="*/ 311150 h 317500"/>
              <a:gd name="connsiteX3" fmla="*/ 311150 w 317500"/>
              <a:gd name="connsiteY3" fmla="*/ 158750 h 317500"/>
              <a:gd name="connsiteX4" fmla="*/ 158750 w 317500"/>
              <a:gd name="connsiteY4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500">
                <a:moveTo>
                  <a:pt x="158750" y="6350"/>
                </a:moveTo>
                <a:cubicBezTo>
                  <a:pt x="74929" y="6350"/>
                  <a:pt x="6350" y="74930"/>
                  <a:pt x="6350" y="158750"/>
                </a:cubicBezTo>
                <a:cubicBezTo>
                  <a:pt x="6350" y="242570"/>
                  <a:pt x="74929" y="311150"/>
                  <a:pt x="158750" y="311150"/>
                </a:cubicBezTo>
                <a:cubicBezTo>
                  <a:pt x="242569" y="311150"/>
                  <a:pt x="311150" y="242570"/>
                  <a:pt x="311150" y="158750"/>
                </a:cubicBezTo>
                <a:cubicBezTo>
                  <a:pt x="311150" y="74930"/>
                  <a:pt x="242569" y="6350"/>
                  <a:pt x="1587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31077" y="1866645"/>
            <a:ext cx="317500" cy="317500"/>
          </a:xfrm>
          <a:custGeom>
            <a:avLst/>
            <a:gdLst>
              <a:gd name="connsiteX0" fmla="*/ 158750 w 317500"/>
              <a:gd name="connsiteY0" fmla="*/ 6350 h 317500"/>
              <a:gd name="connsiteX1" fmla="*/ 6350 w 317500"/>
              <a:gd name="connsiteY1" fmla="*/ 158750 h 317500"/>
              <a:gd name="connsiteX2" fmla="*/ 158750 w 317500"/>
              <a:gd name="connsiteY2" fmla="*/ 311150 h 317500"/>
              <a:gd name="connsiteX3" fmla="*/ 311150 w 317500"/>
              <a:gd name="connsiteY3" fmla="*/ 158750 h 317500"/>
              <a:gd name="connsiteX4" fmla="*/ 158750 w 317500"/>
              <a:gd name="connsiteY4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500">
                <a:moveTo>
                  <a:pt x="158750" y="6350"/>
                </a:moveTo>
                <a:cubicBezTo>
                  <a:pt x="74929" y="6350"/>
                  <a:pt x="6350" y="74930"/>
                  <a:pt x="6350" y="158750"/>
                </a:cubicBezTo>
                <a:cubicBezTo>
                  <a:pt x="6350" y="242570"/>
                  <a:pt x="74929" y="311150"/>
                  <a:pt x="158750" y="311150"/>
                </a:cubicBezTo>
                <a:cubicBezTo>
                  <a:pt x="242569" y="311150"/>
                  <a:pt x="311150" y="242570"/>
                  <a:pt x="311150" y="158750"/>
                </a:cubicBezTo>
                <a:cubicBezTo>
                  <a:pt x="311150" y="74930"/>
                  <a:pt x="242569" y="6350"/>
                  <a:pt x="1587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54689" y="2019045"/>
            <a:ext cx="698500" cy="22225"/>
          </a:xfrm>
          <a:custGeom>
            <a:avLst/>
            <a:gdLst>
              <a:gd name="connsiteX0" fmla="*/ 6350 w 698500"/>
              <a:gd name="connsiteY0" fmla="*/ 6350 h 22225"/>
              <a:gd name="connsiteX1" fmla="*/ 692150 w 6985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98500" h="22225">
                <a:moveTo>
                  <a:pt x="6350" y="6350"/>
                </a:moveTo>
                <a:lnTo>
                  <a:pt x="6921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02289" y="2171445"/>
            <a:ext cx="22225" cy="622300"/>
          </a:xfrm>
          <a:custGeom>
            <a:avLst/>
            <a:gdLst>
              <a:gd name="connsiteX0" fmla="*/ 6350 w 22225"/>
              <a:gd name="connsiteY0" fmla="*/ 6350 h 622300"/>
              <a:gd name="connsiteX1" fmla="*/ 6350 w 22225"/>
              <a:gd name="connsiteY1" fmla="*/ 61595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622300">
                <a:moveTo>
                  <a:pt x="6350" y="6350"/>
                </a:moveTo>
                <a:lnTo>
                  <a:pt x="6350" y="615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54689" y="2933445"/>
            <a:ext cx="698500" cy="22225"/>
          </a:xfrm>
          <a:custGeom>
            <a:avLst/>
            <a:gdLst>
              <a:gd name="connsiteX0" fmla="*/ 6350 w 698500"/>
              <a:gd name="connsiteY0" fmla="*/ 6350 h 22225"/>
              <a:gd name="connsiteX1" fmla="*/ 692150 w 6985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98500" h="22225">
                <a:moveTo>
                  <a:pt x="6350" y="6350"/>
                </a:moveTo>
                <a:lnTo>
                  <a:pt x="6921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45289" y="2933445"/>
            <a:ext cx="698500" cy="22225"/>
          </a:xfrm>
          <a:custGeom>
            <a:avLst/>
            <a:gdLst>
              <a:gd name="connsiteX0" fmla="*/ 6350 w 698500"/>
              <a:gd name="connsiteY0" fmla="*/ 6350 h 22225"/>
              <a:gd name="connsiteX1" fmla="*/ 692150 w 6985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98500" h="22225">
                <a:moveTo>
                  <a:pt x="6350" y="6350"/>
                </a:moveTo>
                <a:lnTo>
                  <a:pt x="6921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45289" y="2019045"/>
            <a:ext cx="698500" cy="22225"/>
          </a:xfrm>
          <a:custGeom>
            <a:avLst/>
            <a:gdLst>
              <a:gd name="connsiteX0" fmla="*/ 6350 w 698500"/>
              <a:gd name="connsiteY0" fmla="*/ 6350 h 22225"/>
              <a:gd name="connsiteX1" fmla="*/ 692150 w 6985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98500" h="22225">
                <a:moveTo>
                  <a:pt x="6350" y="6350"/>
                </a:moveTo>
                <a:lnTo>
                  <a:pt x="6921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83489" y="2171445"/>
            <a:ext cx="22225" cy="622300"/>
          </a:xfrm>
          <a:custGeom>
            <a:avLst/>
            <a:gdLst>
              <a:gd name="connsiteX0" fmla="*/ 6350 w 22225"/>
              <a:gd name="connsiteY0" fmla="*/ 6350 h 622300"/>
              <a:gd name="connsiteX1" fmla="*/ 6350 w 22225"/>
              <a:gd name="connsiteY1" fmla="*/ 61595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622300">
                <a:moveTo>
                  <a:pt x="6350" y="6350"/>
                </a:moveTo>
                <a:lnTo>
                  <a:pt x="6350" y="615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45289" y="2171445"/>
            <a:ext cx="774700" cy="698500"/>
          </a:xfrm>
          <a:custGeom>
            <a:avLst/>
            <a:gdLst>
              <a:gd name="connsiteX0" fmla="*/ 768350 w 774700"/>
              <a:gd name="connsiteY0" fmla="*/ 6350 h 698500"/>
              <a:gd name="connsiteX1" fmla="*/ 6350 w 774700"/>
              <a:gd name="connsiteY1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4700" h="698500">
                <a:moveTo>
                  <a:pt x="768350" y="6350"/>
                </a:moveTo>
                <a:lnTo>
                  <a:pt x="6350" y="6921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78489" y="2171445"/>
            <a:ext cx="1765300" cy="698500"/>
          </a:xfrm>
          <a:custGeom>
            <a:avLst/>
            <a:gdLst>
              <a:gd name="connsiteX0" fmla="*/ 6350 w 1765300"/>
              <a:gd name="connsiteY0" fmla="*/ 6350 h 698500"/>
              <a:gd name="connsiteX1" fmla="*/ 1758950 w 1765300"/>
              <a:gd name="connsiteY1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65300" h="698500">
                <a:moveTo>
                  <a:pt x="6350" y="6350"/>
                </a:moveTo>
                <a:lnTo>
                  <a:pt x="1758950" y="6921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92889" y="2171445"/>
            <a:ext cx="22225" cy="622300"/>
          </a:xfrm>
          <a:custGeom>
            <a:avLst/>
            <a:gdLst>
              <a:gd name="connsiteX0" fmla="*/ 6350 w 22225"/>
              <a:gd name="connsiteY0" fmla="*/ 6350 h 622300"/>
              <a:gd name="connsiteX1" fmla="*/ 6350 w 22225"/>
              <a:gd name="connsiteY1" fmla="*/ 61595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622300">
                <a:moveTo>
                  <a:pt x="6350" y="6350"/>
                </a:moveTo>
                <a:lnTo>
                  <a:pt x="6350" y="615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569089" y="2171445"/>
            <a:ext cx="850900" cy="622300"/>
          </a:xfrm>
          <a:custGeom>
            <a:avLst/>
            <a:gdLst>
              <a:gd name="connsiteX0" fmla="*/ 6350 w 850900"/>
              <a:gd name="connsiteY0" fmla="*/ 6350 h 622300"/>
              <a:gd name="connsiteX1" fmla="*/ 844550 w 850900"/>
              <a:gd name="connsiteY1" fmla="*/ 61595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0900" h="622300">
                <a:moveTo>
                  <a:pt x="6350" y="6350"/>
                </a:moveTo>
                <a:lnTo>
                  <a:pt x="844550" y="615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53343" y="2171445"/>
            <a:ext cx="2322321" cy="1535175"/>
          </a:xfrm>
          <a:custGeom>
            <a:avLst/>
            <a:gdLst>
              <a:gd name="connsiteX0" fmla="*/ 2004314 w 2322321"/>
              <a:gd name="connsiteY0" fmla="*/ 6350 h 1535175"/>
              <a:gd name="connsiteX1" fmla="*/ 2315971 w 2322321"/>
              <a:gd name="connsiteY1" fmla="*/ 620522 h 1535175"/>
              <a:gd name="connsiteX2" fmla="*/ 1134871 w 2322321"/>
              <a:gd name="connsiteY2" fmla="*/ 1528825 h 1535175"/>
              <a:gd name="connsiteX3" fmla="*/ 6350 w 2322321"/>
              <a:gd name="connsiteY3" fmla="*/ 887222 h 15351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322321" h="1535175">
                <a:moveTo>
                  <a:pt x="2004314" y="6350"/>
                </a:moveTo>
                <a:cubicBezTo>
                  <a:pt x="2204719" y="173989"/>
                  <a:pt x="2315971" y="393446"/>
                  <a:pt x="2315971" y="620522"/>
                </a:cubicBezTo>
                <a:cubicBezTo>
                  <a:pt x="2315971" y="1121918"/>
                  <a:pt x="1787144" y="1528825"/>
                  <a:pt x="1134871" y="1528825"/>
                </a:cubicBezTo>
                <a:cubicBezTo>
                  <a:pt x="615950" y="1528825"/>
                  <a:pt x="158750" y="1268222"/>
                  <a:pt x="6350" y="887222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251702" y="4454271"/>
            <a:ext cx="247650" cy="323850"/>
          </a:xfrm>
          <a:custGeom>
            <a:avLst/>
            <a:gdLst>
              <a:gd name="connsiteX0" fmla="*/ 123825 w 247650"/>
              <a:gd name="connsiteY0" fmla="*/ 9525 h 323850"/>
              <a:gd name="connsiteX1" fmla="*/ 9525 w 247650"/>
              <a:gd name="connsiteY1" fmla="*/ 161925 h 323850"/>
              <a:gd name="connsiteX2" fmla="*/ 123825 w 247650"/>
              <a:gd name="connsiteY2" fmla="*/ 314325 h 323850"/>
              <a:gd name="connsiteX3" fmla="*/ 238125 w 247650"/>
              <a:gd name="connsiteY3" fmla="*/ 161925 h 323850"/>
              <a:gd name="connsiteX4" fmla="*/ 123825 w 247650"/>
              <a:gd name="connsiteY4" fmla="*/ 9525 h 323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7650" h="323850">
                <a:moveTo>
                  <a:pt x="123825" y="9525"/>
                </a:moveTo>
                <a:cubicBezTo>
                  <a:pt x="60578" y="9525"/>
                  <a:pt x="9525" y="78104"/>
                  <a:pt x="9525" y="161925"/>
                </a:cubicBezTo>
                <a:cubicBezTo>
                  <a:pt x="9525" y="245744"/>
                  <a:pt x="60578" y="314325"/>
                  <a:pt x="123825" y="314325"/>
                </a:cubicBezTo>
                <a:cubicBezTo>
                  <a:pt x="187070" y="314325"/>
                  <a:pt x="238125" y="245744"/>
                  <a:pt x="238125" y="161925"/>
                </a:cubicBezTo>
                <a:cubicBezTo>
                  <a:pt x="238125" y="78104"/>
                  <a:pt x="187070" y="9525"/>
                  <a:pt x="123825" y="952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251702" y="4759071"/>
            <a:ext cx="247650" cy="323850"/>
          </a:xfrm>
          <a:custGeom>
            <a:avLst/>
            <a:gdLst>
              <a:gd name="connsiteX0" fmla="*/ 123825 w 247650"/>
              <a:gd name="connsiteY0" fmla="*/ 9525 h 323850"/>
              <a:gd name="connsiteX1" fmla="*/ 9525 w 247650"/>
              <a:gd name="connsiteY1" fmla="*/ 161925 h 323850"/>
              <a:gd name="connsiteX2" fmla="*/ 123825 w 247650"/>
              <a:gd name="connsiteY2" fmla="*/ 314325 h 323850"/>
              <a:gd name="connsiteX3" fmla="*/ 238125 w 247650"/>
              <a:gd name="connsiteY3" fmla="*/ 161925 h 323850"/>
              <a:gd name="connsiteX4" fmla="*/ 123825 w 247650"/>
              <a:gd name="connsiteY4" fmla="*/ 9525 h 323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7650" h="323850">
                <a:moveTo>
                  <a:pt x="123825" y="9525"/>
                </a:moveTo>
                <a:cubicBezTo>
                  <a:pt x="60578" y="9525"/>
                  <a:pt x="9525" y="78104"/>
                  <a:pt x="9525" y="161925"/>
                </a:cubicBezTo>
                <a:cubicBezTo>
                  <a:pt x="9525" y="245744"/>
                  <a:pt x="60578" y="314325"/>
                  <a:pt x="123825" y="314325"/>
                </a:cubicBezTo>
                <a:cubicBezTo>
                  <a:pt x="187070" y="314325"/>
                  <a:pt x="238125" y="245744"/>
                  <a:pt x="238125" y="161925"/>
                </a:cubicBezTo>
                <a:cubicBezTo>
                  <a:pt x="238125" y="78104"/>
                  <a:pt x="187070" y="9525"/>
                  <a:pt x="123825" y="952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75502" y="5063871"/>
            <a:ext cx="400050" cy="323850"/>
          </a:xfrm>
          <a:custGeom>
            <a:avLst/>
            <a:gdLst>
              <a:gd name="connsiteX0" fmla="*/ 200025 w 400050"/>
              <a:gd name="connsiteY0" fmla="*/ 9525 h 323850"/>
              <a:gd name="connsiteX1" fmla="*/ 9525 w 400050"/>
              <a:gd name="connsiteY1" fmla="*/ 161925 h 323850"/>
              <a:gd name="connsiteX2" fmla="*/ 200025 w 400050"/>
              <a:gd name="connsiteY2" fmla="*/ 314325 h 323850"/>
              <a:gd name="connsiteX3" fmla="*/ 390525 w 400050"/>
              <a:gd name="connsiteY3" fmla="*/ 161925 h 323850"/>
              <a:gd name="connsiteX4" fmla="*/ 200025 w 400050"/>
              <a:gd name="connsiteY4" fmla="*/ 9525 h 323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0050" h="323850">
                <a:moveTo>
                  <a:pt x="200025" y="9525"/>
                </a:moveTo>
                <a:cubicBezTo>
                  <a:pt x="94869" y="9525"/>
                  <a:pt x="9525" y="78104"/>
                  <a:pt x="9525" y="161925"/>
                </a:cubicBezTo>
                <a:cubicBezTo>
                  <a:pt x="9525" y="245744"/>
                  <a:pt x="94869" y="314325"/>
                  <a:pt x="200025" y="314325"/>
                </a:cubicBezTo>
                <a:cubicBezTo>
                  <a:pt x="305180" y="314325"/>
                  <a:pt x="390525" y="245744"/>
                  <a:pt x="390525" y="161925"/>
                </a:cubicBezTo>
                <a:cubicBezTo>
                  <a:pt x="390525" y="78104"/>
                  <a:pt x="305180" y="9525"/>
                  <a:pt x="200025" y="952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13502" y="5368671"/>
            <a:ext cx="247650" cy="323850"/>
          </a:xfrm>
          <a:custGeom>
            <a:avLst/>
            <a:gdLst>
              <a:gd name="connsiteX0" fmla="*/ 123825 w 247650"/>
              <a:gd name="connsiteY0" fmla="*/ 9525 h 323850"/>
              <a:gd name="connsiteX1" fmla="*/ 9525 w 247650"/>
              <a:gd name="connsiteY1" fmla="*/ 161925 h 323850"/>
              <a:gd name="connsiteX2" fmla="*/ 123825 w 247650"/>
              <a:gd name="connsiteY2" fmla="*/ 314325 h 323850"/>
              <a:gd name="connsiteX3" fmla="*/ 238125 w 247650"/>
              <a:gd name="connsiteY3" fmla="*/ 161925 h 323850"/>
              <a:gd name="connsiteX4" fmla="*/ 123825 w 247650"/>
              <a:gd name="connsiteY4" fmla="*/ 9525 h 323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7650" h="323850">
                <a:moveTo>
                  <a:pt x="123825" y="9525"/>
                </a:moveTo>
                <a:cubicBezTo>
                  <a:pt x="60578" y="9525"/>
                  <a:pt x="9525" y="78104"/>
                  <a:pt x="9525" y="161925"/>
                </a:cubicBezTo>
                <a:cubicBezTo>
                  <a:pt x="9525" y="245744"/>
                  <a:pt x="60578" y="314325"/>
                  <a:pt x="123825" y="314325"/>
                </a:cubicBezTo>
                <a:cubicBezTo>
                  <a:pt x="187070" y="314325"/>
                  <a:pt x="238125" y="245744"/>
                  <a:pt x="238125" y="161925"/>
                </a:cubicBezTo>
                <a:cubicBezTo>
                  <a:pt x="238125" y="78104"/>
                  <a:pt x="187070" y="9525"/>
                  <a:pt x="123825" y="952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37302" y="5673471"/>
            <a:ext cx="400050" cy="323850"/>
          </a:xfrm>
          <a:custGeom>
            <a:avLst/>
            <a:gdLst>
              <a:gd name="connsiteX0" fmla="*/ 200025 w 400050"/>
              <a:gd name="connsiteY0" fmla="*/ 9525 h 323850"/>
              <a:gd name="connsiteX1" fmla="*/ 9525 w 400050"/>
              <a:gd name="connsiteY1" fmla="*/ 161925 h 323850"/>
              <a:gd name="connsiteX2" fmla="*/ 200025 w 400050"/>
              <a:gd name="connsiteY2" fmla="*/ 314325 h 323850"/>
              <a:gd name="connsiteX3" fmla="*/ 390525 w 400050"/>
              <a:gd name="connsiteY3" fmla="*/ 161925 h 323850"/>
              <a:gd name="connsiteX4" fmla="*/ 200025 w 400050"/>
              <a:gd name="connsiteY4" fmla="*/ 9525 h 323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0050" h="323850">
                <a:moveTo>
                  <a:pt x="200025" y="9525"/>
                </a:moveTo>
                <a:cubicBezTo>
                  <a:pt x="94869" y="9525"/>
                  <a:pt x="9525" y="78104"/>
                  <a:pt x="9525" y="161925"/>
                </a:cubicBezTo>
                <a:cubicBezTo>
                  <a:pt x="9525" y="245744"/>
                  <a:pt x="94869" y="314325"/>
                  <a:pt x="200025" y="314325"/>
                </a:cubicBezTo>
                <a:cubicBezTo>
                  <a:pt x="305180" y="314325"/>
                  <a:pt x="390525" y="245744"/>
                  <a:pt x="390525" y="161925"/>
                </a:cubicBezTo>
                <a:cubicBezTo>
                  <a:pt x="390525" y="78104"/>
                  <a:pt x="305180" y="9525"/>
                  <a:pt x="200025" y="952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13502" y="5978271"/>
            <a:ext cx="247650" cy="323850"/>
          </a:xfrm>
          <a:custGeom>
            <a:avLst/>
            <a:gdLst>
              <a:gd name="connsiteX0" fmla="*/ 123825 w 247650"/>
              <a:gd name="connsiteY0" fmla="*/ 9525 h 323850"/>
              <a:gd name="connsiteX1" fmla="*/ 9525 w 247650"/>
              <a:gd name="connsiteY1" fmla="*/ 161925 h 323850"/>
              <a:gd name="connsiteX2" fmla="*/ 123825 w 247650"/>
              <a:gd name="connsiteY2" fmla="*/ 314325 h 323850"/>
              <a:gd name="connsiteX3" fmla="*/ 238125 w 247650"/>
              <a:gd name="connsiteY3" fmla="*/ 161925 h 323850"/>
              <a:gd name="connsiteX4" fmla="*/ 123825 w 247650"/>
              <a:gd name="connsiteY4" fmla="*/ 9525 h 323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7650" h="323850">
                <a:moveTo>
                  <a:pt x="123825" y="9525"/>
                </a:moveTo>
                <a:cubicBezTo>
                  <a:pt x="60578" y="9525"/>
                  <a:pt x="9525" y="78104"/>
                  <a:pt x="9525" y="161925"/>
                </a:cubicBezTo>
                <a:cubicBezTo>
                  <a:pt x="9525" y="245744"/>
                  <a:pt x="60578" y="314325"/>
                  <a:pt x="123825" y="314325"/>
                </a:cubicBezTo>
                <a:cubicBezTo>
                  <a:pt x="187070" y="314325"/>
                  <a:pt x="238125" y="245744"/>
                  <a:pt x="238125" y="161925"/>
                </a:cubicBezTo>
                <a:cubicBezTo>
                  <a:pt x="238125" y="78104"/>
                  <a:pt x="187070" y="9525"/>
                  <a:pt x="123825" y="952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13514" y="5368671"/>
            <a:ext cx="247650" cy="323850"/>
          </a:xfrm>
          <a:custGeom>
            <a:avLst/>
            <a:gdLst>
              <a:gd name="connsiteX0" fmla="*/ 123825 w 247650"/>
              <a:gd name="connsiteY0" fmla="*/ 9525 h 323850"/>
              <a:gd name="connsiteX1" fmla="*/ 9525 w 247650"/>
              <a:gd name="connsiteY1" fmla="*/ 161925 h 323850"/>
              <a:gd name="connsiteX2" fmla="*/ 123825 w 247650"/>
              <a:gd name="connsiteY2" fmla="*/ 314325 h 323850"/>
              <a:gd name="connsiteX3" fmla="*/ 238125 w 247650"/>
              <a:gd name="connsiteY3" fmla="*/ 161925 h 323850"/>
              <a:gd name="connsiteX4" fmla="*/ 123825 w 247650"/>
              <a:gd name="connsiteY4" fmla="*/ 9525 h 323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7650" h="323850">
                <a:moveTo>
                  <a:pt x="123825" y="9525"/>
                </a:moveTo>
                <a:cubicBezTo>
                  <a:pt x="60579" y="9525"/>
                  <a:pt x="9525" y="78104"/>
                  <a:pt x="9525" y="161925"/>
                </a:cubicBezTo>
                <a:cubicBezTo>
                  <a:pt x="9525" y="245744"/>
                  <a:pt x="60579" y="314325"/>
                  <a:pt x="123825" y="314325"/>
                </a:cubicBezTo>
                <a:cubicBezTo>
                  <a:pt x="187071" y="314325"/>
                  <a:pt x="238125" y="245744"/>
                  <a:pt x="238125" y="161925"/>
                </a:cubicBezTo>
                <a:cubicBezTo>
                  <a:pt x="238125" y="78104"/>
                  <a:pt x="187071" y="9525"/>
                  <a:pt x="123825" y="952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37314" y="2777870"/>
            <a:ext cx="323850" cy="323850"/>
          </a:xfrm>
          <a:custGeom>
            <a:avLst/>
            <a:gdLst>
              <a:gd name="connsiteX0" fmla="*/ 161925 w 323850"/>
              <a:gd name="connsiteY0" fmla="*/ 9525 h 323850"/>
              <a:gd name="connsiteX1" fmla="*/ 9525 w 323850"/>
              <a:gd name="connsiteY1" fmla="*/ 161925 h 323850"/>
              <a:gd name="connsiteX2" fmla="*/ 161925 w 323850"/>
              <a:gd name="connsiteY2" fmla="*/ 314325 h 323850"/>
              <a:gd name="connsiteX3" fmla="*/ 314325 w 323850"/>
              <a:gd name="connsiteY3" fmla="*/ 161925 h 323850"/>
              <a:gd name="connsiteX4" fmla="*/ 161925 w 323850"/>
              <a:gd name="connsiteY4" fmla="*/ 9525 h 323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3850" h="323850">
                <a:moveTo>
                  <a:pt x="161925" y="9525"/>
                </a:moveTo>
                <a:cubicBezTo>
                  <a:pt x="78105" y="9525"/>
                  <a:pt x="9525" y="78105"/>
                  <a:pt x="9525" y="161925"/>
                </a:cubicBezTo>
                <a:cubicBezTo>
                  <a:pt x="9525" y="245745"/>
                  <a:pt x="78105" y="314325"/>
                  <a:pt x="161925" y="314325"/>
                </a:cubicBezTo>
                <a:cubicBezTo>
                  <a:pt x="245745" y="314325"/>
                  <a:pt x="314325" y="245745"/>
                  <a:pt x="314325" y="161925"/>
                </a:cubicBezTo>
                <a:cubicBezTo>
                  <a:pt x="314325" y="78105"/>
                  <a:pt x="245745" y="9525"/>
                  <a:pt x="161925" y="952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521200" y="4673600"/>
            <a:ext cx="228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157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</a:t>
            </a:r>
            <a:r>
              <a:rPr lang="en-US" altLang="zh-CN" sz="157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7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05600" y="4673600"/>
            <a:ext cx="2667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157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50</a:t>
            </a:r>
            <a:r>
              <a:rPr lang="en-US" altLang="zh-CN" sz="157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</a:t>
            </a:r>
            <a:r>
              <a:rPr lang="en-US" altLang="zh-CN" sz="157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7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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67400" y="5372100"/>
            <a:ext cx="139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57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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05600" y="5435600"/>
            <a:ext cx="266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57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60</a:t>
            </a:r>
            <a:r>
              <a:rPr lang="en-US" altLang="zh-CN" sz="157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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31000" y="5969000"/>
            <a:ext cx="2540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57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</a:t>
            </a:r>
            <a:r>
              <a:rPr lang="en-US" altLang="zh-CN" sz="157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</a:t>
            </a:r>
            <a:r>
              <a:rPr lang="en-US" altLang="zh-CN" sz="157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7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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774700"/>
            <a:ext cx="21336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题意理解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78000" y="1803400"/>
            <a:ext cx="10922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输入样例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78000" y="2438400"/>
            <a:ext cx="1397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82800" y="2438400"/>
            <a:ext cx="292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78000" y="2755900"/>
            <a:ext cx="1397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82800" y="2755900"/>
            <a:ext cx="5969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70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78000" y="3390900"/>
            <a:ext cx="139700" cy="110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82800" y="3390900"/>
            <a:ext cx="596900" cy="110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50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50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60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78000" y="4622800"/>
            <a:ext cx="139700" cy="140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82800" y="4622800"/>
            <a:ext cx="749300" cy="140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60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80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100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60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45000" y="19431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45000" y="28575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35600" y="28575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26200" y="28575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26200" y="19431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03800" y="2413000"/>
            <a:ext cx="2032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100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65700" y="1854200"/>
            <a:ext cx="50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18200" y="2946400"/>
            <a:ext cx="1397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50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18200" y="1854200"/>
            <a:ext cx="1397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50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527800" y="2413000"/>
            <a:ext cx="1397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60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18000" y="2413000"/>
            <a:ext cx="1397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70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46800" y="2159000"/>
            <a:ext cx="1397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60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27600" y="2946400"/>
            <a:ext cx="1397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70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46700" y="1955800"/>
            <a:ext cx="2032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1900"/>
              </a:lnSpc>
              <a:tabLst>
                <a:tab pos="88900" algn="l"/>
              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60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65800" y="2159000"/>
            <a:ext cx="1397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80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11600" y="3505200"/>
            <a:ext cx="42926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9304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80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9304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任意两顶点间最短路径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——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ff"/>
                </a:solidFill>
                <a:latin typeface="Garamond" pitchFamily="18" charset="0"/>
                <a:cs typeface="Garamond" pitchFamily="18" charset="0"/>
              </a:rPr>
              <a:t>Floyd</a:t>
            </a:r>
            <a:r>
              <a:rPr lang="en-US" altLang="zh-CN" sz="1997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算法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78400" y="4826000"/>
            <a:ext cx="1485900" cy="143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57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</a:t>
            </a:r>
            <a:r>
              <a:rPr lang="en-US" altLang="zh-CN" sz="1572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57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71</a:t>
            </a:r>
            <a:r>
              <a:rPr lang="en-US" altLang="zh-CN" sz="1572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57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60</a:t>
            </a:r>
            <a:r>
              <a:rPr lang="en-US" altLang="zh-CN" sz="1572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57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25400" algn="l"/>
              </a:tabLst>
            </a:pPr>
            <a:r>
              <a:rPr lang="en-US" altLang="zh-CN" sz="157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60</a:t>
            </a:r>
            <a:r>
              <a:rPr lang="en-US" altLang="zh-CN" sz="1572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57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70</a:t>
            </a:r>
            <a:r>
              <a:rPr lang="en-US" altLang="zh-CN" sz="1572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zh-CN" sz="157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25400" algn="l"/>
              </a:tabLst>
            </a:pPr>
            <a:r>
              <a:rPr lang="en-US" altLang="zh-CN" sz="157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50</a:t>
            </a:r>
            <a:r>
              <a:rPr lang="en-US" altLang="zh-CN" sz="1572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57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80</a:t>
            </a:r>
            <a:r>
              <a:rPr lang="en-US" altLang="zh-CN" sz="1572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57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60</a:t>
            </a:r>
            <a:r>
              <a:rPr lang="en-US" altLang="zh-CN" sz="1572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57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78400" y="4546600"/>
            <a:ext cx="1993900" cy="157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50800" algn="l"/>
                <a:tab pos="1930400" algn="l"/>
              </a:tabLst>
            </a:pPr>
            <a:r>
              <a:rPr lang="en-US" altLang="zh-CN" dirty="0" smtClean="0"/>
              <a:t>	</a:t>
            </a:r>
            <a:r>
              <a:rPr lang="en-US" altLang="zh-CN" sz="157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572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57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70</a:t>
            </a:r>
            <a:r>
              <a:rPr lang="en-US" altLang="zh-CN" sz="1572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57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61</a:t>
            </a:r>
            <a:r>
              <a:rPr lang="en-US" altLang="zh-CN" sz="1572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57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81</a:t>
            </a:r>
            <a:r>
              <a:rPr lang="en-US" altLang="zh-CN" sz="1572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57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51</a:t>
            </a:r>
            <a:r>
              <a:rPr lang="en-US" altLang="zh-CN" sz="157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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50800" algn="l"/>
                <a:tab pos="1930400" algn="l"/>
              </a:tabLst>
            </a:pPr>
            <a:r>
              <a:rPr lang="en-US" altLang="zh-CN" sz="157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71</a:t>
            </a:r>
            <a:r>
              <a:rPr lang="en-US" altLang="zh-CN" sz="1572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57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</a:t>
            </a:r>
            <a:r>
              <a:rPr lang="en-US" altLang="zh-CN" sz="1572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57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70</a:t>
            </a:r>
            <a:r>
              <a:rPr lang="en-US" altLang="zh-CN" sz="157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7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120</a:t>
            </a:r>
            <a:r>
              <a:rPr lang="en-US" altLang="zh-CN" sz="157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7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80</a:t>
            </a:r>
            <a:r>
              <a:rPr lang="en-US" altLang="zh-CN" sz="157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</a:t>
            </a:r>
          </a:p>
          <a:p>
            <a:pPr>
              <a:lnSpc>
                <a:spcPts val="1400"/>
              </a:lnSpc>
              <a:tabLst>
                <a:tab pos="50800" algn="l"/>
                <a:tab pos="1930400" algn="l"/>
              </a:tabLst>
            </a:pPr>
            <a:r>
              <a:rPr lang="en-US" altLang="zh-CN" dirty="0" smtClean="0"/>
              <a:t>		</a:t>
            </a:r>
            <a:r>
              <a:rPr lang="en-US" altLang="zh-CN" sz="157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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50800" algn="l"/>
                <a:tab pos="1930400" algn="l"/>
              </a:tabLst>
            </a:pPr>
            <a:r>
              <a:rPr lang="en-US" altLang="zh-CN" sz="157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80</a:t>
            </a:r>
            <a:r>
              <a:rPr lang="en-US" altLang="zh-CN" sz="157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7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120</a:t>
            </a:r>
            <a:r>
              <a:rPr lang="en-US" altLang="zh-CN" sz="157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7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50</a:t>
            </a:r>
            <a:r>
              <a:rPr lang="en-US" altLang="zh-CN" sz="1572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57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</a:t>
            </a:r>
            <a:r>
              <a:rPr lang="en-US" altLang="zh-CN" sz="1572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57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60</a:t>
            </a:r>
            <a:r>
              <a:rPr lang="en-US" altLang="zh-CN" sz="157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</a:t>
            </a:r>
          </a:p>
          <a:p>
            <a:pPr>
              <a:lnSpc>
                <a:spcPts val="1200"/>
              </a:lnSpc>
              <a:tabLst>
                <a:tab pos="50800" algn="l"/>
                <a:tab pos="1930400" algn="l"/>
              </a:tabLst>
            </a:pPr>
            <a:r>
              <a:rPr lang="en-US" altLang="zh-CN" dirty="0" smtClean="0"/>
              <a:t>		</a:t>
            </a:r>
            <a:r>
              <a:rPr lang="en-US" altLang="zh-CN" sz="157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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65600" y="4533900"/>
            <a:ext cx="635000" cy="177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355600" algn="l"/>
              </a:tabLst>
            </a:pPr>
            <a:r>
              <a:rPr lang="en-US" altLang="zh-CN" dirty="0" smtClean="0"/>
              <a:t>	</a:t>
            </a:r>
            <a:r>
              <a:rPr lang="en-US" altLang="zh-CN" sz="157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</a:t>
            </a:r>
            <a:r>
              <a:rPr lang="en-US" altLang="zh-CN" sz="157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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355600" algn="l"/>
              </a:tabLst>
            </a:pPr>
            <a:r>
              <a:rPr lang="en-US" altLang="zh-CN" dirty="0" smtClean="0"/>
              <a:t>	</a:t>
            </a:r>
            <a:r>
              <a:rPr lang="en-US" altLang="zh-CN" sz="157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</a:t>
            </a:r>
          </a:p>
          <a:p>
            <a:pPr>
              <a:lnSpc>
                <a:spcPts val="1600"/>
              </a:lnSpc>
              <a:tabLst>
                <a:tab pos="355600" algn="l"/>
              </a:tabLst>
            </a:pPr>
            <a:r>
              <a:rPr lang="en-US" altLang="zh-CN" dirty="0" smtClean="0"/>
              <a:t>	</a:t>
            </a:r>
            <a:r>
              <a:rPr lang="en-US" altLang="zh-CN" sz="157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</a:t>
            </a:r>
            <a:r>
              <a:rPr lang="en-US" altLang="zh-CN" sz="157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70</a:t>
            </a:r>
          </a:p>
          <a:p>
            <a:pPr>
              <a:lnSpc>
                <a:spcPts val="1400"/>
              </a:lnSpc>
              <a:tabLst>
                <a:tab pos="355600" algn="l"/>
              </a:tabLst>
            </a:pPr>
            <a:r>
              <a:rPr lang="en-US" altLang="zh-CN" sz="157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57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7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157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7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</a:t>
            </a:r>
          </a:p>
          <a:p>
            <a:pPr>
              <a:lnSpc>
                <a:spcPts val="1500"/>
              </a:lnSpc>
              <a:tabLst>
                <a:tab pos="355600" algn="l"/>
              </a:tabLst>
            </a:pPr>
            <a:r>
              <a:rPr lang="en-US" altLang="zh-CN" dirty="0" smtClean="0"/>
              <a:t>	</a:t>
            </a:r>
            <a:r>
              <a:rPr lang="en-US" altLang="zh-CN" sz="157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</a:t>
            </a:r>
            <a:r>
              <a:rPr lang="en-US" altLang="zh-CN" sz="157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61</a:t>
            </a:r>
          </a:p>
          <a:p>
            <a:pPr>
              <a:lnSpc>
                <a:spcPts val="1800"/>
              </a:lnSpc>
              <a:tabLst>
                <a:tab pos="355600" algn="l"/>
              </a:tabLst>
            </a:pPr>
            <a:r>
              <a:rPr lang="en-US" altLang="zh-CN" dirty="0" smtClean="0"/>
              <a:t>	</a:t>
            </a:r>
            <a:r>
              <a:rPr lang="en-US" altLang="zh-CN" sz="157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</a:t>
            </a:r>
            <a:r>
              <a:rPr lang="en-US" altLang="zh-CN" sz="157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81</a:t>
            </a:r>
          </a:p>
          <a:p>
            <a:pPr>
              <a:lnSpc>
                <a:spcPts val="1200"/>
              </a:lnSpc>
              <a:tabLst>
                <a:tab pos="355600" algn="l"/>
              </a:tabLst>
            </a:pPr>
            <a:r>
              <a:rPr lang="en-US" altLang="zh-CN" dirty="0" smtClean="0"/>
              <a:t>	</a:t>
            </a:r>
            <a:r>
              <a:rPr lang="en-US" altLang="zh-CN" sz="157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</a:t>
            </a:r>
          </a:p>
          <a:p>
            <a:pPr>
              <a:lnSpc>
                <a:spcPts val="1500"/>
              </a:lnSpc>
              <a:tabLst>
                <a:tab pos="355600" algn="l"/>
              </a:tabLst>
            </a:pPr>
            <a:r>
              <a:rPr lang="en-US" altLang="zh-CN" dirty="0" smtClean="0"/>
              <a:t>	</a:t>
            </a:r>
            <a:r>
              <a:rPr lang="en-US" altLang="zh-CN" sz="157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</a:t>
            </a:r>
            <a:r>
              <a:rPr lang="en-US" altLang="zh-CN" sz="157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7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</a:t>
            </a:r>
            <a:r>
              <a:rPr lang="en-US" altLang="zh-CN" sz="157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40600" y="1854200"/>
            <a:ext cx="11684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输出样例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40600" y="2514600"/>
            <a:ext cx="596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378825" y="3049523"/>
            <a:ext cx="320802" cy="118872"/>
          </a:xfrm>
          <a:custGeom>
            <a:avLst/>
            <a:gdLst>
              <a:gd name="connsiteX0" fmla="*/ 0 w 320802"/>
              <a:gd name="connsiteY0" fmla="*/ 118872 h 118872"/>
              <a:gd name="connsiteX1" fmla="*/ 83057 w 320802"/>
              <a:gd name="connsiteY1" fmla="*/ 4572 h 118872"/>
              <a:gd name="connsiteX2" fmla="*/ 320802 w 320802"/>
              <a:gd name="connsiteY2" fmla="*/ 0 h 118872"/>
              <a:gd name="connsiteX3" fmla="*/ 0 w 320802"/>
              <a:gd name="connsiteY3" fmla="*/ 118872 h 1188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320802" h="118872">
                <a:moveTo>
                  <a:pt x="0" y="118872"/>
                </a:moveTo>
                <a:lnTo>
                  <a:pt x="83057" y="4572"/>
                </a:lnTo>
                <a:cubicBezTo>
                  <a:pt x="115061" y="22098"/>
                  <a:pt x="200406" y="22098"/>
                  <a:pt x="320802" y="0"/>
                </a:cubicBezTo>
                <a:lnTo>
                  <a:pt x="0" y="118872"/>
                </a:lnTo>
              </a:path>
            </a:pathLst>
          </a:custGeom>
          <a:solidFill>
            <a:srgbClr val="cdcd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78489" y="1638045"/>
            <a:ext cx="4127500" cy="1536700"/>
          </a:xfrm>
          <a:custGeom>
            <a:avLst/>
            <a:gdLst>
              <a:gd name="connsiteX0" fmla="*/ 6350 w 4127500"/>
              <a:gd name="connsiteY0" fmla="*/ 6350 h 1536700"/>
              <a:gd name="connsiteX1" fmla="*/ 6350 w 4127500"/>
              <a:gd name="connsiteY1" fmla="*/ 1530350 h 1536700"/>
              <a:gd name="connsiteX2" fmla="*/ 3800347 w 4127500"/>
              <a:gd name="connsiteY2" fmla="*/ 1530350 h 1536700"/>
              <a:gd name="connsiteX3" fmla="*/ 4121150 w 4127500"/>
              <a:gd name="connsiteY3" fmla="*/ 1411477 h 1536700"/>
              <a:gd name="connsiteX4" fmla="*/ 4121150 w 4127500"/>
              <a:gd name="connsiteY4" fmla="*/ 6350 h 1536700"/>
              <a:gd name="connsiteX5" fmla="*/ 6350 w 4127500"/>
              <a:gd name="connsiteY5" fmla="*/ 6350 h 153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127500" h="1536700">
                <a:moveTo>
                  <a:pt x="6350" y="6350"/>
                </a:moveTo>
                <a:lnTo>
                  <a:pt x="6350" y="1530350"/>
                </a:lnTo>
                <a:lnTo>
                  <a:pt x="3800347" y="1530350"/>
                </a:lnTo>
                <a:lnTo>
                  <a:pt x="4121150" y="1411477"/>
                </a:lnTo>
                <a:lnTo>
                  <a:pt x="4121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372487" y="3043173"/>
            <a:ext cx="333502" cy="131572"/>
          </a:xfrm>
          <a:custGeom>
            <a:avLst/>
            <a:gdLst>
              <a:gd name="connsiteX0" fmla="*/ 6350 w 333502"/>
              <a:gd name="connsiteY0" fmla="*/ 125222 h 131572"/>
              <a:gd name="connsiteX1" fmla="*/ 89408 w 333502"/>
              <a:gd name="connsiteY1" fmla="*/ 10922 h 131572"/>
              <a:gd name="connsiteX2" fmla="*/ 327152 w 333502"/>
              <a:gd name="connsiteY2" fmla="*/ 6350 h 1315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333502" h="131572">
                <a:moveTo>
                  <a:pt x="6350" y="125222"/>
                </a:moveTo>
                <a:lnTo>
                  <a:pt x="89408" y="10922"/>
                </a:lnTo>
                <a:cubicBezTo>
                  <a:pt x="121411" y="28448"/>
                  <a:pt x="206756" y="28448"/>
                  <a:pt x="327152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37901" y="3049523"/>
            <a:ext cx="189738" cy="118872"/>
          </a:xfrm>
          <a:custGeom>
            <a:avLst/>
            <a:gdLst>
              <a:gd name="connsiteX0" fmla="*/ 0 w 189738"/>
              <a:gd name="connsiteY0" fmla="*/ 118872 h 118872"/>
              <a:gd name="connsiteX1" fmla="*/ 48767 w 189738"/>
              <a:gd name="connsiteY1" fmla="*/ 4572 h 118872"/>
              <a:gd name="connsiteX2" fmla="*/ 189737 w 189738"/>
              <a:gd name="connsiteY2" fmla="*/ 0 h 118872"/>
              <a:gd name="connsiteX3" fmla="*/ 0 w 189738"/>
              <a:gd name="connsiteY3" fmla="*/ 118872 h 1188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89738" h="118872">
                <a:moveTo>
                  <a:pt x="0" y="118872"/>
                </a:moveTo>
                <a:lnTo>
                  <a:pt x="48767" y="4572"/>
                </a:lnTo>
                <a:cubicBezTo>
                  <a:pt x="67817" y="22098"/>
                  <a:pt x="118109" y="22098"/>
                  <a:pt x="189737" y="0"/>
                </a:cubicBezTo>
                <a:lnTo>
                  <a:pt x="0" y="118872"/>
                </a:lnTo>
              </a:path>
            </a:pathLst>
          </a:custGeom>
          <a:solidFill>
            <a:srgbClr val="cdcd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82889" y="1638045"/>
            <a:ext cx="2451100" cy="1536700"/>
          </a:xfrm>
          <a:custGeom>
            <a:avLst/>
            <a:gdLst>
              <a:gd name="connsiteX0" fmla="*/ 6350 w 2451100"/>
              <a:gd name="connsiteY0" fmla="*/ 6350 h 1536700"/>
              <a:gd name="connsiteX1" fmla="*/ 6350 w 2451100"/>
              <a:gd name="connsiteY1" fmla="*/ 1530350 h 1536700"/>
              <a:gd name="connsiteX2" fmla="*/ 2255012 w 2451100"/>
              <a:gd name="connsiteY2" fmla="*/ 1530350 h 1536700"/>
              <a:gd name="connsiteX3" fmla="*/ 2444749 w 2451100"/>
              <a:gd name="connsiteY3" fmla="*/ 1411477 h 1536700"/>
              <a:gd name="connsiteX4" fmla="*/ 2444749 w 2451100"/>
              <a:gd name="connsiteY4" fmla="*/ 6350 h 1536700"/>
              <a:gd name="connsiteX5" fmla="*/ 6350 w 2451100"/>
              <a:gd name="connsiteY5" fmla="*/ 6350 h 153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451100" h="1536700">
                <a:moveTo>
                  <a:pt x="6350" y="6350"/>
                </a:moveTo>
                <a:lnTo>
                  <a:pt x="6350" y="1530350"/>
                </a:lnTo>
                <a:lnTo>
                  <a:pt x="2255012" y="1530350"/>
                </a:lnTo>
                <a:lnTo>
                  <a:pt x="2444749" y="1411477"/>
                </a:lnTo>
                <a:lnTo>
                  <a:pt x="24447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31551" y="3043173"/>
            <a:ext cx="202438" cy="131572"/>
          </a:xfrm>
          <a:custGeom>
            <a:avLst/>
            <a:gdLst>
              <a:gd name="connsiteX0" fmla="*/ 6350 w 202438"/>
              <a:gd name="connsiteY0" fmla="*/ 125222 h 131572"/>
              <a:gd name="connsiteX1" fmla="*/ 55117 w 202438"/>
              <a:gd name="connsiteY1" fmla="*/ 10922 h 131572"/>
              <a:gd name="connsiteX2" fmla="*/ 196087 w 202438"/>
              <a:gd name="connsiteY2" fmla="*/ 6350 h 1315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202438" h="131572">
                <a:moveTo>
                  <a:pt x="6350" y="125222"/>
                </a:moveTo>
                <a:lnTo>
                  <a:pt x="55117" y="10922"/>
                </a:lnTo>
                <a:cubicBezTo>
                  <a:pt x="74167" y="28448"/>
                  <a:pt x="124459" y="28448"/>
                  <a:pt x="196087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89239" y="3625596"/>
            <a:ext cx="3047999" cy="2514600"/>
          </a:xfrm>
          <a:custGeom>
            <a:avLst/>
            <a:gdLst>
              <a:gd name="connsiteX0" fmla="*/ 0 w 3047999"/>
              <a:gd name="connsiteY0" fmla="*/ 0 h 2514600"/>
              <a:gd name="connsiteX1" fmla="*/ 0 w 3047999"/>
              <a:gd name="connsiteY1" fmla="*/ 2514600 h 2514600"/>
              <a:gd name="connsiteX2" fmla="*/ 3047999 w 3047999"/>
              <a:gd name="connsiteY2" fmla="*/ 2514600 h 2514600"/>
              <a:gd name="connsiteX3" fmla="*/ 3047999 w 3047999"/>
              <a:gd name="connsiteY3" fmla="*/ 0 h 2514600"/>
              <a:gd name="connsiteX4" fmla="*/ 0 w 3047999"/>
              <a:gd name="connsiteY4" fmla="*/ 0 h 2514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47999" h="2514600">
                <a:moveTo>
                  <a:pt x="0" y="0"/>
                </a:moveTo>
                <a:lnTo>
                  <a:pt x="0" y="2514600"/>
                </a:lnTo>
                <a:lnTo>
                  <a:pt x="3047999" y="2514600"/>
                </a:lnTo>
                <a:lnTo>
                  <a:pt x="3047999" y="0"/>
                </a:lnTo>
                <a:lnTo>
                  <a:pt x="0" y="0"/>
                </a:lnTo>
              </a:path>
            </a:pathLst>
          </a:custGeom>
          <a:solidFill>
            <a:srgbClr val="ccff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07089" y="2307844"/>
            <a:ext cx="296925" cy="1438402"/>
          </a:xfrm>
          <a:custGeom>
            <a:avLst/>
            <a:gdLst>
              <a:gd name="connsiteX0" fmla="*/ 290576 w 296925"/>
              <a:gd name="connsiteY0" fmla="*/ 6350 h 1438402"/>
              <a:gd name="connsiteX1" fmla="*/ 6350 w 296925"/>
              <a:gd name="connsiteY1" fmla="*/ 1432052 h 14384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96925" h="1438402">
                <a:moveTo>
                  <a:pt x="290576" y="6350"/>
                </a:moveTo>
                <a:lnTo>
                  <a:pt x="6350" y="143205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82889" y="3619246"/>
            <a:ext cx="3060699" cy="2527300"/>
          </a:xfrm>
          <a:custGeom>
            <a:avLst/>
            <a:gdLst>
              <a:gd name="connsiteX0" fmla="*/ 6350 w 3060699"/>
              <a:gd name="connsiteY0" fmla="*/ 2520950 h 2527300"/>
              <a:gd name="connsiteX1" fmla="*/ 6350 w 3060699"/>
              <a:gd name="connsiteY1" fmla="*/ 6350 h 2527300"/>
              <a:gd name="connsiteX2" fmla="*/ 3054349 w 3060699"/>
              <a:gd name="connsiteY2" fmla="*/ 6350 h 2527300"/>
              <a:gd name="connsiteX3" fmla="*/ 3054349 w 3060699"/>
              <a:gd name="connsiteY3" fmla="*/ 2520950 h 2527300"/>
              <a:gd name="connsiteX4" fmla="*/ 6350 w 3060699"/>
              <a:gd name="connsiteY4" fmla="*/ 2520950 h 2527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60699" h="2527300">
                <a:moveTo>
                  <a:pt x="6350" y="2520950"/>
                </a:moveTo>
                <a:lnTo>
                  <a:pt x="6350" y="6350"/>
                </a:lnTo>
                <a:lnTo>
                  <a:pt x="3054349" y="6350"/>
                </a:lnTo>
                <a:lnTo>
                  <a:pt x="3054349" y="2520950"/>
                </a:lnTo>
                <a:lnTo>
                  <a:pt x="6350" y="2520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22639" y="3854196"/>
            <a:ext cx="2057399" cy="457200"/>
          </a:xfrm>
          <a:custGeom>
            <a:avLst/>
            <a:gdLst>
              <a:gd name="connsiteX0" fmla="*/ 0 w 2057399"/>
              <a:gd name="connsiteY0" fmla="*/ 0 h 457200"/>
              <a:gd name="connsiteX1" fmla="*/ 0 w 2057399"/>
              <a:gd name="connsiteY1" fmla="*/ 457200 h 457200"/>
              <a:gd name="connsiteX2" fmla="*/ 2057399 w 2057399"/>
              <a:gd name="connsiteY2" fmla="*/ 457200 h 457200"/>
              <a:gd name="connsiteX3" fmla="*/ 2057399 w 2057399"/>
              <a:gd name="connsiteY3" fmla="*/ 0 h 457200"/>
              <a:gd name="connsiteX4" fmla="*/ 0 w 2057399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57399" h="457200">
                <a:moveTo>
                  <a:pt x="0" y="0"/>
                </a:moveTo>
                <a:lnTo>
                  <a:pt x="0" y="457200"/>
                </a:lnTo>
                <a:lnTo>
                  <a:pt x="2057399" y="457200"/>
                </a:lnTo>
                <a:lnTo>
                  <a:pt x="20573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16289" y="3847846"/>
            <a:ext cx="2070099" cy="469900"/>
          </a:xfrm>
          <a:custGeom>
            <a:avLst/>
            <a:gdLst>
              <a:gd name="connsiteX0" fmla="*/ 6350 w 2070099"/>
              <a:gd name="connsiteY0" fmla="*/ 6350 h 469900"/>
              <a:gd name="connsiteX1" fmla="*/ 6350 w 2070099"/>
              <a:gd name="connsiteY1" fmla="*/ 463550 h 469900"/>
              <a:gd name="connsiteX2" fmla="*/ 2063749 w 2070099"/>
              <a:gd name="connsiteY2" fmla="*/ 463550 h 469900"/>
              <a:gd name="connsiteX3" fmla="*/ 2063749 w 2070099"/>
              <a:gd name="connsiteY3" fmla="*/ 6350 h 469900"/>
              <a:gd name="connsiteX4" fmla="*/ 6350 w 2070099"/>
              <a:gd name="connsiteY4" fmla="*/ 63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70099" h="469900">
                <a:moveTo>
                  <a:pt x="6350" y="6350"/>
                </a:moveTo>
                <a:lnTo>
                  <a:pt x="6350" y="463550"/>
                </a:lnTo>
                <a:lnTo>
                  <a:pt x="2063749" y="463550"/>
                </a:lnTo>
                <a:lnTo>
                  <a:pt x="20637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41639" y="4539996"/>
            <a:ext cx="1371600" cy="457200"/>
          </a:xfrm>
          <a:custGeom>
            <a:avLst/>
            <a:gdLst>
              <a:gd name="connsiteX0" fmla="*/ 0 w 1371600"/>
              <a:gd name="connsiteY0" fmla="*/ 0 h 457200"/>
              <a:gd name="connsiteX1" fmla="*/ 0 w 1371600"/>
              <a:gd name="connsiteY1" fmla="*/ 457200 h 457200"/>
              <a:gd name="connsiteX2" fmla="*/ 1371600 w 1371600"/>
              <a:gd name="connsiteY2" fmla="*/ 457200 h 457200"/>
              <a:gd name="connsiteX3" fmla="*/ 1371600 w 1371600"/>
              <a:gd name="connsiteY3" fmla="*/ 0 h 457200"/>
              <a:gd name="connsiteX4" fmla="*/ 0 w 1371600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71600" h="457200">
                <a:moveTo>
                  <a:pt x="0" y="0"/>
                </a:moveTo>
                <a:lnTo>
                  <a:pt x="0" y="457200"/>
                </a:lnTo>
                <a:lnTo>
                  <a:pt x="1371600" y="457200"/>
                </a:lnTo>
                <a:lnTo>
                  <a:pt x="13716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35289" y="4533646"/>
            <a:ext cx="1384300" cy="469900"/>
          </a:xfrm>
          <a:custGeom>
            <a:avLst/>
            <a:gdLst>
              <a:gd name="connsiteX0" fmla="*/ 6350 w 1384300"/>
              <a:gd name="connsiteY0" fmla="*/ 6350 h 469900"/>
              <a:gd name="connsiteX1" fmla="*/ 6350 w 1384300"/>
              <a:gd name="connsiteY1" fmla="*/ 463550 h 469900"/>
              <a:gd name="connsiteX2" fmla="*/ 1377950 w 1384300"/>
              <a:gd name="connsiteY2" fmla="*/ 463550 h 469900"/>
              <a:gd name="connsiteX3" fmla="*/ 1377950 w 1384300"/>
              <a:gd name="connsiteY3" fmla="*/ 6350 h 469900"/>
              <a:gd name="connsiteX4" fmla="*/ 6350 w 1384300"/>
              <a:gd name="connsiteY4" fmla="*/ 63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84300" h="469900">
                <a:moveTo>
                  <a:pt x="6350" y="6350"/>
                </a:moveTo>
                <a:lnTo>
                  <a:pt x="6350" y="463550"/>
                </a:lnTo>
                <a:lnTo>
                  <a:pt x="1377950" y="463550"/>
                </a:lnTo>
                <a:lnTo>
                  <a:pt x="13779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65639" y="4539996"/>
            <a:ext cx="1219200" cy="457200"/>
          </a:xfrm>
          <a:custGeom>
            <a:avLst/>
            <a:gdLst>
              <a:gd name="connsiteX0" fmla="*/ 0 w 1219200"/>
              <a:gd name="connsiteY0" fmla="*/ 0 h 457200"/>
              <a:gd name="connsiteX1" fmla="*/ 0 w 1219200"/>
              <a:gd name="connsiteY1" fmla="*/ 457200 h 457200"/>
              <a:gd name="connsiteX2" fmla="*/ 1219200 w 1219200"/>
              <a:gd name="connsiteY2" fmla="*/ 457200 h 457200"/>
              <a:gd name="connsiteX3" fmla="*/ 1219200 w 1219200"/>
              <a:gd name="connsiteY3" fmla="*/ 0 h 457200"/>
              <a:gd name="connsiteX4" fmla="*/ 0 w 1219200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" h="457200">
                <a:moveTo>
                  <a:pt x="0" y="0"/>
                </a:moveTo>
                <a:lnTo>
                  <a:pt x="0" y="457200"/>
                </a:ln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59289" y="4533646"/>
            <a:ext cx="1231900" cy="469900"/>
          </a:xfrm>
          <a:custGeom>
            <a:avLst/>
            <a:gdLst>
              <a:gd name="connsiteX0" fmla="*/ 6350 w 1231900"/>
              <a:gd name="connsiteY0" fmla="*/ 6350 h 469900"/>
              <a:gd name="connsiteX1" fmla="*/ 6350 w 1231900"/>
              <a:gd name="connsiteY1" fmla="*/ 463550 h 469900"/>
              <a:gd name="connsiteX2" fmla="*/ 1225550 w 1231900"/>
              <a:gd name="connsiteY2" fmla="*/ 463550 h 469900"/>
              <a:gd name="connsiteX3" fmla="*/ 1225550 w 1231900"/>
              <a:gd name="connsiteY3" fmla="*/ 6350 h 469900"/>
              <a:gd name="connsiteX4" fmla="*/ 6350 w 1231900"/>
              <a:gd name="connsiteY4" fmla="*/ 63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31900" h="469900">
                <a:moveTo>
                  <a:pt x="6350" y="6350"/>
                </a:moveTo>
                <a:lnTo>
                  <a:pt x="6350" y="463550"/>
                </a:lnTo>
                <a:lnTo>
                  <a:pt x="1225550" y="463550"/>
                </a:lnTo>
                <a:lnTo>
                  <a:pt x="12255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22639" y="5301996"/>
            <a:ext cx="2057399" cy="457200"/>
          </a:xfrm>
          <a:custGeom>
            <a:avLst/>
            <a:gdLst>
              <a:gd name="connsiteX0" fmla="*/ 0 w 2057399"/>
              <a:gd name="connsiteY0" fmla="*/ 0 h 457200"/>
              <a:gd name="connsiteX1" fmla="*/ 0 w 2057399"/>
              <a:gd name="connsiteY1" fmla="*/ 457200 h 457200"/>
              <a:gd name="connsiteX2" fmla="*/ 2057399 w 2057399"/>
              <a:gd name="connsiteY2" fmla="*/ 457200 h 457200"/>
              <a:gd name="connsiteX3" fmla="*/ 2057399 w 2057399"/>
              <a:gd name="connsiteY3" fmla="*/ 0 h 457200"/>
              <a:gd name="connsiteX4" fmla="*/ 0 w 2057399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57399" h="457200">
                <a:moveTo>
                  <a:pt x="0" y="0"/>
                </a:moveTo>
                <a:lnTo>
                  <a:pt x="0" y="457200"/>
                </a:lnTo>
                <a:lnTo>
                  <a:pt x="2057399" y="457200"/>
                </a:lnTo>
                <a:lnTo>
                  <a:pt x="20573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16289" y="5295646"/>
            <a:ext cx="2070099" cy="469900"/>
          </a:xfrm>
          <a:custGeom>
            <a:avLst/>
            <a:gdLst>
              <a:gd name="connsiteX0" fmla="*/ 6350 w 2070099"/>
              <a:gd name="connsiteY0" fmla="*/ 6350 h 469900"/>
              <a:gd name="connsiteX1" fmla="*/ 6350 w 2070099"/>
              <a:gd name="connsiteY1" fmla="*/ 463550 h 469900"/>
              <a:gd name="connsiteX2" fmla="*/ 2063749 w 2070099"/>
              <a:gd name="connsiteY2" fmla="*/ 463550 h 469900"/>
              <a:gd name="connsiteX3" fmla="*/ 2063749 w 2070099"/>
              <a:gd name="connsiteY3" fmla="*/ 6350 h 469900"/>
              <a:gd name="connsiteX4" fmla="*/ 6350 w 2070099"/>
              <a:gd name="connsiteY4" fmla="*/ 63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70099" h="469900">
                <a:moveTo>
                  <a:pt x="6350" y="6350"/>
                </a:moveTo>
                <a:lnTo>
                  <a:pt x="6350" y="463550"/>
                </a:lnTo>
                <a:lnTo>
                  <a:pt x="2063749" y="463550"/>
                </a:lnTo>
                <a:lnTo>
                  <a:pt x="20637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194439" y="3625596"/>
            <a:ext cx="3429000" cy="2514600"/>
          </a:xfrm>
          <a:custGeom>
            <a:avLst/>
            <a:gdLst>
              <a:gd name="connsiteX0" fmla="*/ 0 w 3429000"/>
              <a:gd name="connsiteY0" fmla="*/ 0 h 2514600"/>
              <a:gd name="connsiteX1" fmla="*/ 0 w 3429000"/>
              <a:gd name="connsiteY1" fmla="*/ 2514600 h 2514600"/>
              <a:gd name="connsiteX2" fmla="*/ 3429000 w 3429000"/>
              <a:gd name="connsiteY2" fmla="*/ 2514600 h 2514600"/>
              <a:gd name="connsiteX3" fmla="*/ 3429000 w 3429000"/>
              <a:gd name="connsiteY3" fmla="*/ 0 h 2514600"/>
              <a:gd name="connsiteX4" fmla="*/ 0 w 3429000"/>
              <a:gd name="connsiteY4" fmla="*/ 0 h 2514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429000" h="2514600">
                <a:moveTo>
                  <a:pt x="0" y="0"/>
                </a:moveTo>
                <a:lnTo>
                  <a:pt x="0" y="2514600"/>
                </a:lnTo>
                <a:lnTo>
                  <a:pt x="3429000" y="2514600"/>
                </a:lnTo>
                <a:lnTo>
                  <a:pt x="3429000" y="0"/>
                </a:lnTo>
                <a:lnTo>
                  <a:pt x="0" y="0"/>
                </a:lnTo>
              </a:path>
            </a:pathLst>
          </a:custGeom>
          <a:solidFill>
            <a:srgbClr val="cc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188089" y="3619246"/>
            <a:ext cx="3441700" cy="2527300"/>
          </a:xfrm>
          <a:custGeom>
            <a:avLst/>
            <a:gdLst>
              <a:gd name="connsiteX0" fmla="*/ 6350 w 3441700"/>
              <a:gd name="connsiteY0" fmla="*/ 6350 h 2527300"/>
              <a:gd name="connsiteX1" fmla="*/ 6350 w 3441700"/>
              <a:gd name="connsiteY1" fmla="*/ 2520950 h 2527300"/>
              <a:gd name="connsiteX2" fmla="*/ 3435350 w 3441700"/>
              <a:gd name="connsiteY2" fmla="*/ 2520950 h 2527300"/>
              <a:gd name="connsiteX3" fmla="*/ 3435350 w 3441700"/>
              <a:gd name="connsiteY3" fmla="*/ 6350 h 2527300"/>
              <a:gd name="connsiteX4" fmla="*/ 6350 w 3441700"/>
              <a:gd name="connsiteY4" fmla="*/ 6350 h 2527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441700" h="2527300">
                <a:moveTo>
                  <a:pt x="6350" y="6350"/>
                </a:moveTo>
                <a:lnTo>
                  <a:pt x="6350" y="2520950"/>
                </a:lnTo>
                <a:lnTo>
                  <a:pt x="3435350" y="2520950"/>
                </a:lnTo>
                <a:lnTo>
                  <a:pt x="34353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26289" y="2552445"/>
            <a:ext cx="2527300" cy="1003300"/>
          </a:xfrm>
          <a:custGeom>
            <a:avLst/>
            <a:gdLst>
              <a:gd name="connsiteX0" fmla="*/ 6350 w 2527300"/>
              <a:gd name="connsiteY0" fmla="*/ 6350 h 1003300"/>
              <a:gd name="connsiteX1" fmla="*/ 2520950 w 2527300"/>
              <a:gd name="connsiteY1" fmla="*/ 996950 h 1003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27300" h="1003300">
                <a:moveTo>
                  <a:pt x="6350" y="6350"/>
                </a:moveTo>
                <a:lnTo>
                  <a:pt x="2520950" y="996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80239" y="3854196"/>
            <a:ext cx="2057400" cy="457200"/>
          </a:xfrm>
          <a:custGeom>
            <a:avLst/>
            <a:gdLst>
              <a:gd name="connsiteX0" fmla="*/ 0 w 2057400"/>
              <a:gd name="connsiteY0" fmla="*/ 0 h 457200"/>
              <a:gd name="connsiteX1" fmla="*/ 0 w 2057400"/>
              <a:gd name="connsiteY1" fmla="*/ 457200 h 457200"/>
              <a:gd name="connsiteX2" fmla="*/ 2057400 w 2057400"/>
              <a:gd name="connsiteY2" fmla="*/ 457200 h 457200"/>
              <a:gd name="connsiteX3" fmla="*/ 2057400 w 2057400"/>
              <a:gd name="connsiteY3" fmla="*/ 0 h 457200"/>
              <a:gd name="connsiteX4" fmla="*/ 0 w 2057400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57400" h="457200">
                <a:moveTo>
                  <a:pt x="0" y="0"/>
                </a:moveTo>
                <a:lnTo>
                  <a:pt x="0" y="457200"/>
                </a:lnTo>
                <a:lnTo>
                  <a:pt x="2057400" y="4572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73889" y="3847846"/>
            <a:ext cx="2070100" cy="469900"/>
          </a:xfrm>
          <a:custGeom>
            <a:avLst/>
            <a:gdLst>
              <a:gd name="connsiteX0" fmla="*/ 6350 w 2070100"/>
              <a:gd name="connsiteY0" fmla="*/ 6350 h 469900"/>
              <a:gd name="connsiteX1" fmla="*/ 6350 w 2070100"/>
              <a:gd name="connsiteY1" fmla="*/ 463550 h 469900"/>
              <a:gd name="connsiteX2" fmla="*/ 2063750 w 2070100"/>
              <a:gd name="connsiteY2" fmla="*/ 463550 h 469900"/>
              <a:gd name="connsiteX3" fmla="*/ 2063750 w 2070100"/>
              <a:gd name="connsiteY3" fmla="*/ 6350 h 469900"/>
              <a:gd name="connsiteX4" fmla="*/ 6350 w 2070100"/>
              <a:gd name="connsiteY4" fmla="*/ 63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70100" h="469900">
                <a:moveTo>
                  <a:pt x="6350" y="6350"/>
                </a:moveTo>
                <a:lnTo>
                  <a:pt x="6350" y="463550"/>
                </a:lnTo>
                <a:lnTo>
                  <a:pt x="2063750" y="463550"/>
                </a:lnTo>
                <a:lnTo>
                  <a:pt x="20637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80239" y="5378196"/>
            <a:ext cx="2057400" cy="457200"/>
          </a:xfrm>
          <a:custGeom>
            <a:avLst/>
            <a:gdLst>
              <a:gd name="connsiteX0" fmla="*/ 0 w 2057400"/>
              <a:gd name="connsiteY0" fmla="*/ 0 h 457200"/>
              <a:gd name="connsiteX1" fmla="*/ 0 w 2057400"/>
              <a:gd name="connsiteY1" fmla="*/ 457200 h 457200"/>
              <a:gd name="connsiteX2" fmla="*/ 2057400 w 2057400"/>
              <a:gd name="connsiteY2" fmla="*/ 457200 h 457200"/>
              <a:gd name="connsiteX3" fmla="*/ 2057400 w 2057400"/>
              <a:gd name="connsiteY3" fmla="*/ 0 h 457200"/>
              <a:gd name="connsiteX4" fmla="*/ 0 w 2057400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57400" h="457200">
                <a:moveTo>
                  <a:pt x="0" y="0"/>
                </a:moveTo>
                <a:lnTo>
                  <a:pt x="0" y="457200"/>
                </a:lnTo>
                <a:lnTo>
                  <a:pt x="2057400" y="4572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73889" y="5371846"/>
            <a:ext cx="2070100" cy="469900"/>
          </a:xfrm>
          <a:custGeom>
            <a:avLst/>
            <a:gdLst>
              <a:gd name="connsiteX0" fmla="*/ 6350 w 2070100"/>
              <a:gd name="connsiteY0" fmla="*/ 6350 h 469900"/>
              <a:gd name="connsiteX1" fmla="*/ 6350 w 2070100"/>
              <a:gd name="connsiteY1" fmla="*/ 463550 h 469900"/>
              <a:gd name="connsiteX2" fmla="*/ 2063750 w 2070100"/>
              <a:gd name="connsiteY2" fmla="*/ 463550 h 469900"/>
              <a:gd name="connsiteX3" fmla="*/ 2063750 w 2070100"/>
              <a:gd name="connsiteY3" fmla="*/ 6350 h 469900"/>
              <a:gd name="connsiteX4" fmla="*/ 6350 w 2070100"/>
              <a:gd name="connsiteY4" fmla="*/ 63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70100" h="469900">
                <a:moveTo>
                  <a:pt x="6350" y="6350"/>
                </a:moveTo>
                <a:lnTo>
                  <a:pt x="6350" y="463550"/>
                </a:lnTo>
                <a:lnTo>
                  <a:pt x="2063750" y="463550"/>
                </a:lnTo>
                <a:lnTo>
                  <a:pt x="20637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23039" y="4616196"/>
            <a:ext cx="1600200" cy="457200"/>
          </a:xfrm>
          <a:custGeom>
            <a:avLst/>
            <a:gdLst>
              <a:gd name="connsiteX0" fmla="*/ 0 w 1600200"/>
              <a:gd name="connsiteY0" fmla="*/ 0 h 457200"/>
              <a:gd name="connsiteX1" fmla="*/ 0 w 1600200"/>
              <a:gd name="connsiteY1" fmla="*/ 457200 h 457200"/>
              <a:gd name="connsiteX2" fmla="*/ 1600200 w 1600200"/>
              <a:gd name="connsiteY2" fmla="*/ 457200 h 457200"/>
              <a:gd name="connsiteX3" fmla="*/ 1600200 w 1600200"/>
              <a:gd name="connsiteY3" fmla="*/ 0 h 457200"/>
              <a:gd name="connsiteX4" fmla="*/ 0 w 1600200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00200" h="457200">
                <a:moveTo>
                  <a:pt x="0" y="0"/>
                </a:moveTo>
                <a:lnTo>
                  <a:pt x="0" y="457200"/>
                </a:lnTo>
                <a:lnTo>
                  <a:pt x="1600200" y="457200"/>
                </a:lnTo>
                <a:lnTo>
                  <a:pt x="16002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16689" y="4609846"/>
            <a:ext cx="1612900" cy="469900"/>
          </a:xfrm>
          <a:custGeom>
            <a:avLst/>
            <a:gdLst>
              <a:gd name="connsiteX0" fmla="*/ 6350 w 1612900"/>
              <a:gd name="connsiteY0" fmla="*/ 6350 h 469900"/>
              <a:gd name="connsiteX1" fmla="*/ 6350 w 1612900"/>
              <a:gd name="connsiteY1" fmla="*/ 463550 h 469900"/>
              <a:gd name="connsiteX2" fmla="*/ 1606550 w 1612900"/>
              <a:gd name="connsiteY2" fmla="*/ 463550 h 469900"/>
              <a:gd name="connsiteX3" fmla="*/ 1606550 w 1612900"/>
              <a:gd name="connsiteY3" fmla="*/ 6350 h 469900"/>
              <a:gd name="connsiteX4" fmla="*/ 6350 w 1612900"/>
              <a:gd name="connsiteY4" fmla="*/ 63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12900" h="469900">
                <a:moveTo>
                  <a:pt x="6350" y="6350"/>
                </a:moveTo>
                <a:lnTo>
                  <a:pt x="6350" y="463550"/>
                </a:lnTo>
                <a:lnTo>
                  <a:pt x="1606550" y="463550"/>
                </a:lnTo>
                <a:lnTo>
                  <a:pt x="16065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28027" y="4616196"/>
            <a:ext cx="1066800" cy="457200"/>
          </a:xfrm>
          <a:custGeom>
            <a:avLst/>
            <a:gdLst>
              <a:gd name="connsiteX0" fmla="*/ 0 w 1066800"/>
              <a:gd name="connsiteY0" fmla="*/ 0 h 457200"/>
              <a:gd name="connsiteX1" fmla="*/ 0 w 1066800"/>
              <a:gd name="connsiteY1" fmla="*/ 457200 h 457200"/>
              <a:gd name="connsiteX2" fmla="*/ 1066800 w 1066800"/>
              <a:gd name="connsiteY2" fmla="*/ 457200 h 457200"/>
              <a:gd name="connsiteX3" fmla="*/ 1066800 w 1066800"/>
              <a:gd name="connsiteY3" fmla="*/ 0 h 457200"/>
              <a:gd name="connsiteX4" fmla="*/ 0 w 1066800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0" h="457200">
                <a:moveTo>
                  <a:pt x="0" y="0"/>
                </a:moveTo>
                <a:lnTo>
                  <a:pt x="0" y="457200"/>
                </a:lnTo>
                <a:lnTo>
                  <a:pt x="1066800" y="457200"/>
                </a:lnTo>
                <a:lnTo>
                  <a:pt x="10668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21677" y="4609846"/>
            <a:ext cx="1079500" cy="469900"/>
          </a:xfrm>
          <a:custGeom>
            <a:avLst/>
            <a:gdLst>
              <a:gd name="connsiteX0" fmla="*/ 6350 w 1079500"/>
              <a:gd name="connsiteY0" fmla="*/ 6350 h 469900"/>
              <a:gd name="connsiteX1" fmla="*/ 6350 w 1079500"/>
              <a:gd name="connsiteY1" fmla="*/ 463550 h 469900"/>
              <a:gd name="connsiteX2" fmla="*/ 1073150 w 1079500"/>
              <a:gd name="connsiteY2" fmla="*/ 463550 h 469900"/>
              <a:gd name="connsiteX3" fmla="*/ 1073150 w 1079500"/>
              <a:gd name="connsiteY3" fmla="*/ 6350 h 469900"/>
              <a:gd name="connsiteX4" fmla="*/ 6350 w 1079500"/>
              <a:gd name="connsiteY4" fmla="*/ 63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9500" h="469900">
                <a:moveTo>
                  <a:pt x="6350" y="6350"/>
                </a:moveTo>
                <a:lnTo>
                  <a:pt x="6350" y="463550"/>
                </a:lnTo>
                <a:lnTo>
                  <a:pt x="1073150" y="463550"/>
                </a:lnTo>
                <a:lnTo>
                  <a:pt x="1073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74700"/>
            <a:ext cx="32004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程序框架搭建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16100" y="1854200"/>
            <a:ext cx="2171700" cy="2425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317500" algn="l"/>
                <a:tab pos="673100" algn="l"/>
              </a:tabLst>
            </a:pP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main()</a:t>
            </a:r>
          </a:p>
          <a:p>
            <a:pPr>
              <a:lnSpc>
                <a:spcPts val="1600"/>
              </a:lnSpc>
              <a:tabLst>
                <a:tab pos="317500" algn="l"/>
                <a:tab pos="673100" algn="l"/>
              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1600"/>
              </a:lnSpc>
              <a:tabLst>
                <a:tab pos="317500" algn="l"/>
                <a:tab pos="673100" algn="l"/>
              </a:tabLst>
            </a:pPr>
            <a:r>
              <a:rPr lang="en-US" altLang="zh-CN" dirty="0" smtClean="0"/>
              <a:t>	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读入图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1600"/>
              </a:lnSpc>
              <a:tabLst>
                <a:tab pos="317500" algn="l"/>
                <a:tab pos="673100" algn="l"/>
              </a:tabLst>
            </a:pPr>
            <a:r>
              <a:rPr lang="en-US" altLang="zh-CN" dirty="0" smtClean="0"/>
              <a:t>	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分析图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1600"/>
              </a:lnSpc>
              <a:tabLst>
                <a:tab pos="317500" algn="l"/>
                <a:tab pos="6731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0;</a:t>
            </a:r>
          </a:p>
          <a:p>
            <a:pPr>
              <a:lnSpc>
                <a:spcPts val="1600"/>
              </a:lnSpc>
              <a:tabLst>
                <a:tab pos="317500" algn="l"/>
                <a:tab pos="673100" algn="l"/>
              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17500" algn="l"/>
                <a:tab pos="6731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MGraph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的定义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68500" y="4660900"/>
            <a:ext cx="1092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CreateGraph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79800" y="4660900"/>
            <a:ext cx="965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InsertEdge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79700" y="5410200"/>
            <a:ext cx="11303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BuildGraph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11700" y="1854200"/>
            <a:ext cx="2870200" cy="2425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317500" algn="l"/>
                <a:tab pos="1651000" algn="l"/>
              </a:tabLst>
            </a:pP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main()</a:t>
            </a:r>
          </a:p>
          <a:p>
            <a:pPr>
              <a:lnSpc>
                <a:spcPts val="1600"/>
              </a:lnSpc>
              <a:tabLst>
                <a:tab pos="317500" algn="l"/>
                <a:tab pos="1651000" algn="l"/>
              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1600"/>
              </a:lnSpc>
              <a:tabLst>
                <a:tab pos="317500" algn="l"/>
                <a:tab pos="16510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M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Graph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BuildGraph();</a:t>
            </a:r>
          </a:p>
          <a:p>
            <a:pPr>
              <a:lnSpc>
                <a:spcPts val="1600"/>
              </a:lnSpc>
              <a:tabLst>
                <a:tab pos="317500" algn="l"/>
                <a:tab pos="16510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FindAnimal(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1600"/>
              </a:lnSpc>
              <a:tabLst>
                <a:tab pos="317500" algn="l"/>
                <a:tab pos="16510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0;</a:t>
            </a:r>
          </a:p>
          <a:p>
            <a:pPr>
              <a:lnSpc>
                <a:spcPts val="1600"/>
              </a:lnSpc>
              <a:tabLst>
                <a:tab pos="317500" algn="l"/>
                <a:tab pos="1651000" algn="l"/>
              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17500" algn="l"/>
                <a:tab pos="16510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Floyd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算法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24600" y="5486400"/>
            <a:ext cx="1155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FindAnimal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37200" y="4737100"/>
            <a:ext cx="1346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FindMaxDist(i)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467600" y="4737100"/>
            <a:ext cx="762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FindMin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493125" y="5649467"/>
            <a:ext cx="587502" cy="338327"/>
          </a:xfrm>
          <a:custGeom>
            <a:avLst/>
            <a:gdLst>
              <a:gd name="connsiteX0" fmla="*/ 0 w 587502"/>
              <a:gd name="connsiteY0" fmla="*/ 338328 h 338327"/>
              <a:gd name="connsiteX1" fmla="*/ 151638 w 587502"/>
              <a:gd name="connsiteY1" fmla="*/ 11429 h 338327"/>
              <a:gd name="connsiteX2" fmla="*/ 587502 w 587502"/>
              <a:gd name="connsiteY2" fmla="*/ 0 h 338327"/>
              <a:gd name="connsiteX3" fmla="*/ 0 w 587502"/>
              <a:gd name="connsiteY3" fmla="*/ 338328 h 3383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587502" h="338327">
                <a:moveTo>
                  <a:pt x="0" y="338328"/>
                </a:moveTo>
                <a:lnTo>
                  <a:pt x="151638" y="11429"/>
                </a:lnTo>
                <a:cubicBezTo>
                  <a:pt x="211073" y="63246"/>
                  <a:pt x="367283" y="63246"/>
                  <a:pt x="587502" y="0"/>
                </a:cubicBezTo>
                <a:lnTo>
                  <a:pt x="0" y="338328"/>
                </a:lnTo>
              </a:path>
            </a:pathLst>
          </a:custGeom>
          <a:solidFill>
            <a:srgbClr val="cdcd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30489" y="1638045"/>
            <a:ext cx="7556500" cy="4356100"/>
          </a:xfrm>
          <a:custGeom>
            <a:avLst/>
            <a:gdLst>
              <a:gd name="connsiteX0" fmla="*/ 6350 w 7556500"/>
              <a:gd name="connsiteY0" fmla="*/ 6350 h 4356100"/>
              <a:gd name="connsiteX1" fmla="*/ 6350 w 7556500"/>
              <a:gd name="connsiteY1" fmla="*/ 4349750 h 4356100"/>
              <a:gd name="connsiteX2" fmla="*/ 6962647 w 7556500"/>
              <a:gd name="connsiteY2" fmla="*/ 4349750 h 4356100"/>
              <a:gd name="connsiteX3" fmla="*/ 7550149 w 7556500"/>
              <a:gd name="connsiteY3" fmla="*/ 4011422 h 4356100"/>
              <a:gd name="connsiteX4" fmla="*/ 7550149 w 7556500"/>
              <a:gd name="connsiteY4" fmla="*/ 6350 h 4356100"/>
              <a:gd name="connsiteX5" fmla="*/ 6350 w 7556500"/>
              <a:gd name="connsiteY5" fmla="*/ 6350 h 4356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7556500" h="4356100">
                <a:moveTo>
                  <a:pt x="6350" y="6350"/>
                </a:moveTo>
                <a:lnTo>
                  <a:pt x="6350" y="4349750"/>
                </a:lnTo>
                <a:lnTo>
                  <a:pt x="6962647" y="4349750"/>
                </a:lnTo>
                <a:lnTo>
                  <a:pt x="7550149" y="4011422"/>
                </a:lnTo>
                <a:lnTo>
                  <a:pt x="75501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486787" y="5643117"/>
            <a:ext cx="600202" cy="351027"/>
          </a:xfrm>
          <a:custGeom>
            <a:avLst/>
            <a:gdLst>
              <a:gd name="connsiteX0" fmla="*/ 6350 w 600202"/>
              <a:gd name="connsiteY0" fmla="*/ 344678 h 351027"/>
              <a:gd name="connsiteX1" fmla="*/ 157988 w 600202"/>
              <a:gd name="connsiteY1" fmla="*/ 17779 h 351027"/>
              <a:gd name="connsiteX2" fmla="*/ 593852 w 600202"/>
              <a:gd name="connsiteY2" fmla="*/ 6350 h 3510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600202" h="351027">
                <a:moveTo>
                  <a:pt x="6350" y="344678"/>
                </a:moveTo>
                <a:lnTo>
                  <a:pt x="157988" y="17779"/>
                </a:lnTo>
                <a:cubicBezTo>
                  <a:pt x="217423" y="69596"/>
                  <a:pt x="373634" y="69596"/>
                  <a:pt x="593852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74700"/>
            <a:ext cx="21336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选择动物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1778000"/>
            <a:ext cx="32893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FindAnimal(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MGraph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Graph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1993900"/>
            <a:ext cx="65913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WeightType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D[MaxVertexNum][MaxVertexNum],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MaxDist,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MinDist;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81200" y="2197100"/>
            <a:ext cx="18034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Vertex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Animal,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81200" y="2628900"/>
            <a:ext cx="19050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Floyd(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Graph,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81200" y="3048000"/>
            <a:ext cx="20193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MinDist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INFINITY;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81200" y="3263900"/>
            <a:ext cx="32893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i=0;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i&lt;Graph-&gt;Nv;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i++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98700" y="3479800"/>
            <a:ext cx="43561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MaxDist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FindMaxDist(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Graph-&gt;Nv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98700" y="3657600"/>
            <a:ext cx="5778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MaxDist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==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INFINITY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说明有从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i</a:t>
            </a:r>
            <a:r>
              <a:rPr lang="en-US" altLang="zh-CN" sz="1397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无法变出的动物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16200" y="3911600"/>
            <a:ext cx="14859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printf("0\n");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98700" y="4330700"/>
            <a:ext cx="1016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98700" y="4508500"/>
            <a:ext cx="61722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317500" algn="l"/>
              </a:tabLst>
            </a:pP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MinDist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&gt;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MaxDist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找到最长距离更小的动物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600"/>
              </a:lnSpc>
              <a:tabLst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MinDist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MaxDist;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Animal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i+1;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更新距离，记录编号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81200" y="4978400"/>
            <a:ext cx="4191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1600"/>
              </a:lnSpc>
              <a:tabLst>
                <a:tab pos="317500" algn="l"/>
              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81200" y="5397500"/>
            <a:ext cx="37211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printf("%d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%d\n",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Animal,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MinDist);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5600700"/>
            <a:ext cx="1016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493125" y="4454652"/>
            <a:ext cx="587502" cy="237744"/>
          </a:xfrm>
          <a:custGeom>
            <a:avLst/>
            <a:gdLst>
              <a:gd name="connsiteX0" fmla="*/ 0 w 587502"/>
              <a:gd name="connsiteY0" fmla="*/ 237744 h 237744"/>
              <a:gd name="connsiteX1" fmla="*/ 151638 w 587502"/>
              <a:gd name="connsiteY1" fmla="*/ 8382 h 237744"/>
              <a:gd name="connsiteX2" fmla="*/ 587502 w 587502"/>
              <a:gd name="connsiteY2" fmla="*/ 0 h 237744"/>
              <a:gd name="connsiteX3" fmla="*/ 0 w 587502"/>
              <a:gd name="connsiteY3" fmla="*/ 237744 h 2377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587502" h="237744">
                <a:moveTo>
                  <a:pt x="0" y="237744"/>
                </a:moveTo>
                <a:lnTo>
                  <a:pt x="151638" y="8382"/>
                </a:lnTo>
                <a:cubicBezTo>
                  <a:pt x="211073" y="44957"/>
                  <a:pt x="367283" y="44957"/>
                  <a:pt x="587502" y="0"/>
                </a:cubicBezTo>
                <a:lnTo>
                  <a:pt x="0" y="237744"/>
                </a:lnTo>
              </a:path>
            </a:pathLst>
          </a:custGeom>
          <a:solidFill>
            <a:srgbClr val="cdcd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30489" y="1638045"/>
            <a:ext cx="7556500" cy="3060700"/>
          </a:xfrm>
          <a:custGeom>
            <a:avLst/>
            <a:gdLst>
              <a:gd name="connsiteX0" fmla="*/ 6350 w 7556500"/>
              <a:gd name="connsiteY0" fmla="*/ 6350 h 3060700"/>
              <a:gd name="connsiteX1" fmla="*/ 6350 w 7556500"/>
              <a:gd name="connsiteY1" fmla="*/ 3054350 h 3060700"/>
              <a:gd name="connsiteX2" fmla="*/ 6962647 w 7556500"/>
              <a:gd name="connsiteY2" fmla="*/ 3054350 h 3060700"/>
              <a:gd name="connsiteX3" fmla="*/ 7550149 w 7556500"/>
              <a:gd name="connsiteY3" fmla="*/ 2816606 h 3060700"/>
              <a:gd name="connsiteX4" fmla="*/ 7550149 w 7556500"/>
              <a:gd name="connsiteY4" fmla="*/ 6350 h 3060700"/>
              <a:gd name="connsiteX5" fmla="*/ 6350 w 7556500"/>
              <a:gd name="connsiteY5" fmla="*/ 6350 h 306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7556500" h="3060700">
                <a:moveTo>
                  <a:pt x="6350" y="6350"/>
                </a:moveTo>
                <a:lnTo>
                  <a:pt x="6350" y="3054350"/>
                </a:lnTo>
                <a:lnTo>
                  <a:pt x="6962647" y="3054350"/>
                </a:lnTo>
                <a:lnTo>
                  <a:pt x="7550149" y="2816606"/>
                </a:lnTo>
                <a:lnTo>
                  <a:pt x="75501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486787" y="4448302"/>
            <a:ext cx="600202" cy="250444"/>
          </a:xfrm>
          <a:custGeom>
            <a:avLst/>
            <a:gdLst>
              <a:gd name="connsiteX0" fmla="*/ 6350 w 600202"/>
              <a:gd name="connsiteY0" fmla="*/ 244094 h 250444"/>
              <a:gd name="connsiteX1" fmla="*/ 157988 w 600202"/>
              <a:gd name="connsiteY1" fmla="*/ 14732 h 250444"/>
              <a:gd name="connsiteX2" fmla="*/ 593852 w 600202"/>
              <a:gd name="connsiteY2" fmla="*/ 6350 h 2504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600202" h="250444">
                <a:moveTo>
                  <a:pt x="6350" y="244094"/>
                </a:moveTo>
                <a:lnTo>
                  <a:pt x="157988" y="14732"/>
                </a:lnTo>
                <a:cubicBezTo>
                  <a:pt x="217423" y="51307"/>
                  <a:pt x="373634" y="51307"/>
                  <a:pt x="593852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74700"/>
            <a:ext cx="21336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选择动物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1778000"/>
            <a:ext cx="56261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WeightType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FindMaxDist(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WeightType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D[][MaxVertexNum],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16400" y="1993900"/>
            <a:ext cx="18034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Vertex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2197100"/>
            <a:ext cx="1016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81200" y="2425700"/>
            <a:ext cx="20193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WeightType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MaxDist;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Vertex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j;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81200" y="3048000"/>
            <a:ext cx="12700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MaxDist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81200" y="3225800"/>
            <a:ext cx="52070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j=0;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j&lt;N;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j++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找出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i</a:t>
            </a:r>
            <a:r>
              <a:rPr lang="en-US" altLang="zh-CN" sz="1397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到其他动物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j</a:t>
            </a:r>
            <a:r>
              <a:rPr lang="en-US" altLang="zh-CN" sz="1397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的最长距离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98700" y="3479800"/>
            <a:ext cx="31877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i!=j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&amp;&amp;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D[i][j]&gt;MaxDist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16200" y="3695700"/>
            <a:ext cx="19050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MaxDist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D[i][j];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81200" y="4114800"/>
            <a:ext cx="1587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MaxDist;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4330700"/>
            <a:ext cx="1016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79639" y="1644395"/>
            <a:ext cx="3200399" cy="2362200"/>
          </a:xfrm>
          <a:custGeom>
            <a:avLst/>
            <a:gdLst>
              <a:gd name="connsiteX0" fmla="*/ 0 w 3200399"/>
              <a:gd name="connsiteY0" fmla="*/ 0 h 2362200"/>
              <a:gd name="connsiteX1" fmla="*/ 0 w 3200399"/>
              <a:gd name="connsiteY1" fmla="*/ 2362200 h 2362200"/>
              <a:gd name="connsiteX2" fmla="*/ 3200399 w 3200399"/>
              <a:gd name="connsiteY2" fmla="*/ 2362200 h 2362200"/>
              <a:gd name="connsiteX3" fmla="*/ 3200399 w 3200399"/>
              <a:gd name="connsiteY3" fmla="*/ 0 h 2362200"/>
              <a:gd name="connsiteX4" fmla="*/ 0 w 3200399"/>
              <a:gd name="connsiteY4" fmla="*/ 0 h 2362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00399" h="2362200">
                <a:moveTo>
                  <a:pt x="0" y="0"/>
                </a:moveTo>
                <a:lnTo>
                  <a:pt x="0" y="2362200"/>
                </a:lnTo>
                <a:lnTo>
                  <a:pt x="3200399" y="2362200"/>
                </a:lnTo>
                <a:lnTo>
                  <a:pt x="3200399" y="0"/>
                </a:lnTo>
                <a:lnTo>
                  <a:pt x="0" y="0"/>
                </a:lnTo>
              </a:path>
            </a:pathLst>
          </a:custGeom>
          <a:solidFill>
            <a:srgbClr val="ccff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73289" y="1638045"/>
            <a:ext cx="3213099" cy="2374900"/>
          </a:xfrm>
          <a:custGeom>
            <a:avLst/>
            <a:gdLst>
              <a:gd name="connsiteX0" fmla="*/ 6350 w 3213099"/>
              <a:gd name="connsiteY0" fmla="*/ 6350 h 2374900"/>
              <a:gd name="connsiteX1" fmla="*/ 6350 w 3213099"/>
              <a:gd name="connsiteY1" fmla="*/ 2368550 h 2374900"/>
              <a:gd name="connsiteX2" fmla="*/ 3206749 w 3213099"/>
              <a:gd name="connsiteY2" fmla="*/ 2368550 h 2374900"/>
              <a:gd name="connsiteX3" fmla="*/ 3206749 w 3213099"/>
              <a:gd name="connsiteY3" fmla="*/ 6350 h 2374900"/>
              <a:gd name="connsiteX4" fmla="*/ 6350 w 3213099"/>
              <a:gd name="connsiteY4" fmla="*/ 6350 h 2374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13099" h="2374900">
                <a:moveTo>
                  <a:pt x="6350" y="6350"/>
                </a:moveTo>
                <a:lnTo>
                  <a:pt x="6350" y="2368550"/>
                </a:lnTo>
                <a:lnTo>
                  <a:pt x="3206749" y="2368550"/>
                </a:lnTo>
                <a:lnTo>
                  <a:pt x="32067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89239" y="1872995"/>
            <a:ext cx="2057399" cy="457200"/>
          </a:xfrm>
          <a:custGeom>
            <a:avLst/>
            <a:gdLst>
              <a:gd name="connsiteX0" fmla="*/ 0 w 2057399"/>
              <a:gd name="connsiteY0" fmla="*/ 0 h 457200"/>
              <a:gd name="connsiteX1" fmla="*/ 0 w 2057399"/>
              <a:gd name="connsiteY1" fmla="*/ 457200 h 457200"/>
              <a:gd name="connsiteX2" fmla="*/ 2057399 w 2057399"/>
              <a:gd name="connsiteY2" fmla="*/ 457200 h 457200"/>
              <a:gd name="connsiteX3" fmla="*/ 2057399 w 2057399"/>
              <a:gd name="connsiteY3" fmla="*/ 0 h 457200"/>
              <a:gd name="connsiteX4" fmla="*/ 0 w 2057399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57399" h="457200">
                <a:moveTo>
                  <a:pt x="0" y="0"/>
                </a:moveTo>
                <a:lnTo>
                  <a:pt x="0" y="457200"/>
                </a:lnTo>
                <a:lnTo>
                  <a:pt x="2057399" y="457200"/>
                </a:lnTo>
                <a:lnTo>
                  <a:pt x="20573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82889" y="1866645"/>
            <a:ext cx="2070099" cy="469900"/>
          </a:xfrm>
          <a:custGeom>
            <a:avLst/>
            <a:gdLst>
              <a:gd name="connsiteX0" fmla="*/ 6350 w 2070099"/>
              <a:gd name="connsiteY0" fmla="*/ 6350 h 469900"/>
              <a:gd name="connsiteX1" fmla="*/ 6350 w 2070099"/>
              <a:gd name="connsiteY1" fmla="*/ 463550 h 469900"/>
              <a:gd name="connsiteX2" fmla="*/ 2063749 w 2070099"/>
              <a:gd name="connsiteY2" fmla="*/ 463550 h 469900"/>
              <a:gd name="connsiteX3" fmla="*/ 2063749 w 2070099"/>
              <a:gd name="connsiteY3" fmla="*/ 6350 h 469900"/>
              <a:gd name="connsiteX4" fmla="*/ 6350 w 2070099"/>
              <a:gd name="connsiteY4" fmla="*/ 63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70099" h="469900">
                <a:moveTo>
                  <a:pt x="6350" y="6350"/>
                </a:moveTo>
                <a:lnTo>
                  <a:pt x="6350" y="463550"/>
                </a:lnTo>
                <a:lnTo>
                  <a:pt x="2063749" y="463550"/>
                </a:lnTo>
                <a:lnTo>
                  <a:pt x="20637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08239" y="2558795"/>
            <a:ext cx="1371600" cy="457200"/>
          </a:xfrm>
          <a:custGeom>
            <a:avLst/>
            <a:gdLst>
              <a:gd name="connsiteX0" fmla="*/ 0 w 1371600"/>
              <a:gd name="connsiteY0" fmla="*/ 0 h 457200"/>
              <a:gd name="connsiteX1" fmla="*/ 0 w 1371600"/>
              <a:gd name="connsiteY1" fmla="*/ 457200 h 457200"/>
              <a:gd name="connsiteX2" fmla="*/ 1371600 w 1371600"/>
              <a:gd name="connsiteY2" fmla="*/ 457200 h 457200"/>
              <a:gd name="connsiteX3" fmla="*/ 1371600 w 1371600"/>
              <a:gd name="connsiteY3" fmla="*/ 0 h 457200"/>
              <a:gd name="connsiteX4" fmla="*/ 0 w 1371600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71600" h="457200">
                <a:moveTo>
                  <a:pt x="0" y="0"/>
                </a:moveTo>
                <a:lnTo>
                  <a:pt x="0" y="457200"/>
                </a:lnTo>
                <a:lnTo>
                  <a:pt x="1371600" y="457200"/>
                </a:lnTo>
                <a:lnTo>
                  <a:pt x="13716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01889" y="2552445"/>
            <a:ext cx="1384300" cy="469900"/>
          </a:xfrm>
          <a:custGeom>
            <a:avLst/>
            <a:gdLst>
              <a:gd name="connsiteX0" fmla="*/ 6350 w 1384300"/>
              <a:gd name="connsiteY0" fmla="*/ 6350 h 469900"/>
              <a:gd name="connsiteX1" fmla="*/ 6350 w 1384300"/>
              <a:gd name="connsiteY1" fmla="*/ 463550 h 469900"/>
              <a:gd name="connsiteX2" fmla="*/ 1377950 w 1384300"/>
              <a:gd name="connsiteY2" fmla="*/ 463550 h 469900"/>
              <a:gd name="connsiteX3" fmla="*/ 1377950 w 1384300"/>
              <a:gd name="connsiteY3" fmla="*/ 6350 h 469900"/>
              <a:gd name="connsiteX4" fmla="*/ 6350 w 1384300"/>
              <a:gd name="connsiteY4" fmla="*/ 63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84300" h="469900">
                <a:moveTo>
                  <a:pt x="6350" y="6350"/>
                </a:moveTo>
                <a:lnTo>
                  <a:pt x="6350" y="463550"/>
                </a:lnTo>
                <a:lnTo>
                  <a:pt x="1377950" y="463550"/>
                </a:lnTo>
                <a:lnTo>
                  <a:pt x="13779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32239" y="2558795"/>
            <a:ext cx="1219199" cy="457200"/>
          </a:xfrm>
          <a:custGeom>
            <a:avLst/>
            <a:gdLst>
              <a:gd name="connsiteX0" fmla="*/ 0 w 1219199"/>
              <a:gd name="connsiteY0" fmla="*/ 0 h 457200"/>
              <a:gd name="connsiteX1" fmla="*/ 0 w 1219199"/>
              <a:gd name="connsiteY1" fmla="*/ 457200 h 457200"/>
              <a:gd name="connsiteX2" fmla="*/ 1219199 w 1219199"/>
              <a:gd name="connsiteY2" fmla="*/ 457200 h 457200"/>
              <a:gd name="connsiteX3" fmla="*/ 1219199 w 1219199"/>
              <a:gd name="connsiteY3" fmla="*/ 0 h 457200"/>
              <a:gd name="connsiteX4" fmla="*/ 0 w 1219199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199" h="457200">
                <a:moveTo>
                  <a:pt x="0" y="0"/>
                </a:moveTo>
                <a:lnTo>
                  <a:pt x="0" y="457200"/>
                </a:lnTo>
                <a:lnTo>
                  <a:pt x="1219199" y="457200"/>
                </a:lnTo>
                <a:lnTo>
                  <a:pt x="12191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25889" y="2552445"/>
            <a:ext cx="1231899" cy="469900"/>
          </a:xfrm>
          <a:custGeom>
            <a:avLst/>
            <a:gdLst>
              <a:gd name="connsiteX0" fmla="*/ 6350 w 1231899"/>
              <a:gd name="connsiteY0" fmla="*/ 6350 h 469900"/>
              <a:gd name="connsiteX1" fmla="*/ 6350 w 1231899"/>
              <a:gd name="connsiteY1" fmla="*/ 463550 h 469900"/>
              <a:gd name="connsiteX2" fmla="*/ 1225549 w 1231899"/>
              <a:gd name="connsiteY2" fmla="*/ 463550 h 469900"/>
              <a:gd name="connsiteX3" fmla="*/ 1225549 w 1231899"/>
              <a:gd name="connsiteY3" fmla="*/ 6350 h 469900"/>
              <a:gd name="connsiteX4" fmla="*/ 6350 w 1231899"/>
              <a:gd name="connsiteY4" fmla="*/ 63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31899" h="469900">
                <a:moveTo>
                  <a:pt x="6350" y="6350"/>
                </a:moveTo>
                <a:lnTo>
                  <a:pt x="6350" y="463550"/>
                </a:lnTo>
                <a:lnTo>
                  <a:pt x="1225549" y="463550"/>
                </a:lnTo>
                <a:lnTo>
                  <a:pt x="12255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89239" y="3320796"/>
            <a:ext cx="2057399" cy="457200"/>
          </a:xfrm>
          <a:custGeom>
            <a:avLst/>
            <a:gdLst>
              <a:gd name="connsiteX0" fmla="*/ 0 w 2057399"/>
              <a:gd name="connsiteY0" fmla="*/ 0 h 457200"/>
              <a:gd name="connsiteX1" fmla="*/ 0 w 2057399"/>
              <a:gd name="connsiteY1" fmla="*/ 457200 h 457200"/>
              <a:gd name="connsiteX2" fmla="*/ 2057399 w 2057399"/>
              <a:gd name="connsiteY2" fmla="*/ 457200 h 457200"/>
              <a:gd name="connsiteX3" fmla="*/ 2057399 w 2057399"/>
              <a:gd name="connsiteY3" fmla="*/ 0 h 457200"/>
              <a:gd name="connsiteX4" fmla="*/ 0 w 2057399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57399" h="457200">
                <a:moveTo>
                  <a:pt x="0" y="0"/>
                </a:moveTo>
                <a:lnTo>
                  <a:pt x="0" y="457200"/>
                </a:lnTo>
                <a:lnTo>
                  <a:pt x="2057399" y="457200"/>
                </a:lnTo>
                <a:lnTo>
                  <a:pt x="20573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82889" y="3314446"/>
            <a:ext cx="2070099" cy="469900"/>
          </a:xfrm>
          <a:custGeom>
            <a:avLst/>
            <a:gdLst>
              <a:gd name="connsiteX0" fmla="*/ 6350 w 2070099"/>
              <a:gd name="connsiteY0" fmla="*/ 6350 h 469900"/>
              <a:gd name="connsiteX1" fmla="*/ 6350 w 2070099"/>
              <a:gd name="connsiteY1" fmla="*/ 463550 h 469900"/>
              <a:gd name="connsiteX2" fmla="*/ 2063749 w 2070099"/>
              <a:gd name="connsiteY2" fmla="*/ 463550 h 469900"/>
              <a:gd name="connsiteX3" fmla="*/ 2063749 w 2070099"/>
              <a:gd name="connsiteY3" fmla="*/ 6350 h 469900"/>
              <a:gd name="connsiteX4" fmla="*/ 6350 w 2070099"/>
              <a:gd name="connsiteY4" fmla="*/ 63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70099" h="469900">
                <a:moveTo>
                  <a:pt x="6350" y="6350"/>
                </a:moveTo>
                <a:lnTo>
                  <a:pt x="6350" y="463550"/>
                </a:lnTo>
                <a:lnTo>
                  <a:pt x="2063749" y="463550"/>
                </a:lnTo>
                <a:lnTo>
                  <a:pt x="20637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89239" y="4158996"/>
            <a:ext cx="2057399" cy="457200"/>
          </a:xfrm>
          <a:custGeom>
            <a:avLst/>
            <a:gdLst>
              <a:gd name="connsiteX0" fmla="*/ 0 w 2057399"/>
              <a:gd name="connsiteY0" fmla="*/ 0 h 457200"/>
              <a:gd name="connsiteX1" fmla="*/ 0 w 2057399"/>
              <a:gd name="connsiteY1" fmla="*/ 457200 h 457200"/>
              <a:gd name="connsiteX2" fmla="*/ 2057399 w 2057399"/>
              <a:gd name="connsiteY2" fmla="*/ 457200 h 457200"/>
              <a:gd name="connsiteX3" fmla="*/ 2057399 w 2057399"/>
              <a:gd name="connsiteY3" fmla="*/ 0 h 457200"/>
              <a:gd name="connsiteX4" fmla="*/ 0 w 2057399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57399" h="457200">
                <a:moveTo>
                  <a:pt x="0" y="0"/>
                </a:moveTo>
                <a:lnTo>
                  <a:pt x="0" y="457200"/>
                </a:lnTo>
                <a:lnTo>
                  <a:pt x="2057399" y="457200"/>
                </a:lnTo>
                <a:lnTo>
                  <a:pt x="2057399" y="0"/>
                </a:lnTo>
                <a:lnTo>
                  <a:pt x="0" y="0"/>
                </a:lnTo>
              </a:path>
            </a:pathLst>
          </a:custGeom>
          <a:solidFill>
            <a:srgbClr val="cc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82889" y="4152646"/>
            <a:ext cx="2070099" cy="469900"/>
          </a:xfrm>
          <a:custGeom>
            <a:avLst/>
            <a:gdLst>
              <a:gd name="connsiteX0" fmla="*/ 6350 w 2070099"/>
              <a:gd name="connsiteY0" fmla="*/ 6350 h 469900"/>
              <a:gd name="connsiteX1" fmla="*/ 6350 w 2070099"/>
              <a:gd name="connsiteY1" fmla="*/ 463550 h 469900"/>
              <a:gd name="connsiteX2" fmla="*/ 2063749 w 2070099"/>
              <a:gd name="connsiteY2" fmla="*/ 463550 h 469900"/>
              <a:gd name="connsiteX3" fmla="*/ 2063749 w 2070099"/>
              <a:gd name="connsiteY3" fmla="*/ 6350 h 469900"/>
              <a:gd name="connsiteX4" fmla="*/ 6350 w 2070099"/>
              <a:gd name="connsiteY4" fmla="*/ 63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70099" h="469900">
                <a:moveTo>
                  <a:pt x="6350" y="6350"/>
                </a:moveTo>
                <a:lnTo>
                  <a:pt x="6350" y="463550"/>
                </a:lnTo>
                <a:lnTo>
                  <a:pt x="2063749" y="463550"/>
                </a:lnTo>
                <a:lnTo>
                  <a:pt x="20637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19339" y="5975096"/>
            <a:ext cx="5207000" cy="50800"/>
          </a:xfrm>
          <a:custGeom>
            <a:avLst/>
            <a:gdLst>
              <a:gd name="connsiteX0" fmla="*/ 12700 w 5207000"/>
              <a:gd name="connsiteY0" fmla="*/ 12700 h 50800"/>
              <a:gd name="connsiteX1" fmla="*/ 5194299 w 5207000"/>
              <a:gd name="connsiteY1" fmla="*/ 127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207000" h="50800">
                <a:moveTo>
                  <a:pt x="12700" y="12700"/>
                </a:moveTo>
                <a:lnTo>
                  <a:pt x="5194299" y="12700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72139" y="4222496"/>
            <a:ext cx="4826000" cy="50800"/>
          </a:xfrm>
          <a:custGeom>
            <a:avLst/>
            <a:gdLst>
              <a:gd name="connsiteX0" fmla="*/ 12700 w 4826000"/>
              <a:gd name="connsiteY0" fmla="*/ 12700 h 50800"/>
              <a:gd name="connsiteX1" fmla="*/ 4813300 w 4826000"/>
              <a:gd name="connsiteY1" fmla="*/ 127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826000" h="50800">
                <a:moveTo>
                  <a:pt x="12700" y="12700"/>
                </a:moveTo>
                <a:lnTo>
                  <a:pt x="4813300" y="12700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72139" y="4451096"/>
            <a:ext cx="4826000" cy="50800"/>
          </a:xfrm>
          <a:custGeom>
            <a:avLst/>
            <a:gdLst>
              <a:gd name="connsiteX0" fmla="*/ 12700 w 4826000"/>
              <a:gd name="connsiteY0" fmla="*/ 12700 h 50800"/>
              <a:gd name="connsiteX1" fmla="*/ 4813300 w 4826000"/>
              <a:gd name="connsiteY1" fmla="*/ 127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826000" h="50800">
                <a:moveTo>
                  <a:pt x="12700" y="12700"/>
                </a:moveTo>
                <a:lnTo>
                  <a:pt x="4813300" y="12700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955800" y="1981200"/>
            <a:ext cx="14986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MGraph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的定义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35100" y="2679700"/>
            <a:ext cx="1092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CreateGraph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46400" y="2679700"/>
            <a:ext cx="965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InsertEdge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46300" y="3429000"/>
            <a:ext cx="11303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BuildGraph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71700" y="4267200"/>
            <a:ext cx="10668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Floyd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算法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800100"/>
            <a:ext cx="62357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                <a:tab pos="3200400" algn="l"/>
              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模块的引用与裁剪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32004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边的定义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400"/>
              </a:lnSpc>
              <a:tabLst>
                <a:tab pos="32004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typedef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struct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ENode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*PtrToENode;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21200" y="2032000"/>
            <a:ext cx="20193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368300" algn="l"/>
              </a:tabLst>
            </a:pP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struct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ENode{</a:t>
            </a:r>
          </a:p>
          <a:p>
            <a:pPr>
              <a:lnSpc>
                <a:spcPts val="1400"/>
              </a:lnSpc>
              <a:tabLst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Vertex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V1,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V2;</a:t>
            </a:r>
          </a:p>
          <a:p>
            <a:pPr>
              <a:lnSpc>
                <a:spcPts val="1400"/>
              </a:lnSpc>
              <a:tabLst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WeightType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Weight;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31000" y="2171700"/>
            <a:ext cx="1739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有向边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&lt;V1,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V2&gt;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权重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21200" y="2590800"/>
            <a:ext cx="30353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};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typedef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PtrToENode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Edge;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图结点的定义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typedef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struct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GNode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*PtrToGNode;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21200" y="3479800"/>
            <a:ext cx="20193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177800" algn="l"/>
              </a:tabLst>
            </a:pP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struct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GNode{</a:t>
            </a:r>
          </a:p>
          <a:p>
            <a:pPr>
              <a:lnSpc>
                <a:spcPts val="14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Nv;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顶点数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99000" y="3835400"/>
            <a:ext cx="6350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Ne;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37200" y="3810000"/>
            <a:ext cx="571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边数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88100" y="3835400"/>
            <a:ext cx="1778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99000" y="3987800"/>
            <a:ext cx="50292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WeightType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G[MaxVertexNum][MaxVertexNum];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邻接矩阵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21200" y="4191000"/>
            <a:ext cx="47879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DataType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Data[MaxVertexNum];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存顶点的数据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4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注意：很多情况下，顶点无数据，此时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Data[]</a:t>
            </a:r>
            <a:r>
              <a:rPr lang="en-US" altLang="zh-CN" sz="1200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可以不用出现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400"/>
              </a:lnSpc>
              <a:tabLst>
                <a:tab pos="177800" algn="l"/>
              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};</a:t>
            </a:r>
          </a:p>
          <a:p>
            <a:pPr>
              <a:lnSpc>
                <a:spcPts val="1400"/>
              </a:lnSpc>
              <a:tabLst>
                <a:tab pos="177800" algn="l"/>
              </a:tabLst>
            </a:pP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typedef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PtrToGNode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MGraph;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以邻接矩阵存储的图类型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5245100"/>
            <a:ext cx="6350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#define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#define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typedef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typedef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typedef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57400" y="5245100"/>
            <a:ext cx="14605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MaxVertexNum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100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INFINITY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65535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Vertex;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WeightType;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char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DataType;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19500" y="5245100"/>
            <a:ext cx="1778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98900" y="5207000"/>
            <a:ext cx="2921000" cy="87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最大顶点数设为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100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∞设为双字节无符号整数的最大值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65535*/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用顶点下标表示顶点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200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为整型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边的权值设为整型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顶点存储的数据类型设为字符型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57539" y="3460496"/>
            <a:ext cx="4445000" cy="50800"/>
          </a:xfrm>
          <a:custGeom>
            <a:avLst/>
            <a:gdLst>
              <a:gd name="connsiteX0" fmla="*/ 12700 w 4445000"/>
              <a:gd name="connsiteY0" fmla="*/ 12700 h 50800"/>
              <a:gd name="connsiteX1" fmla="*/ 4432299 w 4445000"/>
              <a:gd name="connsiteY1" fmla="*/ 127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445000" h="50800">
                <a:moveTo>
                  <a:pt x="12700" y="12700"/>
                </a:moveTo>
                <a:lnTo>
                  <a:pt x="4432299" y="12700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74700"/>
            <a:ext cx="42672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模块的引用与裁剪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78000" y="1676400"/>
            <a:ext cx="32131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MGraph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CreateGraph(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VertexNum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78000" y="1816100"/>
            <a:ext cx="38481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初始化一个有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VertexNum</a:t>
            </a:r>
            <a:r>
              <a:rPr lang="en-US" altLang="zh-CN" sz="1200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个顶点但没有边的图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44700" y="2044700"/>
            <a:ext cx="11938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Vertex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W;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MGraph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Graph;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44700" y="2552700"/>
            <a:ext cx="52451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Graph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(MGraph)malloc(</a:t>
            </a: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sizeof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struct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GNode));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建立图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44700" y="2781300"/>
            <a:ext cx="20193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Graph-&gt;Nv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VertexNum;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Graph-&gt;Ne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44700" y="3098800"/>
            <a:ext cx="1612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初始化邻接矩阵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44700" y="3276600"/>
            <a:ext cx="4457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注意：这里默认顶点编号从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开始，到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(Graph-&gt;Nv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-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1)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44700" y="3505200"/>
            <a:ext cx="29464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279400" algn="l"/>
                <a:tab pos="558800" algn="l"/>
              </a:tabLst>
            </a:pP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(V=0;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V&lt;Graph-&gt;Nv;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V++)</a:t>
            </a:r>
          </a:p>
          <a:p>
            <a:pPr>
              <a:lnSpc>
                <a:spcPts val="1400"/>
              </a:lnSpc>
              <a:tabLst>
                <a:tab pos="279400" algn="l"/>
                <a:tab pos="5588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(W=0;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W&lt;Graph-&gt;Nv;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W++)</a:t>
            </a:r>
          </a:p>
          <a:p>
            <a:pPr>
              <a:lnSpc>
                <a:spcPts val="1400"/>
              </a:lnSpc>
              <a:tabLst>
                <a:tab pos="279400" algn="l"/>
                <a:tab pos="5588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Graph-&gt;G[V][W]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INFINITY;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44700" y="4229100"/>
            <a:ext cx="11938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Graph;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78000" y="4406900"/>
            <a:ext cx="889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78000" y="4787900"/>
            <a:ext cx="35814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InsertEdge(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MGraph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Graph,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Edge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44700" y="5105400"/>
            <a:ext cx="1828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插入边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&lt;V1,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V2&gt;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44700" y="5321300"/>
            <a:ext cx="32131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Graph-&gt;G[E-&gt;V1][E-&gt;V2]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E-&gt;Weight;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44700" y="5473700"/>
            <a:ext cx="29591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若是无向图，还要插入边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&lt;V2,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V1&gt;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44700" y="5689600"/>
            <a:ext cx="32131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Graph-&gt;G[E-&gt;V2][E-&gt;V1]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E-&gt;Weight;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78000" y="5867400"/>
            <a:ext cx="889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51239" y="4411217"/>
            <a:ext cx="4114800" cy="204978"/>
          </a:xfrm>
          <a:custGeom>
            <a:avLst/>
            <a:gdLst>
              <a:gd name="connsiteX0" fmla="*/ 0 w 4114800"/>
              <a:gd name="connsiteY0" fmla="*/ 0 h 204978"/>
              <a:gd name="connsiteX1" fmla="*/ 0 w 4114800"/>
              <a:gd name="connsiteY1" fmla="*/ 204978 h 204978"/>
              <a:gd name="connsiteX2" fmla="*/ 4114799 w 4114800"/>
              <a:gd name="connsiteY2" fmla="*/ 204978 h 204978"/>
              <a:gd name="connsiteX3" fmla="*/ 4114799 w 4114800"/>
              <a:gd name="connsiteY3" fmla="*/ 0 h 204978"/>
              <a:gd name="connsiteX4" fmla="*/ 0 w 4114800"/>
              <a:gd name="connsiteY4" fmla="*/ 0 h 2049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14800" h="204978">
                <a:moveTo>
                  <a:pt x="0" y="0"/>
                </a:moveTo>
                <a:lnTo>
                  <a:pt x="0" y="204978"/>
                </a:lnTo>
                <a:lnTo>
                  <a:pt x="4114799" y="204978"/>
                </a:lnTo>
                <a:lnTo>
                  <a:pt x="41147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05139" y="2274823"/>
            <a:ext cx="939800" cy="50800"/>
          </a:xfrm>
          <a:custGeom>
            <a:avLst/>
            <a:gdLst>
              <a:gd name="connsiteX0" fmla="*/ 12700 w 939800"/>
              <a:gd name="connsiteY0" fmla="*/ 12700 h 50800"/>
              <a:gd name="connsiteX1" fmla="*/ 927100 w 939800"/>
              <a:gd name="connsiteY1" fmla="*/ 127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39800" h="50800">
                <a:moveTo>
                  <a:pt x="12700" y="12700"/>
                </a:moveTo>
                <a:lnTo>
                  <a:pt x="927100" y="12700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825500"/>
            <a:ext cx="4267200" cy="176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                <a:tab pos="381000" algn="l"/>
                <a:tab pos="647700" algn="l"/>
              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模块的引用与裁剪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381000" algn="l"/>
                <a:tab pos="6477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MGraph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BuildGraph()</a:t>
            </a:r>
          </a:p>
          <a:p>
            <a:pPr>
              <a:lnSpc>
                <a:spcPts val="1400"/>
              </a:lnSpc>
              <a:tabLst>
                <a:tab pos="381000" algn="l"/>
                <a:tab pos="6477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1400"/>
              </a:lnSpc>
              <a:tabLst>
                <a:tab pos="381000" algn="l"/>
                <a:tab pos="6477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MGraph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Graph;</a:t>
            </a:r>
          </a:p>
          <a:p>
            <a:pPr>
              <a:lnSpc>
                <a:spcPts val="1400"/>
              </a:lnSpc>
              <a:tabLst>
                <a:tab pos="381000" algn="l"/>
                <a:tab pos="6477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Edge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E;</a:t>
            </a:r>
          </a:p>
          <a:p>
            <a:pPr>
              <a:lnSpc>
                <a:spcPts val="1400"/>
              </a:lnSpc>
              <a:tabLst>
                <a:tab pos="381000" algn="l"/>
                <a:tab pos="6477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Vertex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V;</a:t>
            </a:r>
          </a:p>
          <a:p>
            <a:pPr>
              <a:lnSpc>
                <a:spcPts val="1400"/>
              </a:lnSpc>
              <a:tabLst>
                <a:tab pos="381000" algn="l"/>
                <a:tab pos="6477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Nv,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68500" y="2781300"/>
            <a:ext cx="15621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scanf("%d",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&amp;Nv);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22700" y="2755900"/>
            <a:ext cx="146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读入顶点个数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68500" y="2933700"/>
            <a:ext cx="5016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Graph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CreateGraph(Nv);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初始化有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Nv</a:t>
            </a:r>
            <a:r>
              <a:rPr lang="en-US" altLang="zh-CN" sz="1200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个顶点但没有边的图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68500" y="3327400"/>
            <a:ext cx="23876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scanf("%d",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&amp;(Graph-&gt;Ne));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48200" y="3302000"/>
            <a:ext cx="1155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读入边数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27300" y="4406900"/>
            <a:ext cx="34163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注意：如</a:t>
            </a:r>
            <a:r>
              <a:rPr lang="en-US" altLang="zh-CN" sz="1200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果权重不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Weight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开始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200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式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01800" y="3581400"/>
            <a:ext cx="5549900" cy="292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266700" algn="l"/>
                <a:tab pos="546100" algn="l"/>
                <a:tab pos="825500" algn="l"/>
                <a:tab pos="8382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Graph-&gt;Ne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!=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如果有边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400"/>
              </a:lnSpc>
              <a:tabLst>
                <a:tab pos="266700" algn="l"/>
                <a:tab pos="546100" algn="l"/>
                <a:tab pos="825500" algn="l"/>
                <a:tab pos="8382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(Edge)malloc(</a:t>
            </a: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sizeof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struct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ENode));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建立边结点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400"/>
              </a:lnSpc>
              <a:tabLst>
                <a:tab pos="266700" algn="l"/>
                <a:tab pos="546100" algn="l"/>
                <a:tab pos="825500" algn="l"/>
                <a:tab pos="8382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读入边，格式为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"</a:t>
            </a:r>
            <a:r>
              <a:rPr lang="en-US" altLang="zh-CN" sz="1200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起点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终点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权重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"</a:t>
            </a:r>
            <a:r>
              <a:rPr lang="en-US" altLang="zh-CN" sz="1200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，插入邻接矩阵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400"/>
              </a:lnSpc>
              <a:tabLst>
                <a:tab pos="266700" algn="l"/>
                <a:tab pos="546100" algn="l"/>
                <a:tab pos="825500" algn="l"/>
                <a:tab pos="8382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(i=0;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i&lt;Graph-&gt;Ne;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i++)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1400"/>
              </a:lnSpc>
              <a:tabLst>
                <a:tab pos="266700" algn="l"/>
                <a:tab pos="546100" algn="l"/>
                <a:tab pos="825500" algn="l"/>
                <a:tab pos="838200" algn="l"/>
              </a:tabLst>
            </a:pPr>
            <a:r>
              <a:rPr lang="en-US" altLang="zh-CN" dirty="0" smtClean="0"/>
              <a:t>			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scanf("%d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%d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%d",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&amp;E-&gt;V1,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&amp;E-&gt;V2,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&amp;E-&gt;Weight);</a:t>
            </a:r>
          </a:p>
          <a:p>
            <a:pPr>
              <a:lnSpc>
                <a:spcPts val="1600"/>
              </a:lnSpc>
              <a:tabLst>
                <a:tab pos="266700" algn="l"/>
                <a:tab pos="546100" algn="l"/>
                <a:tab pos="825500" algn="l"/>
                <a:tab pos="838200" algn="l"/>
              </a:tabLst>
            </a:pPr>
            <a:r>
              <a:rPr lang="en-US" altLang="zh-CN" dirty="0" smtClean="0"/>
              <a:t>				</a:t>
            </a:r>
            <a:r>
              <a:rPr lang="en-US" altLang="zh-CN" sz="1200" b="1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E-&gt;V1--;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E-&gt;V2--;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是整型</a:t>
            </a:r>
            <a:r>
              <a:rPr lang="en-US" altLang="zh-CN" sz="1200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起始编号从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1200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读入</a:t>
            </a:r>
            <a:r>
              <a:rPr lang="en-US" altLang="zh-CN" sz="1200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格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要改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400"/>
              </a:lnSpc>
              <a:tabLst>
                <a:tab pos="266700" algn="l"/>
                <a:tab pos="546100" algn="l"/>
                <a:tab pos="825500" algn="l"/>
                <a:tab pos="838200" algn="l"/>
              </a:tabLst>
            </a:pPr>
            <a:r>
              <a:rPr lang="en-US" altLang="zh-CN" dirty="0" smtClean="0"/>
              <a:t>			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InsertEdge(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Graph,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1400"/>
              </a:lnSpc>
              <a:tabLst>
                <a:tab pos="266700" algn="l"/>
                <a:tab pos="546100" algn="l"/>
                <a:tab pos="825500" algn="l"/>
                <a:tab pos="8382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1400"/>
              </a:lnSpc>
              <a:tabLst>
                <a:tab pos="266700" algn="l"/>
                <a:tab pos="546100" algn="l"/>
                <a:tab pos="825500" algn="l"/>
                <a:tab pos="8382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66700" algn="l"/>
                <a:tab pos="546100" algn="l"/>
                <a:tab pos="825500" algn="l"/>
                <a:tab pos="8382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如果顶点有数据的话，读入数据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400"/>
              </a:lnSpc>
              <a:tabLst>
                <a:tab pos="266700" algn="l"/>
                <a:tab pos="546100" algn="l"/>
                <a:tab pos="825500" algn="l"/>
                <a:tab pos="8382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(V=0;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V&lt;Graph-&gt;Nv;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V++)</a:t>
            </a:r>
          </a:p>
          <a:p>
            <a:pPr>
              <a:lnSpc>
                <a:spcPts val="1400"/>
              </a:lnSpc>
              <a:tabLst>
                <a:tab pos="266700" algn="l"/>
                <a:tab pos="546100" algn="l"/>
                <a:tab pos="825500" algn="l"/>
                <a:tab pos="8382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scanf("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%c",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&amp;(Graph-&gt;Data[V]));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66700" algn="l"/>
                <a:tab pos="546100" algn="l"/>
                <a:tab pos="825500" algn="l"/>
                <a:tab pos="8382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Graph;</a:t>
            </a:r>
          </a:p>
          <a:p>
            <a:pPr>
              <a:lnSpc>
                <a:spcPts val="1400"/>
              </a:lnSpc>
              <a:tabLst>
                <a:tab pos="266700" algn="l"/>
                <a:tab pos="546100" algn="l"/>
                <a:tab pos="825500" algn="l"/>
                <a:tab pos="838200" algn="l"/>
              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