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58674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线性结构之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习题选讲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1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57150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							</a:tabLst>
            </a:pP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Reversing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Linked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List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03839" y="5530596"/>
            <a:ext cx="304800" cy="304800"/>
          </a:xfrm>
          <a:custGeom>
            <a:avLst/>
            <a:gdLst>
              <a:gd name="connsiteX0" fmla="*/ 0 w 304800"/>
              <a:gd name="connsiteY0" fmla="*/ 0 h 304800"/>
              <a:gd name="connsiteX1" fmla="*/ 0 w 304800"/>
              <a:gd name="connsiteY1" fmla="*/ 304800 h 304800"/>
              <a:gd name="connsiteX2" fmla="*/ 304800 w 304800"/>
              <a:gd name="connsiteY2" fmla="*/ 304800 h 304800"/>
              <a:gd name="connsiteX3" fmla="*/ 304800 w 304800"/>
              <a:gd name="connsiteY3" fmla="*/ 0 h 304800"/>
              <a:gd name="connsiteX4" fmla="*/ 0 w 304800"/>
              <a:gd name="connsiteY4" fmla="*/ 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97489" y="55242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13439" y="5530596"/>
            <a:ext cx="304800" cy="304800"/>
          </a:xfrm>
          <a:custGeom>
            <a:avLst/>
            <a:gdLst>
              <a:gd name="connsiteX0" fmla="*/ 0 w 304800"/>
              <a:gd name="connsiteY0" fmla="*/ 0 h 304800"/>
              <a:gd name="connsiteX1" fmla="*/ 0 w 304800"/>
              <a:gd name="connsiteY1" fmla="*/ 304800 h 304800"/>
              <a:gd name="connsiteX2" fmla="*/ 304800 w 304800"/>
              <a:gd name="connsiteY2" fmla="*/ 304800 h 304800"/>
              <a:gd name="connsiteX3" fmla="*/ 304800 w 304800"/>
              <a:gd name="connsiteY3" fmla="*/ 0 h 304800"/>
              <a:gd name="connsiteX4" fmla="*/ 0 w 304800"/>
              <a:gd name="connsiteY4" fmla="*/ 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07089" y="55242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23039" y="5530596"/>
            <a:ext cx="304800" cy="304800"/>
          </a:xfrm>
          <a:custGeom>
            <a:avLst/>
            <a:gdLst>
              <a:gd name="connsiteX0" fmla="*/ 0 w 304800"/>
              <a:gd name="connsiteY0" fmla="*/ 0 h 304800"/>
              <a:gd name="connsiteX1" fmla="*/ 0 w 304800"/>
              <a:gd name="connsiteY1" fmla="*/ 304800 h 304800"/>
              <a:gd name="connsiteX2" fmla="*/ 304800 w 304800"/>
              <a:gd name="connsiteY2" fmla="*/ 304800 h 304800"/>
              <a:gd name="connsiteX3" fmla="*/ 304800 w 304800"/>
              <a:gd name="connsiteY3" fmla="*/ 0 h 304800"/>
              <a:gd name="connsiteX4" fmla="*/ 0 w 304800"/>
              <a:gd name="connsiteY4" fmla="*/ 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16689" y="55242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32639" y="5530596"/>
            <a:ext cx="304800" cy="304800"/>
          </a:xfrm>
          <a:custGeom>
            <a:avLst/>
            <a:gdLst>
              <a:gd name="connsiteX0" fmla="*/ 0 w 304800"/>
              <a:gd name="connsiteY0" fmla="*/ 0 h 304800"/>
              <a:gd name="connsiteX1" fmla="*/ 0 w 304800"/>
              <a:gd name="connsiteY1" fmla="*/ 304800 h 304800"/>
              <a:gd name="connsiteX2" fmla="*/ 304800 w 304800"/>
              <a:gd name="connsiteY2" fmla="*/ 304800 h 304800"/>
              <a:gd name="connsiteX3" fmla="*/ 304800 w 304800"/>
              <a:gd name="connsiteY3" fmla="*/ 0 h 304800"/>
              <a:gd name="connsiteX4" fmla="*/ 0 w 304800"/>
              <a:gd name="connsiteY4" fmla="*/ 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26289" y="55242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42227" y="5530596"/>
            <a:ext cx="304800" cy="304800"/>
          </a:xfrm>
          <a:custGeom>
            <a:avLst/>
            <a:gdLst>
              <a:gd name="connsiteX0" fmla="*/ 0 w 304800"/>
              <a:gd name="connsiteY0" fmla="*/ 0 h 304800"/>
              <a:gd name="connsiteX1" fmla="*/ 0 w 304800"/>
              <a:gd name="connsiteY1" fmla="*/ 304800 h 304800"/>
              <a:gd name="connsiteX2" fmla="*/ 304800 w 304800"/>
              <a:gd name="connsiteY2" fmla="*/ 304800 h 304800"/>
              <a:gd name="connsiteX3" fmla="*/ 304800 w 304800"/>
              <a:gd name="connsiteY3" fmla="*/ 0 h 304800"/>
              <a:gd name="connsiteX4" fmla="*/ 0 w 304800"/>
              <a:gd name="connsiteY4" fmla="*/ 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5877" y="55242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51827" y="5530596"/>
            <a:ext cx="304800" cy="304800"/>
          </a:xfrm>
          <a:custGeom>
            <a:avLst/>
            <a:gdLst>
              <a:gd name="connsiteX0" fmla="*/ 0 w 304800"/>
              <a:gd name="connsiteY0" fmla="*/ 0 h 304800"/>
              <a:gd name="connsiteX1" fmla="*/ 0 w 304800"/>
              <a:gd name="connsiteY1" fmla="*/ 304800 h 304800"/>
              <a:gd name="connsiteX2" fmla="*/ 304800 w 304800"/>
              <a:gd name="connsiteY2" fmla="*/ 304800 h 304800"/>
              <a:gd name="connsiteX3" fmla="*/ 304800 w 304800"/>
              <a:gd name="connsiteY3" fmla="*/ 0 h 304800"/>
              <a:gd name="connsiteX4" fmla="*/ 0 w 304800"/>
              <a:gd name="connsiteY4" fmla="*/ 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</a:path>
            </a:pathLst>
          </a:custGeom>
          <a:solidFill>
            <a:srgbClr val="000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45477" y="55242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61427" y="5606796"/>
            <a:ext cx="152400" cy="152400"/>
          </a:xfrm>
          <a:custGeom>
            <a:avLst/>
            <a:gdLst>
              <a:gd name="connsiteX0" fmla="*/ 76200 w 152400"/>
              <a:gd name="connsiteY0" fmla="*/ 0 h 152400"/>
              <a:gd name="connsiteX1" fmla="*/ 0 w 152400"/>
              <a:gd name="connsiteY1" fmla="*/ 76200 h 152400"/>
              <a:gd name="connsiteX2" fmla="*/ 76200 w 152400"/>
              <a:gd name="connsiteY2" fmla="*/ 152400 h 152400"/>
              <a:gd name="connsiteX3" fmla="*/ 152400 w 152400"/>
              <a:gd name="connsiteY3" fmla="*/ 76200 h 152400"/>
              <a:gd name="connsiteX4" fmla="*/ 76200 w 1524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76200" y="0"/>
                </a:moveTo>
                <a:cubicBezTo>
                  <a:pt x="34290" y="0"/>
                  <a:pt x="0" y="34289"/>
                  <a:pt x="0" y="76200"/>
                </a:cubicBezTo>
                <a:cubicBezTo>
                  <a:pt x="0" y="118109"/>
                  <a:pt x="34290" y="152400"/>
                  <a:pt x="76200" y="152400"/>
                </a:cubicBezTo>
                <a:cubicBezTo>
                  <a:pt x="118109" y="152400"/>
                  <a:pt x="152400" y="118109"/>
                  <a:pt x="152400" y="76200"/>
                </a:cubicBezTo>
                <a:cubicBezTo>
                  <a:pt x="152400" y="34289"/>
                  <a:pt x="118109" y="0"/>
                  <a:pt x="76200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55077" y="5600446"/>
            <a:ext cx="165100" cy="165100"/>
          </a:xfrm>
          <a:custGeom>
            <a:avLst/>
            <a:gdLst>
              <a:gd name="connsiteX0" fmla="*/ 82550 w 165100"/>
              <a:gd name="connsiteY0" fmla="*/ 6350 h 165100"/>
              <a:gd name="connsiteX1" fmla="*/ 6350 w 165100"/>
              <a:gd name="connsiteY1" fmla="*/ 82550 h 165100"/>
              <a:gd name="connsiteX2" fmla="*/ 82550 w 165100"/>
              <a:gd name="connsiteY2" fmla="*/ 158750 h 165100"/>
              <a:gd name="connsiteX3" fmla="*/ 158750 w 165100"/>
              <a:gd name="connsiteY3" fmla="*/ 82550 h 165100"/>
              <a:gd name="connsiteX4" fmla="*/ 82550 w 165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165100">
                <a:moveTo>
                  <a:pt x="82550" y="6350"/>
                </a:moveTo>
                <a:cubicBezTo>
                  <a:pt x="40640" y="6350"/>
                  <a:pt x="6350" y="40639"/>
                  <a:pt x="6350" y="82550"/>
                </a:cubicBezTo>
                <a:cubicBezTo>
                  <a:pt x="6350" y="124459"/>
                  <a:pt x="40640" y="158750"/>
                  <a:pt x="82550" y="158750"/>
                </a:cubicBezTo>
                <a:cubicBezTo>
                  <a:pt x="124459" y="158750"/>
                  <a:pt x="158750" y="124459"/>
                  <a:pt x="158750" y="82550"/>
                </a:cubicBezTo>
                <a:cubicBezTo>
                  <a:pt x="158750" y="40639"/>
                  <a:pt x="124459" y="6350"/>
                  <a:pt x="825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984639" y="3854196"/>
          <a:ext cx="6324587" cy="685800"/>
        </p:xfrm>
        <a:graphic>
          <a:graphicData uri="http://schemas.openxmlformats.org/drawingml/2006/table">
            <a:tbl>
              <a:tblPr/>
              <a:tblGrid>
                <a:gridCol w="609599"/>
                <a:gridCol w="533400"/>
                <a:gridCol w="609600"/>
                <a:gridCol w="533400"/>
                <a:gridCol w="609600"/>
                <a:gridCol w="533387"/>
                <a:gridCol w="609600"/>
                <a:gridCol w="533400"/>
                <a:gridCol w="609600"/>
                <a:gridCol w="533400"/>
                <a:gridCol w="60960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00000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00100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12309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33218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68237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99999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ffffff"/>
                          </a:solidFill>
                          <a:latin typeface="Garamond" pitchFamily="18" charset="0"/>
                          <a:cs typeface="Garamond" pitchFamily="18" charset="0"/>
                        </a:rPr>
                        <a:t>4</a:t>
                      </a:r>
                      <a:endParaRPr lang="zh-CN" altLang="en-US" sz="1397" b="1" dirty="0" smtClean="0">
                        <a:solidFill>
                          <a:srgbClr val="ffffff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ffffff"/>
                          </a:solidFill>
                          <a:latin typeface="Garamond" pitchFamily="18" charset="0"/>
                          <a:cs typeface="Garamond" pitchFamily="18" charset="0"/>
                        </a:rPr>
                        <a:t>1</a:t>
                      </a:r>
                      <a:endParaRPr lang="zh-CN" altLang="en-US" sz="1397" b="1" dirty="0" smtClean="0">
                        <a:solidFill>
                          <a:srgbClr val="ffffff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ffffff"/>
                          </a:solidFill>
                          <a:latin typeface="Garamond" pitchFamily="18" charset="0"/>
                          <a:cs typeface="Garamond" pitchFamily="18" charset="0"/>
                        </a:rPr>
                        <a:t>2</a:t>
                      </a:r>
                      <a:endParaRPr lang="zh-CN" altLang="en-US" sz="1397" b="1" dirty="0" smtClean="0">
                        <a:solidFill>
                          <a:srgbClr val="ffffff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ffffff"/>
                          </a:solidFill>
                          <a:latin typeface="Garamond" pitchFamily="18" charset="0"/>
                          <a:cs typeface="Garamond" pitchFamily="18" charset="0"/>
                        </a:rPr>
                        <a:t>3</a:t>
                      </a:r>
                      <a:endParaRPr lang="zh-CN" altLang="en-US" sz="1397" b="1" dirty="0" smtClean="0">
                        <a:solidFill>
                          <a:srgbClr val="ffffff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ffffff"/>
                          </a:solidFill>
                          <a:latin typeface="Garamond" pitchFamily="18" charset="0"/>
                          <a:cs typeface="Garamond" pitchFamily="18" charset="0"/>
                        </a:rPr>
                        <a:t>6</a:t>
                      </a:r>
                      <a:endParaRPr lang="zh-CN" altLang="en-US" sz="1397" b="1" dirty="0" smtClean="0">
                        <a:solidFill>
                          <a:srgbClr val="ffffff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ffffff"/>
                          </a:solidFill>
                          <a:latin typeface="Garamond" pitchFamily="18" charset="0"/>
                          <a:cs typeface="Garamond" pitchFamily="18" charset="0"/>
                        </a:rPr>
                        <a:t>5</a:t>
                      </a:r>
                      <a:endParaRPr lang="zh-CN" altLang="en-US" sz="1397" b="1" dirty="0" smtClean="0">
                        <a:solidFill>
                          <a:srgbClr val="ffffff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99999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12309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33218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00000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NULL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……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97" b="1" dirty="0" smtClean="0">
                          <a:solidFill>
                            <a:srgbClr val="000000"/>
                          </a:solidFill>
                          <a:latin typeface="Garamond" pitchFamily="18" charset="0"/>
                          <a:cs typeface="Garamond" pitchFamily="18" charset="0"/>
                        </a:rPr>
                        <a:t>68237</a:t>
                      </a:r>
                      <a:endParaRPr lang="zh-CN" altLang="en-US" sz="1397" b="1" dirty="0" smtClean="0">
                        <a:solidFill>
                          <a:srgbClr val="000000"/>
                        </a:solidFill>
                        <a:latin typeface="Garamond" pitchFamily="18" charset="0"/>
                        <a:cs typeface="Garamond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1320800" y="774700"/>
            <a:ext cx="4267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什么是抽象的链表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84400"/>
            <a:ext cx="1778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82800"/>
            <a:ext cx="66802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有块地方存数据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有块地方存指针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下一个结点的地址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441700"/>
            <a:ext cx="1511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Sample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Input: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873500"/>
            <a:ext cx="5207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00100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00000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00100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68237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33218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99999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12309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55800" y="3873500"/>
            <a:ext cx="1016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71700" y="3873500"/>
            <a:ext cx="5207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99999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12309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-1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00000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68237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33218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05300" y="5562600"/>
            <a:ext cx="88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Garamond" pitchFamily="18" charset="0"/>
                <a:cs typeface="Garamond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02200" y="5562600"/>
            <a:ext cx="101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Garamond" pitchFamily="18" charset="0"/>
                <a:cs typeface="Garamond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11800" y="5562600"/>
            <a:ext cx="101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Garamond" pitchFamily="18" charset="0"/>
                <a:cs typeface="Garamond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21400" y="5562600"/>
            <a:ext cx="101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Garamond" pitchFamily="18" charset="0"/>
                <a:cs typeface="Garamond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0" y="5562600"/>
            <a:ext cx="101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Garamond" pitchFamily="18" charset="0"/>
                <a:cs typeface="Garamond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40600" y="5562600"/>
            <a:ext cx="101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Garamond" pitchFamily="18" charset="0"/>
                <a:cs typeface="Garamond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32004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单链表的逆转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28900" y="2095500"/>
            <a:ext cx="1651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762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Garamond" pitchFamily="18" charset="0"/>
                <a:cs typeface="Garamond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Garamond" pitchFamily="18" charset="0"/>
                <a:cs typeface="Garamond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25800" y="2095500"/>
            <a:ext cx="1778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762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Garamond" pitchFamily="18" charset="0"/>
                <a:cs typeface="Garamond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Garamond" pitchFamily="18" charset="0"/>
                <a:cs typeface="Garamond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35400" y="2095500"/>
            <a:ext cx="1778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762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Garamond" pitchFamily="18" charset="0"/>
                <a:cs typeface="Garamond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Garamond" pitchFamily="18" charset="0"/>
                <a:cs typeface="Garamond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45000" y="2095500"/>
            <a:ext cx="1778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762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Garamond" pitchFamily="18" charset="0"/>
                <a:cs typeface="Garamond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Garamond" pitchFamily="18" charset="0"/>
                <a:cs typeface="Garamond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54600" y="2095500"/>
            <a:ext cx="1778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762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Garamond" pitchFamily="18" charset="0"/>
                <a:cs typeface="Garamond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Garamond" pitchFamily="18" charset="0"/>
                <a:cs typeface="Garamond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64200" y="2095500"/>
            <a:ext cx="1778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762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Garamond" pitchFamily="18" charset="0"/>
                <a:cs typeface="Garamond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Garamond" pitchFamily="18" charset="0"/>
                <a:cs typeface="Garamon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68800" y="1625600"/>
            <a:ext cx="2540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b="1" dirty="0" smtClean="0">
                <a:solidFill>
                  <a:srgbClr val="009a00"/>
                </a:solidFill>
                <a:latin typeface="Garamond" pitchFamily="18" charset="0"/>
                <a:cs typeface="Garamond" pitchFamily="18" charset="0"/>
              </a:rPr>
              <a:t>new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16500" y="1625600"/>
            <a:ext cx="190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b="1" dirty="0" smtClean="0">
                <a:solidFill>
                  <a:srgbClr val="ff6500"/>
                </a:solidFill>
                <a:latin typeface="Garamond" pitchFamily="18" charset="0"/>
                <a:cs typeface="Garamond" pitchFamily="18" charset="0"/>
              </a:rPr>
              <a:t>old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83300" y="3898900"/>
            <a:ext cx="2755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Ptr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Reverse(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Ptr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head,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83300" y="4140200"/>
            <a:ext cx="2476500" cy="175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79400" algn="l"/>
                <a:tab pos="5461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</a:t>
            </a:r>
          </a:p>
          <a:p>
            <a:pPr>
              <a:lnSpc>
                <a:spcPts val="1400"/>
              </a:lnSpc>
              <a:tabLst>
                <a:tab pos="2794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head-&gt;next;</a:t>
            </a:r>
          </a:p>
          <a:p>
            <a:pPr>
              <a:lnSpc>
                <a:spcPts val="1400"/>
              </a:lnSpc>
              <a:tabLst>
                <a:tab pos="2794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new-&gt;next;</a:t>
            </a:r>
          </a:p>
          <a:p>
            <a:pPr>
              <a:lnSpc>
                <a:spcPts val="1400"/>
              </a:lnSpc>
              <a:tabLst>
                <a:tab pos="2794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400"/>
              </a:lnSpc>
              <a:tabLst>
                <a:tab pos="279400" algn="l"/>
                <a:tab pos="5461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old-&gt;next;</a:t>
            </a:r>
          </a:p>
          <a:p>
            <a:pPr>
              <a:lnSpc>
                <a:spcPts val="1400"/>
              </a:lnSpc>
              <a:tabLst>
                <a:tab pos="279400" algn="l"/>
                <a:tab pos="5461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old-&gt;next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new;</a:t>
            </a:r>
          </a:p>
          <a:p>
            <a:pPr>
              <a:lnSpc>
                <a:spcPts val="1400"/>
              </a:lnSpc>
              <a:tabLst>
                <a:tab pos="279400" algn="l"/>
                <a:tab pos="5461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new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old;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old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tmp;</a:t>
            </a:r>
          </a:p>
          <a:p>
            <a:pPr>
              <a:lnSpc>
                <a:spcPts val="1400"/>
              </a:lnSpc>
              <a:tabLst>
                <a:tab pos="279400" algn="l"/>
                <a:tab pos="5461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cnt++;</a:t>
            </a:r>
          </a:p>
          <a:p>
            <a:pPr>
              <a:lnSpc>
                <a:spcPts val="1400"/>
              </a:lnSpc>
              <a:tabLst>
                <a:tab pos="2794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400"/>
              </a:lnSpc>
              <a:tabLst>
                <a:tab pos="2794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head-&gt;next-&gt;next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old;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62700" y="5918200"/>
            <a:ext cx="10033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new;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83300" y="6096000"/>
            <a:ext cx="88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4152900"/>
            <a:ext cx="3251200" cy="176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取巧：用顺序表存储，</a:t>
            </a:r>
          </a:p>
          <a:p>
            <a:pPr>
              <a:lnSpc>
                <a:spcPts val="2300"/>
              </a:lnSpc>
              <a:tabLst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先排序，再直接逆序输</a:t>
            </a:r>
          </a:p>
          <a:p>
            <a:pPr>
              <a:lnSpc>
                <a:spcPts val="2300"/>
              </a:lnSpc>
              <a:tabLst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出。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7112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内存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里多加几</a:t>
            </a:r>
          </a:p>
          <a:p>
            <a:pPr>
              <a:lnSpc>
                <a:spcPts val="2300"/>
              </a:lnSpc>
              <a:tabLst>
                <a:tab pos="711200" algn="l"/>
              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个没用的结点，让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81200" y="5930900"/>
            <a:ext cx="1003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你偷懒！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测试数据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70100"/>
            <a:ext cx="2286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有尾巴不反转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730500"/>
            <a:ext cx="1778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641600"/>
            <a:ext cx="26670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地址取到上下界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正好全反转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822700"/>
            <a:ext cx="177800" cy="196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733800"/>
            <a:ext cx="5803900" cy="207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30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K=N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全反转</a:t>
            </a:r>
          </a:p>
          <a:p>
            <a:pPr>
              <a:lnSpc>
                <a:spcPts val="4300"/>
              </a:lnSpc>
              <a:tabLst>
							</a:tabLst>
            </a:pPr>
            <a:r>
              <a:rPr lang="en-US" altLang="zh-CN" sz="30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K=1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不用反转</a:t>
            </a:r>
          </a:p>
          <a:p>
            <a:pPr>
              <a:lnSpc>
                <a:spcPts val="43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最大（最后剩</a:t>
            </a:r>
            <a:r>
              <a:rPr lang="en-US" altLang="zh-CN" sz="30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K-1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不反转）、最小</a:t>
            </a:r>
            <a:r>
              <a:rPr lang="en-US" altLang="zh-CN" sz="30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有多余结点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29200" y="2908300"/>
            <a:ext cx="22225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边界测试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