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11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图之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习题选讲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2895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旅游规划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51827" y="38541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3" y="0"/>
                  <a:pt x="0" y="85344"/>
                  <a:pt x="0" y="190500"/>
                </a:cubicBezTo>
                <a:cubicBezTo>
                  <a:pt x="0" y="295655"/>
                  <a:pt x="85343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0714" y="3843083"/>
            <a:ext cx="403225" cy="403225"/>
          </a:xfrm>
          <a:custGeom>
            <a:avLst/>
            <a:gdLst>
              <a:gd name="connsiteX0" fmla="*/ 201612 w 403225"/>
              <a:gd name="connsiteY0" fmla="*/ 11112 h 403225"/>
              <a:gd name="connsiteX1" fmla="*/ 11112 w 403225"/>
              <a:gd name="connsiteY1" fmla="*/ 201612 h 403225"/>
              <a:gd name="connsiteX2" fmla="*/ 201612 w 403225"/>
              <a:gd name="connsiteY2" fmla="*/ 392112 h 403225"/>
              <a:gd name="connsiteX3" fmla="*/ 392112 w 403225"/>
              <a:gd name="connsiteY3" fmla="*/ 201612 h 403225"/>
              <a:gd name="connsiteX4" fmla="*/ 201612 w 403225"/>
              <a:gd name="connsiteY4" fmla="*/ 11112 h 403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3225" h="403225">
                <a:moveTo>
                  <a:pt x="201612" y="11112"/>
                </a:moveTo>
                <a:cubicBezTo>
                  <a:pt x="96456" y="11112"/>
                  <a:pt x="11112" y="96456"/>
                  <a:pt x="11112" y="201612"/>
                </a:cubicBezTo>
                <a:cubicBezTo>
                  <a:pt x="11112" y="306768"/>
                  <a:pt x="96456" y="392112"/>
                  <a:pt x="201612" y="392112"/>
                </a:cubicBezTo>
                <a:cubicBezTo>
                  <a:pt x="306768" y="392112"/>
                  <a:pt x="392112" y="306768"/>
                  <a:pt x="392112" y="201612"/>
                </a:cubicBezTo>
                <a:cubicBezTo>
                  <a:pt x="392112" y="96456"/>
                  <a:pt x="306768" y="11112"/>
                  <a:pt x="201612" y="11112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51827" y="49209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3" y="0"/>
                  <a:pt x="0" y="85344"/>
                  <a:pt x="0" y="190500"/>
                </a:cubicBezTo>
                <a:cubicBezTo>
                  <a:pt x="0" y="295655"/>
                  <a:pt x="85343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0714" y="4909883"/>
            <a:ext cx="403225" cy="403225"/>
          </a:xfrm>
          <a:custGeom>
            <a:avLst/>
            <a:gdLst>
              <a:gd name="connsiteX0" fmla="*/ 201612 w 403225"/>
              <a:gd name="connsiteY0" fmla="*/ 11112 h 403225"/>
              <a:gd name="connsiteX1" fmla="*/ 11112 w 403225"/>
              <a:gd name="connsiteY1" fmla="*/ 201612 h 403225"/>
              <a:gd name="connsiteX2" fmla="*/ 201612 w 403225"/>
              <a:gd name="connsiteY2" fmla="*/ 392112 h 403225"/>
              <a:gd name="connsiteX3" fmla="*/ 392112 w 403225"/>
              <a:gd name="connsiteY3" fmla="*/ 201612 h 403225"/>
              <a:gd name="connsiteX4" fmla="*/ 201612 w 403225"/>
              <a:gd name="connsiteY4" fmla="*/ 11112 h 403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3225" h="403225">
                <a:moveTo>
                  <a:pt x="201612" y="11112"/>
                </a:moveTo>
                <a:cubicBezTo>
                  <a:pt x="96456" y="11112"/>
                  <a:pt x="11112" y="96456"/>
                  <a:pt x="11112" y="201612"/>
                </a:cubicBezTo>
                <a:cubicBezTo>
                  <a:pt x="11112" y="306768"/>
                  <a:pt x="96456" y="392112"/>
                  <a:pt x="201612" y="392112"/>
                </a:cubicBezTo>
                <a:cubicBezTo>
                  <a:pt x="306768" y="392112"/>
                  <a:pt x="392112" y="306768"/>
                  <a:pt x="392112" y="201612"/>
                </a:cubicBezTo>
                <a:cubicBezTo>
                  <a:pt x="392112" y="96456"/>
                  <a:pt x="306768" y="11112"/>
                  <a:pt x="201612" y="11112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1114" y="4071683"/>
            <a:ext cx="631825" cy="403225"/>
          </a:xfrm>
          <a:custGeom>
            <a:avLst/>
            <a:gdLst>
              <a:gd name="connsiteX0" fmla="*/ 620712 w 631825"/>
              <a:gd name="connsiteY0" fmla="*/ 11112 h 403225"/>
              <a:gd name="connsiteX1" fmla="*/ 11112 w 631825"/>
              <a:gd name="connsiteY1" fmla="*/ 392112 h 403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1825" h="403225">
                <a:moveTo>
                  <a:pt x="620712" y="11112"/>
                </a:moveTo>
                <a:lnTo>
                  <a:pt x="11112" y="39211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1714" y="4681283"/>
            <a:ext cx="631825" cy="403225"/>
          </a:xfrm>
          <a:custGeom>
            <a:avLst/>
            <a:gdLst>
              <a:gd name="connsiteX0" fmla="*/ 620712 w 631825"/>
              <a:gd name="connsiteY0" fmla="*/ 11112 h 403225"/>
              <a:gd name="connsiteX1" fmla="*/ 11112 w 631825"/>
              <a:gd name="connsiteY1" fmla="*/ 392112 h 403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1825" h="403225">
                <a:moveTo>
                  <a:pt x="620712" y="11112"/>
                </a:moveTo>
                <a:lnTo>
                  <a:pt x="11112" y="39211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1714" y="4071683"/>
            <a:ext cx="631825" cy="403225"/>
          </a:xfrm>
          <a:custGeom>
            <a:avLst/>
            <a:gdLst>
              <a:gd name="connsiteX0" fmla="*/ 11112 w 631825"/>
              <a:gd name="connsiteY0" fmla="*/ 11112 h 403225"/>
              <a:gd name="connsiteX1" fmla="*/ 620712 w 631825"/>
              <a:gd name="connsiteY1" fmla="*/ 392112 h 403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1825" h="403225">
                <a:moveTo>
                  <a:pt x="11112" y="11112"/>
                </a:moveTo>
                <a:lnTo>
                  <a:pt x="620712" y="39211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1114" y="4681283"/>
            <a:ext cx="631825" cy="403225"/>
          </a:xfrm>
          <a:custGeom>
            <a:avLst/>
            <a:gdLst>
              <a:gd name="connsiteX0" fmla="*/ 11112 w 631825"/>
              <a:gd name="connsiteY0" fmla="*/ 11112 h 403225"/>
              <a:gd name="connsiteX1" fmla="*/ 620712 w 631825"/>
              <a:gd name="connsiteY1" fmla="*/ 392112 h 403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1825" h="403225">
                <a:moveTo>
                  <a:pt x="11112" y="11112"/>
                </a:moveTo>
                <a:lnTo>
                  <a:pt x="620712" y="39211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7427" y="43875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26314" y="4376483"/>
            <a:ext cx="403225" cy="403225"/>
          </a:xfrm>
          <a:custGeom>
            <a:avLst/>
            <a:gdLst>
              <a:gd name="connsiteX0" fmla="*/ 201612 w 403225"/>
              <a:gd name="connsiteY0" fmla="*/ 11112 h 403225"/>
              <a:gd name="connsiteX1" fmla="*/ 11112 w 403225"/>
              <a:gd name="connsiteY1" fmla="*/ 201612 h 403225"/>
              <a:gd name="connsiteX2" fmla="*/ 201612 w 403225"/>
              <a:gd name="connsiteY2" fmla="*/ 392112 h 403225"/>
              <a:gd name="connsiteX3" fmla="*/ 392112 w 403225"/>
              <a:gd name="connsiteY3" fmla="*/ 201612 h 403225"/>
              <a:gd name="connsiteX4" fmla="*/ 201612 w 403225"/>
              <a:gd name="connsiteY4" fmla="*/ 11112 h 403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3225" h="403225">
                <a:moveTo>
                  <a:pt x="201612" y="11112"/>
                </a:moveTo>
                <a:cubicBezTo>
                  <a:pt x="96456" y="11112"/>
                  <a:pt x="11112" y="96456"/>
                  <a:pt x="11112" y="201612"/>
                </a:cubicBezTo>
                <a:cubicBezTo>
                  <a:pt x="11112" y="306768"/>
                  <a:pt x="96456" y="392112"/>
                  <a:pt x="201612" y="392112"/>
                </a:cubicBezTo>
                <a:cubicBezTo>
                  <a:pt x="306768" y="392112"/>
                  <a:pt x="392112" y="306768"/>
                  <a:pt x="392112" y="201612"/>
                </a:cubicBezTo>
                <a:cubicBezTo>
                  <a:pt x="392112" y="96456"/>
                  <a:pt x="306768" y="11112"/>
                  <a:pt x="201612" y="11112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66227" y="43875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3" y="0"/>
                  <a:pt x="0" y="85344"/>
                  <a:pt x="0" y="190500"/>
                </a:cubicBezTo>
                <a:cubicBezTo>
                  <a:pt x="0" y="295655"/>
                  <a:pt x="85343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55114" y="4376483"/>
            <a:ext cx="403225" cy="403225"/>
          </a:xfrm>
          <a:custGeom>
            <a:avLst/>
            <a:gdLst>
              <a:gd name="connsiteX0" fmla="*/ 201612 w 403225"/>
              <a:gd name="connsiteY0" fmla="*/ 11112 h 403225"/>
              <a:gd name="connsiteX1" fmla="*/ 11112 w 403225"/>
              <a:gd name="connsiteY1" fmla="*/ 201612 h 403225"/>
              <a:gd name="connsiteX2" fmla="*/ 201612 w 403225"/>
              <a:gd name="connsiteY2" fmla="*/ 392112 h 403225"/>
              <a:gd name="connsiteX3" fmla="*/ 392112 w 403225"/>
              <a:gd name="connsiteY3" fmla="*/ 201612 h 403225"/>
              <a:gd name="connsiteX4" fmla="*/ 201612 w 403225"/>
              <a:gd name="connsiteY4" fmla="*/ 11112 h 403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3225" h="403225">
                <a:moveTo>
                  <a:pt x="201612" y="11112"/>
                </a:moveTo>
                <a:cubicBezTo>
                  <a:pt x="96456" y="11112"/>
                  <a:pt x="11112" y="96456"/>
                  <a:pt x="11112" y="201612"/>
                </a:cubicBezTo>
                <a:cubicBezTo>
                  <a:pt x="11112" y="306768"/>
                  <a:pt x="96456" y="392112"/>
                  <a:pt x="201612" y="392112"/>
                </a:cubicBezTo>
                <a:cubicBezTo>
                  <a:pt x="306768" y="392112"/>
                  <a:pt x="392112" y="306768"/>
                  <a:pt x="392112" y="201612"/>
                </a:cubicBezTo>
                <a:cubicBezTo>
                  <a:pt x="392112" y="96456"/>
                  <a:pt x="306768" y="11112"/>
                  <a:pt x="201612" y="11112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9703" y="4224083"/>
            <a:ext cx="44450" cy="708025"/>
          </a:xfrm>
          <a:custGeom>
            <a:avLst/>
            <a:gdLst>
              <a:gd name="connsiteX0" fmla="*/ 11112 w 44450"/>
              <a:gd name="connsiteY0" fmla="*/ 11112 h 708025"/>
              <a:gd name="connsiteX1" fmla="*/ 11112 w 44450"/>
              <a:gd name="connsiteY1" fmla="*/ 696912 h 708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450" h="708025">
                <a:moveTo>
                  <a:pt x="11112" y="11112"/>
                </a:moveTo>
                <a:lnTo>
                  <a:pt x="11112" y="69691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13777" y="4063746"/>
            <a:ext cx="647700" cy="419100"/>
          </a:xfrm>
          <a:custGeom>
            <a:avLst/>
            <a:gdLst>
              <a:gd name="connsiteX0" fmla="*/ 19050 w 647700"/>
              <a:gd name="connsiteY0" fmla="*/ 19050 h 419100"/>
              <a:gd name="connsiteX1" fmla="*/ 628650 w 647700"/>
              <a:gd name="connsiteY1" fmla="*/ 4000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7700" h="419100">
                <a:moveTo>
                  <a:pt x="19050" y="19050"/>
                </a:moveTo>
                <a:lnTo>
                  <a:pt x="628650" y="4000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13777" y="4673346"/>
            <a:ext cx="647700" cy="419100"/>
          </a:xfrm>
          <a:custGeom>
            <a:avLst/>
            <a:gdLst>
              <a:gd name="connsiteX0" fmla="*/ 628650 w 647700"/>
              <a:gd name="connsiteY0" fmla="*/ 19050 h 419100"/>
              <a:gd name="connsiteX1" fmla="*/ 19050 w 647700"/>
              <a:gd name="connsiteY1" fmla="*/ 4000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7700" h="419100">
                <a:moveTo>
                  <a:pt x="628650" y="19050"/>
                </a:moveTo>
                <a:lnTo>
                  <a:pt x="19050" y="4000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070100"/>
            <a:ext cx="1905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城市为结点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27178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616200"/>
            <a:ext cx="152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公路为边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3213100"/>
            <a:ext cx="152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3111500"/>
            <a:ext cx="16637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6500"/>
                </a:solidFill>
                <a:latin typeface="Times New Roman" pitchFamily="18" charset="0"/>
                <a:cs typeface="Times New Roman" pitchFamily="18" charset="0"/>
              </a:rPr>
              <a:t>权重</a:t>
            </a:r>
            <a:r>
              <a:rPr lang="en-US" altLang="zh-CN" sz="2400" b="1" dirty="0" smtClean="0">
                <a:solidFill>
                  <a:srgbClr val="0065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2400" dirty="0" smtClean="0">
                <a:solidFill>
                  <a:srgbClr val="006500"/>
                </a:solidFill>
                <a:latin typeface="Times New Roman" pitchFamily="18" charset="0"/>
                <a:cs typeface="Times New Roman" pitchFamily="18" charset="0"/>
              </a:rPr>
              <a:t>：距离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权重</a:t>
            </a:r>
            <a:r>
              <a:rPr lang="en-US" altLang="zh-CN" sz="2400" b="1" dirty="0" smtClean="0">
                <a:solidFill>
                  <a:srgbClr val="80008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24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：收费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41402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4038600"/>
            <a:ext cx="1905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单源最短路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4635500"/>
            <a:ext cx="152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4533900"/>
            <a:ext cx="2743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006500"/>
                </a:solidFill>
                <a:latin typeface="Garamond" pitchFamily="18" charset="0"/>
                <a:cs typeface="Garamond" pitchFamily="18" charset="0"/>
              </a:rPr>
              <a:t>Dijkstra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6500"/>
                </a:solidFill>
                <a:latin typeface="Garamond" pitchFamily="18" charset="0"/>
                <a:cs typeface="Garamond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6500"/>
                </a:solidFill>
                <a:latin typeface="Times New Roman" pitchFamily="18" charset="0"/>
                <a:cs typeface="Times New Roman" pitchFamily="18" charset="0"/>
              </a:rPr>
              <a:t>距离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等距离时按收费更新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2095500"/>
            <a:ext cx="1511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Sample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Input: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26162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65900" y="26162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69100" y="26162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0" y="2616200"/>
            <a:ext cx="20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3035300"/>
            <a:ext cx="101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65900" y="3035300"/>
            <a:ext cx="101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69100" y="3035300"/>
            <a:ext cx="101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0" y="3035300"/>
            <a:ext cx="203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78700" y="3924300"/>
            <a:ext cx="10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0" y="4457700"/>
            <a:ext cx="8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93100" y="4457700"/>
            <a:ext cx="10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4064000"/>
            <a:ext cx="38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65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/</a:t>
            </a:r>
            <a:r>
              <a:rPr lang="en-US" altLang="zh-CN" sz="1602" b="1" dirty="0" smtClean="0">
                <a:solidFill>
                  <a:srgbClr val="800080"/>
                </a:solidFill>
                <a:latin typeface="Garamond" pitchFamily="18" charset="0"/>
                <a:cs typeface="Garamond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48768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65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/</a:t>
            </a:r>
            <a:r>
              <a:rPr lang="en-US" altLang="zh-CN" sz="1602" b="1" dirty="0" smtClean="0">
                <a:solidFill>
                  <a:srgbClr val="800080"/>
                </a:solidFill>
                <a:latin typeface="Garamond" pitchFamily="18" charset="0"/>
                <a:cs typeface="Garamond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78700" y="4470400"/>
            <a:ext cx="444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6500"/>
                </a:solidFill>
                <a:latin typeface="Garamond" pitchFamily="18" charset="0"/>
                <a:cs typeface="Garamond" pitchFamily="18" charset="0"/>
              </a:rPr>
              <a:t>4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/</a:t>
            </a:r>
            <a:r>
              <a:rPr lang="en-US" altLang="zh-CN" sz="1602" b="1" dirty="0" smtClean="0">
                <a:solidFill>
                  <a:srgbClr val="800080"/>
                </a:solidFill>
                <a:latin typeface="Garamond" pitchFamily="18" charset="0"/>
                <a:cs typeface="Garamond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0" y="40640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65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/</a:t>
            </a:r>
            <a:r>
              <a:rPr lang="en-US" altLang="zh-CN" sz="1602" b="1" dirty="0" smtClean="0">
                <a:solidFill>
                  <a:srgbClr val="800080"/>
                </a:solidFill>
                <a:latin typeface="Garamond" pitchFamily="18" charset="0"/>
                <a:cs typeface="Garamond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0" y="4876800"/>
            <a:ext cx="38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65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/</a:t>
            </a:r>
            <a:r>
              <a:rPr lang="en-US" altLang="zh-CN" sz="1602" b="1" dirty="0" smtClean="0">
                <a:solidFill>
                  <a:srgbClr val="800080"/>
                </a:solidFill>
                <a:latin typeface="Garamond" pitchFamily="18" charset="0"/>
                <a:cs typeface="Garamond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34451" y="6065520"/>
            <a:ext cx="569976" cy="379476"/>
          </a:xfrm>
          <a:custGeom>
            <a:avLst/>
            <a:gdLst>
              <a:gd name="connsiteX0" fmla="*/ 0 w 569976"/>
              <a:gd name="connsiteY0" fmla="*/ 379476 h 379476"/>
              <a:gd name="connsiteX1" fmla="*/ 147828 w 569976"/>
              <a:gd name="connsiteY1" fmla="*/ 12191 h 379476"/>
              <a:gd name="connsiteX2" fmla="*/ 569976 w 569976"/>
              <a:gd name="connsiteY2" fmla="*/ 0 h 379476"/>
              <a:gd name="connsiteX3" fmla="*/ 0 w 569976"/>
              <a:gd name="connsiteY3" fmla="*/ 379476 h 3794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69976" h="379476">
                <a:moveTo>
                  <a:pt x="0" y="379476"/>
                </a:moveTo>
                <a:lnTo>
                  <a:pt x="147828" y="12191"/>
                </a:lnTo>
                <a:cubicBezTo>
                  <a:pt x="204978" y="70865"/>
                  <a:pt x="356616" y="70865"/>
                  <a:pt x="569976" y="0"/>
                </a:cubicBezTo>
                <a:lnTo>
                  <a:pt x="0" y="379476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2889" y="1561846"/>
            <a:ext cx="7327900" cy="4889500"/>
          </a:xfrm>
          <a:custGeom>
            <a:avLst/>
            <a:gdLst>
              <a:gd name="connsiteX0" fmla="*/ 6350 w 7327900"/>
              <a:gd name="connsiteY0" fmla="*/ 6350 h 4889500"/>
              <a:gd name="connsiteX1" fmla="*/ 6350 w 7327900"/>
              <a:gd name="connsiteY1" fmla="*/ 4883150 h 4889500"/>
              <a:gd name="connsiteX2" fmla="*/ 6751573 w 7327900"/>
              <a:gd name="connsiteY2" fmla="*/ 4883150 h 4889500"/>
              <a:gd name="connsiteX3" fmla="*/ 7321549 w 7327900"/>
              <a:gd name="connsiteY3" fmla="*/ 4503674 h 4889500"/>
              <a:gd name="connsiteX4" fmla="*/ 7321549 w 7327900"/>
              <a:gd name="connsiteY4" fmla="*/ 6350 h 4889500"/>
              <a:gd name="connsiteX5" fmla="*/ 6350 w 7327900"/>
              <a:gd name="connsiteY5" fmla="*/ 6350 h 488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327900" h="4889500">
                <a:moveTo>
                  <a:pt x="6350" y="6350"/>
                </a:moveTo>
                <a:lnTo>
                  <a:pt x="6350" y="4883150"/>
                </a:lnTo>
                <a:lnTo>
                  <a:pt x="6751573" y="4883150"/>
                </a:lnTo>
                <a:lnTo>
                  <a:pt x="7321549" y="4503674"/>
                </a:lnTo>
                <a:lnTo>
                  <a:pt x="7321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28113" y="6059170"/>
            <a:ext cx="582676" cy="392176"/>
          </a:xfrm>
          <a:custGeom>
            <a:avLst/>
            <a:gdLst>
              <a:gd name="connsiteX0" fmla="*/ 6350 w 582676"/>
              <a:gd name="connsiteY0" fmla="*/ 385826 h 392176"/>
              <a:gd name="connsiteX1" fmla="*/ 154178 w 582676"/>
              <a:gd name="connsiteY1" fmla="*/ 18541 h 392176"/>
              <a:gd name="connsiteX2" fmla="*/ 576326 w 582676"/>
              <a:gd name="connsiteY2" fmla="*/ 6350 h 39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82676" h="392176">
                <a:moveTo>
                  <a:pt x="6350" y="385826"/>
                </a:moveTo>
                <a:lnTo>
                  <a:pt x="154178" y="18541"/>
                </a:lnTo>
                <a:cubicBezTo>
                  <a:pt x="211328" y="77215"/>
                  <a:pt x="362966" y="77215"/>
                  <a:pt x="576326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8439" y="5378196"/>
            <a:ext cx="1371599" cy="228600"/>
          </a:xfrm>
          <a:custGeom>
            <a:avLst/>
            <a:gdLst>
              <a:gd name="connsiteX0" fmla="*/ 0 w 1371599"/>
              <a:gd name="connsiteY0" fmla="*/ 0 h 228600"/>
              <a:gd name="connsiteX1" fmla="*/ 0 w 1371599"/>
              <a:gd name="connsiteY1" fmla="*/ 228600 h 228600"/>
              <a:gd name="connsiteX2" fmla="*/ 1371599 w 1371599"/>
              <a:gd name="connsiteY2" fmla="*/ 228600 h 228600"/>
              <a:gd name="connsiteX3" fmla="*/ 1371599 w 1371599"/>
              <a:gd name="connsiteY3" fmla="*/ 0 h 228600"/>
              <a:gd name="connsiteX4" fmla="*/ 0 w 1371599"/>
              <a:gd name="connsiteY4" fmla="*/ 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599" h="228600">
                <a:moveTo>
                  <a:pt x="0" y="0"/>
                </a:moveTo>
                <a:lnTo>
                  <a:pt x="0" y="228600"/>
                </a:lnTo>
                <a:lnTo>
                  <a:pt x="1371599" y="228600"/>
                </a:lnTo>
                <a:lnTo>
                  <a:pt x="13715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2089" y="5371846"/>
            <a:ext cx="1384299" cy="241300"/>
          </a:xfrm>
          <a:custGeom>
            <a:avLst/>
            <a:gdLst>
              <a:gd name="connsiteX0" fmla="*/ 6350 w 1384299"/>
              <a:gd name="connsiteY0" fmla="*/ 6350 h 241300"/>
              <a:gd name="connsiteX1" fmla="*/ 6350 w 1384299"/>
              <a:gd name="connsiteY1" fmla="*/ 234950 h 241300"/>
              <a:gd name="connsiteX2" fmla="*/ 1377949 w 1384299"/>
              <a:gd name="connsiteY2" fmla="*/ 234950 h 241300"/>
              <a:gd name="connsiteX3" fmla="*/ 1377949 w 1384299"/>
              <a:gd name="connsiteY3" fmla="*/ 6350 h 241300"/>
              <a:gd name="connsiteX4" fmla="*/ 6350 w 1384299"/>
              <a:gd name="connsiteY4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4299" h="241300">
                <a:moveTo>
                  <a:pt x="6350" y="6350"/>
                </a:moveTo>
                <a:lnTo>
                  <a:pt x="6350" y="234950"/>
                </a:lnTo>
                <a:lnTo>
                  <a:pt x="1377949" y="234950"/>
                </a:lnTo>
                <a:lnTo>
                  <a:pt x="1377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核心算法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1727200"/>
            <a:ext cx="2654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Dijkstra(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(1)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2146300"/>
            <a:ext cx="2552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未收录顶点中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最小者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这样的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不存在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2654300"/>
            <a:ext cx="635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2882900"/>
            <a:ext cx="2120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collected[V]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true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3073400"/>
            <a:ext cx="2336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3352800"/>
            <a:ext cx="2971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collected[W]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false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3581400"/>
            <a:ext cx="3314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dist[V]+E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3822700"/>
            <a:ext cx="2781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4051300"/>
            <a:ext cx="1270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4279900"/>
            <a:ext cx="2781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cost[W]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cost[V]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45212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4749800"/>
            <a:ext cx="3733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(dist[V]+E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4991100"/>
            <a:ext cx="3213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(cost[V]+C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cost[W])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5219700"/>
            <a:ext cx="2781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cost[W]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cost[V]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5448300"/>
            <a:ext cx="1270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5702300"/>
            <a:ext cx="1016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175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3175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317500" algn="l"/>
                <a:tab pos="9144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200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其他类似问题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4191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要求数最短路径有多少条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679700"/>
            <a:ext cx="1778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654300"/>
            <a:ext cx="64008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count[s]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如果找到更短路：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count[W]=count[V];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如果找到等长路：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count[W]+=count[V];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1402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051300"/>
            <a:ext cx="3810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要求边数最少的最短路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660900"/>
            <a:ext cx="1778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635500"/>
            <a:ext cx="6604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count[s]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如果找到更短路：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count[W]=count[V]+1;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如果找到等长路：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count[W]=count[V]+1;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