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49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第六讲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图（上）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5339" y="2774695"/>
            <a:ext cx="254000" cy="558800"/>
          </a:xfrm>
          <a:custGeom>
            <a:avLst/>
            <a:gdLst>
              <a:gd name="connsiteX0" fmla="*/ 241300 w 254000"/>
              <a:gd name="connsiteY0" fmla="*/ 12700 h 558800"/>
              <a:gd name="connsiteX1" fmla="*/ 127000 w 254000"/>
              <a:gd name="connsiteY1" fmla="*/ 56896 h 558800"/>
              <a:gd name="connsiteX2" fmla="*/ 127000 w 254000"/>
              <a:gd name="connsiteY2" fmla="*/ 235204 h 558800"/>
              <a:gd name="connsiteX3" fmla="*/ 12700 w 254000"/>
              <a:gd name="connsiteY3" fmla="*/ 279400 h 558800"/>
              <a:gd name="connsiteX4" fmla="*/ 127000 w 254000"/>
              <a:gd name="connsiteY4" fmla="*/ 323596 h 558800"/>
              <a:gd name="connsiteX5" fmla="*/ 127000 w 254000"/>
              <a:gd name="connsiteY5" fmla="*/ 501904 h 558800"/>
              <a:gd name="connsiteX6" fmla="*/ 241300 w 254000"/>
              <a:gd name="connsiteY6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4000" h="558800">
                <a:moveTo>
                  <a:pt x="241300" y="12700"/>
                </a:moveTo>
                <a:cubicBezTo>
                  <a:pt x="178054" y="12700"/>
                  <a:pt x="127000" y="32511"/>
                  <a:pt x="127000" y="56896"/>
                </a:cubicBezTo>
                <a:lnTo>
                  <a:pt x="127000" y="235204"/>
                </a:lnTo>
                <a:cubicBezTo>
                  <a:pt x="127000" y="259588"/>
                  <a:pt x="75946" y="279400"/>
                  <a:pt x="12700" y="279400"/>
                </a:cubicBezTo>
                <a:cubicBezTo>
                  <a:pt x="75946" y="279400"/>
                  <a:pt x="127000" y="299211"/>
                  <a:pt x="127000" y="323596"/>
                </a:cubicBezTo>
                <a:lnTo>
                  <a:pt x="127000" y="501904"/>
                </a:lnTo>
                <a:cubicBezTo>
                  <a:pt x="127000" y="526288"/>
                  <a:pt x="178054" y="546100"/>
                  <a:pt x="241300" y="546100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4880" y="3760152"/>
            <a:ext cx="496696" cy="516508"/>
          </a:xfrm>
          <a:custGeom>
            <a:avLst/>
            <a:gdLst>
              <a:gd name="connsiteX0" fmla="*/ 247967 w 496696"/>
              <a:gd name="connsiteY0" fmla="*/ 7937 h 516508"/>
              <a:gd name="connsiteX1" fmla="*/ 7937 w 496696"/>
              <a:gd name="connsiteY1" fmla="*/ 258635 h 516508"/>
              <a:gd name="connsiteX2" fmla="*/ 247967 w 496696"/>
              <a:gd name="connsiteY2" fmla="*/ 508571 h 516508"/>
              <a:gd name="connsiteX3" fmla="*/ 488759 w 496696"/>
              <a:gd name="connsiteY3" fmla="*/ 258635 h 516508"/>
              <a:gd name="connsiteX4" fmla="*/ 247967 w 496696"/>
              <a:gd name="connsiteY4" fmla="*/ 7937 h 5165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696" h="516508">
                <a:moveTo>
                  <a:pt x="247967" y="7937"/>
                </a:moveTo>
                <a:cubicBezTo>
                  <a:pt x="115379" y="7937"/>
                  <a:pt x="7937" y="119951"/>
                  <a:pt x="7937" y="258635"/>
                </a:cubicBezTo>
                <a:cubicBezTo>
                  <a:pt x="7937" y="396557"/>
                  <a:pt x="115379" y="508571"/>
                  <a:pt x="247967" y="508571"/>
                </a:cubicBezTo>
                <a:cubicBezTo>
                  <a:pt x="381317" y="508571"/>
                  <a:pt x="488759" y="396557"/>
                  <a:pt x="488759" y="258635"/>
                </a:cubicBezTo>
                <a:cubicBezTo>
                  <a:pt x="488759" y="119951"/>
                  <a:pt x="381317" y="7937"/>
                  <a:pt x="24796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8300" y="4135056"/>
            <a:ext cx="496696" cy="514222"/>
          </a:xfrm>
          <a:custGeom>
            <a:avLst/>
            <a:gdLst>
              <a:gd name="connsiteX0" fmla="*/ 248729 w 496696"/>
              <a:gd name="connsiteY0" fmla="*/ 7937 h 514222"/>
              <a:gd name="connsiteX1" fmla="*/ 7937 w 496696"/>
              <a:gd name="connsiteY1" fmla="*/ 257111 h 514222"/>
              <a:gd name="connsiteX2" fmla="*/ 248729 w 496696"/>
              <a:gd name="connsiteY2" fmla="*/ 506285 h 514222"/>
              <a:gd name="connsiteX3" fmla="*/ 488759 w 496696"/>
              <a:gd name="connsiteY3" fmla="*/ 257111 h 514222"/>
              <a:gd name="connsiteX4" fmla="*/ 248729 w 496696"/>
              <a:gd name="connsiteY4" fmla="*/ 7937 h 5142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696" h="514222">
                <a:moveTo>
                  <a:pt x="248729" y="7937"/>
                </a:moveTo>
                <a:cubicBezTo>
                  <a:pt x="115379" y="7937"/>
                  <a:pt x="7937" y="119951"/>
                  <a:pt x="7937" y="257111"/>
                </a:cubicBezTo>
                <a:cubicBezTo>
                  <a:pt x="7937" y="395033"/>
                  <a:pt x="115379" y="506285"/>
                  <a:pt x="248729" y="506285"/>
                </a:cubicBezTo>
                <a:cubicBezTo>
                  <a:pt x="381317" y="506285"/>
                  <a:pt x="488759" y="395033"/>
                  <a:pt x="488759" y="257111"/>
                </a:cubicBezTo>
                <a:cubicBezTo>
                  <a:pt x="488759" y="119951"/>
                  <a:pt x="381317" y="7937"/>
                  <a:pt x="248729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0706" y="3760152"/>
            <a:ext cx="498220" cy="516508"/>
          </a:xfrm>
          <a:custGeom>
            <a:avLst/>
            <a:gdLst>
              <a:gd name="connsiteX0" fmla="*/ 248729 w 498220"/>
              <a:gd name="connsiteY0" fmla="*/ 7937 h 516508"/>
              <a:gd name="connsiteX1" fmla="*/ 7937 w 498220"/>
              <a:gd name="connsiteY1" fmla="*/ 258635 h 516508"/>
              <a:gd name="connsiteX2" fmla="*/ 248729 w 498220"/>
              <a:gd name="connsiteY2" fmla="*/ 508571 h 516508"/>
              <a:gd name="connsiteX3" fmla="*/ 490283 w 498220"/>
              <a:gd name="connsiteY3" fmla="*/ 258635 h 516508"/>
              <a:gd name="connsiteX4" fmla="*/ 248729 w 498220"/>
              <a:gd name="connsiteY4" fmla="*/ 7937 h 5165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8220" h="516508">
                <a:moveTo>
                  <a:pt x="248729" y="7937"/>
                </a:moveTo>
                <a:cubicBezTo>
                  <a:pt x="115379" y="7937"/>
                  <a:pt x="7937" y="119951"/>
                  <a:pt x="7937" y="258635"/>
                </a:cubicBezTo>
                <a:cubicBezTo>
                  <a:pt x="7937" y="396557"/>
                  <a:pt x="115379" y="508571"/>
                  <a:pt x="248729" y="508571"/>
                </a:cubicBezTo>
                <a:cubicBezTo>
                  <a:pt x="382079" y="508571"/>
                  <a:pt x="490283" y="396557"/>
                  <a:pt x="490283" y="258635"/>
                </a:cubicBezTo>
                <a:cubicBezTo>
                  <a:pt x="490283" y="119951"/>
                  <a:pt x="382079" y="7937"/>
                  <a:pt x="248729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33874" y="4135056"/>
            <a:ext cx="496696" cy="514222"/>
          </a:xfrm>
          <a:custGeom>
            <a:avLst/>
            <a:gdLst>
              <a:gd name="connsiteX0" fmla="*/ 248729 w 496696"/>
              <a:gd name="connsiteY0" fmla="*/ 7937 h 514222"/>
              <a:gd name="connsiteX1" fmla="*/ 7937 w 496696"/>
              <a:gd name="connsiteY1" fmla="*/ 257111 h 514222"/>
              <a:gd name="connsiteX2" fmla="*/ 248729 w 496696"/>
              <a:gd name="connsiteY2" fmla="*/ 506285 h 514222"/>
              <a:gd name="connsiteX3" fmla="*/ 488759 w 496696"/>
              <a:gd name="connsiteY3" fmla="*/ 257111 h 514222"/>
              <a:gd name="connsiteX4" fmla="*/ 248729 w 496696"/>
              <a:gd name="connsiteY4" fmla="*/ 7937 h 5142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696" h="514222">
                <a:moveTo>
                  <a:pt x="248729" y="7937"/>
                </a:moveTo>
                <a:cubicBezTo>
                  <a:pt x="116141" y="7937"/>
                  <a:pt x="7937" y="119951"/>
                  <a:pt x="7937" y="257111"/>
                </a:cubicBezTo>
                <a:cubicBezTo>
                  <a:pt x="7937" y="395033"/>
                  <a:pt x="116141" y="506285"/>
                  <a:pt x="248729" y="506285"/>
                </a:cubicBezTo>
                <a:cubicBezTo>
                  <a:pt x="381317" y="506285"/>
                  <a:pt x="488759" y="395033"/>
                  <a:pt x="488759" y="257111"/>
                </a:cubicBezTo>
                <a:cubicBezTo>
                  <a:pt x="488759" y="119951"/>
                  <a:pt x="381317" y="7937"/>
                  <a:pt x="248729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0280" y="4633404"/>
            <a:ext cx="496696" cy="516509"/>
          </a:xfrm>
          <a:custGeom>
            <a:avLst/>
            <a:gdLst>
              <a:gd name="connsiteX0" fmla="*/ 247967 w 496696"/>
              <a:gd name="connsiteY0" fmla="*/ 7937 h 516509"/>
              <a:gd name="connsiteX1" fmla="*/ 7937 w 496696"/>
              <a:gd name="connsiteY1" fmla="*/ 257873 h 516509"/>
              <a:gd name="connsiteX2" fmla="*/ 247967 w 496696"/>
              <a:gd name="connsiteY2" fmla="*/ 508571 h 516509"/>
              <a:gd name="connsiteX3" fmla="*/ 488759 w 496696"/>
              <a:gd name="connsiteY3" fmla="*/ 257873 h 516509"/>
              <a:gd name="connsiteX4" fmla="*/ 247967 w 496696"/>
              <a:gd name="connsiteY4" fmla="*/ 7937 h 5165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696" h="516509">
                <a:moveTo>
                  <a:pt x="247967" y="7937"/>
                </a:moveTo>
                <a:cubicBezTo>
                  <a:pt x="115379" y="7937"/>
                  <a:pt x="7937" y="119951"/>
                  <a:pt x="7937" y="257873"/>
                </a:cubicBezTo>
                <a:cubicBezTo>
                  <a:pt x="7937" y="396557"/>
                  <a:pt x="115379" y="508571"/>
                  <a:pt x="247967" y="508571"/>
                </a:cubicBezTo>
                <a:cubicBezTo>
                  <a:pt x="381317" y="508571"/>
                  <a:pt x="488759" y="396557"/>
                  <a:pt x="488759" y="257873"/>
                </a:cubicBezTo>
                <a:cubicBezTo>
                  <a:pt x="488759" y="119951"/>
                  <a:pt x="381317" y="7937"/>
                  <a:pt x="24796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13478" y="5383212"/>
            <a:ext cx="496697" cy="515746"/>
          </a:xfrm>
          <a:custGeom>
            <a:avLst/>
            <a:gdLst>
              <a:gd name="connsiteX0" fmla="*/ 248729 w 496697"/>
              <a:gd name="connsiteY0" fmla="*/ 7937 h 515746"/>
              <a:gd name="connsiteX1" fmla="*/ 7937 w 496697"/>
              <a:gd name="connsiteY1" fmla="*/ 257873 h 515746"/>
              <a:gd name="connsiteX2" fmla="*/ 248729 w 496697"/>
              <a:gd name="connsiteY2" fmla="*/ 507809 h 515746"/>
              <a:gd name="connsiteX3" fmla="*/ 488759 w 496697"/>
              <a:gd name="connsiteY3" fmla="*/ 257873 h 515746"/>
              <a:gd name="connsiteX4" fmla="*/ 248729 w 496697"/>
              <a:gd name="connsiteY4" fmla="*/ 7937 h 515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697" h="515746">
                <a:moveTo>
                  <a:pt x="248729" y="7937"/>
                </a:moveTo>
                <a:cubicBezTo>
                  <a:pt x="115379" y="7937"/>
                  <a:pt x="7937" y="119951"/>
                  <a:pt x="7937" y="257873"/>
                </a:cubicBezTo>
                <a:cubicBezTo>
                  <a:pt x="7937" y="395795"/>
                  <a:pt x="115379" y="507809"/>
                  <a:pt x="248729" y="507809"/>
                </a:cubicBezTo>
                <a:cubicBezTo>
                  <a:pt x="381317" y="507809"/>
                  <a:pt x="488759" y="395795"/>
                  <a:pt x="488759" y="257873"/>
                </a:cubicBezTo>
                <a:cubicBezTo>
                  <a:pt x="488759" y="119951"/>
                  <a:pt x="381317" y="7937"/>
                  <a:pt x="248729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8726" y="5708586"/>
            <a:ext cx="498220" cy="515746"/>
          </a:xfrm>
          <a:custGeom>
            <a:avLst/>
            <a:gdLst>
              <a:gd name="connsiteX0" fmla="*/ 249491 w 498220"/>
              <a:gd name="connsiteY0" fmla="*/ 7937 h 515746"/>
              <a:gd name="connsiteX1" fmla="*/ 7937 w 498220"/>
              <a:gd name="connsiteY1" fmla="*/ 257873 h 515746"/>
              <a:gd name="connsiteX2" fmla="*/ 249491 w 498220"/>
              <a:gd name="connsiteY2" fmla="*/ 507809 h 515746"/>
              <a:gd name="connsiteX3" fmla="*/ 490283 w 498220"/>
              <a:gd name="connsiteY3" fmla="*/ 257873 h 515746"/>
              <a:gd name="connsiteX4" fmla="*/ 249491 w 498220"/>
              <a:gd name="connsiteY4" fmla="*/ 7937 h 515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8220" h="515746">
                <a:moveTo>
                  <a:pt x="249491" y="7937"/>
                </a:moveTo>
                <a:cubicBezTo>
                  <a:pt x="116141" y="7937"/>
                  <a:pt x="7937" y="119951"/>
                  <a:pt x="7937" y="257873"/>
                </a:cubicBezTo>
                <a:cubicBezTo>
                  <a:pt x="7937" y="395795"/>
                  <a:pt x="116141" y="507809"/>
                  <a:pt x="249491" y="507809"/>
                </a:cubicBezTo>
                <a:cubicBezTo>
                  <a:pt x="382841" y="507809"/>
                  <a:pt x="490283" y="395795"/>
                  <a:pt x="490283" y="257873"/>
                </a:cubicBezTo>
                <a:cubicBezTo>
                  <a:pt x="490283" y="119951"/>
                  <a:pt x="382841" y="7937"/>
                  <a:pt x="249491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87904" y="5008308"/>
            <a:ext cx="496697" cy="515746"/>
          </a:xfrm>
          <a:custGeom>
            <a:avLst/>
            <a:gdLst>
              <a:gd name="connsiteX0" fmla="*/ 247967 w 496697"/>
              <a:gd name="connsiteY0" fmla="*/ 7937 h 515746"/>
              <a:gd name="connsiteX1" fmla="*/ 7937 w 496697"/>
              <a:gd name="connsiteY1" fmla="*/ 257873 h 515746"/>
              <a:gd name="connsiteX2" fmla="*/ 247967 w 496697"/>
              <a:gd name="connsiteY2" fmla="*/ 507809 h 515746"/>
              <a:gd name="connsiteX3" fmla="*/ 488759 w 496697"/>
              <a:gd name="connsiteY3" fmla="*/ 257873 h 515746"/>
              <a:gd name="connsiteX4" fmla="*/ 247967 w 496697"/>
              <a:gd name="connsiteY4" fmla="*/ 7937 h 515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697" h="515746">
                <a:moveTo>
                  <a:pt x="247967" y="7937"/>
                </a:moveTo>
                <a:cubicBezTo>
                  <a:pt x="115379" y="7937"/>
                  <a:pt x="7937" y="119951"/>
                  <a:pt x="7937" y="257873"/>
                </a:cubicBezTo>
                <a:cubicBezTo>
                  <a:pt x="7937" y="395795"/>
                  <a:pt x="115379" y="507809"/>
                  <a:pt x="247967" y="507809"/>
                </a:cubicBezTo>
                <a:cubicBezTo>
                  <a:pt x="381317" y="507809"/>
                  <a:pt x="488759" y="395795"/>
                  <a:pt x="488759" y="257873"/>
                </a:cubicBezTo>
                <a:cubicBezTo>
                  <a:pt x="488759" y="119951"/>
                  <a:pt x="381317" y="7937"/>
                  <a:pt x="24796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5498" y="5508180"/>
            <a:ext cx="497459" cy="514222"/>
          </a:xfrm>
          <a:custGeom>
            <a:avLst/>
            <a:gdLst>
              <a:gd name="connsiteX0" fmla="*/ 248729 w 497459"/>
              <a:gd name="connsiteY0" fmla="*/ 7937 h 514222"/>
              <a:gd name="connsiteX1" fmla="*/ 7937 w 497459"/>
              <a:gd name="connsiteY1" fmla="*/ 257111 h 514222"/>
              <a:gd name="connsiteX2" fmla="*/ 248729 w 497459"/>
              <a:gd name="connsiteY2" fmla="*/ 506285 h 514222"/>
              <a:gd name="connsiteX3" fmla="*/ 489521 w 497459"/>
              <a:gd name="connsiteY3" fmla="*/ 257111 h 514222"/>
              <a:gd name="connsiteX4" fmla="*/ 248729 w 497459"/>
              <a:gd name="connsiteY4" fmla="*/ 7937 h 5142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7459" h="514222">
                <a:moveTo>
                  <a:pt x="248729" y="7937"/>
                </a:moveTo>
                <a:cubicBezTo>
                  <a:pt x="116141" y="7937"/>
                  <a:pt x="7937" y="119951"/>
                  <a:pt x="7937" y="257111"/>
                </a:cubicBezTo>
                <a:cubicBezTo>
                  <a:pt x="7937" y="395033"/>
                  <a:pt x="116141" y="506285"/>
                  <a:pt x="248729" y="506285"/>
                </a:cubicBezTo>
                <a:cubicBezTo>
                  <a:pt x="381317" y="506285"/>
                  <a:pt x="489521" y="395033"/>
                  <a:pt x="489521" y="257111"/>
                </a:cubicBezTo>
                <a:cubicBezTo>
                  <a:pt x="489521" y="119951"/>
                  <a:pt x="381317" y="7937"/>
                  <a:pt x="248729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5102" y="4633404"/>
            <a:ext cx="496696" cy="516509"/>
          </a:xfrm>
          <a:custGeom>
            <a:avLst/>
            <a:gdLst>
              <a:gd name="connsiteX0" fmla="*/ 248729 w 496696"/>
              <a:gd name="connsiteY0" fmla="*/ 7937 h 516509"/>
              <a:gd name="connsiteX1" fmla="*/ 7937 w 496696"/>
              <a:gd name="connsiteY1" fmla="*/ 257873 h 516509"/>
              <a:gd name="connsiteX2" fmla="*/ 248729 w 496696"/>
              <a:gd name="connsiteY2" fmla="*/ 508571 h 516509"/>
              <a:gd name="connsiteX3" fmla="*/ 488759 w 496696"/>
              <a:gd name="connsiteY3" fmla="*/ 257873 h 516509"/>
              <a:gd name="connsiteX4" fmla="*/ 248729 w 496696"/>
              <a:gd name="connsiteY4" fmla="*/ 7937 h 5165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696" h="516509">
                <a:moveTo>
                  <a:pt x="248729" y="7937"/>
                </a:moveTo>
                <a:cubicBezTo>
                  <a:pt x="115379" y="7937"/>
                  <a:pt x="7937" y="119951"/>
                  <a:pt x="7937" y="257873"/>
                </a:cubicBezTo>
                <a:cubicBezTo>
                  <a:pt x="7937" y="396557"/>
                  <a:pt x="115379" y="508571"/>
                  <a:pt x="248729" y="508571"/>
                </a:cubicBezTo>
                <a:cubicBezTo>
                  <a:pt x="381317" y="508571"/>
                  <a:pt x="488759" y="396557"/>
                  <a:pt x="488759" y="257873"/>
                </a:cubicBezTo>
                <a:cubicBezTo>
                  <a:pt x="488759" y="119951"/>
                  <a:pt x="381317" y="7937"/>
                  <a:pt x="248729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0089" y="3619246"/>
            <a:ext cx="104902" cy="2832100"/>
          </a:xfrm>
          <a:custGeom>
            <a:avLst/>
            <a:gdLst>
              <a:gd name="connsiteX0" fmla="*/ 98552 w 104902"/>
              <a:gd name="connsiteY0" fmla="*/ 6350 h 2832100"/>
              <a:gd name="connsiteX1" fmla="*/ 6350 w 104902"/>
              <a:gd name="connsiteY1" fmla="*/ 98551 h 2832100"/>
              <a:gd name="connsiteX2" fmla="*/ 6350 w 104902"/>
              <a:gd name="connsiteY2" fmla="*/ 2733547 h 2832100"/>
              <a:gd name="connsiteX3" fmla="*/ 98552 w 104902"/>
              <a:gd name="connsiteY3" fmla="*/ 2825750 h 283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4902" h="2832100">
                <a:moveTo>
                  <a:pt x="98552" y="6350"/>
                </a:moveTo>
                <a:cubicBezTo>
                  <a:pt x="47498" y="6350"/>
                  <a:pt x="6350" y="47497"/>
                  <a:pt x="6350" y="98551"/>
                </a:cubicBezTo>
                <a:lnTo>
                  <a:pt x="6350" y="2733547"/>
                </a:lnTo>
                <a:cubicBezTo>
                  <a:pt x="6350" y="2784601"/>
                  <a:pt x="47498" y="2825750"/>
                  <a:pt x="98552" y="28257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286887" y="3619246"/>
            <a:ext cx="104902" cy="2832100"/>
          </a:xfrm>
          <a:custGeom>
            <a:avLst/>
            <a:gdLst>
              <a:gd name="connsiteX0" fmla="*/ 6350 w 104902"/>
              <a:gd name="connsiteY0" fmla="*/ 6350 h 2832100"/>
              <a:gd name="connsiteX1" fmla="*/ 98552 w 104902"/>
              <a:gd name="connsiteY1" fmla="*/ 98551 h 2832100"/>
              <a:gd name="connsiteX2" fmla="*/ 98552 w 104902"/>
              <a:gd name="connsiteY2" fmla="*/ 2733547 h 2832100"/>
              <a:gd name="connsiteX3" fmla="*/ 6350 w 104902"/>
              <a:gd name="connsiteY3" fmla="*/ 2825750 h 283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4902" h="2832100">
                <a:moveTo>
                  <a:pt x="6350" y="6350"/>
                </a:moveTo>
                <a:cubicBezTo>
                  <a:pt x="57404" y="6350"/>
                  <a:pt x="98552" y="47497"/>
                  <a:pt x="98552" y="98551"/>
                </a:cubicBezTo>
                <a:lnTo>
                  <a:pt x="98552" y="2733547"/>
                </a:lnTo>
                <a:cubicBezTo>
                  <a:pt x="98552" y="2784601"/>
                  <a:pt x="57404" y="2825750"/>
                  <a:pt x="6350" y="28257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3363" y="3612896"/>
            <a:ext cx="3302000" cy="2768600"/>
          </a:xfrm>
          <a:custGeom>
            <a:avLst/>
            <a:gdLst>
              <a:gd name="connsiteX0" fmla="*/ 12700 w 3302000"/>
              <a:gd name="connsiteY0" fmla="*/ 12700 h 2768600"/>
              <a:gd name="connsiteX1" fmla="*/ 3289299 w 3302000"/>
              <a:gd name="connsiteY1" fmla="*/ 2755900 h 276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00" h="2768600">
                <a:moveTo>
                  <a:pt x="12700" y="12700"/>
                </a:moveTo>
                <a:lnTo>
                  <a:pt x="3289299" y="27559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怎么在程序中表示一个图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0955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06600"/>
            <a:ext cx="6413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邻接矩阵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G[N][N]——N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个顶点从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29083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G[i][j]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2692400"/>
            <a:ext cx="1778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3937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4318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3937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4318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94100" y="4813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5562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5892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5689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4813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011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582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153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724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62484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011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582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153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724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5130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011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582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153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724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3987800"/>
            <a:ext cx="889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011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582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153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724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295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3670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6248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5130800"/>
            <a:ext cx="1397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3987800"/>
            <a:ext cx="1397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36703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05900" y="33782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0" y="33782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20100" y="33782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77200" y="33782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33782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91400" y="33782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2628900"/>
            <a:ext cx="28575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638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,v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638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否则</a:t>
            </a:r>
          </a:p>
          <a:p>
            <a:pPr>
              <a:lnSpc>
                <a:spcPts val="1000"/>
              </a:lnSpc>
              <a:tabLst>
                <a:tab pos="1638300" algn="l"/>
              </a:tabLst>
            </a:pPr>
            <a:r>
              <a:rPr lang="en-US" altLang="zh-CN" dirty="0" smtClean="0"/>
              <a:t>	</a:t>
            </a: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50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54289" y="3314446"/>
            <a:ext cx="104902" cy="2832100"/>
          </a:xfrm>
          <a:custGeom>
            <a:avLst/>
            <a:gdLst>
              <a:gd name="connsiteX0" fmla="*/ 98552 w 104902"/>
              <a:gd name="connsiteY0" fmla="*/ 6350 h 2832100"/>
              <a:gd name="connsiteX1" fmla="*/ 6350 w 104902"/>
              <a:gd name="connsiteY1" fmla="*/ 98551 h 2832100"/>
              <a:gd name="connsiteX2" fmla="*/ 6350 w 104902"/>
              <a:gd name="connsiteY2" fmla="*/ 2733547 h 2832100"/>
              <a:gd name="connsiteX3" fmla="*/ 98552 w 104902"/>
              <a:gd name="connsiteY3" fmla="*/ 2825750 h 283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4902" h="2832100">
                <a:moveTo>
                  <a:pt x="98552" y="6350"/>
                </a:moveTo>
                <a:cubicBezTo>
                  <a:pt x="47497" y="6350"/>
                  <a:pt x="6350" y="47497"/>
                  <a:pt x="6350" y="98551"/>
                </a:cubicBezTo>
                <a:lnTo>
                  <a:pt x="6350" y="2733547"/>
                </a:lnTo>
                <a:cubicBezTo>
                  <a:pt x="6350" y="2784601"/>
                  <a:pt x="47497" y="2825750"/>
                  <a:pt x="98552" y="28257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91087" y="3314446"/>
            <a:ext cx="104902" cy="2832100"/>
          </a:xfrm>
          <a:custGeom>
            <a:avLst/>
            <a:gdLst>
              <a:gd name="connsiteX0" fmla="*/ 6350 w 104902"/>
              <a:gd name="connsiteY0" fmla="*/ 6350 h 2832100"/>
              <a:gd name="connsiteX1" fmla="*/ 98551 w 104902"/>
              <a:gd name="connsiteY1" fmla="*/ 98551 h 2832100"/>
              <a:gd name="connsiteX2" fmla="*/ 98551 w 104902"/>
              <a:gd name="connsiteY2" fmla="*/ 2733547 h 2832100"/>
              <a:gd name="connsiteX3" fmla="*/ 6350 w 104902"/>
              <a:gd name="connsiteY3" fmla="*/ 2825750 h 283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4902" h="2832100">
                <a:moveTo>
                  <a:pt x="6350" y="6350"/>
                </a:moveTo>
                <a:cubicBezTo>
                  <a:pt x="57403" y="6350"/>
                  <a:pt x="98551" y="47497"/>
                  <a:pt x="98551" y="98551"/>
                </a:cubicBezTo>
                <a:lnTo>
                  <a:pt x="98551" y="2733547"/>
                </a:lnTo>
                <a:cubicBezTo>
                  <a:pt x="98551" y="2784601"/>
                  <a:pt x="57403" y="2825750"/>
                  <a:pt x="6350" y="28257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2867" y="5036820"/>
            <a:ext cx="192023" cy="228600"/>
          </a:xfrm>
          <a:custGeom>
            <a:avLst/>
            <a:gdLst>
              <a:gd name="connsiteX0" fmla="*/ 96011 w 192023"/>
              <a:gd name="connsiteY0" fmla="*/ 0 h 228600"/>
              <a:gd name="connsiteX1" fmla="*/ 0 w 192023"/>
              <a:gd name="connsiteY1" fmla="*/ 114300 h 228600"/>
              <a:gd name="connsiteX2" fmla="*/ 96011 w 192023"/>
              <a:gd name="connsiteY2" fmla="*/ 228600 h 228600"/>
              <a:gd name="connsiteX3" fmla="*/ 192023 w 192023"/>
              <a:gd name="connsiteY3" fmla="*/ 114300 h 228600"/>
              <a:gd name="connsiteX4" fmla="*/ 96011 w 192023"/>
              <a:gd name="connsiteY4" fmla="*/ 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2023" h="228600">
                <a:moveTo>
                  <a:pt x="96011" y="0"/>
                </a:moveTo>
                <a:cubicBezTo>
                  <a:pt x="42672" y="0"/>
                  <a:pt x="0" y="51053"/>
                  <a:pt x="0" y="114300"/>
                </a:cubicBezTo>
                <a:cubicBezTo>
                  <a:pt x="0" y="177545"/>
                  <a:pt x="42672" y="228600"/>
                  <a:pt x="96011" y="228600"/>
                </a:cubicBezTo>
                <a:cubicBezTo>
                  <a:pt x="148589" y="228600"/>
                  <a:pt x="192023" y="177545"/>
                  <a:pt x="192023" y="114300"/>
                </a:cubicBezTo>
                <a:cubicBezTo>
                  <a:pt x="192023" y="51053"/>
                  <a:pt x="148589" y="0"/>
                  <a:pt x="96011" y="0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7789" y="3225545"/>
            <a:ext cx="2019299" cy="1790700"/>
          </a:xfrm>
          <a:custGeom>
            <a:avLst/>
            <a:gdLst>
              <a:gd name="connsiteX0" fmla="*/ 19050 w 2019299"/>
              <a:gd name="connsiteY0" fmla="*/ 19050 h 1790700"/>
              <a:gd name="connsiteX1" fmla="*/ 19050 w 2019299"/>
              <a:gd name="connsiteY1" fmla="*/ 1771650 h 1790700"/>
              <a:gd name="connsiteX2" fmla="*/ 2000249 w 2019299"/>
              <a:gd name="connsiteY2" fmla="*/ 1771650 h 1790700"/>
              <a:gd name="connsiteX3" fmla="*/ 19050 w 2019299"/>
              <a:gd name="connsiteY3" fmla="*/ 1905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019299" h="1790700">
                <a:moveTo>
                  <a:pt x="19050" y="19050"/>
                </a:moveTo>
                <a:lnTo>
                  <a:pt x="19050" y="1771650"/>
                </a:lnTo>
                <a:lnTo>
                  <a:pt x="2000249" y="1771650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7789" y="4978146"/>
            <a:ext cx="1257300" cy="342900"/>
          </a:xfrm>
          <a:custGeom>
            <a:avLst/>
            <a:gdLst>
              <a:gd name="connsiteX0" fmla="*/ 19050 w 1257300"/>
              <a:gd name="connsiteY0" fmla="*/ 19050 h 342900"/>
              <a:gd name="connsiteX1" fmla="*/ 19050 w 1257300"/>
              <a:gd name="connsiteY1" fmla="*/ 323850 h 342900"/>
              <a:gd name="connsiteX2" fmla="*/ 1238250 w 1257300"/>
              <a:gd name="connsiteY2" fmla="*/ 323850 h 342900"/>
              <a:gd name="connsiteX3" fmla="*/ 1238250 w 1257300"/>
              <a:gd name="connsiteY3" fmla="*/ 19050 h 342900"/>
              <a:gd name="connsiteX4" fmla="*/ 19050 w 1257300"/>
              <a:gd name="connsiteY4" fmla="*/ 1905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7300" h="342900">
                <a:moveTo>
                  <a:pt x="19050" y="19050"/>
                </a:moveTo>
                <a:lnTo>
                  <a:pt x="19050" y="323850"/>
                </a:lnTo>
                <a:lnTo>
                  <a:pt x="1238250" y="323850"/>
                </a:lnTo>
                <a:lnTo>
                  <a:pt x="1238250" y="19050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怎么在程序中表示一个图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463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57400"/>
            <a:ext cx="1320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邻接矩阵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5908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14600"/>
            <a:ext cx="6172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问题：对于无向图的存储，怎样可以省一半空间？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4279900"/>
            <a:ext cx="889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33782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279900"/>
            <a:ext cx="1397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378200"/>
            <a:ext cx="139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672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243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814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956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3073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87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3136900"/>
            <a:ext cx="411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用一个长度为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N(N+1)/2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维数组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59800" y="3492500"/>
            <a:ext cx="635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3556000"/>
            <a:ext cx="3327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{G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,G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,G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,……,G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,…,G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ij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中对应的下标是：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4394200"/>
            <a:ext cx="41656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(i+1)/2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71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网络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，只要把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G[i][j]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的值定义为边</a:t>
            </a:r>
          </a:p>
          <a:p>
            <a:pPr>
              <a:lnSpc>
                <a:spcPts val="3200"/>
              </a:lnSpc>
              <a:tabLst>
                <a:tab pos="571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,v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的权重即可。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71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问题：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之间若没有边该怎么表示？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怎么在程序中表示一个图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0955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33600"/>
            <a:ext cx="7632700" cy="396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  <a:tab pos="673100" algn="l"/>
              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邻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阵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——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什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好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0200" algn="l"/>
                <a:tab pos="673100" algn="l"/>
              </a:tabLst>
            </a:pPr>
            <a:r>
              <a:rPr lang="en-US" altLang="zh-CN" sz="22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直观、简单、好理解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30200" algn="l"/>
                <a:tab pos="673100" algn="l"/>
              </a:tabLst>
            </a:pPr>
            <a:r>
              <a:rPr lang="en-US" altLang="zh-CN" sz="22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方便检查任意一对顶点间是否存在边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30200" algn="l"/>
                <a:tab pos="673100" algn="l"/>
              </a:tabLst>
            </a:pPr>
            <a:r>
              <a:rPr lang="en-US" altLang="zh-CN" sz="22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方便找任一顶点的所有“邻接点”（有边直接相连的顶点）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30200" algn="l"/>
                <a:tab pos="673100" algn="l"/>
              </a:tabLst>
            </a:pPr>
            <a:r>
              <a:rPr lang="en-US" altLang="zh-CN" sz="22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方便计算任一顶点的“度”（从该点发出的边数为“出</a:t>
            </a:r>
          </a:p>
          <a:p>
            <a:pPr>
              <a:lnSpc>
                <a:spcPts val="24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度”，指向该点的边数为“入度”）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</a:p>
          <a:p>
            <a:pPr>
              <a:lnSpc>
                <a:spcPts val="25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个数是“入度”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怎么在程序中表示一个图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0955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77343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邻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阵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——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什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好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2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浪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费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——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稀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疏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边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少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量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效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对稠密图（特别是完全图）还是很合算的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sz="22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浪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费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——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统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稀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疏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共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少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怎么在程序中表示一个图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7907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136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3479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3136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3479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87700" y="3949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4635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59100" y="4940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4292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4749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3949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2959100"/>
            <a:ext cx="419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3200400"/>
            <a:ext cx="4191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G[1]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G[2]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G[3]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3873500"/>
            <a:ext cx="419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G[4]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G[5]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4330700"/>
            <a:ext cx="419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G[6]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4572000"/>
            <a:ext cx="4191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G[7]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G[8]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G[9]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29591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29591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32004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32004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32004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32004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3873500"/>
            <a:ext cx="101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3873500"/>
            <a:ext cx="101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3873500"/>
            <a:ext cx="101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41021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59700" y="41021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16900" y="41021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4330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4330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4330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4330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45720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45720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4787900"/>
            <a:ext cx="101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727200"/>
            <a:ext cx="7747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09900" algn="l"/>
              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邻接表：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G[N]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为指针数组，对应矩阵每行一个链表，</a:t>
            </a:r>
          </a:p>
          <a:p>
            <a:pPr>
              <a:lnSpc>
                <a:spcPts val="3100"/>
              </a:lnSpc>
              <a:tabLst>
                <a:tab pos="3009900" algn="l"/>
              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</a:p>
          <a:p>
            <a:pPr>
              <a:lnSpc>
                <a:spcPts val="2200"/>
              </a:lnSpc>
              <a:tabLst>
                <a:tab pos="300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网络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，结构中要增加权重的域。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5829300"/>
            <a:ext cx="2959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一定要够稀疏才合算啊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~~~~~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怎么在程序中表示一个图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0955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59000"/>
            <a:ext cx="7581900" cy="427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30200" algn="l"/>
                <a:tab pos="6731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邻接表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0200" algn="l"/>
                <a:tab pos="673100" algn="l"/>
              </a:tabLst>
            </a:pPr>
            <a:r>
              <a:rPr lang="en-US" altLang="zh-CN" sz="19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方便找任一顶点的所有“邻接点”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30200" algn="l"/>
                <a:tab pos="673100" algn="l"/>
              </a:tabLst>
            </a:pPr>
            <a:r>
              <a:rPr lang="en-US" altLang="zh-CN" sz="19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节约稀疏图的空间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个头指针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个结点（每个结点至少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个域）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30200" algn="l"/>
                <a:tab pos="673100" algn="l"/>
              </a:tabLst>
            </a:pPr>
            <a:r>
              <a:rPr lang="en-US" altLang="zh-CN" sz="19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方便计算任一顶点的“度”？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对无向图：是的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对有向图：只能计算“出度”；需要构造“逆邻接表”（存指向自己</a:t>
            </a:r>
          </a:p>
          <a:p>
            <a:pPr>
              <a:lnSpc>
                <a:spcPts val="18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的边）来方便计算“入度”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30200" algn="l"/>
                <a:tab pos="673100" algn="l"/>
              </a:tabLst>
            </a:pPr>
            <a:r>
              <a:rPr lang="en-US" altLang="zh-CN" sz="19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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方便检查任意一对顶点间是否存在边？</a:t>
            </a:r>
          </a:p>
          <a:p>
            <a:pPr>
              <a:lnSpc>
                <a:spcPts val="3500"/>
              </a:lnSpc>
              <a:tabLst>
                <a:tab pos="3302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32766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6.1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什么是图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68400" y="571500"/>
            <a:ext cx="4660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六度空间理论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Degrees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46200" y="685800"/>
            <a:ext cx="1270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27000" algn="l"/>
              </a:tabLst>
            </a:pPr>
            <a:r>
              <a:rPr lang="en-US" altLang="zh-CN" sz="1997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全球互联网</a:t>
            </a:r>
          </a:p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用户数量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1600200"/>
            <a:ext cx="24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1511300"/>
            <a:ext cx="355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1600200"/>
            <a:ext cx="24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ffffff"/>
                </a:solidFill>
                <a:latin typeface="隶书" pitchFamily="18" charset="0"/>
                <a:cs typeface="隶书" pitchFamily="18" charset="0"/>
              </a:rPr>
              <a:t>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921000" y="5765800"/>
            <a:ext cx="43307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从陈家庄到张家村，怎么走最快呢？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怎么修公路使得村村通的花费最少呢？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5289" y="11030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96289" y="13316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5889" y="11030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15489" y="13316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7289" y="16364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39289" y="20936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4889" y="22460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0089" y="18650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0489" y="21698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4289" y="16364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6689" y="55988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4902" y="55988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1489" y="5751258"/>
            <a:ext cx="549275" cy="31750"/>
          </a:xfrm>
          <a:custGeom>
            <a:avLst/>
            <a:gdLst>
              <a:gd name="connsiteX0" fmla="*/ 7937 w 549275"/>
              <a:gd name="connsiteY0" fmla="*/ 7937 h 31750"/>
              <a:gd name="connsiteX1" fmla="*/ 541337 w 549275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9275" h="31750">
                <a:moveTo>
                  <a:pt x="7937" y="7937"/>
                </a:moveTo>
                <a:lnTo>
                  <a:pt x="541337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5289" y="5903658"/>
            <a:ext cx="701675" cy="31750"/>
          </a:xfrm>
          <a:custGeom>
            <a:avLst/>
            <a:gdLst>
              <a:gd name="connsiteX0" fmla="*/ 7937 w 701675"/>
              <a:gd name="connsiteY0" fmla="*/ 7937 h 31750"/>
              <a:gd name="connsiteX1" fmla="*/ 693737 w 701675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1675" h="31750">
                <a:moveTo>
                  <a:pt x="7937" y="7937"/>
                </a:moveTo>
                <a:lnTo>
                  <a:pt x="693737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5289" y="5598858"/>
            <a:ext cx="701675" cy="31750"/>
          </a:xfrm>
          <a:custGeom>
            <a:avLst/>
            <a:gdLst>
              <a:gd name="connsiteX0" fmla="*/ 7937 w 701675"/>
              <a:gd name="connsiteY0" fmla="*/ 7937 h 31750"/>
              <a:gd name="connsiteX1" fmla="*/ 693737 w 701675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1675" h="31750">
                <a:moveTo>
                  <a:pt x="7937" y="7937"/>
                </a:moveTo>
                <a:lnTo>
                  <a:pt x="693737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5889" y="39986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44089" y="39986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0689" y="4151058"/>
            <a:ext cx="549275" cy="31750"/>
          </a:xfrm>
          <a:custGeom>
            <a:avLst/>
            <a:gdLst>
              <a:gd name="connsiteX0" fmla="*/ 7937 w 549275"/>
              <a:gd name="connsiteY0" fmla="*/ 7937 h 31750"/>
              <a:gd name="connsiteX1" fmla="*/ 541337 w 549275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9275" h="31750">
                <a:moveTo>
                  <a:pt x="7937" y="7937"/>
                </a:moveTo>
                <a:lnTo>
                  <a:pt x="541337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5889" y="44558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44089" y="4455858"/>
            <a:ext cx="320675" cy="320675"/>
          </a:xfrm>
          <a:custGeom>
            <a:avLst/>
            <a:gdLst>
              <a:gd name="connsiteX0" fmla="*/ 160337 w 320675"/>
              <a:gd name="connsiteY0" fmla="*/ 7937 h 320675"/>
              <a:gd name="connsiteX1" fmla="*/ 7937 w 320675"/>
              <a:gd name="connsiteY1" fmla="*/ 160337 h 320675"/>
              <a:gd name="connsiteX2" fmla="*/ 160337 w 320675"/>
              <a:gd name="connsiteY2" fmla="*/ 312737 h 320675"/>
              <a:gd name="connsiteX3" fmla="*/ 312737 w 320675"/>
              <a:gd name="connsiteY3" fmla="*/ 160337 h 320675"/>
              <a:gd name="connsiteX4" fmla="*/ 160337 w 320675"/>
              <a:gd name="connsiteY4" fmla="*/ 7937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675" h="320675">
                <a:moveTo>
                  <a:pt x="160337" y="7937"/>
                </a:moveTo>
                <a:cubicBezTo>
                  <a:pt x="76517" y="7937"/>
                  <a:pt x="7937" y="76517"/>
                  <a:pt x="7937" y="160337"/>
                </a:cubicBezTo>
                <a:cubicBezTo>
                  <a:pt x="7937" y="244157"/>
                  <a:pt x="76517" y="312737"/>
                  <a:pt x="160337" y="312737"/>
                </a:cubicBezTo>
                <a:cubicBezTo>
                  <a:pt x="244157" y="312737"/>
                  <a:pt x="312737" y="244157"/>
                  <a:pt x="312737" y="160337"/>
                </a:cubicBezTo>
                <a:cubicBezTo>
                  <a:pt x="312737" y="76517"/>
                  <a:pt x="244157" y="7937"/>
                  <a:pt x="160337" y="79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5156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什么是</a:t>
            </a:r>
            <a:r>
              <a:rPr lang="en-US" altLang="zh-CN" sz="42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42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Graph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3429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多对多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的关系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包含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238500"/>
            <a:ext cx="177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136900"/>
            <a:ext cx="63627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一组顶点：通常用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(Vertex)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表示顶点集合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一组边：通常用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(Edge)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表示边的集合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1402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025900"/>
            <a:ext cx="500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边是顶点对：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546600"/>
            <a:ext cx="1270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02600" y="4076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15400" y="40767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495800"/>
            <a:ext cx="58801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736600" algn="l"/>
                <a:tab pos="15494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有向边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w&gt;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表示从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的边（单行线）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>
              <a:lnSpc>
                <a:spcPts val="3100"/>
              </a:lnSpc>
              <a:tabLst>
                <a:tab pos="736600" algn="l"/>
                <a:tab pos="15494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不考虑重边和自回路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36600" algn="l"/>
                <a:tab pos="154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>
              <a:lnSpc>
                <a:spcPts val="0"/>
              </a:lnSpc>
              <a:tabLst>
                <a:tab pos="736600" algn="l"/>
                <a:tab pos="1549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15400" y="45339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抽象数据类型定义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701800"/>
            <a:ext cx="1016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2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2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959100"/>
            <a:ext cx="1143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0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1765300"/>
            <a:ext cx="74422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类型名称：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图（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数据对象集：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G(V,E)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由一个非空的有限顶点集合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和一个有限边集合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组成。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操作集：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对于任意图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，以及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Create()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：建立并返回空图；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InsertVertex(Graph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InsertEdge(Graph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Edge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：从顶点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出发深度优先遍历图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BFS(Graph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：从顶点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出发宽度优先遍历图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ShortestPath(Graph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Dist[])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：计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算图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中顶点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到任意其他顶点的最短距离；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MST(Graph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：计算图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的最小生成树；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常见术语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4254500"/>
            <a:ext cx="1257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有向图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49800" y="5029200"/>
            <a:ext cx="355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5029200"/>
            <a:ext cx="355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4368800"/>
            <a:ext cx="25273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无向图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066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还有好多，用到再说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39200" y="2667000"/>
            <a:ext cx="228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32766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78800" y="2032000"/>
            <a:ext cx="4318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2374900"/>
            <a:ext cx="127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7</a:t>
            </a:r>
          </a:p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56400" y="17526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43600" y="2057400"/>
            <a:ext cx="228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29718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2387600"/>
            <a:ext cx="292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62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6200" algn="l"/>
                <a:tab pos="1143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12</a:t>
            </a:r>
          </a:p>
          <a:p>
            <a:pPr>
              <a:lnSpc>
                <a:spcPts val="2900"/>
              </a:lnSpc>
              <a:tabLst>
                <a:tab pos="762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2743200"/>
            <a:ext cx="228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33528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2108200"/>
            <a:ext cx="4318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98800" y="2451100"/>
            <a:ext cx="127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7</a:t>
            </a:r>
          </a:p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18288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2133600"/>
            <a:ext cx="228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30480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2463800"/>
            <a:ext cx="292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62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6200" algn="l"/>
                <a:tab pos="1143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12</a:t>
            </a:r>
          </a:p>
          <a:p>
            <a:pPr>
              <a:lnSpc>
                <a:spcPts val="2900"/>
              </a:lnSpc>
              <a:tabLst>
                <a:tab pos="762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1879600"/>
            <a:ext cx="5588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1600" algn="l"/>
                <a:tab pos="3302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5</a:t>
            </a:r>
          </a:p>
          <a:p>
            <a:pPr>
              <a:lnSpc>
                <a:spcPts val="2900"/>
              </a:lnSpc>
              <a:tabLst>
                <a:tab pos="1016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016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18400" y="1727200"/>
            <a:ext cx="5588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1600" algn="l"/>
                <a:tab pos="3302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016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016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Impact" pitchFamily="18" charset="0"/>
                <a:cs typeface="Impact" pitchFamily="18" charset="0"/>
              </a:rPr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